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59" r:id="rId4"/>
    <p:sldId id="258" r:id="rId5"/>
    <p:sldId id="262" r:id="rId6"/>
    <p:sldId id="261" r:id="rId7"/>
    <p:sldId id="265" r:id="rId8"/>
    <p:sldId id="269" r:id="rId9"/>
    <p:sldId id="270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08" autoAdjust="0"/>
    <p:restoredTop sz="90929"/>
  </p:normalViewPr>
  <p:slideViewPr>
    <p:cSldViewPr>
      <p:cViewPr varScale="1">
        <p:scale>
          <a:sx n="104" d="100"/>
          <a:sy n="104" d="100"/>
        </p:scale>
        <p:origin x="-10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42BA66C-BDF7-4986-A03C-8F61415A70E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800B0-582C-4D18-A880-F8DB457E2CD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712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39163-3B36-485A-8B0F-AEBB075E9B3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42846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B8B71-55C5-46DC-87CC-08DA0061040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1462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60C95-041C-4A60-A9D7-F36AC2719C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048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8D55D-1DEB-40F3-BED3-EA1271BC1A5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9709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EA7A8-CFCD-4CCF-AA76-996363B43B2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9761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CE4F9-93AA-48F1-AD02-7C49657A1BD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1671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D80C3-6826-4922-8613-1CED1D56678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003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0C5E6-72F7-4148-AF36-6FF7DE70A94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6932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8DFA8-0D62-4503-82A6-20C4DACE2DE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8153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582DD1-ED05-4EC6-AAFC-BF211DFF46A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1214422"/>
            <a:ext cx="7772400" cy="2376264"/>
          </a:xfrm>
        </p:spPr>
        <p:txBody>
          <a:bodyPr/>
          <a:lstStyle/>
          <a:p>
            <a:pPr algn="l"/>
            <a:r>
              <a:rPr lang="cs-CZ" sz="4000" b="1" dirty="0" smtClean="0">
                <a:latin typeface="+mn-lt"/>
              </a:rPr>
              <a:t>Aplikace metod rozhodovací analýzy při strategickém rozhodování</a:t>
            </a:r>
            <a:endParaRPr lang="cs-CZ" sz="4000" dirty="0">
              <a:latin typeface="+mn-lt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3124200"/>
          </a:xfrm>
        </p:spPr>
        <p:txBody>
          <a:bodyPr/>
          <a:lstStyle/>
          <a:p>
            <a:endParaRPr lang="cs-CZ" dirty="0">
              <a:solidFill>
                <a:schemeClr val="folHlink"/>
              </a:solidFill>
            </a:endParaRPr>
          </a:p>
          <a:p>
            <a:endParaRPr lang="cs-CZ" dirty="0"/>
          </a:p>
          <a:p>
            <a:pPr algn="r"/>
            <a:r>
              <a:rPr lang="cs-CZ" sz="2800" i="1" dirty="0" smtClean="0"/>
              <a:t>Petr Hanzal</a:t>
            </a:r>
            <a:endParaRPr lang="cs-CZ" sz="2800" i="1" dirty="0"/>
          </a:p>
          <a:p>
            <a:pPr algn="r"/>
            <a:r>
              <a:rPr lang="cs-CZ" sz="2800" dirty="0" smtClean="0"/>
              <a:t>349250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2643174" y="214290"/>
            <a:ext cx="6143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/>
              <a:t>Projekt diplomové práce</a:t>
            </a:r>
            <a:endParaRPr lang="cs-CZ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91072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1800" dirty="0" smtClean="0"/>
              <a:t>HNILICA, JIŘÍ a FOTR, JIŘÍ. </a:t>
            </a:r>
            <a:r>
              <a:rPr lang="cs-CZ" sz="1800" i="1" dirty="0" smtClean="0"/>
              <a:t>Aplikovaná analýza rizika</a:t>
            </a:r>
            <a:r>
              <a:rPr lang="cs-CZ" sz="1800" dirty="0" smtClean="0"/>
              <a:t>. 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, 2009. 262 s. ISBN 978-80-247-2560-4. 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 smtClean="0"/>
              <a:t>FOTR, Jiří a Ivan SOUČEK. </a:t>
            </a:r>
            <a:r>
              <a:rPr lang="cs-CZ" sz="1800" i="1" dirty="0" smtClean="0"/>
              <a:t>Investiční rozhodování a řízení projektů</a:t>
            </a:r>
            <a:r>
              <a:rPr lang="cs-CZ" sz="1800" dirty="0" smtClean="0"/>
              <a:t>. 1. </a:t>
            </a:r>
            <a:r>
              <a:rPr lang="cs-CZ" sz="1800" dirty="0" err="1" smtClean="0"/>
              <a:t>vyd</a:t>
            </a:r>
            <a:r>
              <a:rPr lang="cs-CZ" sz="1800" dirty="0" smtClean="0"/>
              <a:t>. 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 </a:t>
            </a:r>
            <a:r>
              <a:rPr lang="cs-CZ" sz="1800" dirty="0" err="1" smtClean="0"/>
              <a:t>Publishing</a:t>
            </a:r>
            <a:r>
              <a:rPr lang="cs-CZ" sz="1800" dirty="0" smtClean="0"/>
              <a:t>, 2010. 408 s. ISBN 9788024732930. 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 smtClean="0"/>
              <a:t>BLAŽEK, Ladislav. </a:t>
            </a:r>
            <a:r>
              <a:rPr lang="cs-CZ" sz="1800" i="1" dirty="0" smtClean="0"/>
              <a:t>Management</a:t>
            </a:r>
            <a:r>
              <a:rPr lang="cs-CZ" sz="1800" dirty="0" smtClean="0"/>
              <a:t>. vydání první. 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, 2011. 191 s. ISBN 978-80-247-3275-6. 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 smtClean="0"/>
              <a:t>FOTR, Jiří, </a:t>
            </a:r>
            <a:r>
              <a:rPr lang="cs-CZ" sz="1800" dirty="0" err="1" smtClean="0"/>
              <a:t>Jiří</a:t>
            </a:r>
            <a:r>
              <a:rPr lang="cs-CZ" sz="1800" dirty="0" smtClean="0"/>
              <a:t> DĚDINA a Helena HRŮZOVÁ. </a:t>
            </a:r>
            <a:r>
              <a:rPr lang="cs-CZ" sz="1800" i="1" dirty="0" smtClean="0"/>
              <a:t>Manažerské rozhodování</a:t>
            </a:r>
            <a:r>
              <a:rPr lang="cs-CZ" sz="1800" dirty="0" smtClean="0"/>
              <a:t>. </a:t>
            </a:r>
            <a:r>
              <a:rPr lang="cs-CZ" sz="1800" dirty="0" err="1" smtClean="0"/>
              <a:t>Vyd</a:t>
            </a:r>
            <a:r>
              <a:rPr lang="cs-CZ" sz="1800" dirty="0" smtClean="0"/>
              <a:t>. 3. </a:t>
            </a:r>
            <a:r>
              <a:rPr lang="cs-CZ" sz="1800" dirty="0" err="1" smtClean="0"/>
              <a:t>upr</a:t>
            </a:r>
            <a:r>
              <a:rPr lang="cs-CZ" sz="1800" dirty="0" smtClean="0"/>
              <a:t>. a </a:t>
            </a:r>
            <a:r>
              <a:rPr lang="cs-CZ" sz="1800" dirty="0" err="1" smtClean="0"/>
              <a:t>rozš</a:t>
            </a:r>
            <a:r>
              <a:rPr lang="cs-CZ" sz="1800" dirty="0" smtClean="0"/>
              <a:t>. Praha: </a:t>
            </a:r>
            <a:r>
              <a:rPr lang="cs-CZ" sz="1800" dirty="0" err="1" smtClean="0"/>
              <a:t>Ekopress</a:t>
            </a:r>
            <a:r>
              <a:rPr lang="cs-CZ" sz="1800" dirty="0" smtClean="0"/>
              <a:t>, 2003. 250 s. ISBN 80-86119-69-6. 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 smtClean="0"/>
              <a:t>HRŮZOVÁ, Helena, Jiří RICHTER a Lenka ŠVECOVÁ. </a:t>
            </a:r>
            <a:r>
              <a:rPr lang="cs-CZ" sz="1800" i="1" dirty="0" smtClean="0"/>
              <a:t>Manažerské rozhodování.</a:t>
            </a:r>
            <a:r>
              <a:rPr lang="cs-CZ" sz="1800" dirty="0" smtClean="0"/>
              <a:t> Praha: </a:t>
            </a:r>
            <a:r>
              <a:rPr lang="cs-CZ" sz="1800" dirty="0" err="1" smtClean="0"/>
              <a:t>Oeconomica</a:t>
            </a:r>
            <a:r>
              <a:rPr lang="cs-CZ" sz="1800" dirty="0" smtClean="0"/>
              <a:t>, 2007. 183 s. ISBN 978-80-245-1175-7. 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 smtClean="0"/>
              <a:t>FIALA, Petr. </a:t>
            </a:r>
            <a:r>
              <a:rPr lang="cs-CZ" sz="1800" i="1" dirty="0" smtClean="0"/>
              <a:t>Modely a metody rozhodování</a:t>
            </a:r>
            <a:r>
              <a:rPr lang="cs-CZ" sz="1800" dirty="0" smtClean="0"/>
              <a:t>. 2. přepracované </a:t>
            </a:r>
            <a:r>
              <a:rPr lang="cs-CZ" sz="1800" dirty="0" err="1" smtClean="0"/>
              <a:t>vyd</a:t>
            </a:r>
            <a:r>
              <a:rPr lang="cs-CZ" sz="1800" dirty="0" smtClean="0"/>
              <a:t>. Praha: </a:t>
            </a:r>
            <a:r>
              <a:rPr lang="cs-CZ" sz="1800" dirty="0" err="1" smtClean="0"/>
              <a:t>Oeconomica</a:t>
            </a:r>
            <a:r>
              <a:rPr lang="cs-CZ" sz="1800" dirty="0" smtClean="0"/>
              <a:t>, 2008. 292 s. ISBN 978-80-245-1345-4. 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 smtClean="0"/>
              <a:t>PORVAZNÍK, Ján. </a:t>
            </a:r>
            <a:r>
              <a:rPr lang="cs-CZ" sz="1800" i="1" dirty="0" smtClean="0"/>
              <a:t>Celostní management: pilíře kompetence v řízení</a:t>
            </a:r>
            <a:r>
              <a:rPr lang="cs-CZ" sz="1800" dirty="0" smtClean="0"/>
              <a:t>. 2. </a:t>
            </a:r>
            <a:r>
              <a:rPr lang="cs-CZ" sz="1800" dirty="0" err="1" smtClean="0"/>
              <a:t>přeprac</a:t>
            </a:r>
            <a:r>
              <a:rPr lang="cs-CZ" sz="1800" dirty="0" smtClean="0"/>
              <a:t> a </a:t>
            </a:r>
            <a:r>
              <a:rPr lang="cs-CZ" sz="1800" dirty="0" err="1" smtClean="0"/>
              <a:t>dopl</a:t>
            </a:r>
            <a:r>
              <a:rPr lang="cs-CZ" sz="1800" dirty="0" smtClean="0"/>
              <a:t>. </a:t>
            </a:r>
            <a:r>
              <a:rPr lang="cs-CZ" sz="1800" dirty="0" err="1" smtClean="0"/>
              <a:t>vyd</a:t>
            </a:r>
            <a:r>
              <a:rPr lang="cs-CZ" sz="1800" dirty="0" smtClean="0"/>
              <a:t>. Bratislava: Sprint, 2003, 509 s. ISBN 8089085059</a:t>
            </a:r>
          </a:p>
          <a:p>
            <a:pPr>
              <a:lnSpc>
                <a:spcPct val="90000"/>
              </a:lnSpc>
              <a:buNone/>
            </a:pPr>
            <a:r>
              <a:rPr lang="cs-CZ" sz="1800" dirty="0" smtClean="0"/>
              <a:t>DRUCKER, Peter Ferdinand. </a:t>
            </a:r>
            <a:r>
              <a:rPr lang="cs-CZ" sz="1800" i="1" dirty="0" smtClean="0"/>
              <a:t>Management: budoucnost začíná dnes</a:t>
            </a:r>
            <a:r>
              <a:rPr lang="cs-CZ" sz="1800" dirty="0" smtClean="0"/>
              <a:t>. </a:t>
            </a:r>
            <a:r>
              <a:rPr lang="cs-CZ" sz="1800" dirty="0" err="1" smtClean="0"/>
              <a:t>Vyd</a:t>
            </a:r>
            <a:r>
              <a:rPr lang="cs-CZ" sz="1800" dirty="0" smtClean="0"/>
              <a:t>. 1. Praha: Management </a:t>
            </a:r>
            <a:r>
              <a:rPr lang="cs-CZ" sz="1800" dirty="0" err="1" smtClean="0"/>
              <a:t>Press</a:t>
            </a:r>
            <a:r>
              <a:rPr lang="cs-CZ" sz="1800" dirty="0" smtClean="0"/>
              <a:t>, 1992, 126 s. ISBN 8085603004.</a:t>
            </a:r>
          </a:p>
          <a:p>
            <a:pPr>
              <a:lnSpc>
                <a:spcPct val="90000"/>
              </a:lnSpc>
              <a:buNone/>
            </a:pPr>
            <a:endParaRPr lang="cs-CZ" sz="1800" dirty="0" smtClean="0"/>
          </a:p>
          <a:p>
            <a:pPr>
              <a:lnSpc>
                <a:spcPct val="90000"/>
              </a:lnSpc>
              <a:buNone/>
            </a:pPr>
            <a:endParaRPr lang="cs-CZ" sz="1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2071678"/>
            <a:ext cx="7772400" cy="4786322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FOTR, J. </a:t>
            </a:r>
            <a:r>
              <a:rPr lang="cs-CZ" sz="1800" i="1" dirty="0" smtClean="0"/>
              <a:t>Jak hodnotit a snižovat </a:t>
            </a:r>
            <a:r>
              <a:rPr lang="cs-CZ" sz="1800" i="1" dirty="0" err="1" smtClean="0"/>
              <a:t>podnikatelske</a:t>
            </a:r>
            <a:r>
              <a:rPr lang="cs-CZ" sz="1800" i="1" dirty="0" smtClean="0"/>
              <a:t> riziko</a:t>
            </a:r>
            <a:r>
              <a:rPr lang="cs-CZ" sz="1800" dirty="0" smtClean="0"/>
              <a:t>. Praha : Management </a:t>
            </a:r>
            <a:r>
              <a:rPr lang="cs-CZ" sz="1800" dirty="0" err="1" smtClean="0"/>
              <a:t>Press</a:t>
            </a:r>
            <a:r>
              <a:rPr lang="cs-CZ" sz="1800" dirty="0" smtClean="0"/>
              <a:t>, 1992.105 s. ISBN 80-85603-06-3.</a:t>
            </a:r>
          </a:p>
          <a:p>
            <a:pPr>
              <a:buNone/>
            </a:pPr>
            <a:r>
              <a:rPr lang="cs-CZ" sz="1800" dirty="0" smtClean="0"/>
              <a:t>SCHOLLEOVÁ, H. </a:t>
            </a:r>
            <a:r>
              <a:rPr lang="cs-CZ" sz="1800" i="1" dirty="0" smtClean="0"/>
              <a:t>Hodnota flexibility</a:t>
            </a:r>
            <a:r>
              <a:rPr lang="cs-CZ" sz="1800" dirty="0" smtClean="0"/>
              <a:t>. Praha : </a:t>
            </a:r>
            <a:r>
              <a:rPr lang="cs-CZ" sz="1800" dirty="0" err="1" smtClean="0"/>
              <a:t>C.H.Beck</a:t>
            </a:r>
            <a:r>
              <a:rPr lang="cs-CZ" sz="1800" dirty="0" smtClean="0"/>
              <a:t>, 2007. 171 s. ISBN 978-80-7179-735-7.</a:t>
            </a:r>
          </a:p>
          <a:p>
            <a:pPr>
              <a:buNone/>
            </a:pPr>
            <a:r>
              <a:rPr lang="cs-CZ" sz="1800" dirty="0" smtClean="0"/>
              <a:t>VÁGNER, I. </a:t>
            </a:r>
            <a:r>
              <a:rPr lang="cs-CZ" sz="1800" i="1" dirty="0" err="1" smtClean="0"/>
              <a:t>System</a:t>
            </a:r>
            <a:r>
              <a:rPr lang="cs-CZ" sz="1800" i="1" dirty="0" smtClean="0"/>
              <a:t> managementu</a:t>
            </a:r>
            <a:r>
              <a:rPr lang="cs-CZ" sz="1800" dirty="0" smtClean="0"/>
              <a:t>. Brno : Masarykova univerzita, 2006. 434 s. ISBN 80-210-3972-8.</a:t>
            </a:r>
          </a:p>
          <a:p>
            <a:pPr>
              <a:buNone/>
            </a:pPr>
            <a:r>
              <a:rPr lang="cs-CZ" sz="1800" dirty="0" smtClean="0"/>
              <a:t>VEBER, J. a kol. </a:t>
            </a:r>
            <a:r>
              <a:rPr lang="cs-CZ" sz="1800" i="1" dirty="0" smtClean="0"/>
              <a:t>Management. </a:t>
            </a:r>
            <a:r>
              <a:rPr lang="cs-CZ" sz="1800" i="1" dirty="0" err="1" smtClean="0"/>
              <a:t>Zaklady</a:t>
            </a:r>
            <a:r>
              <a:rPr lang="cs-CZ" sz="1800" i="1" dirty="0" smtClean="0"/>
              <a:t>, prosperita, globalizace</a:t>
            </a:r>
            <a:r>
              <a:rPr lang="cs-CZ" sz="1800" dirty="0" smtClean="0"/>
              <a:t>. Praha : Management </a:t>
            </a:r>
            <a:r>
              <a:rPr lang="en-US" sz="1800" dirty="0" smtClean="0"/>
              <a:t>Press, 2000. 700s. ISBN 80-7261-029-5.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FOTR, Jiří a Ivan SOUČEK. </a:t>
            </a:r>
            <a:r>
              <a:rPr lang="cs-CZ" sz="1800" i="1" dirty="0" smtClean="0"/>
              <a:t>Podnikatelský záměr a investiční rozhodování</a:t>
            </a:r>
            <a:r>
              <a:rPr lang="cs-CZ" sz="1800" dirty="0" smtClean="0"/>
              <a:t>. 1. </a:t>
            </a:r>
            <a:r>
              <a:rPr lang="cs-CZ" sz="1800" dirty="0" err="1" smtClean="0"/>
              <a:t>vyd</a:t>
            </a:r>
            <a:r>
              <a:rPr lang="cs-CZ" sz="1800" dirty="0" smtClean="0"/>
              <a:t>. 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, 2005. 356 s. ISBN 80-247-0939-2. </a:t>
            </a:r>
          </a:p>
          <a:p>
            <a:pPr>
              <a:buNone/>
            </a:pPr>
            <a:r>
              <a:rPr lang="cs-CZ" sz="1800" dirty="0" smtClean="0"/>
              <a:t>SYNEK, M. a kol.: </a:t>
            </a:r>
            <a:r>
              <a:rPr lang="cs-CZ" sz="1800" i="1" dirty="0" smtClean="0"/>
              <a:t>Podniková ekonomika </a:t>
            </a:r>
            <a:r>
              <a:rPr lang="cs-CZ" sz="1800" dirty="0" smtClean="0"/>
              <a:t>(2. vydání). G. H. </a:t>
            </a:r>
            <a:r>
              <a:rPr lang="cs-CZ" sz="1800" dirty="0" err="1" smtClean="0"/>
              <a:t>Beck</a:t>
            </a:r>
            <a:r>
              <a:rPr lang="cs-CZ" sz="1800" dirty="0" smtClean="0"/>
              <a:t>, Praha 2000. ISBN 80-7179-388-4.</a:t>
            </a:r>
          </a:p>
          <a:p>
            <a:pPr>
              <a:buNone/>
            </a:pPr>
            <a:r>
              <a:rPr lang="en-US" sz="1800" dirty="0" smtClean="0"/>
              <a:t>ATKINSON, Anthony A. </a:t>
            </a:r>
            <a:r>
              <a:rPr lang="en-US" sz="1800" i="1" dirty="0" smtClean="0"/>
              <a:t>Management accounting: information for decision-making and strategy execution</a:t>
            </a:r>
            <a:r>
              <a:rPr lang="en-US" sz="1800" dirty="0" smtClean="0"/>
              <a:t>. 6th ed. Boston: Pearson, c2012, 550 s. ISBN 9780273769989.</a:t>
            </a:r>
            <a:endParaRPr lang="cs-CZ" sz="1800" dirty="0" smtClean="0"/>
          </a:p>
          <a:p>
            <a:pPr>
              <a:buNone/>
            </a:pPr>
            <a:endParaRPr lang="cs-CZ" sz="1800" dirty="0" smtClean="0">
              <a:cs typeface="Times New Roman" charset="0"/>
            </a:endParaRPr>
          </a:p>
          <a:p>
            <a:pPr>
              <a:buNone/>
            </a:pPr>
            <a:endParaRPr lang="cs-CZ" sz="1800" dirty="0">
              <a:cs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diplomové práce</a:t>
            </a:r>
            <a:endParaRPr lang="cs-CZ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cs-CZ" sz="2800" i="1" dirty="0" smtClean="0">
              <a:cs typeface="Times New Roman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i="1" dirty="0" smtClean="0">
                <a:cs typeface="Times New Roman" charset="0"/>
              </a:rPr>
              <a:t>Petr Hanzal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i="1" dirty="0" smtClean="0">
                <a:cs typeface="Times New Roman" charset="0"/>
              </a:rPr>
              <a:t>UČO: 349250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cs-CZ" sz="2800" i="1" dirty="0" smtClean="0">
              <a:cs typeface="Times New Roman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cs-CZ" sz="2800" i="1" dirty="0" smtClean="0">
              <a:cs typeface="Times New Roman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i="1" dirty="0" smtClean="0">
                <a:cs typeface="Times New Roman" charset="0"/>
              </a:rPr>
              <a:t>Katedra: Podnikové hospodářství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800" i="1" dirty="0" smtClean="0">
                <a:cs typeface="Times New Roman" charset="0"/>
              </a:rPr>
              <a:t>Vedoucí práce: </a:t>
            </a:r>
            <a:r>
              <a:rPr lang="cs-CZ" sz="2800" dirty="0" smtClean="0"/>
              <a:t>prof. Ing. Ladislav Blažek, CSc.</a:t>
            </a:r>
            <a:endParaRPr lang="cs-CZ" sz="2800" i="1" dirty="0">
              <a:cs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diplomové práce</a:t>
            </a:r>
            <a:endParaRPr lang="cs-CZ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 smtClean="0"/>
              <a:t>Aplikace metod rozhodovací analýzy při strategickém rozhodování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cs-CZ" sz="2400" b="1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cs-CZ" b="1" dirty="0" smtClean="0"/>
              <a:t>Název anglicky: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dirty="0" smtClean="0"/>
              <a:t>Application methods decision analysis on strategic decision making</a:t>
            </a:r>
            <a:endParaRPr lang="cs-CZ" sz="2400" b="1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90574"/>
          </a:xfrm>
        </p:spPr>
        <p:txBody>
          <a:bodyPr/>
          <a:lstStyle/>
          <a:p>
            <a:r>
              <a:rPr lang="cs-CZ" dirty="0" smtClean="0"/>
              <a:t>Sledovaný podnik</a:t>
            </a:r>
            <a:endParaRPr lang="cs-CZ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71612"/>
            <a:ext cx="7786742" cy="4500594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b="1" dirty="0" smtClean="0"/>
              <a:t>RESPECT, a.s.</a:t>
            </a:r>
          </a:p>
          <a:p>
            <a:pPr>
              <a:lnSpc>
                <a:spcPct val="90000"/>
              </a:lnSpc>
              <a:buNone/>
            </a:pPr>
            <a:endParaRPr lang="cs-CZ" b="1" dirty="0" smtClean="0"/>
          </a:p>
          <a:p>
            <a:r>
              <a:rPr lang="cs-CZ" sz="2400" dirty="0" smtClean="0">
                <a:cs typeface="Arial" pitchFamily="34" charset="0"/>
              </a:rPr>
              <a:t>forma podnikání: </a:t>
            </a:r>
            <a:br>
              <a:rPr lang="cs-CZ" sz="2400" dirty="0" smtClean="0">
                <a:cs typeface="Arial" pitchFamily="34" charset="0"/>
              </a:rPr>
            </a:br>
            <a:r>
              <a:rPr lang="cs-CZ" sz="2400" dirty="0" smtClean="0">
                <a:cs typeface="Arial" pitchFamily="34" charset="0"/>
              </a:rPr>
              <a:t>akciová společnost</a:t>
            </a:r>
          </a:p>
          <a:p>
            <a:r>
              <a:rPr lang="cs-CZ" sz="2400" dirty="0" smtClean="0">
                <a:cs typeface="Arial" pitchFamily="34" charset="0"/>
              </a:rPr>
              <a:t>datum zápisu: 25.7.1997</a:t>
            </a:r>
          </a:p>
          <a:p>
            <a:r>
              <a:rPr lang="cs-CZ" sz="2400" dirty="0" smtClean="0">
                <a:cs typeface="Arial" pitchFamily="34" charset="0"/>
              </a:rPr>
              <a:t>centrála: Praha 4, Krč</a:t>
            </a:r>
          </a:p>
          <a:p>
            <a:r>
              <a:rPr lang="cs-CZ" sz="2400" dirty="0" smtClean="0">
                <a:cs typeface="Arial" pitchFamily="34" charset="0"/>
              </a:rPr>
              <a:t>počet zaměstnanců: </a:t>
            </a:r>
            <a:br>
              <a:rPr lang="cs-CZ" sz="2400" dirty="0" smtClean="0">
                <a:cs typeface="Arial" pitchFamily="34" charset="0"/>
              </a:rPr>
            </a:br>
            <a:r>
              <a:rPr lang="cs-CZ" sz="2400" dirty="0" smtClean="0">
                <a:cs typeface="Arial" pitchFamily="34" charset="0"/>
              </a:rPr>
              <a:t>187 zaměstnanců</a:t>
            </a:r>
          </a:p>
          <a:p>
            <a:r>
              <a:rPr lang="cs-CZ" sz="2400" dirty="0" smtClean="0">
                <a:cs typeface="Arial" pitchFamily="34" charset="0"/>
              </a:rPr>
              <a:t>vedení společnosti: </a:t>
            </a:r>
            <a:br>
              <a:rPr lang="cs-CZ" sz="2400" dirty="0" smtClean="0">
                <a:cs typeface="Arial" pitchFamily="34" charset="0"/>
              </a:rPr>
            </a:br>
            <a:r>
              <a:rPr lang="cs-CZ" sz="2400" dirty="0" smtClean="0">
                <a:cs typeface="Arial" pitchFamily="34" charset="0"/>
              </a:rPr>
              <a:t>představenstvo, dozorčí rada, management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Problémová oblast sledovaného podniku</a:t>
            </a:r>
            <a:endParaRPr lang="cs-CZ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 smtClean="0"/>
              <a:t>Na DP budu pracovat s managementem pobočky v Českých Budějovicích pro oblast Jižní Čechy, kde během posledních 2 let významně klesl tržní podíl. Z toho důvodu byla provedena změna managementu, ale strategické cíle zůstaly nezměněny.</a:t>
            </a:r>
          </a:p>
          <a:p>
            <a:pPr>
              <a:buNone/>
            </a:pPr>
            <a:r>
              <a:rPr lang="cs-CZ" sz="2800" dirty="0" smtClean="0"/>
              <a:t>Zájmem sledovaného podniku je optimalizace strategických cílů podniku a zvýšení tržního podílu.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714356"/>
            <a:ext cx="7772400" cy="819136"/>
          </a:xfrm>
        </p:spPr>
        <p:txBody>
          <a:bodyPr/>
          <a:lstStyle/>
          <a:p>
            <a:r>
              <a:rPr lang="cs-CZ" dirty="0" smtClean="0"/>
              <a:t>Cíl diplomové práce</a:t>
            </a:r>
            <a:endParaRPr lang="cs-CZ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2071678"/>
            <a:ext cx="7772400" cy="4114800"/>
          </a:xfrm>
        </p:spPr>
        <p:txBody>
          <a:bodyPr/>
          <a:lstStyle/>
          <a:p>
            <a:r>
              <a:rPr lang="cs-CZ" sz="2800" dirty="0" smtClean="0">
                <a:cs typeface="Arial" pitchFamily="34" charset="0"/>
              </a:rPr>
              <a:t>Cílem diplomové práce je provést analýzu rozhodování strategických cílů podniku, identifikovat možný problém snížení tržního podílu a navrhnout zlepšení rozhodovacího procesu při tvorbě strategických cílů.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I. a její způsob ověření</a:t>
            </a:r>
            <a:endParaRPr lang="cs-CZ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i="1" dirty="0" smtClean="0">
                <a:cs typeface="Arial" pitchFamily="34" charset="0"/>
              </a:rPr>
              <a:t>Snížení tržního podílu podniku souvisí se strategickými </a:t>
            </a:r>
            <a:r>
              <a:rPr lang="cs-CZ" sz="2400" i="1" dirty="0" smtClean="0">
                <a:cs typeface="Arial" pitchFamily="34" charset="0"/>
              </a:rPr>
              <a:t>cíli</a:t>
            </a:r>
            <a:endParaRPr lang="cs-CZ" sz="2400" i="1" dirty="0" smtClean="0">
              <a:cs typeface="Arial" pitchFamily="34" charset="0"/>
            </a:endParaRPr>
          </a:p>
          <a:p>
            <a:endParaRPr lang="cs-CZ" sz="2400" i="1" dirty="0" smtClean="0">
              <a:cs typeface="Arial" pitchFamily="34" charset="0"/>
            </a:endParaRPr>
          </a:p>
          <a:p>
            <a:pPr lvl="1"/>
            <a:r>
              <a:rPr lang="cs-CZ" sz="2000" i="1" dirty="0" smtClean="0">
                <a:cs typeface="Arial" pitchFamily="34" charset="0"/>
              </a:rPr>
              <a:t>ve své diplomové práci bych chtěl zjistit, zda ztráta tržního podílu je zaviněna managementem podniku.</a:t>
            </a:r>
          </a:p>
          <a:p>
            <a:pPr lvl="1"/>
            <a:endParaRPr lang="cs-CZ" sz="2000" i="1" dirty="0" smtClean="0">
              <a:cs typeface="Arial" pitchFamily="34" charset="0"/>
            </a:endParaRPr>
          </a:p>
          <a:p>
            <a:r>
              <a:rPr lang="cs-CZ" sz="2400" i="1" dirty="0" smtClean="0">
                <a:cs typeface="Arial" pitchFamily="34" charset="0"/>
              </a:rPr>
              <a:t>způsob ověření:</a:t>
            </a:r>
          </a:p>
          <a:p>
            <a:endParaRPr lang="cs-CZ" sz="2400" i="1" dirty="0" smtClean="0"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>
                <a:cs typeface="Arial" pitchFamily="34" charset="0"/>
              </a:rPr>
              <a:t>analýza trhu s pojistnými produkty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>
                <a:cs typeface="Arial" pitchFamily="34" charset="0"/>
              </a:rPr>
              <a:t>analýza strategických cílů podniku</a:t>
            </a:r>
          </a:p>
          <a:p>
            <a:pPr fontAlgn="t"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II. a její způsob ověření</a:t>
            </a:r>
            <a:endParaRPr lang="cs-CZ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i="1" dirty="0" smtClean="0">
                <a:cs typeface="Arial" pitchFamily="34" charset="0"/>
              </a:rPr>
              <a:t>Rozhodovaní při tvorbě strategických cílů nemá podstatné nedostatky</a:t>
            </a:r>
          </a:p>
          <a:p>
            <a:endParaRPr lang="cs-CZ" sz="2400" i="1" dirty="0" smtClean="0">
              <a:cs typeface="Arial" pitchFamily="34" charset="0"/>
            </a:endParaRPr>
          </a:p>
          <a:p>
            <a:pPr lvl="1"/>
            <a:r>
              <a:rPr lang="cs-CZ" sz="2000" i="1" dirty="0" smtClean="0">
                <a:cs typeface="Arial" pitchFamily="34" charset="0"/>
              </a:rPr>
              <a:t>Zjistit, zda management měl informační zajištění, kvalifikační předpoklady, zájmovou orientaci, a zda při tvorbě strategických cílů byla použita rozhodovací analýza (definování, analyzování, generování, klasifikace, hodnocení, rozhodnutí)</a:t>
            </a:r>
          </a:p>
          <a:p>
            <a:pPr lvl="1"/>
            <a:endParaRPr lang="cs-CZ" sz="2000" i="1" dirty="0" smtClean="0">
              <a:cs typeface="Arial" pitchFamily="34" charset="0"/>
            </a:endParaRPr>
          </a:p>
          <a:p>
            <a:r>
              <a:rPr lang="cs-CZ" sz="2400" i="1" dirty="0" smtClean="0">
                <a:cs typeface="Arial" pitchFamily="34" charset="0"/>
              </a:rPr>
              <a:t>způsob ověření: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>
                <a:cs typeface="Arial" pitchFamily="34" charset="0"/>
              </a:rPr>
              <a:t>analýza organizační stránky rozhodování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>
                <a:cs typeface="Arial" pitchFamily="34" charset="0"/>
              </a:rPr>
              <a:t>analýza rozhodovacího procesu</a:t>
            </a:r>
          </a:p>
          <a:p>
            <a:pPr lvl="1">
              <a:buNone/>
            </a:pPr>
            <a:endParaRPr lang="cs-CZ" sz="2000" dirty="0" smtClean="0">
              <a:cs typeface="Arial" pitchFamily="34" charset="0"/>
            </a:endParaRPr>
          </a:p>
          <a:p>
            <a:pPr fontAlgn="t"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III. a její způsob ověření</a:t>
            </a:r>
            <a:endParaRPr lang="cs-CZ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i="1" dirty="0" smtClean="0">
                <a:cs typeface="Arial" pitchFamily="34" charset="0"/>
              </a:rPr>
              <a:t>Kritéria ve fázi hodnocení splňují základní požadavky</a:t>
            </a:r>
          </a:p>
          <a:p>
            <a:endParaRPr lang="cs-CZ" sz="2400" i="1" dirty="0" smtClean="0">
              <a:cs typeface="Arial" pitchFamily="34" charset="0"/>
            </a:endParaRPr>
          </a:p>
          <a:p>
            <a:pPr lvl="1"/>
            <a:r>
              <a:rPr lang="cs-CZ" sz="2000" i="1" dirty="0" smtClean="0">
                <a:cs typeface="Arial" pitchFamily="34" charset="0"/>
              </a:rPr>
              <a:t> Ve fázi hodnocení zjistím, jestli byly splněny požadavky na úplnost, </a:t>
            </a:r>
            <a:r>
              <a:rPr lang="cs-CZ" sz="2000" i="1" dirty="0" err="1" smtClean="0">
                <a:cs typeface="Arial" pitchFamily="34" charset="0"/>
              </a:rPr>
              <a:t>operacionalitu</a:t>
            </a:r>
            <a:r>
              <a:rPr lang="cs-CZ" sz="2000" i="1" dirty="0" smtClean="0">
                <a:cs typeface="Arial" pitchFamily="34" charset="0"/>
              </a:rPr>
              <a:t>, měřitelnost, </a:t>
            </a:r>
            <a:r>
              <a:rPr lang="cs-CZ" sz="2000" i="1" dirty="0" err="1" smtClean="0">
                <a:cs typeface="Arial" pitchFamily="34" charset="0"/>
              </a:rPr>
              <a:t>neredundanci</a:t>
            </a:r>
            <a:r>
              <a:rPr lang="cs-CZ" sz="2000" i="1" dirty="0" smtClean="0">
                <a:cs typeface="Arial" pitchFamily="34" charset="0"/>
              </a:rPr>
              <a:t> a minimálního rozsahu</a:t>
            </a:r>
          </a:p>
          <a:p>
            <a:pPr lvl="1"/>
            <a:endParaRPr lang="cs-CZ" sz="2000" i="1" dirty="0" smtClean="0">
              <a:cs typeface="Arial" pitchFamily="34" charset="0"/>
            </a:endParaRPr>
          </a:p>
          <a:p>
            <a:r>
              <a:rPr lang="cs-CZ" sz="2400" i="1" dirty="0" smtClean="0">
                <a:cs typeface="Arial" pitchFamily="34" charset="0"/>
              </a:rPr>
              <a:t>způsob ověření:</a:t>
            </a:r>
          </a:p>
          <a:p>
            <a:endParaRPr lang="cs-CZ" sz="2400" i="1" dirty="0" smtClean="0">
              <a:cs typeface="Arial" pitchFamily="34" charset="0"/>
            </a:endParaRPr>
          </a:p>
          <a:p>
            <a:pPr lvl="1"/>
            <a:r>
              <a:rPr lang="cs-CZ" sz="2000" dirty="0" smtClean="0">
                <a:cs typeface="Arial" pitchFamily="34" charset="0"/>
              </a:rPr>
              <a:t>Analýza variant</a:t>
            </a:r>
          </a:p>
          <a:p>
            <a:pPr fontAlgn="t"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Designs\Vzletný.pot</Template>
  <TotalTime>1575</TotalTime>
  <Words>406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Vzletný</vt:lpstr>
      <vt:lpstr>Aplikace metod rozhodovací analýzy při strategickém rozhodování</vt:lpstr>
      <vt:lpstr>Zpracování diplomové práce</vt:lpstr>
      <vt:lpstr>Téma diplomové práce</vt:lpstr>
      <vt:lpstr>Sledovaný podnik</vt:lpstr>
      <vt:lpstr>Problémová oblast sledovaného podniku</vt:lpstr>
      <vt:lpstr>Cíl diplomové práce</vt:lpstr>
      <vt:lpstr>Hypotéza I. a její způsob ověření</vt:lpstr>
      <vt:lpstr>Hypotéza II. a její způsob ověření</vt:lpstr>
      <vt:lpstr>Hypotéza III. a její způsob ověření</vt:lpstr>
      <vt:lpstr>Použité zdroje</vt:lpstr>
      <vt:lpstr>Použité zdroje</vt:lpstr>
    </vt:vector>
  </TitlesOfParts>
  <Company>Auditor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Nalézací řízení</dc:title>
  <dc:creator>ing. Pavla Kvapilová</dc:creator>
  <cp:lastModifiedBy>Doc.Ing.Ivan Hálek, CSc.</cp:lastModifiedBy>
  <cp:revision>74</cp:revision>
  <cp:lastPrinted>1601-01-01T00:00:00Z</cp:lastPrinted>
  <dcterms:created xsi:type="dcterms:W3CDTF">2010-10-03T13:13:47Z</dcterms:created>
  <dcterms:modified xsi:type="dcterms:W3CDTF">2014-03-05T10:09:52Z</dcterms:modified>
</cp:coreProperties>
</file>