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6" r:id="rId8"/>
    <p:sldId id="264" r:id="rId9"/>
    <p:sldId id="263" r:id="rId10"/>
    <p:sldId id="265" r:id="rId1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Styl s motivem 1 – zvýraznění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7" autoAdjust="0"/>
  </p:normalViewPr>
  <p:slideViewPr>
    <p:cSldViewPr>
      <p:cViewPr varScale="1">
        <p:scale>
          <a:sx n="104" d="100"/>
          <a:sy n="104" d="100"/>
        </p:scale>
        <p:origin x="-174" y="-66"/>
      </p:cViewPr>
      <p:guideLst>
        <p:guide orient="horz" pos="2160"/>
        <p:guide pos="2880"/>
      </p:guideLst>
    </p:cSldViewPr>
  </p:slideViewPr>
  <p:outlineViewPr>
    <p:cViewPr>
      <p:scale>
        <a:sx n="33" d="100"/>
        <a:sy n="33" d="100"/>
      </p:scale>
      <p:origin x="24" y="53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cs-CZ" smtClean="0"/>
              <a:t>Kliknutím lze upravit styl.</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95EC1D4A-A796-47C3-A63E-CE236FB377E2}" type="datetimeFigureOut">
              <a:rPr lang="cs-CZ" smtClean="0"/>
              <a:t>20.2.2014</a:t>
            </a:fld>
            <a:endParaRPr lang="cs-CZ"/>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cs-CZ"/>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AC57A5DF-1266-40EA-9282-1E66B9DE06C0}" type="slidenum">
              <a:rPr lang="cs-CZ" smtClean="0"/>
              <a:t>‹#›</a:t>
            </a:fld>
            <a:endParaRPr lang="cs-CZ"/>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95EC1D4A-A796-47C3-A63E-CE236FB377E2}" type="datetimeFigureOut">
              <a:rPr lang="cs-CZ" smtClean="0"/>
              <a:t>20.2.2014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cs-CZ" smtClean="0"/>
              <a:t>Kliknutím lze upravit styl.</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95EC1D4A-A796-47C3-A63E-CE236FB377E2}" type="datetimeFigureOut">
              <a:rPr lang="cs-CZ" smtClean="0"/>
              <a:t>20.2.2014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95EC1D4A-A796-47C3-A63E-CE236FB377E2}" type="datetimeFigureOut">
              <a:rPr lang="cs-CZ" smtClean="0"/>
              <a:t>20.2.2014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cs-CZ" smtClean="0"/>
              <a:t>Kliknutím lze upravit styl.</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95EC1D4A-A796-47C3-A63E-CE236FB377E2}" type="datetimeFigureOut">
              <a:rPr lang="cs-CZ" smtClean="0"/>
              <a:t>20.2.2014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5" name="Date Placeholder 4"/>
          <p:cNvSpPr>
            <a:spLocks noGrp="1"/>
          </p:cNvSpPr>
          <p:nvPr>
            <p:ph type="dt" sz="half" idx="10"/>
          </p:nvPr>
        </p:nvSpPr>
        <p:spPr/>
        <p:txBody>
          <a:bodyPr/>
          <a:lstStyle/>
          <a:p>
            <a:fld id="{95EC1D4A-A796-47C3-A63E-CE236FB377E2}" type="datetimeFigureOut">
              <a:rPr lang="cs-CZ" smtClean="0"/>
              <a:t>20.2.2014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AC57A5DF-1266-40EA-9282-1E66B9DE06C0}" type="slidenum">
              <a:rPr lang="cs-CZ" smtClean="0"/>
              <a:t>‹#›</a:t>
            </a:fld>
            <a:endParaRPr lang="cs-CZ"/>
          </a:p>
        </p:txBody>
      </p:sp>
      <p:sp>
        <p:nvSpPr>
          <p:cNvPr id="9" name="Content Placeholder 8"/>
          <p:cNvSpPr>
            <a:spLocks noGrp="1"/>
          </p:cNvSpPr>
          <p:nvPr>
            <p:ph sz="quarter" idx="13"/>
          </p:nvPr>
        </p:nvSpPr>
        <p:spPr>
          <a:xfrm>
            <a:off x="1042416" y="2313432"/>
            <a:ext cx="3419856" cy="349300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95EC1D4A-A796-47C3-A63E-CE236FB377E2}" type="datetimeFigureOut">
              <a:rPr lang="cs-CZ" smtClean="0"/>
              <a:t>20.2.2014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Date Placeholder 2"/>
          <p:cNvSpPr>
            <a:spLocks noGrp="1"/>
          </p:cNvSpPr>
          <p:nvPr>
            <p:ph type="dt" sz="half" idx="10"/>
          </p:nvPr>
        </p:nvSpPr>
        <p:spPr/>
        <p:txBody>
          <a:bodyPr/>
          <a:lstStyle/>
          <a:p>
            <a:fld id="{95EC1D4A-A796-47C3-A63E-CE236FB377E2}" type="datetimeFigureOut">
              <a:rPr lang="cs-CZ" smtClean="0"/>
              <a:t>20.2.2014</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EC1D4A-A796-47C3-A63E-CE236FB377E2}" type="datetimeFigureOut">
              <a:rPr lang="cs-CZ" smtClean="0"/>
              <a:t>20.2.2014</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5EC1D4A-A796-47C3-A63E-CE236FB377E2}" type="datetimeFigureOut">
              <a:rPr lang="cs-CZ" smtClean="0"/>
              <a:t>20.2.2014</a:t>
            </a:fld>
            <a:endParaRPr lang="cs-CZ"/>
          </a:p>
        </p:txBody>
      </p:sp>
      <p:sp>
        <p:nvSpPr>
          <p:cNvPr id="7" name="Slide Number Placeholder 6"/>
          <p:cNvSpPr>
            <a:spLocks noGrp="1"/>
          </p:cNvSpPr>
          <p:nvPr>
            <p:ph type="sldNum" sz="quarter" idx="12"/>
          </p:nvPr>
        </p:nvSpPr>
        <p:spPr/>
        <p:txBody>
          <a:bodyPr/>
          <a:lstStyle/>
          <a:p>
            <a:fld id="{AC57A5DF-1266-40EA-9282-1E66B9DE06C0}" type="slidenum">
              <a:rPr lang="cs-CZ" smtClean="0"/>
              <a:t>‹#›</a:t>
            </a:fld>
            <a:endParaRPr lang="cs-CZ"/>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cs-CZ"/>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cs-CZ" smtClean="0"/>
              <a:t>Kliknutím lze upravit styl.</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cs-CZ" smtClean="0"/>
              <a:t>Kliknutím lze upravit styl.</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95EC1D4A-A796-47C3-A63E-CE236FB377E2}" type="datetimeFigureOut">
              <a:rPr lang="cs-CZ" smtClean="0"/>
              <a:t>20.2.2014</a:t>
            </a:fld>
            <a:endParaRPr lang="cs-CZ"/>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cs-CZ"/>
          </a:p>
        </p:txBody>
      </p:sp>
      <p:sp>
        <p:nvSpPr>
          <p:cNvPr id="7" name="Slide Number Placeholder 6"/>
          <p:cNvSpPr>
            <a:spLocks noGrp="1"/>
          </p:cNvSpPr>
          <p:nvPr>
            <p:ph type="sldNum" sz="quarter" idx="12"/>
          </p:nvPr>
        </p:nvSpPr>
        <p:spPr/>
        <p:txBody>
          <a:bodyPr/>
          <a:lstStyle/>
          <a:p>
            <a:fld id="{AC57A5DF-1266-40EA-9282-1E66B9DE06C0}"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cs-CZ" smtClean="0"/>
              <a:t>Kliknutím lze upravit styl.</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95EC1D4A-A796-47C3-A63E-CE236FB377E2}" type="datetimeFigureOut">
              <a:rPr lang="cs-CZ" smtClean="0"/>
              <a:t>20.2.2014</a:t>
            </a:fld>
            <a:endParaRPr lang="cs-CZ"/>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cs-CZ"/>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AC57A5DF-1266-40EA-9282-1E66B9DE06C0}"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644008" y="2276872"/>
            <a:ext cx="3600400" cy="2638264"/>
          </a:xfrm>
        </p:spPr>
        <p:txBody>
          <a:bodyPr>
            <a:normAutofit fontScale="90000"/>
          </a:bodyPr>
          <a:lstStyle/>
          <a:p>
            <a:r>
              <a:rPr lang="en-GB" b="1" dirty="0"/>
              <a:t>MPV_COMA Communication and Managerial Skills Training </a:t>
            </a:r>
            <a:r>
              <a:rPr lang="cs-CZ" dirty="0"/>
              <a:t/>
            </a:r>
            <a:br>
              <a:rPr lang="cs-CZ" dirty="0"/>
            </a:br>
            <a:r>
              <a:rPr lang="en-US" dirty="0" smtClean="0"/>
              <a:t>Seminar</a:t>
            </a:r>
            <a:r>
              <a:rPr lang="cs-CZ" dirty="0" smtClean="0"/>
              <a:t> 1</a:t>
            </a:r>
            <a:endParaRPr lang="cs-CZ" dirty="0"/>
          </a:p>
        </p:txBody>
      </p:sp>
      <p:sp>
        <p:nvSpPr>
          <p:cNvPr id="3" name="Podnadpis 2"/>
          <p:cNvSpPr>
            <a:spLocks noGrp="1"/>
          </p:cNvSpPr>
          <p:nvPr>
            <p:ph type="subTitle" idx="1"/>
          </p:nvPr>
        </p:nvSpPr>
        <p:spPr>
          <a:xfrm>
            <a:off x="4733365" y="5301208"/>
            <a:ext cx="3309803" cy="380501"/>
          </a:xfrm>
        </p:spPr>
        <p:txBody>
          <a:bodyPr/>
          <a:lstStyle/>
          <a:p>
            <a:pPr algn="r"/>
            <a:r>
              <a:rPr lang="en-US" dirty="0" err="1" smtClean="0"/>
              <a:t>Ing</a:t>
            </a:r>
            <a:r>
              <a:rPr lang="en-US" dirty="0" smtClean="0"/>
              <a:t>. Daria </a:t>
            </a:r>
            <a:r>
              <a:rPr lang="en-US" dirty="0" err="1" smtClean="0"/>
              <a:t>Borovko</a:t>
            </a:r>
            <a:endParaRPr lang="cs-CZ" dirty="0"/>
          </a:p>
        </p:txBody>
      </p:sp>
    </p:spTree>
    <p:extLst>
      <p:ext uri="{BB962C8B-B14F-4D97-AF65-F5344CB8AC3E}">
        <p14:creationId xmlns:p14="http://schemas.microsoft.com/office/powerpoint/2010/main" val="15929716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a:t>II. Basics of communication process (training)</a:t>
            </a:r>
            <a:endParaRPr lang="cs-CZ" dirty="0"/>
          </a:p>
        </p:txBody>
      </p:sp>
      <p:pic>
        <p:nvPicPr>
          <p:cNvPr id="1026" name="Picture 2" descr="C:\Documents and Settings\389640\Plocha\PhD\3 semestr\MPV_COMA\Seminars\seminar 1\Communication is the ke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2168414"/>
            <a:ext cx="6408712" cy="43232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422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Content</a:t>
            </a:r>
            <a:endParaRPr lang="cs-CZ" dirty="0"/>
          </a:p>
        </p:txBody>
      </p:sp>
      <p:sp>
        <p:nvSpPr>
          <p:cNvPr id="3" name="Zástupný symbol pro obsah 2"/>
          <p:cNvSpPr>
            <a:spLocks noGrp="1"/>
          </p:cNvSpPr>
          <p:nvPr>
            <p:ph idx="1"/>
          </p:nvPr>
        </p:nvSpPr>
        <p:spPr/>
        <p:txBody>
          <a:bodyPr/>
          <a:lstStyle/>
          <a:p>
            <a:r>
              <a:rPr lang="en-US" dirty="0" smtClean="0"/>
              <a:t>Introduction to the course</a:t>
            </a:r>
          </a:p>
          <a:p>
            <a:r>
              <a:rPr lang="en-US" dirty="0" smtClean="0"/>
              <a:t>Basics of communication process (training)</a:t>
            </a:r>
            <a:endParaRPr lang="cs-CZ" dirty="0"/>
          </a:p>
        </p:txBody>
      </p:sp>
    </p:spTree>
    <p:extLst>
      <p:ext uri="{BB962C8B-B14F-4D97-AF65-F5344CB8AC3E}">
        <p14:creationId xmlns:p14="http://schemas.microsoft.com/office/powerpoint/2010/main" val="437261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US" dirty="0" smtClean="0"/>
              <a:t>I. Introduction </a:t>
            </a:r>
            <a:r>
              <a:rPr lang="en-US" dirty="0"/>
              <a:t>to the </a:t>
            </a:r>
            <a:r>
              <a:rPr lang="en-US" dirty="0" smtClean="0"/>
              <a:t>course</a:t>
            </a:r>
            <a:endParaRPr lang="cs-CZ" dirty="0"/>
          </a:p>
        </p:txBody>
      </p:sp>
      <p:sp>
        <p:nvSpPr>
          <p:cNvPr id="3" name="Zástupný symbol pro obsah 2"/>
          <p:cNvSpPr>
            <a:spLocks noGrp="1"/>
          </p:cNvSpPr>
          <p:nvPr>
            <p:ph idx="1"/>
          </p:nvPr>
        </p:nvSpPr>
        <p:spPr/>
        <p:txBody>
          <a:bodyPr/>
          <a:lstStyle/>
          <a:p>
            <a:r>
              <a:rPr lang="en-GB" b="1" dirty="0"/>
              <a:t>Course </a:t>
            </a:r>
            <a:r>
              <a:rPr lang="en-GB" b="1" dirty="0" smtClean="0"/>
              <a:t>objectives</a:t>
            </a:r>
            <a:endParaRPr lang="cs-CZ" b="1" dirty="0"/>
          </a:p>
          <a:p>
            <a:r>
              <a:rPr lang="en-GB" dirty="0" smtClean="0"/>
              <a:t>to </a:t>
            </a:r>
            <a:r>
              <a:rPr lang="en-GB" dirty="0"/>
              <a:t>provide you with basic knowledge of effective communication in management and, by using training methods, to develop your communication and managerial skills</a:t>
            </a:r>
            <a:endParaRPr lang="cs-CZ" dirty="0"/>
          </a:p>
        </p:txBody>
      </p:sp>
    </p:spTree>
    <p:extLst>
      <p:ext uri="{BB962C8B-B14F-4D97-AF65-F5344CB8AC3E}">
        <p14:creationId xmlns:p14="http://schemas.microsoft.com/office/powerpoint/2010/main" val="2723465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I. Introduction to the course</a:t>
            </a:r>
            <a:endParaRPr lang="cs-CZ" dirty="0"/>
          </a:p>
        </p:txBody>
      </p:sp>
      <p:sp>
        <p:nvSpPr>
          <p:cNvPr id="3" name="Zástupný symbol pro obsah 2"/>
          <p:cNvSpPr>
            <a:spLocks noGrp="1"/>
          </p:cNvSpPr>
          <p:nvPr>
            <p:ph idx="1"/>
          </p:nvPr>
        </p:nvSpPr>
        <p:spPr/>
        <p:txBody>
          <a:bodyPr>
            <a:normAutofit/>
          </a:bodyPr>
          <a:lstStyle/>
          <a:p>
            <a:r>
              <a:rPr lang="en-GB" b="1" dirty="0" smtClean="0"/>
              <a:t>Requirements</a:t>
            </a:r>
          </a:p>
          <a:p>
            <a:pPr marL="514350" lvl="0" indent="-514350">
              <a:buFont typeface="+mj-lt"/>
              <a:buAutoNum type="arabicPeriod"/>
            </a:pPr>
            <a:r>
              <a:rPr lang="en-GB" dirty="0"/>
              <a:t>A</a:t>
            </a:r>
            <a:r>
              <a:rPr lang="en-GB" dirty="0" smtClean="0"/>
              <a:t>ttendance </a:t>
            </a:r>
            <a:r>
              <a:rPr lang="en-GB" dirty="0"/>
              <a:t>at seminars (90%)</a:t>
            </a:r>
            <a:endParaRPr lang="cs-CZ" dirty="0"/>
          </a:p>
          <a:p>
            <a:pPr lvl="1"/>
            <a:r>
              <a:rPr lang="en-GB" dirty="0" smtClean="0"/>
              <a:t>(Maximum - </a:t>
            </a:r>
            <a:r>
              <a:rPr lang="en-GB" dirty="0"/>
              <a:t>missing one </a:t>
            </a:r>
            <a:r>
              <a:rPr lang="en-GB" smtClean="0"/>
              <a:t>seminar)</a:t>
            </a:r>
            <a:endParaRPr lang="en-GB" dirty="0" smtClean="0"/>
          </a:p>
        </p:txBody>
      </p:sp>
    </p:spTree>
    <p:extLst>
      <p:ext uri="{BB962C8B-B14F-4D97-AF65-F5344CB8AC3E}">
        <p14:creationId xmlns:p14="http://schemas.microsoft.com/office/powerpoint/2010/main" val="4242389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I. Introduction to the course</a:t>
            </a:r>
            <a:endParaRPr lang="cs-CZ" dirty="0"/>
          </a:p>
        </p:txBody>
      </p:sp>
      <p:sp>
        <p:nvSpPr>
          <p:cNvPr id="3" name="Zástupný symbol pro obsah 2"/>
          <p:cNvSpPr>
            <a:spLocks noGrp="1"/>
          </p:cNvSpPr>
          <p:nvPr>
            <p:ph idx="1"/>
          </p:nvPr>
        </p:nvSpPr>
        <p:spPr/>
        <p:txBody>
          <a:bodyPr>
            <a:normAutofit/>
          </a:bodyPr>
          <a:lstStyle/>
          <a:p>
            <a:r>
              <a:rPr lang="en-GB" b="1" dirty="0"/>
              <a:t>Requirements</a:t>
            </a:r>
          </a:p>
          <a:p>
            <a:pPr marL="514350" lvl="0" indent="-514350">
              <a:buFont typeface="+mj-lt"/>
              <a:buAutoNum type="arabicPeriod" startAt="2"/>
            </a:pPr>
            <a:r>
              <a:rPr lang="en-GB" dirty="0"/>
              <a:t>E</a:t>
            </a:r>
            <a:r>
              <a:rPr lang="en-GB" dirty="0" smtClean="0"/>
              <a:t>laboration </a:t>
            </a:r>
            <a:r>
              <a:rPr lang="en-GB" dirty="0"/>
              <a:t>of an assigned topic and its presentation at the seminar </a:t>
            </a:r>
            <a:endParaRPr lang="cs-CZ" dirty="0"/>
          </a:p>
          <a:p>
            <a:pPr lvl="1"/>
            <a:r>
              <a:rPr lang="en-GB" dirty="0"/>
              <a:t>results of the thesis, </a:t>
            </a:r>
            <a:endParaRPr lang="cs-CZ" dirty="0"/>
          </a:p>
          <a:p>
            <a:pPr lvl="1"/>
            <a:r>
              <a:rPr lang="en-GB" dirty="0" smtClean="0"/>
              <a:t>student’s </a:t>
            </a:r>
            <a:r>
              <a:rPr lang="en-GB" dirty="0"/>
              <a:t>own topic (within the scope of the studied field), the aim of the presentation being either to convey information or to persuade (it is necessary to choose one of the aims).</a:t>
            </a:r>
            <a:endParaRPr lang="cs-CZ" dirty="0"/>
          </a:p>
          <a:p>
            <a:endParaRPr lang="cs-CZ" dirty="0"/>
          </a:p>
        </p:txBody>
      </p:sp>
    </p:spTree>
    <p:extLst>
      <p:ext uri="{BB962C8B-B14F-4D97-AF65-F5344CB8AC3E}">
        <p14:creationId xmlns:p14="http://schemas.microsoft.com/office/powerpoint/2010/main" val="1185933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I. Introduction to the course</a:t>
            </a:r>
            <a:endParaRPr lang="cs-CZ" dirty="0"/>
          </a:p>
        </p:txBody>
      </p:sp>
      <p:sp>
        <p:nvSpPr>
          <p:cNvPr id="3" name="Zástupný symbol pro obsah 2"/>
          <p:cNvSpPr>
            <a:spLocks noGrp="1"/>
          </p:cNvSpPr>
          <p:nvPr>
            <p:ph idx="1"/>
          </p:nvPr>
        </p:nvSpPr>
        <p:spPr>
          <a:xfrm>
            <a:off x="1043492" y="2323652"/>
            <a:ext cx="6777317" cy="3769644"/>
          </a:xfrm>
        </p:spPr>
        <p:txBody>
          <a:bodyPr>
            <a:normAutofit fontScale="92500" lnSpcReduction="20000"/>
          </a:bodyPr>
          <a:lstStyle/>
          <a:p>
            <a:r>
              <a:rPr lang="en-GB" b="1" dirty="0"/>
              <a:t>Requirements</a:t>
            </a:r>
          </a:p>
          <a:p>
            <a:pPr marL="514350" indent="-514350">
              <a:buFont typeface="+mj-lt"/>
              <a:buAutoNum type="arabicPeriod" startAt="3"/>
            </a:pPr>
            <a:r>
              <a:rPr lang="en-US" dirty="0" smtClean="0"/>
              <a:t>Test </a:t>
            </a:r>
            <a:r>
              <a:rPr lang="en-US" dirty="0"/>
              <a:t>(minimum level of knowledge 60</a:t>
            </a:r>
            <a:r>
              <a:rPr lang="en-US" dirty="0" smtClean="0"/>
              <a:t>%)</a:t>
            </a:r>
          </a:p>
          <a:p>
            <a:pPr marL="914400" lvl="1" indent="-514350"/>
            <a:r>
              <a:rPr lang="en-GB" dirty="0" smtClean="0"/>
              <a:t>theoretical knowledge</a:t>
            </a:r>
          </a:p>
          <a:p>
            <a:pPr marL="914400" lvl="1" indent="-514350"/>
            <a:r>
              <a:rPr lang="en-GB" dirty="0" smtClean="0"/>
              <a:t>assessing </a:t>
            </a:r>
            <a:r>
              <a:rPr lang="en-GB" dirty="0"/>
              <a:t>practical communication skills (via practical examples, correcting wrong statements, etc</a:t>
            </a:r>
            <a:r>
              <a:rPr lang="en-GB" dirty="0" smtClean="0"/>
              <a:t>.)</a:t>
            </a:r>
            <a:endParaRPr lang="cs-CZ" dirty="0" smtClean="0"/>
          </a:p>
          <a:p>
            <a:pPr marL="914400" lvl="1" indent="-514350"/>
            <a:endParaRPr lang="cs-CZ" dirty="0" smtClean="0"/>
          </a:p>
          <a:p>
            <a:r>
              <a:rPr lang="en-GB" dirty="0"/>
              <a:t>Assessment criteria:</a:t>
            </a:r>
            <a:endParaRPr lang="cs-CZ" dirty="0"/>
          </a:p>
          <a:p>
            <a:pPr lvl="1"/>
            <a:r>
              <a:rPr lang="en-GB" dirty="0"/>
              <a:t>quantity and quality of theoretical knowledge, understanding the theory</a:t>
            </a:r>
            <a:endParaRPr lang="cs-CZ" dirty="0"/>
          </a:p>
          <a:p>
            <a:pPr lvl="1"/>
            <a:r>
              <a:rPr lang="en-GB" dirty="0"/>
              <a:t>ability to apply gained knowledge</a:t>
            </a:r>
            <a:endParaRPr lang="cs-CZ" dirty="0"/>
          </a:p>
          <a:p>
            <a:pPr lvl="1"/>
            <a:r>
              <a:rPr lang="en-GB" dirty="0"/>
              <a:t>extent of the development of relevant skills</a:t>
            </a:r>
            <a:endParaRPr lang="cs-CZ" dirty="0"/>
          </a:p>
          <a:p>
            <a:pPr marL="617220" indent="-514350"/>
            <a:endParaRPr lang="cs-CZ" dirty="0"/>
          </a:p>
        </p:txBody>
      </p:sp>
    </p:spTree>
    <p:extLst>
      <p:ext uri="{BB962C8B-B14F-4D97-AF65-F5344CB8AC3E}">
        <p14:creationId xmlns:p14="http://schemas.microsoft.com/office/powerpoint/2010/main" val="3685083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ulka 8"/>
          <p:cNvGraphicFramePr>
            <a:graphicFrameLocks noGrp="1"/>
          </p:cNvGraphicFramePr>
          <p:nvPr>
            <p:extLst>
              <p:ext uri="{D42A27DB-BD31-4B8C-83A1-F6EECF244321}">
                <p14:modId xmlns:p14="http://schemas.microsoft.com/office/powerpoint/2010/main" val="1484128640"/>
              </p:ext>
            </p:extLst>
          </p:nvPr>
        </p:nvGraphicFramePr>
        <p:xfrm>
          <a:off x="467544" y="670961"/>
          <a:ext cx="8229599" cy="5854382"/>
        </p:xfrm>
        <a:graphic>
          <a:graphicData uri="http://schemas.openxmlformats.org/drawingml/2006/table">
            <a:tbl>
              <a:tblPr firstRow="1" firstCol="1" bandRow="1"/>
              <a:tblGrid>
                <a:gridCol w="504056"/>
                <a:gridCol w="1728192"/>
                <a:gridCol w="3600400"/>
                <a:gridCol w="2396951"/>
              </a:tblGrid>
              <a:tr h="377999">
                <a:tc>
                  <a:txBody>
                    <a:bodyPr/>
                    <a:lstStyle/>
                    <a:p>
                      <a:pPr>
                        <a:lnSpc>
                          <a:spcPct val="115000"/>
                        </a:lnSpc>
                        <a:spcAft>
                          <a:spcPts val="0"/>
                        </a:spcAft>
                      </a:pPr>
                      <a:r>
                        <a:rPr lang="en-US" sz="1400" b="1" dirty="0">
                          <a:solidFill>
                            <a:schemeClr val="accent1"/>
                          </a:solidFill>
                          <a:effectLst/>
                          <a:latin typeface="Calibri"/>
                          <a:ea typeface="Calibri"/>
                          <a:cs typeface="Times New Roman"/>
                        </a:rPr>
                        <a:t>Date</a:t>
                      </a:r>
                      <a:endParaRPr lang="cs-CZ" sz="1400" b="1" dirty="0">
                        <a:solidFill>
                          <a:schemeClr val="accent1"/>
                        </a:solidFill>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b="1" dirty="0">
                          <a:solidFill>
                            <a:schemeClr val="accent1"/>
                          </a:solidFill>
                          <a:effectLst/>
                          <a:latin typeface="Calibri"/>
                          <a:ea typeface="Calibri"/>
                          <a:cs typeface="Times New Roman"/>
                        </a:rPr>
                        <a:t>Type</a:t>
                      </a:r>
                      <a:endParaRPr lang="cs-CZ" sz="1400" b="1" dirty="0">
                        <a:solidFill>
                          <a:schemeClr val="accent1"/>
                        </a:solidFill>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b="1" dirty="0">
                          <a:solidFill>
                            <a:schemeClr val="accent1"/>
                          </a:solidFill>
                          <a:effectLst/>
                          <a:latin typeface="Calibri"/>
                          <a:ea typeface="Calibri"/>
                          <a:cs typeface="Times New Roman"/>
                        </a:rPr>
                        <a:t>Title</a:t>
                      </a:r>
                      <a:endParaRPr lang="cs-CZ" sz="1400" b="1" dirty="0">
                        <a:solidFill>
                          <a:schemeClr val="accent1"/>
                        </a:solidFill>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b="1" dirty="0">
                          <a:solidFill>
                            <a:schemeClr val="accent1"/>
                          </a:solidFill>
                          <a:effectLst/>
                          <a:latin typeface="Calibri"/>
                          <a:ea typeface="Calibri"/>
                          <a:cs typeface="Times New Roman"/>
                        </a:rPr>
                        <a:t>Lecturer/Instructor</a:t>
                      </a:r>
                      <a:endParaRPr lang="cs-CZ" sz="1400" b="1" dirty="0">
                        <a:solidFill>
                          <a:schemeClr val="accent1"/>
                        </a:solidFill>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3428">
                <a:tc>
                  <a:txBody>
                    <a:bodyPr/>
                    <a:lstStyle/>
                    <a:p>
                      <a:pPr>
                        <a:lnSpc>
                          <a:spcPct val="115000"/>
                        </a:lnSpc>
                        <a:spcAft>
                          <a:spcPts val="0"/>
                        </a:spcAft>
                      </a:pPr>
                      <a:r>
                        <a:rPr lang="en-US" sz="1400">
                          <a:effectLst/>
                          <a:latin typeface="Calibri"/>
                          <a:ea typeface="Calibri"/>
                          <a:cs typeface="Times New Roman"/>
                        </a:rPr>
                        <a:t>21.2</a:t>
                      </a:r>
                      <a:endParaRPr lang="cs-CZ" sz="140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dirty="0">
                          <a:effectLst/>
                          <a:latin typeface="Calibri"/>
                          <a:ea typeface="Calibri"/>
                          <a:cs typeface="Times New Roman"/>
                        </a:rPr>
                        <a:t>Exercise session</a:t>
                      </a:r>
                      <a:endParaRPr lang="cs-CZ" sz="1400" dirty="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dirty="0">
                          <a:effectLst/>
                          <a:latin typeface="Calibri"/>
                          <a:ea typeface="Calibri"/>
                          <a:cs typeface="Times New Roman"/>
                        </a:rPr>
                        <a:t>Communication process</a:t>
                      </a:r>
                      <a:endParaRPr lang="cs-CZ" sz="1400" dirty="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a:effectLst/>
                          <a:latin typeface="Calibri"/>
                          <a:ea typeface="Calibri"/>
                          <a:cs typeface="Times New Roman"/>
                        </a:rPr>
                        <a:t>Ing. Daria Borovko</a:t>
                      </a:r>
                      <a:endParaRPr lang="cs-CZ" sz="140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1599">
                <a:tc rowSpan="2">
                  <a:txBody>
                    <a:bodyPr/>
                    <a:lstStyle/>
                    <a:p>
                      <a:pPr>
                        <a:lnSpc>
                          <a:spcPct val="115000"/>
                        </a:lnSpc>
                        <a:spcAft>
                          <a:spcPts val="0"/>
                        </a:spcAft>
                      </a:pPr>
                      <a:r>
                        <a:rPr lang="en-US" sz="1400">
                          <a:effectLst/>
                          <a:latin typeface="Calibri"/>
                          <a:ea typeface="Calibri"/>
                          <a:cs typeface="Times New Roman"/>
                        </a:rPr>
                        <a:t>28.2</a:t>
                      </a:r>
                      <a:endParaRPr lang="cs-CZ" sz="140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nSpc>
                          <a:spcPct val="115000"/>
                        </a:lnSpc>
                        <a:spcAft>
                          <a:spcPts val="0"/>
                        </a:spcAft>
                      </a:pPr>
                      <a:r>
                        <a:rPr lang="en-US" sz="1400" dirty="0">
                          <a:effectLst/>
                          <a:latin typeface="Calibri"/>
                          <a:ea typeface="Calibri"/>
                          <a:cs typeface="Times New Roman"/>
                        </a:rPr>
                        <a:t>Lectures</a:t>
                      </a:r>
                      <a:endParaRPr lang="cs-CZ" sz="1400" dirty="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dirty="0">
                          <a:effectLst/>
                          <a:latin typeface="Calibri"/>
                          <a:ea typeface="Calibri"/>
                          <a:cs typeface="Times New Roman"/>
                        </a:rPr>
                        <a:t>Basic communication skills</a:t>
                      </a:r>
                      <a:endParaRPr lang="cs-CZ" sz="1400" dirty="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dirty="0" err="1">
                          <a:effectLst/>
                          <a:latin typeface="Calibri"/>
                          <a:ea typeface="Calibri"/>
                          <a:cs typeface="Times New Roman"/>
                        </a:rPr>
                        <a:t>PhDr</a:t>
                      </a:r>
                      <a:r>
                        <a:rPr lang="en-US" sz="1400" dirty="0">
                          <a:effectLst/>
                          <a:latin typeface="Calibri"/>
                          <a:ea typeface="Calibri"/>
                          <a:cs typeface="Times New Roman"/>
                        </a:rPr>
                        <a:t>. Martina </a:t>
                      </a:r>
                      <a:r>
                        <a:rPr lang="en-US" sz="1400" dirty="0" err="1">
                          <a:effectLst/>
                          <a:latin typeface="Calibri"/>
                          <a:ea typeface="Calibri"/>
                          <a:cs typeface="Times New Roman"/>
                        </a:rPr>
                        <a:t>Rašticová</a:t>
                      </a:r>
                      <a:r>
                        <a:rPr lang="en-US" sz="1400" dirty="0">
                          <a:effectLst/>
                          <a:latin typeface="Calibri"/>
                          <a:ea typeface="Calibri"/>
                          <a:cs typeface="Times New Roman"/>
                        </a:rPr>
                        <a:t>, Ph.D.</a:t>
                      </a:r>
                      <a:endParaRPr lang="cs-CZ" sz="1400" dirty="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3428">
                <a:tc vMerge="1">
                  <a:txBody>
                    <a:bodyPr/>
                    <a:lstStyle/>
                    <a:p>
                      <a:endParaRPr lang="cs-CZ"/>
                    </a:p>
                  </a:txBody>
                  <a:tcPr/>
                </a:tc>
                <a:tc vMerge="1">
                  <a:txBody>
                    <a:bodyPr/>
                    <a:lstStyle/>
                    <a:p>
                      <a:endParaRPr lang="cs-CZ"/>
                    </a:p>
                  </a:txBody>
                  <a:tcPr/>
                </a:tc>
                <a:tc>
                  <a:txBody>
                    <a:bodyPr/>
                    <a:lstStyle/>
                    <a:p>
                      <a:pPr>
                        <a:lnSpc>
                          <a:spcPct val="115000"/>
                        </a:lnSpc>
                        <a:spcAft>
                          <a:spcPts val="0"/>
                        </a:spcAft>
                      </a:pPr>
                      <a:r>
                        <a:rPr lang="en-US" sz="1400" dirty="0">
                          <a:effectLst/>
                          <a:latin typeface="Calibri"/>
                          <a:ea typeface="Calibri"/>
                          <a:cs typeface="Times New Roman"/>
                        </a:rPr>
                        <a:t>Assertiveness</a:t>
                      </a:r>
                      <a:endParaRPr lang="cs-CZ" sz="1400" dirty="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a:effectLst/>
                          <a:latin typeface="Calibri"/>
                          <a:ea typeface="Calibri"/>
                          <a:cs typeface="Times New Roman"/>
                        </a:rPr>
                        <a:t>PhDr. Martina Rašticová, Ph.D.</a:t>
                      </a:r>
                      <a:endParaRPr lang="cs-CZ" sz="140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3428">
                <a:tc rowSpan="2">
                  <a:txBody>
                    <a:bodyPr/>
                    <a:lstStyle/>
                    <a:p>
                      <a:pPr>
                        <a:lnSpc>
                          <a:spcPct val="115000"/>
                        </a:lnSpc>
                        <a:spcAft>
                          <a:spcPts val="0"/>
                        </a:spcAft>
                      </a:pPr>
                      <a:r>
                        <a:rPr lang="en-US" sz="1400">
                          <a:effectLst/>
                          <a:latin typeface="Calibri"/>
                          <a:ea typeface="Calibri"/>
                          <a:cs typeface="Times New Roman"/>
                        </a:rPr>
                        <a:t>7.3</a:t>
                      </a:r>
                      <a:endParaRPr lang="cs-CZ" sz="140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nSpc>
                          <a:spcPct val="115000"/>
                        </a:lnSpc>
                        <a:spcAft>
                          <a:spcPts val="0"/>
                        </a:spcAft>
                      </a:pPr>
                      <a:r>
                        <a:rPr lang="en-US" sz="1400" dirty="0">
                          <a:effectLst/>
                          <a:latin typeface="Calibri"/>
                          <a:ea typeface="Calibri"/>
                          <a:cs typeface="Times New Roman"/>
                        </a:rPr>
                        <a:t>Exercise sessions</a:t>
                      </a:r>
                      <a:endParaRPr lang="cs-CZ" sz="1400" dirty="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dirty="0">
                          <a:effectLst/>
                          <a:latin typeface="Calibri"/>
                          <a:ea typeface="Calibri"/>
                          <a:cs typeface="Times New Roman"/>
                        </a:rPr>
                        <a:t>Basic communication skills training</a:t>
                      </a:r>
                      <a:endParaRPr lang="cs-CZ" sz="1400" dirty="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a:effectLst/>
                          <a:latin typeface="Calibri"/>
                          <a:ea typeface="Calibri"/>
                          <a:cs typeface="Times New Roman"/>
                        </a:rPr>
                        <a:t>Ing. Daria Borovko</a:t>
                      </a:r>
                      <a:endParaRPr lang="cs-CZ" sz="140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3428">
                <a:tc vMerge="1">
                  <a:txBody>
                    <a:bodyPr/>
                    <a:lstStyle/>
                    <a:p>
                      <a:endParaRPr lang="cs-CZ"/>
                    </a:p>
                  </a:txBody>
                  <a:tcPr/>
                </a:tc>
                <a:tc vMerge="1">
                  <a:txBody>
                    <a:bodyPr/>
                    <a:lstStyle/>
                    <a:p>
                      <a:endParaRPr lang="cs-CZ"/>
                    </a:p>
                  </a:txBody>
                  <a:tcPr/>
                </a:tc>
                <a:tc>
                  <a:txBody>
                    <a:bodyPr/>
                    <a:lstStyle/>
                    <a:p>
                      <a:pPr>
                        <a:lnSpc>
                          <a:spcPct val="115000"/>
                        </a:lnSpc>
                        <a:spcAft>
                          <a:spcPts val="0"/>
                        </a:spcAft>
                        <a:tabLst>
                          <a:tab pos="2801620" algn="r"/>
                        </a:tabLst>
                      </a:pPr>
                      <a:r>
                        <a:rPr lang="en-US" sz="1400" dirty="0">
                          <a:effectLst/>
                          <a:latin typeface="Calibri"/>
                          <a:ea typeface="Calibri"/>
                          <a:cs typeface="Times New Roman"/>
                        </a:rPr>
                        <a:t>Basic communication skills training	</a:t>
                      </a:r>
                      <a:endParaRPr lang="cs-CZ" sz="1400" dirty="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a:effectLst/>
                          <a:latin typeface="Calibri"/>
                          <a:ea typeface="Calibri"/>
                          <a:cs typeface="Times New Roman"/>
                        </a:rPr>
                        <a:t>Ing. Daria Borovko</a:t>
                      </a:r>
                      <a:endParaRPr lang="cs-CZ" sz="140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3428">
                <a:tc rowSpan="2">
                  <a:txBody>
                    <a:bodyPr/>
                    <a:lstStyle/>
                    <a:p>
                      <a:pPr>
                        <a:lnSpc>
                          <a:spcPct val="115000"/>
                        </a:lnSpc>
                        <a:spcAft>
                          <a:spcPts val="0"/>
                        </a:spcAft>
                      </a:pPr>
                      <a:r>
                        <a:rPr lang="en-US" sz="1400">
                          <a:effectLst/>
                          <a:latin typeface="Calibri"/>
                          <a:ea typeface="Calibri"/>
                          <a:cs typeface="Times New Roman"/>
                        </a:rPr>
                        <a:t>14.3</a:t>
                      </a:r>
                      <a:endParaRPr lang="cs-CZ" sz="140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nSpc>
                          <a:spcPct val="115000"/>
                        </a:lnSpc>
                        <a:spcAft>
                          <a:spcPts val="0"/>
                        </a:spcAft>
                      </a:pPr>
                      <a:r>
                        <a:rPr lang="en-US" sz="1400">
                          <a:effectLst/>
                          <a:latin typeface="Calibri"/>
                          <a:ea typeface="Calibri"/>
                          <a:cs typeface="Times New Roman"/>
                        </a:rPr>
                        <a:t>Lectures</a:t>
                      </a:r>
                      <a:endParaRPr lang="cs-CZ" sz="140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dirty="0">
                          <a:effectLst/>
                          <a:latin typeface="Calibri"/>
                          <a:ea typeface="Calibri"/>
                          <a:cs typeface="Times New Roman"/>
                        </a:rPr>
                        <a:t>Personality communication types </a:t>
                      </a:r>
                      <a:endParaRPr lang="cs-CZ" sz="1400" dirty="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dirty="0" err="1">
                          <a:effectLst/>
                          <a:latin typeface="Calibri"/>
                          <a:ea typeface="Calibri"/>
                          <a:cs typeface="Times New Roman"/>
                        </a:rPr>
                        <a:t>PhDr</a:t>
                      </a:r>
                      <a:r>
                        <a:rPr lang="en-US" sz="1400" dirty="0">
                          <a:effectLst/>
                          <a:latin typeface="Calibri"/>
                          <a:ea typeface="Calibri"/>
                          <a:cs typeface="Times New Roman"/>
                        </a:rPr>
                        <a:t>. Martina </a:t>
                      </a:r>
                      <a:r>
                        <a:rPr lang="en-US" sz="1400" dirty="0" err="1">
                          <a:effectLst/>
                          <a:latin typeface="Calibri"/>
                          <a:ea typeface="Calibri"/>
                          <a:cs typeface="Times New Roman"/>
                        </a:rPr>
                        <a:t>Rašticová</a:t>
                      </a:r>
                      <a:r>
                        <a:rPr lang="en-US" sz="1400" dirty="0">
                          <a:effectLst/>
                          <a:latin typeface="Calibri"/>
                          <a:ea typeface="Calibri"/>
                          <a:cs typeface="Times New Roman"/>
                        </a:rPr>
                        <a:t>, Ph.D.</a:t>
                      </a:r>
                      <a:endParaRPr lang="cs-CZ" sz="1400" dirty="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3428">
                <a:tc vMerge="1">
                  <a:txBody>
                    <a:bodyPr/>
                    <a:lstStyle/>
                    <a:p>
                      <a:endParaRPr lang="cs-CZ"/>
                    </a:p>
                  </a:txBody>
                  <a:tcPr/>
                </a:tc>
                <a:tc vMerge="1">
                  <a:txBody>
                    <a:bodyPr/>
                    <a:lstStyle/>
                    <a:p>
                      <a:endParaRPr lang="cs-CZ"/>
                    </a:p>
                  </a:txBody>
                  <a:tcPr/>
                </a:tc>
                <a:tc>
                  <a:txBody>
                    <a:bodyPr/>
                    <a:lstStyle/>
                    <a:p>
                      <a:pPr>
                        <a:lnSpc>
                          <a:spcPct val="115000"/>
                        </a:lnSpc>
                        <a:spcAft>
                          <a:spcPts val="0"/>
                        </a:spcAft>
                      </a:pPr>
                      <a:r>
                        <a:rPr lang="en-US" sz="1400" dirty="0">
                          <a:effectLst/>
                          <a:latin typeface="Calibri"/>
                          <a:ea typeface="Calibri"/>
                          <a:cs typeface="Times New Roman"/>
                        </a:rPr>
                        <a:t>Effective presentation </a:t>
                      </a:r>
                      <a:endParaRPr lang="cs-CZ" sz="1400" dirty="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dirty="0" err="1">
                          <a:effectLst/>
                          <a:latin typeface="Calibri"/>
                          <a:ea typeface="Calibri"/>
                          <a:cs typeface="Times New Roman"/>
                        </a:rPr>
                        <a:t>PhDr</a:t>
                      </a:r>
                      <a:r>
                        <a:rPr lang="en-US" sz="1400" dirty="0">
                          <a:effectLst/>
                          <a:latin typeface="Calibri"/>
                          <a:ea typeface="Calibri"/>
                          <a:cs typeface="Times New Roman"/>
                        </a:rPr>
                        <a:t>. Martina </a:t>
                      </a:r>
                      <a:r>
                        <a:rPr lang="en-US" sz="1400" dirty="0" err="1">
                          <a:effectLst/>
                          <a:latin typeface="Calibri"/>
                          <a:ea typeface="Calibri"/>
                          <a:cs typeface="Times New Roman"/>
                        </a:rPr>
                        <a:t>Rašticová</a:t>
                      </a:r>
                      <a:r>
                        <a:rPr lang="en-US" sz="1400" dirty="0">
                          <a:effectLst/>
                          <a:latin typeface="Calibri"/>
                          <a:ea typeface="Calibri"/>
                          <a:cs typeface="Times New Roman"/>
                        </a:rPr>
                        <a:t>, Ph.D.</a:t>
                      </a:r>
                      <a:endParaRPr lang="cs-CZ" sz="1400" dirty="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3428">
                <a:tc rowSpan="2">
                  <a:txBody>
                    <a:bodyPr/>
                    <a:lstStyle/>
                    <a:p>
                      <a:pPr>
                        <a:lnSpc>
                          <a:spcPct val="115000"/>
                        </a:lnSpc>
                        <a:spcAft>
                          <a:spcPts val="0"/>
                        </a:spcAft>
                      </a:pPr>
                      <a:r>
                        <a:rPr lang="en-US" sz="1400" dirty="0">
                          <a:effectLst/>
                          <a:latin typeface="Calibri"/>
                          <a:ea typeface="Calibri"/>
                          <a:cs typeface="Times New Roman"/>
                        </a:rPr>
                        <a:t>21.3</a:t>
                      </a:r>
                      <a:endParaRPr lang="cs-CZ" sz="1400" dirty="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nSpc>
                          <a:spcPct val="115000"/>
                        </a:lnSpc>
                        <a:spcAft>
                          <a:spcPts val="0"/>
                        </a:spcAft>
                      </a:pPr>
                      <a:r>
                        <a:rPr lang="en-US" sz="1400" dirty="0">
                          <a:effectLst/>
                          <a:latin typeface="Calibri"/>
                          <a:ea typeface="Calibri"/>
                          <a:cs typeface="Times New Roman"/>
                        </a:rPr>
                        <a:t>Exercise sessions</a:t>
                      </a:r>
                      <a:endParaRPr lang="cs-CZ" sz="1400" dirty="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dirty="0">
                          <a:effectLst/>
                          <a:latin typeface="Calibri"/>
                          <a:ea typeface="Calibri"/>
                          <a:cs typeface="Times New Roman"/>
                        </a:rPr>
                        <a:t>Basic communication skills training</a:t>
                      </a:r>
                      <a:endParaRPr lang="cs-CZ" sz="1400" dirty="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dirty="0" err="1">
                          <a:effectLst/>
                          <a:latin typeface="Calibri"/>
                          <a:ea typeface="Calibri"/>
                          <a:cs typeface="Times New Roman"/>
                        </a:rPr>
                        <a:t>Ing</a:t>
                      </a:r>
                      <a:r>
                        <a:rPr lang="en-US" sz="1400" dirty="0">
                          <a:effectLst/>
                          <a:latin typeface="Calibri"/>
                          <a:ea typeface="Calibri"/>
                          <a:cs typeface="Times New Roman"/>
                        </a:rPr>
                        <a:t>. Daria </a:t>
                      </a:r>
                      <a:r>
                        <a:rPr lang="en-US" sz="1400" dirty="0" err="1">
                          <a:effectLst/>
                          <a:latin typeface="Calibri"/>
                          <a:ea typeface="Calibri"/>
                          <a:cs typeface="Times New Roman"/>
                        </a:rPr>
                        <a:t>Borovko</a:t>
                      </a:r>
                      <a:endParaRPr lang="cs-CZ" sz="1400" dirty="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3428">
                <a:tc vMerge="1">
                  <a:txBody>
                    <a:bodyPr/>
                    <a:lstStyle/>
                    <a:p>
                      <a:endParaRPr lang="cs-CZ"/>
                    </a:p>
                  </a:txBody>
                  <a:tcPr/>
                </a:tc>
                <a:tc vMerge="1">
                  <a:txBody>
                    <a:bodyPr/>
                    <a:lstStyle/>
                    <a:p>
                      <a:endParaRPr lang="cs-CZ"/>
                    </a:p>
                  </a:txBody>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400" dirty="0" smtClean="0">
                          <a:effectLst/>
                          <a:latin typeface="Calibri"/>
                          <a:ea typeface="Calibri"/>
                          <a:cs typeface="Times New Roman"/>
                        </a:rPr>
                        <a:t>Basic communication skills training</a:t>
                      </a:r>
                      <a:endParaRPr lang="cs-CZ" sz="1400" dirty="0" smtClean="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dirty="0" err="1">
                          <a:effectLst/>
                          <a:latin typeface="Calibri"/>
                          <a:ea typeface="Calibri"/>
                          <a:cs typeface="Times New Roman"/>
                        </a:rPr>
                        <a:t>Ing</a:t>
                      </a:r>
                      <a:r>
                        <a:rPr lang="en-US" sz="1400" dirty="0">
                          <a:effectLst/>
                          <a:latin typeface="Calibri"/>
                          <a:ea typeface="Calibri"/>
                          <a:cs typeface="Times New Roman"/>
                        </a:rPr>
                        <a:t>. Daria </a:t>
                      </a:r>
                      <a:r>
                        <a:rPr lang="en-US" sz="1400" dirty="0" err="1">
                          <a:effectLst/>
                          <a:latin typeface="Calibri"/>
                          <a:ea typeface="Calibri"/>
                          <a:cs typeface="Times New Roman"/>
                        </a:rPr>
                        <a:t>Borovko</a:t>
                      </a:r>
                      <a:endParaRPr lang="cs-CZ" sz="1400" dirty="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6864">
                <a:tc>
                  <a:txBody>
                    <a:bodyPr/>
                    <a:lstStyle/>
                    <a:p>
                      <a:pPr>
                        <a:lnSpc>
                          <a:spcPct val="115000"/>
                        </a:lnSpc>
                        <a:spcAft>
                          <a:spcPts val="0"/>
                        </a:spcAft>
                      </a:pPr>
                      <a:r>
                        <a:rPr lang="en-US" sz="1400" dirty="0" smtClean="0">
                          <a:effectLst/>
                          <a:latin typeface="Calibri"/>
                          <a:ea typeface="Calibri"/>
                          <a:cs typeface="Times New Roman"/>
                        </a:rPr>
                        <a:t>2</a:t>
                      </a:r>
                      <a:r>
                        <a:rPr lang="cs-CZ" sz="1400" dirty="0" smtClean="0">
                          <a:effectLst/>
                          <a:latin typeface="Calibri"/>
                          <a:ea typeface="Calibri"/>
                          <a:cs typeface="Times New Roman"/>
                        </a:rPr>
                        <a:t>6</a:t>
                      </a:r>
                      <a:r>
                        <a:rPr lang="en-US" sz="1400" dirty="0" smtClean="0">
                          <a:effectLst/>
                          <a:latin typeface="Calibri"/>
                          <a:ea typeface="Calibri"/>
                          <a:cs typeface="Times New Roman"/>
                        </a:rPr>
                        <a:t>.3</a:t>
                      </a:r>
                      <a:endParaRPr lang="cs-CZ" sz="1400" dirty="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kern="1200" dirty="0" smtClean="0">
                          <a:solidFill>
                            <a:schemeClr val="tx1"/>
                          </a:solidFill>
                          <a:effectLst/>
                          <a:latin typeface="Calibri"/>
                          <a:ea typeface="Calibri"/>
                          <a:cs typeface="Times New Roman"/>
                        </a:rPr>
                        <a:t>Lecture</a:t>
                      </a:r>
                      <a:endParaRPr lang="cs-CZ" sz="1400" kern="1200" dirty="0">
                        <a:solidFill>
                          <a:schemeClr val="tx1"/>
                        </a:solidFill>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400" kern="1200" dirty="0" smtClean="0">
                          <a:solidFill>
                            <a:schemeClr val="tx1"/>
                          </a:solidFill>
                          <a:effectLst/>
                          <a:latin typeface="Calibri"/>
                          <a:ea typeface="Calibri"/>
                          <a:cs typeface="Times New Roman"/>
                        </a:rPr>
                        <a:t>Communication: NLP (</a:t>
                      </a:r>
                      <a:r>
                        <a:rPr lang="en-US" sz="1400" kern="1200" dirty="0" err="1" smtClean="0">
                          <a:solidFill>
                            <a:schemeClr val="tx1"/>
                          </a:solidFill>
                          <a:effectLst/>
                          <a:latin typeface="Calibri"/>
                          <a:ea typeface="Calibri"/>
                          <a:cs typeface="Times New Roman"/>
                        </a:rPr>
                        <a:t>Neuro</a:t>
                      </a:r>
                      <a:r>
                        <a:rPr lang="en-US" sz="1400" kern="1200" dirty="0" smtClean="0">
                          <a:solidFill>
                            <a:schemeClr val="tx1"/>
                          </a:solidFill>
                          <a:effectLst/>
                          <a:latin typeface="Calibri"/>
                          <a:ea typeface="Calibri"/>
                          <a:cs typeface="Times New Roman"/>
                        </a:rPr>
                        <a:t>-linguistic programming) approach</a:t>
                      </a:r>
                      <a:endParaRPr lang="cs-CZ" sz="1400" kern="1200" dirty="0" smtClean="0">
                        <a:solidFill>
                          <a:schemeClr val="tx1"/>
                        </a:solidFill>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cs-CZ" sz="1400" kern="1200" dirty="0" err="1" smtClean="0">
                          <a:solidFill>
                            <a:schemeClr val="tx1"/>
                          </a:solidFill>
                          <a:effectLst/>
                          <a:latin typeface="Calibri"/>
                          <a:ea typeface="Calibri"/>
                          <a:cs typeface="Times New Roman"/>
                        </a:rPr>
                        <a:t>Ghislaine</a:t>
                      </a:r>
                      <a:r>
                        <a:rPr lang="cs-CZ" sz="1400" kern="1200" dirty="0" smtClean="0">
                          <a:solidFill>
                            <a:schemeClr val="tx1"/>
                          </a:solidFill>
                          <a:effectLst/>
                          <a:latin typeface="Calibri"/>
                          <a:ea typeface="Calibri"/>
                          <a:cs typeface="Times New Roman"/>
                        </a:rPr>
                        <a:t> </a:t>
                      </a:r>
                      <a:r>
                        <a:rPr lang="cs-CZ" sz="1400" kern="1200" dirty="0" err="1" smtClean="0">
                          <a:solidFill>
                            <a:schemeClr val="tx1"/>
                          </a:solidFill>
                          <a:effectLst/>
                          <a:latin typeface="Calibri"/>
                          <a:ea typeface="Calibri"/>
                          <a:cs typeface="Times New Roman"/>
                        </a:rPr>
                        <a:t>Pellat</a:t>
                      </a:r>
                      <a:endParaRPr lang="cs-CZ" sz="1400" kern="1200" dirty="0" smtClean="0">
                        <a:solidFill>
                          <a:schemeClr val="tx1"/>
                        </a:solidFill>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250">
                <a:tc>
                  <a:txBody>
                    <a:bodyPr/>
                    <a:lstStyle/>
                    <a:p>
                      <a:pPr>
                        <a:lnSpc>
                          <a:spcPct val="115000"/>
                        </a:lnSpc>
                        <a:spcAft>
                          <a:spcPts val="0"/>
                        </a:spcAft>
                      </a:pPr>
                      <a:r>
                        <a:rPr lang="en-US" sz="1400" dirty="0" smtClean="0">
                          <a:effectLst/>
                          <a:latin typeface="Calibri"/>
                          <a:ea typeface="Calibri"/>
                          <a:cs typeface="Times New Roman"/>
                        </a:rPr>
                        <a:t>2</a:t>
                      </a:r>
                      <a:r>
                        <a:rPr lang="cs-CZ" sz="1400" dirty="0" smtClean="0">
                          <a:effectLst/>
                          <a:latin typeface="Calibri"/>
                          <a:ea typeface="Calibri"/>
                          <a:cs typeface="Times New Roman"/>
                        </a:rPr>
                        <a:t>7</a:t>
                      </a:r>
                      <a:r>
                        <a:rPr lang="en-US" sz="1400" dirty="0" smtClean="0">
                          <a:effectLst/>
                          <a:latin typeface="Calibri"/>
                          <a:ea typeface="Calibri"/>
                          <a:cs typeface="Times New Roman"/>
                        </a:rPr>
                        <a:t>.3</a:t>
                      </a:r>
                      <a:endParaRPr lang="cs-CZ" sz="1400" dirty="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ct val="115000"/>
                        </a:lnSpc>
                        <a:spcAft>
                          <a:spcPts val="0"/>
                        </a:spcAft>
                      </a:pPr>
                      <a:r>
                        <a:rPr lang="en-US" sz="1400" kern="1200" dirty="0" smtClean="0">
                          <a:solidFill>
                            <a:schemeClr val="tx1"/>
                          </a:solidFill>
                          <a:effectLst/>
                          <a:latin typeface="Calibri"/>
                          <a:ea typeface="Calibri"/>
                          <a:cs typeface="Times New Roman"/>
                        </a:rPr>
                        <a:t>Lecture</a:t>
                      </a:r>
                      <a:endParaRPr lang="cs-CZ" sz="1400" kern="1200" dirty="0">
                        <a:solidFill>
                          <a:schemeClr val="tx1"/>
                        </a:solidFill>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400" kern="1200" dirty="0" smtClean="0">
                          <a:solidFill>
                            <a:schemeClr val="tx1"/>
                          </a:solidFill>
                          <a:effectLst/>
                          <a:latin typeface="Calibri"/>
                          <a:ea typeface="Calibri"/>
                          <a:cs typeface="Times New Roman"/>
                        </a:rPr>
                        <a:t>Negotiating</a:t>
                      </a:r>
                      <a:endParaRPr lang="cs-CZ" sz="1400" kern="1200" dirty="0" smtClean="0">
                        <a:solidFill>
                          <a:schemeClr val="tx1"/>
                        </a:solidFill>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cs-CZ" sz="1400" kern="1200" dirty="0" err="1" smtClean="0">
                          <a:solidFill>
                            <a:schemeClr val="tx1"/>
                          </a:solidFill>
                          <a:effectLst/>
                          <a:latin typeface="Calibri"/>
                          <a:ea typeface="Calibri"/>
                          <a:cs typeface="Times New Roman"/>
                        </a:rPr>
                        <a:t>Ghislaine</a:t>
                      </a:r>
                      <a:r>
                        <a:rPr lang="cs-CZ" sz="1400" kern="1200" dirty="0" smtClean="0">
                          <a:solidFill>
                            <a:schemeClr val="tx1"/>
                          </a:solidFill>
                          <a:effectLst/>
                          <a:latin typeface="Calibri"/>
                          <a:ea typeface="Calibri"/>
                          <a:cs typeface="Times New Roman"/>
                        </a:rPr>
                        <a:t> </a:t>
                      </a:r>
                      <a:r>
                        <a:rPr lang="cs-CZ" sz="1400" kern="1200" dirty="0" err="1" smtClean="0">
                          <a:solidFill>
                            <a:schemeClr val="tx1"/>
                          </a:solidFill>
                          <a:effectLst/>
                          <a:latin typeface="Calibri"/>
                          <a:ea typeface="Calibri"/>
                          <a:cs typeface="Times New Roman"/>
                        </a:rPr>
                        <a:t>Pellat</a:t>
                      </a:r>
                      <a:endParaRPr lang="cs-CZ" sz="1400" kern="1200" dirty="0" smtClean="0">
                        <a:solidFill>
                          <a:schemeClr val="tx1"/>
                        </a:solidFill>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3428">
                <a:tc rowSpan="2">
                  <a:txBody>
                    <a:bodyPr/>
                    <a:lstStyle/>
                    <a:p>
                      <a:pPr>
                        <a:lnSpc>
                          <a:spcPct val="115000"/>
                        </a:lnSpc>
                        <a:spcAft>
                          <a:spcPts val="0"/>
                        </a:spcAft>
                      </a:pPr>
                      <a:r>
                        <a:rPr lang="en-US" sz="1400" dirty="0">
                          <a:effectLst/>
                          <a:latin typeface="Calibri"/>
                          <a:ea typeface="Calibri"/>
                          <a:cs typeface="Times New Roman"/>
                        </a:rPr>
                        <a:t>28.3</a:t>
                      </a:r>
                      <a:endParaRPr lang="cs-CZ" sz="1400" dirty="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nSpc>
                          <a:spcPct val="115000"/>
                        </a:lnSpc>
                        <a:spcAft>
                          <a:spcPts val="0"/>
                        </a:spcAft>
                      </a:pPr>
                      <a:r>
                        <a:rPr lang="en-US" sz="1400" dirty="0">
                          <a:effectLst/>
                          <a:latin typeface="Calibri"/>
                          <a:ea typeface="Calibri"/>
                          <a:cs typeface="Times New Roman"/>
                        </a:rPr>
                        <a:t>Exercise sessions</a:t>
                      </a:r>
                      <a:endParaRPr lang="cs-CZ" sz="1400" dirty="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400" b="0" i="0" dirty="0" smtClean="0">
                          <a:effectLst/>
                          <a:latin typeface="Calibri"/>
                          <a:ea typeface="Calibri"/>
                          <a:cs typeface="Times New Roman"/>
                        </a:rPr>
                        <a:t>NLP approach</a:t>
                      </a:r>
                      <a:endParaRPr lang="cs-CZ" sz="1400" b="0" i="0" dirty="0" smtClean="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400" dirty="0" err="1">
                          <a:effectLst/>
                          <a:latin typeface="Calibri"/>
                          <a:ea typeface="Calibri"/>
                          <a:cs typeface="Times New Roman"/>
                        </a:rPr>
                        <a:t>Ghislaine</a:t>
                      </a:r>
                      <a:r>
                        <a:rPr lang="cs-CZ" sz="1400" dirty="0">
                          <a:effectLst/>
                          <a:latin typeface="Calibri"/>
                          <a:ea typeface="Calibri"/>
                          <a:cs typeface="Times New Roman"/>
                        </a:rPr>
                        <a:t> </a:t>
                      </a:r>
                      <a:r>
                        <a:rPr lang="cs-CZ" sz="1400" dirty="0" err="1">
                          <a:effectLst/>
                          <a:latin typeface="Calibri"/>
                          <a:ea typeface="Calibri"/>
                          <a:cs typeface="Times New Roman"/>
                        </a:rPr>
                        <a:t>Pellat</a:t>
                      </a:r>
                      <a:endParaRPr lang="cs-CZ" sz="1400" dirty="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3428">
                <a:tc vMerge="1">
                  <a:txBody>
                    <a:bodyPr/>
                    <a:lstStyle/>
                    <a:p>
                      <a:endParaRPr lang="cs-CZ"/>
                    </a:p>
                  </a:txBody>
                  <a:tcPr/>
                </a:tc>
                <a:tc vMerge="1">
                  <a:txBody>
                    <a:bodyPr/>
                    <a:lstStyle/>
                    <a:p>
                      <a:endParaRPr lang="cs-CZ"/>
                    </a:p>
                  </a:txBody>
                  <a:tcPr/>
                </a:tc>
                <a:tc>
                  <a:txBody>
                    <a:bodyPr/>
                    <a:lstStyle/>
                    <a:p>
                      <a:pPr>
                        <a:lnSpc>
                          <a:spcPct val="115000"/>
                        </a:lnSpc>
                        <a:spcAft>
                          <a:spcPts val="0"/>
                        </a:spcAft>
                      </a:pPr>
                      <a:r>
                        <a:rPr lang="en-US" sz="1400" b="0" i="0" dirty="0" smtClean="0">
                          <a:effectLst/>
                          <a:latin typeface="Calibri"/>
                          <a:ea typeface="Calibri"/>
                          <a:cs typeface="Times New Roman"/>
                        </a:rPr>
                        <a:t>Negotiating</a:t>
                      </a:r>
                      <a:endParaRPr lang="cs-CZ" sz="1400" b="0" i="0" dirty="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cs-CZ" sz="1400" dirty="0" err="1">
                          <a:effectLst/>
                          <a:latin typeface="Calibri"/>
                          <a:ea typeface="Calibri"/>
                          <a:cs typeface="Times New Roman"/>
                        </a:rPr>
                        <a:t>Ghislaine</a:t>
                      </a:r>
                      <a:r>
                        <a:rPr lang="cs-CZ" sz="1400" dirty="0">
                          <a:effectLst/>
                          <a:latin typeface="Calibri"/>
                          <a:ea typeface="Calibri"/>
                          <a:cs typeface="Times New Roman"/>
                        </a:rPr>
                        <a:t> </a:t>
                      </a:r>
                      <a:r>
                        <a:rPr lang="cs-CZ" sz="1400" dirty="0" err="1">
                          <a:effectLst/>
                          <a:latin typeface="Calibri"/>
                          <a:ea typeface="Calibri"/>
                          <a:cs typeface="Times New Roman"/>
                        </a:rPr>
                        <a:t>Pellat</a:t>
                      </a:r>
                      <a:endParaRPr lang="cs-CZ" sz="1400" dirty="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3428">
                <a:tc rowSpan="2">
                  <a:txBody>
                    <a:bodyPr/>
                    <a:lstStyle/>
                    <a:p>
                      <a:pPr>
                        <a:lnSpc>
                          <a:spcPct val="115000"/>
                        </a:lnSpc>
                        <a:spcAft>
                          <a:spcPts val="0"/>
                        </a:spcAft>
                      </a:pPr>
                      <a:r>
                        <a:rPr lang="en-US" sz="1400">
                          <a:effectLst/>
                          <a:latin typeface="Calibri"/>
                          <a:ea typeface="Calibri"/>
                          <a:cs typeface="Times New Roman"/>
                        </a:rPr>
                        <a:t>4.4</a:t>
                      </a:r>
                      <a:endParaRPr lang="cs-CZ" sz="140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nSpc>
                          <a:spcPct val="115000"/>
                        </a:lnSpc>
                        <a:spcAft>
                          <a:spcPts val="0"/>
                        </a:spcAft>
                      </a:pPr>
                      <a:r>
                        <a:rPr lang="en-US" sz="1400">
                          <a:effectLst/>
                          <a:latin typeface="Calibri"/>
                          <a:ea typeface="Calibri"/>
                          <a:cs typeface="Times New Roman"/>
                        </a:rPr>
                        <a:t>Exercise sessions</a:t>
                      </a:r>
                      <a:endParaRPr lang="cs-CZ" sz="140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b="0" i="0" dirty="0">
                          <a:effectLst/>
                          <a:latin typeface="Calibri"/>
                          <a:ea typeface="Calibri"/>
                          <a:cs typeface="Times New Roman"/>
                        </a:rPr>
                        <a:t>Further communication skills training</a:t>
                      </a:r>
                      <a:endParaRPr lang="cs-CZ" sz="1400" b="0" i="0" dirty="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dirty="0" err="1">
                          <a:effectLst/>
                          <a:latin typeface="Calibri"/>
                          <a:ea typeface="Calibri"/>
                          <a:cs typeface="Times New Roman"/>
                        </a:rPr>
                        <a:t>Ing</a:t>
                      </a:r>
                      <a:r>
                        <a:rPr lang="en-US" sz="1400" dirty="0">
                          <a:effectLst/>
                          <a:latin typeface="Calibri"/>
                          <a:ea typeface="Calibri"/>
                          <a:cs typeface="Times New Roman"/>
                        </a:rPr>
                        <a:t>. Daria </a:t>
                      </a:r>
                      <a:r>
                        <a:rPr lang="en-US" sz="1400" dirty="0" err="1">
                          <a:effectLst/>
                          <a:latin typeface="Calibri"/>
                          <a:ea typeface="Calibri"/>
                          <a:cs typeface="Times New Roman"/>
                        </a:rPr>
                        <a:t>Borovko</a:t>
                      </a:r>
                      <a:endParaRPr lang="cs-CZ" sz="1400" dirty="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3428">
                <a:tc vMerge="1">
                  <a:txBody>
                    <a:bodyPr/>
                    <a:lstStyle/>
                    <a:p>
                      <a:endParaRPr lang="cs-CZ"/>
                    </a:p>
                  </a:txBody>
                  <a:tcPr/>
                </a:tc>
                <a:tc vMerge="1">
                  <a:txBody>
                    <a:bodyPr/>
                    <a:lstStyle/>
                    <a:p>
                      <a:endParaRPr lang="cs-CZ"/>
                    </a:p>
                  </a:txBody>
                  <a:tcPr/>
                </a:tc>
                <a:tc>
                  <a:txBody>
                    <a:bodyPr/>
                    <a:lstStyle/>
                    <a:p>
                      <a:pPr>
                        <a:lnSpc>
                          <a:spcPct val="115000"/>
                        </a:lnSpc>
                        <a:spcAft>
                          <a:spcPts val="0"/>
                        </a:spcAft>
                      </a:pPr>
                      <a:r>
                        <a:rPr lang="en-US" sz="1400" b="0" i="0" dirty="0">
                          <a:effectLst/>
                          <a:latin typeface="Calibri"/>
                          <a:ea typeface="Calibri"/>
                          <a:cs typeface="Times New Roman"/>
                        </a:rPr>
                        <a:t>Intercultural communication</a:t>
                      </a:r>
                      <a:endParaRPr lang="cs-CZ" sz="1400" b="0" i="0" dirty="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dirty="0" err="1">
                          <a:effectLst/>
                          <a:latin typeface="Calibri"/>
                          <a:ea typeface="Calibri"/>
                          <a:cs typeface="Times New Roman"/>
                        </a:rPr>
                        <a:t>Ing</a:t>
                      </a:r>
                      <a:r>
                        <a:rPr lang="en-US" sz="1400" dirty="0">
                          <a:effectLst/>
                          <a:latin typeface="Calibri"/>
                          <a:ea typeface="Calibri"/>
                          <a:cs typeface="Times New Roman"/>
                        </a:rPr>
                        <a:t>. Daria </a:t>
                      </a:r>
                      <a:r>
                        <a:rPr lang="en-US" sz="1400" dirty="0" err="1">
                          <a:effectLst/>
                          <a:latin typeface="Calibri"/>
                          <a:ea typeface="Calibri"/>
                          <a:cs typeface="Times New Roman"/>
                        </a:rPr>
                        <a:t>Borovko</a:t>
                      </a:r>
                      <a:endParaRPr lang="cs-CZ" sz="1400" dirty="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3428">
                <a:tc rowSpan="2">
                  <a:txBody>
                    <a:bodyPr/>
                    <a:lstStyle/>
                    <a:p>
                      <a:pPr>
                        <a:lnSpc>
                          <a:spcPct val="115000"/>
                        </a:lnSpc>
                        <a:spcAft>
                          <a:spcPts val="0"/>
                        </a:spcAft>
                      </a:pPr>
                      <a:r>
                        <a:rPr lang="en-US" sz="1400">
                          <a:effectLst/>
                          <a:latin typeface="Calibri"/>
                          <a:ea typeface="Calibri"/>
                          <a:cs typeface="Times New Roman"/>
                        </a:rPr>
                        <a:t>11.4</a:t>
                      </a:r>
                      <a:endParaRPr lang="cs-CZ" sz="140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nSpc>
                          <a:spcPct val="115000"/>
                        </a:lnSpc>
                        <a:spcAft>
                          <a:spcPts val="0"/>
                        </a:spcAft>
                      </a:pPr>
                      <a:r>
                        <a:rPr lang="en-US" sz="1400">
                          <a:effectLst/>
                          <a:latin typeface="Calibri"/>
                          <a:ea typeface="Calibri"/>
                          <a:cs typeface="Times New Roman"/>
                        </a:rPr>
                        <a:t>Exercise sessions</a:t>
                      </a:r>
                      <a:endParaRPr lang="cs-CZ" sz="140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dirty="0">
                          <a:effectLst/>
                          <a:latin typeface="Calibri"/>
                          <a:ea typeface="Calibri"/>
                          <a:cs typeface="Times New Roman"/>
                        </a:rPr>
                        <a:t>Presentations</a:t>
                      </a:r>
                      <a:endParaRPr lang="cs-CZ" sz="1400" dirty="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dirty="0" err="1">
                          <a:effectLst/>
                          <a:latin typeface="Calibri"/>
                          <a:ea typeface="Calibri"/>
                          <a:cs typeface="Times New Roman"/>
                        </a:rPr>
                        <a:t>Ing</a:t>
                      </a:r>
                      <a:r>
                        <a:rPr lang="en-US" sz="1400" dirty="0">
                          <a:effectLst/>
                          <a:latin typeface="Calibri"/>
                          <a:ea typeface="Calibri"/>
                          <a:cs typeface="Times New Roman"/>
                        </a:rPr>
                        <a:t>. Daria </a:t>
                      </a:r>
                      <a:r>
                        <a:rPr lang="en-US" sz="1400" dirty="0" err="1">
                          <a:effectLst/>
                          <a:latin typeface="Calibri"/>
                          <a:ea typeface="Calibri"/>
                          <a:cs typeface="Times New Roman"/>
                        </a:rPr>
                        <a:t>Borovko</a:t>
                      </a:r>
                      <a:endParaRPr lang="cs-CZ" sz="1400" dirty="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3428">
                <a:tc vMerge="1">
                  <a:txBody>
                    <a:bodyPr/>
                    <a:lstStyle/>
                    <a:p>
                      <a:endParaRPr lang="cs-CZ"/>
                    </a:p>
                  </a:txBody>
                  <a:tcPr/>
                </a:tc>
                <a:tc vMerge="1">
                  <a:txBody>
                    <a:bodyPr/>
                    <a:lstStyle/>
                    <a:p>
                      <a:endParaRPr lang="cs-CZ"/>
                    </a:p>
                  </a:txBody>
                  <a:tcPr/>
                </a:tc>
                <a:tc>
                  <a:txBody>
                    <a:bodyPr/>
                    <a:lstStyle/>
                    <a:p>
                      <a:pPr>
                        <a:lnSpc>
                          <a:spcPct val="115000"/>
                        </a:lnSpc>
                        <a:spcAft>
                          <a:spcPts val="0"/>
                        </a:spcAft>
                      </a:pPr>
                      <a:r>
                        <a:rPr lang="en-US" sz="1400" dirty="0">
                          <a:effectLst/>
                          <a:latin typeface="Calibri"/>
                          <a:ea typeface="Calibri"/>
                          <a:cs typeface="Times New Roman"/>
                        </a:rPr>
                        <a:t>Presentations</a:t>
                      </a:r>
                      <a:endParaRPr lang="cs-CZ" sz="1400" dirty="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dirty="0" err="1">
                          <a:effectLst/>
                          <a:latin typeface="Calibri"/>
                          <a:ea typeface="Calibri"/>
                          <a:cs typeface="Times New Roman"/>
                        </a:rPr>
                        <a:t>Ing</a:t>
                      </a:r>
                      <a:r>
                        <a:rPr lang="en-US" sz="1400" dirty="0">
                          <a:effectLst/>
                          <a:latin typeface="Calibri"/>
                          <a:ea typeface="Calibri"/>
                          <a:cs typeface="Times New Roman"/>
                        </a:rPr>
                        <a:t>. Daria </a:t>
                      </a:r>
                      <a:r>
                        <a:rPr lang="en-US" sz="1400" dirty="0" err="1">
                          <a:effectLst/>
                          <a:latin typeface="Calibri"/>
                          <a:ea typeface="Calibri"/>
                          <a:cs typeface="Times New Roman"/>
                        </a:rPr>
                        <a:t>Borovko</a:t>
                      </a:r>
                      <a:endParaRPr lang="cs-CZ" sz="1400" dirty="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3428">
                <a:tc rowSpan="2">
                  <a:txBody>
                    <a:bodyPr/>
                    <a:lstStyle/>
                    <a:p>
                      <a:pPr>
                        <a:lnSpc>
                          <a:spcPct val="115000"/>
                        </a:lnSpc>
                        <a:spcAft>
                          <a:spcPts val="0"/>
                        </a:spcAft>
                      </a:pPr>
                      <a:r>
                        <a:rPr lang="en-US" sz="1400">
                          <a:effectLst/>
                          <a:latin typeface="Calibri"/>
                          <a:ea typeface="Calibri"/>
                          <a:cs typeface="Times New Roman"/>
                        </a:rPr>
                        <a:t>18.4</a:t>
                      </a:r>
                      <a:endParaRPr lang="cs-CZ" sz="140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nSpc>
                          <a:spcPct val="115000"/>
                        </a:lnSpc>
                        <a:spcAft>
                          <a:spcPts val="0"/>
                        </a:spcAft>
                      </a:pPr>
                      <a:r>
                        <a:rPr lang="en-US" sz="1400" dirty="0">
                          <a:effectLst/>
                          <a:latin typeface="Calibri"/>
                          <a:ea typeface="Calibri"/>
                          <a:cs typeface="Times New Roman"/>
                        </a:rPr>
                        <a:t>Exercise sessions</a:t>
                      </a:r>
                      <a:endParaRPr lang="cs-CZ" sz="1400" dirty="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a:effectLst/>
                          <a:latin typeface="Calibri"/>
                          <a:ea typeface="Calibri"/>
                          <a:cs typeface="Times New Roman"/>
                        </a:rPr>
                        <a:t>Selection interview (recruitment)</a:t>
                      </a:r>
                      <a:endParaRPr lang="cs-CZ" sz="140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dirty="0" err="1">
                          <a:effectLst/>
                          <a:latin typeface="Calibri"/>
                          <a:ea typeface="Calibri"/>
                          <a:cs typeface="Times New Roman"/>
                        </a:rPr>
                        <a:t>Ing</a:t>
                      </a:r>
                      <a:r>
                        <a:rPr lang="en-US" sz="1400" dirty="0">
                          <a:effectLst/>
                          <a:latin typeface="Calibri"/>
                          <a:ea typeface="Calibri"/>
                          <a:cs typeface="Times New Roman"/>
                        </a:rPr>
                        <a:t>. Daria </a:t>
                      </a:r>
                      <a:r>
                        <a:rPr lang="en-US" sz="1400" dirty="0" err="1">
                          <a:effectLst/>
                          <a:latin typeface="Calibri"/>
                          <a:ea typeface="Calibri"/>
                          <a:cs typeface="Times New Roman"/>
                        </a:rPr>
                        <a:t>Borovko</a:t>
                      </a:r>
                      <a:endParaRPr lang="cs-CZ" sz="1400" dirty="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250">
                <a:tc vMerge="1">
                  <a:txBody>
                    <a:bodyPr/>
                    <a:lstStyle/>
                    <a:p>
                      <a:endParaRPr lang="cs-CZ"/>
                    </a:p>
                  </a:txBody>
                  <a:tcPr/>
                </a:tc>
                <a:tc vMerge="1">
                  <a:txBody>
                    <a:bodyPr/>
                    <a:lstStyle/>
                    <a:p>
                      <a:endParaRPr lang="cs-CZ"/>
                    </a:p>
                  </a:txBody>
                  <a:tcPr/>
                </a:tc>
                <a:tc>
                  <a:txBody>
                    <a:bodyPr/>
                    <a:lstStyle/>
                    <a:p>
                      <a:pPr>
                        <a:lnSpc>
                          <a:spcPct val="115000"/>
                        </a:lnSpc>
                        <a:spcAft>
                          <a:spcPts val="0"/>
                        </a:spcAft>
                      </a:pPr>
                      <a:r>
                        <a:rPr lang="en-US" sz="1400" dirty="0">
                          <a:effectLst/>
                          <a:latin typeface="Calibri"/>
                          <a:ea typeface="Calibri"/>
                          <a:cs typeface="Times New Roman"/>
                        </a:rPr>
                        <a:t>Selection interview (recruitment)</a:t>
                      </a:r>
                      <a:endParaRPr lang="cs-CZ" sz="1400" dirty="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400" dirty="0" err="1">
                          <a:effectLst/>
                          <a:latin typeface="Calibri"/>
                          <a:ea typeface="Calibri"/>
                          <a:cs typeface="Times New Roman"/>
                        </a:rPr>
                        <a:t>Ing</a:t>
                      </a:r>
                      <a:r>
                        <a:rPr lang="en-US" sz="1400" dirty="0">
                          <a:effectLst/>
                          <a:latin typeface="Calibri"/>
                          <a:ea typeface="Calibri"/>
                          <a:cs typeface="Times New Roman"/>
                        </a:rPr>
                        <a:t>. Daria </a:t>
                      </a:r>
                      <a:r>
                        <a:rPr lang="en-US" sz="1400" dirty="0" err="1">
                          <a:effectLst/>
                          <a:latin typeface="Calibri"/>
                          <a:ea typeface="Calibri"/>
                          <a:cs typeface="Times New Roman"/>
                        </a:rPr>
                        <a:t>Borovko</a:t>
                      </a:r>
                      <a:endParaRPr lang="cs-CZ" sz="1400" dirty="0">
                        <a:effectLst/>
                        <a:latin typeface="Calibri"/>
                        <a:ea typeface="Calibri"/>
                        <a:cs typeface="Times New Roman"/>
                      </a:endParaRPr>
                    </a:p>
                  </a:txBody>
                  <a:tcPr marL="59852" marR="598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891899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dirty="0"/>
              <a:t>Lectures </a:t>
            </a:r>
            <a:r>
              <a:rPr lang="en-GB" dirty="0"/>
              <a:t>of </a:t>
            </a:r>
            <a:r>
              <a:rPr lang="en-GB" dirty="0" err="1"/>
              <a:t>Ghislaine</a:t>
            </a:r>
            <a:r>
              <a:rPr lang="en-GB" dirty="0"/>
              <a:t> </a:t>
            </a:r>
            <a:r>
              <a:rPr lang="en-GB" dirty="0" err="1"/>
              <a:t>Pellat</a:t>
            </a:r>
            <a:r>
              <a:rPr lang="cs-CZ" dirty="0"/>
              <a:t> </a:t>
            </a:r>
            <a:r>
              <a:rPr lang="en-US" dirty="0"/>
              <a:t>(S22)</a:t>
            </a:r>
            <a:endParaRPr lang="en-GB" dirty="0"/>
          </a:p>
          <a:p>
            <a:pPr lvl="1"/>
            <a:r>
              <a:rPr lang="en-GB" dirty="0"/>
              <a:t>Wednesday 2</a:t>
            </a:r>
            <a:r>
              <a:rPr lang="cs-CZ" dirty="0"/>
              <a:t>6</a:t>
            </a:r>
            <a:r>
              <a:rPr lang="en-GB" dirty="0"/>
              <a:t>.3: </a:t>
            </a:r>
            <a:r>
              <a:rPr lang="cs-CZ" dirty="0"/>
              <a:t>16</a:t>
            </a:r>
            <a:r>
              <a:rPr lang="en-GB" dirty="0"/>
              <a:t>.</a:t>
            </a:r>
            <a:r>
              <a:rPr lang="cs-CZ" dirty="0"/>
              <a:t>20</a:t>
            </a:r>
            <a:r>
              <a:rPr lang="en-GB" dirty="0"/>
              <a:t> – 18.</a:t>
            </a:r>
            <a:r>
              <a:rPr lang="cs-CZ" dirty="0"/>
              <a:t>45</a:t>
            </a:r>
            <a:endParaRPr lang="en-GB" dirty="0"/>
          </a:p>
          <a:p>
            <a:pPr lvl="1"/>
            <a:r>
              <a:rPr lang="en-US" dirty="0"/>
              <a:t>Thursday</a:t>
            </a:r>
            <a:r>
              <a:rPr lang="cs-CZ" dirty="0"/>
              <a:t> </a:t>
            </a:r>
            <a:r>
              <a:rPr lang="en-GB" dirty="0"/>
              <a:t>2</a:t>
            </a:r>
            <a:r>
              <a:rPr lang="cs-CZ" dirty="0"/>
              <a:t>7</a:t>
            </a:r>
            <a:r>
              <a:rPr lang="en-GB" dirty="0"/>
              <a:t>.3: </a:t>
            </a:r>
            <a:r>
              <a:rPr lang="cs-CZ" dirty="0"/>
              <a:t>16</a:t>
            </a:r>
            <a:r>
              <a:rPr lang="en-GB" dirty="0"/>
              <a:t>.</a:t>
            </a:r>
            <a:r>
              <a:rPr lang="cs-CZ" dirty="0"/>
              <a:t>20</a:t>
            </a:r>
            <a:r>
              <a:rPr lang="en-GB" dirty="0"/>
              <a:t> – 18.</a:t>
            </a:r>
            <a:r>
              <a:rPr lang="cs-CZ" dirty="0"/>
              <a:t>45</a:t>
            </a:r>
            <a:endParaRPr lang="en-GB" dirty="0"/>
          </a:p>
          <a:p>
            <a:pPr lvl="1"/>
            <a:r>
              <a:rPr lang="en-GB" dirty="0"/>
              <a:t>16.2</a:t>
            </a:r>
            <a:r>
              <a:rPr lang="cs-CZ" dirty="0"/>
              <a:t>0</a:t>
            </a:r>
            <a:r>
              <a:rPr lang="en-GB" dirty="0"/>
              <a:t> – 1</a:t>
            </a:r>
            <a:r>
              <a:rPr lang="cs-CZ" dirty="0"/>
              <a:t>7.55/ 17.10 – 18.45</a:t>
            </a:r>
          </a:p>
        </p:txBody>
      </p:sp>
    </p:spTree>
    <p:extLst>
      <p:ext uri="{BB962C8B-B14F-4D97-AF65-F5344CB8AC3E}">
        <p14:creationId xmlns:p14="http://schemas.microsoft.com/office/powerpoint/2010/main" val="3242669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dirty="0" smtClean="0"/>
              <a:t>II. Basics </a:t>
            </a:r>
            <a:r>
              <a:rPr lang="en-US" dirty="0"/>
              <a:t>of communication process (training</a:t>
            </a:r>
            <a:r>
              <a:rPr lang="en-US" dirty="0" smtClean="0"/>
              <a:t>)</a:t>
            </a:r>
            <a:endParaRPr lang="cs-CZ" dirty="0"/>
          </a:p>
        </p:txBody>
      </p:sp>
      <p:sp>
        <p:nvSpPr>
          <p:cNvPr id="3" name="Zástupný symbol pro obsah 2"/>
          <p:cNvSpPr>
            <a:spLocks noGrp="1"/>
          </p:cNvSpPr>
          <p:nvPr>
            <p:ph idx="1"/>
          </p:nvPr>
        </p:nvSpPr>
        <p:spPr/>
        <p:txBody>
          <a:bodyPr/>
          <a:lstStyle/>
          <a:p>
            <a:pPr lvl="0"/>
            <a:r>
              <a:rPr lang="en-GB" dirty="0"/>
              <a:t>What is communication process</a:t>
            </a:r>
            <a:r>
              <a:rPr lang="en-GB" dirty="0" smtClean="0"/>
              <a:t>?</a:t>
            </a:r>
          </a:p>
          <a:p>
            <a:pPr lvl="0"/>
            <a:endParaRPr lang="cs-CZ" dirty="0"/>
          </a:p>
          <a:p>
            <a:pPr lvl="0"/>
            <a:r>
              <a:rPr lang="en-GB" dirty="0"/>
              <a:t>Do you think quality of communication process is important? Why?</a:t>
            </a:r>
            <a:endParaRPr lang="cs-CZ" dirty="0"/>
          </a:p>
          <a:p>
            <a:endParaRPr lang="en-US" dirty="0" smtClean="0"/>
          </a:p>
          <a:p>
            <a:r>
              <a:rPr lang="en-US" dirty="0" smtClean="0"/>
              <a:t>Exercise</a:t>
            </a:r>
            <a:endParaRPr lang="cs-CZ" dirty="0"/>
          </a:p>
        </p:txBody>
      </p:sp>
    </p:spTree>
    <p:extLst>
      <p:ext uri="{BB962C8B-B14F-4D97-AF65-F5344CB8AC3E}">
        <p14:creationId xmlns:p14="http://schemas.microsoft.com/office/powerpoint/2010/main" val="34414873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100</TotalTime>
  <Words>439</Words>
  <Application>Microsoft Office PowerPoint</Application>
  <PresentationFormat>Předvádění na obrazovce (4:3)</PresentationFormat>
  <Paragraphs>102</Paragraphs>
  <Slides>10</Slides>
  <Notes>0</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Austin</vt:lpstr>
      <vt:lpstr>MPV_COMA Communication and Managerial Skills Training  Seminar 1</vt:lpstr>
      <vt:lpstr>Content</vt:lpstr>
      <vt:lpstr>I. Introduction to the course</vt:lpstr>
      <vt:lpstr>I. Introduction to the course</vt:lpstr>
      <vt:lpstr>I. Introduction to the course</vt:lpstr>
      <vt:lpstr>I. Introduction to the course</vt:lpstr>
      <vt:lpstr>Prezentace aplikace PowerPoint</vt:lpstr>
      <vt:lpstr>Prezentace aplikace PowerPoint</vt:lpstr>
      <vt:lpstr>II. Basics of communication process (training)</vt:lpstr>
      <vt:lpstr>II. Basics of communication process (training)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MPV_COMA Communication and Managerial Skills Training  Seminar 1</dc:title>
  <cp:lastModifiedBy>Borovko Daria</cp:lastModifiedBy>
  <cp:revision>24</cp:revision>
  <dcterms:modified xsi:type="dcterms:W3CDTF">2014-02-20T09:43:22Z</dcterms:modified>
</cp:coreProperties>
</file>