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62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2" r:id="rId26"/>
    <p:sldId id="280" r:id="rId27"/>
    <p:sldId id="283" r:id="rId28"/>
    <p:sldId id="284" r:id="rId29"/>
    <p:sldId id="286" r:id="rId30"/>
    <p:sldId id="285" r:id="rId31"/>
    <p:sldId id="281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798F-6102-4865-95BC-AC9B6AE63DBC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B38FA-59FE-48DB-A584-A08A06210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65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B38FA-59FE-48DB-A584-A08A0621049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56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reatergood.berkeley.edu/ei_qui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13RaVocj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nickmorgan/2012/10/25/7-surprising-truths-about-body-languag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xO7wjl4Vb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UtGVWHuChE" TargetMode="External"/><Relationship Id="rId2" Type="http://schemas.openxmlformats.org/officeDocument/2006/relationships/hyperlink" Target="http://www.youtube.com/watch?v=AqN9jcLA61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511043" cy="259273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MPV_COMA Communication and Managerial Skills Training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Seminar</a:t>
            </a:r>
            <a:r>
              <a:rPr lang="cs-CZ" dirty="0"/>
              <a:t> </a:t>
            </a:r>
            <a:r>
              <a:rPr lang="en-US" dirty="0" smtClean="0"/>
              <a:t>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5085184"/>
            <a:ext cx="3309803" cy="452509"/>
          </a:xfrm>
        </p:spPr>
        <p:txBody>
          <a:bodyPr/>
          <a:lstStyle/>
          <a:p>
            <a:pPr algn="r"/>
            <a:r>
              <a:rPr lang="en-US" dirty="0" err="1"/>
              <a:t>Ing</a:t>
            </a:r>
            <a:r>
              <a:rPr lang="en-US" dirty="0"/>
              <a:t>. Daria </a:t>
            </a:r>
            <a:r>
              <a:rPr lang="en-US" dirty="0" err="1"/>
              <a:t>Borovko</a:t>
            </a:r>
            <a:endParaRPr lang="cs-CZ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 rotWithShape="1">
          <a:blip r:embed="rId2"/>
          <a:srcRect l="12895" t="35484" r="46269" b="26882"/>
          <a:stretch/>
        </p:blipFill>
        <p:spPr bwMode="auto">
          <a:xfrm>
            <a:off x="1835696" y="2348880"/>
            <a:ext cx="5791908" cy="3697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835696" y="3068960"/>
            <a:ext cx="1440160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499992" y="5733256"/>
            <a:ext cx="252028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</p:spTree>
    <p:extLst>
      <p:ext uri="{BB962C8B-B14F-4D97-AF65-F5344CB8AC3E}">
        <p14:creationId xmlns:p14="http://schemas.microsoft.com/office/powerpoint/2010/main" val="19306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3212976"/>
            <a:ext cx="6777317" cy="2619653"/>
          </a:xfrm>
        </p:spPr>
        <p:txBody>
          <a:bodyPr/>
          <a:lstStyle/>
          <a:p>
            <a:pPr algn="ctr"/>
            <a:r>
              <a:rPr lang="en-US" dirty="0" smtClean="0"/>
              <a:t>Open attitude?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9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1573" t="45163" r="51394" b="26236"/>
          <a:stretch/>
        </p:blipFill>
        <p:spPr bwMode="auto">
          <a:xfrm>
            <a:off x="1947712" y="2348880"/>
            <a:ext cx="4968552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904876" y="2431756"/>
            <a:ext cx="93610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16116" y="49411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dirty="0">
                <a:solidFill>
                  <a:schemeClr val="tx2"/>
                </a:solidFill>
              </a:rPr>
              <a:t>Dominance</a:t>
            </a:r>
            <a:r>
              <a:rPr lang="en-US" sz="2400" dirty="0">
                <a:solidFill>
                  <a:schemeClr val="tx2"/>
                </a:solidFill>
              </a:rPr>
              <a:t>/ </a:t>
            </a:r>
            <a:r>
              <a:rPr lang="cs-CZ" sz="2400" dirty="0">
                <a:solidFill>
                  <a:schemeClr val="tx2"/>
                </a:solidFill>
              </a:rPr>
              <a:t>superiority </a:t>
            </a:r>
          </a:p>
        </p:txBody>
      </p:sp>
    </p:spTree>
    <p:extLst>
      <p:ext uri="{BB962C8B-B14F-4D97-AF65-F5344CB8AC3E}">
        <p14:creationId xmlns:p14="http://schemas.microsoft.com/office/powerpoint/2010/main" val="1328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492" y="3212976"/>
            <a:ext cx="6777317" cy="2619653"/>
          </a:xfrm>
        </p:spPr>
        <p:txBody>
          <a:bodyPr/>
          <a:lstStyle/>
          <a:p>
            <a:pPr algn="ctr"/>
            <a:r>
              <a:rPr lang="en-US" dirty="0" smtClean="0"/>
              <a:t>Powerlessness/weakness?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7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Tone of voice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Exercise “</a:t>
            </a:r>
            <a:r>
              <a:rPr lang="en-US" dirty="0"/>
              <a:t>We Have to Move Now</a:t>
            </a:r>
            <a:r>
              <a:rPr lang="en-US" dirty="0" smtClean="0"/>
              <a:t>!”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6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F</a:t>
            </a:r>
            <a:r>
              <a:rPr lang="en-US" dirty="0" smtClean="0"/>
              <a:t>acial expressions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greatergood.berkeley.edu/ei_quiz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Facial expressions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Embarrassment</a:t>
            </a:r>
            <a:r>
              <a:rPr lang="en-US" dirty="0"/>
              <a:t> - the shame you feel when your inadequacy or guilt is made public</a:t>
            </a:r>
          </a:p>
          <a:p>
            <a:r>
              <a:rPr lang="en-US" b="1" dirty="0"/>
              <a:t>Contempt</a:t>
            </a:r>
            <a:r>
              <a:rPr lang="en-US" dirty="0"/>
              <a:t> - a feeling of </a:t>
            </a:r>
            <a:r>
              <a:rPr lang="en-US" dirty="0" err="1"/>
              <a:t>despisal</a:t>
            </a:r>
            <a:r>
              <a:rPr lang="en-US" dirty="0"/>
              <a:t>/dislike for anything considered mean, vile, or worthless</a:t>
            </a:r>
          </a:p>
          <a:p>
            <a:r>
              <a:rPr lang="en-US" b="1" dirty="0"/>
              <a:t>Disgust</a:t>
            </a:r>
            <a:r>
              <a:rPr lang="en-US" dirty="0"/>
              <a:t> - strong feelings of dislike</a:t>
            </a:r>
          </a:p>
          <a:p>
            <a:r>
              <a:rPr lang="en-US" b="1" dirty="0"/>
              <a:t>Compassion</a:t>
            </a:r>
            <a:r>
              <a:rPr lang="en-US" dirty="0"/>
              <a:t> - a feeling of distress and pity for the suffering or misfortune of another, often including the desire to ease it</a:t>
            </a:r>
          </a:p>
          <a:p>
            <a:r>
              <a:rPr lang="en-US" b="1" dirty="0"/>
              <a:t>Amusement</a:t>
            </a:r>
            <a:r>
              <a:rPr lang="en-US" dirty="0"/>
              <a:t> - the state of being amused, entertained, or pleased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6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Non-verbal 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Body Language Mistakes People Make </a:t>
            </a:r>
            <a:endParaRPr lang="en-US" dirty="0" smtClean="0"/>
          </a:p>
          <a:p>
            <a:pPr marL="68580" indent="0"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://www.youtube.com/watch?v=1n13RaVocjw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6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Non-verbal 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Surprising</a:t>
            </a:r>
            <a:r>
              <a:rPr lang="cs-CZ" dirty="0"/>
              <a:t> </a:t>
            </a:r>
            <a:r>
              <a:rPr lang="cs-CZ" dirty="0" err="1"/>
              <a:t>Truths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Body </a:t>
            </a:r>
            <a:r>
              <a:rPr lang="cs-CZ" dirty="0" err="1"/>
              <a:t>Language</a:t>
            </a:r>
            <a:r>
              <a:rPr lang="cs-CZ" dirty="0"/>
              <a:t> </a:t>
            </a:r>
          </a:p>
          <a:p>
            <a:pPr marL="68580" indent="0">
              <a:buNone/>
            </a:pPr>
            <a:r>
              <a:rPr lang="cs-CZ" u="sng" dirty="0">
                <a:hlinkClick r:id="rId2"/>
              </a:rPr>
              <a:t>http://www.forbes.com/sites/nickmorgan/2012/10/25/7-surprising-truths-about-body-language/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</a:t>
            </a:r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cs-CZ" sz="3100" dirty="0" err="1"/>
              <a:t>Surprising</a:t>
            </a:r>
            <a:r>
              <a:rPr lang="cs-CZ" sz="3100" dirty="0"/>
              <a:t> </a:t>
            </a:r>
            <a:r>
              <a:rPr lang="cs-CZ" sz="3100" dirty="0" err="1"/>
              <a:t>Truths</a:t>
            </a:r>
            <a:r>
              <a:rPr lang="cs-CZ" sz="3100" dirty="0"/>
              <a:t> </a:t>
            </a:r>
            <a:r>
              <a:rPr lang="cs-CZ" sz="3100" dirty="0" err="1"/>
              <a:t>about</a:t>
            </a:r>
            <a:r>
              <a:rPr lang="cs-CZ" sz="3100" dirty="0"/>
              <a:t> Body </a:t>
            </a:r>
            <a:r>
              <a:rPr lang="cs-CZ" sz="3100" dirty="0" err="1"/>
              <a:t>Language</a:t>
            </a:r>
            <a:r>
              <a:rPr lang="cs-CZ" sz="31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37874"/>
          </a:xfrm>
        </p:spPr>
        <p:txBody>
          <a:bodyPr>
            <a:normAutofit fontScale="77500" lnSpcReduction="20000"/>
          </a:bodyPr>
          <a:lstStyle/>
          <a:p>
            <a:pPr marL="52578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Much </a:t>
            </a:r>
            <a:r>
              <a:rPr lang="en-US" dirty="0"/>
              <a:t>of what the experts tell you about body language is wrong</a:t>
            </a:r>
            <a:r>
              <a:rPr lang="en-US" dirty="0" smtClean="0"/>
              <a:t>.</a:t>
            </a:r>
          </a:p>
          <a:p>
            <a:pPr marL="52578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 face is a poor place to start reading body language</a:t>
            </a:r>
            <a:r>
              <a:rPr lang="en-US" dirty="0" smtClean="0"/>
              <a:t>.</a:t>
            </a:r>
          </a:p>
          <a:p>
            <a:pPr marL="52578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But the face does sometimes give away our strongest feelings</a:t>
            </a:r>
            <a:r>
              <a:rPr lang="en-US" dirty="0" smtClean="0"/>
              <a:t>.</a:t>
            </a:r>
          </a:p>
          <a:p>
            <a:pPr marL="52578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Body language signals intent, not specific meaning</a:t>
            </a:r>
            <a:r>
              <a:rPr lang="en-US" dirty="0" smtClean="0"/>
              <a:t>.</a:t>
            </a:r>
          </a:p>
          <a:p>
            <a:pPr marL="52578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You’re much better at reading the body language of people you know than any expert. </a:t>
            </a:r>
            <a:endParaRPr lang="en-US" dirty="0" smtClean="0"/>
          </a:p>
          <a:p>
            <a:pPr marL="52578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read body language accurately, don’t think about it.  </a:t>
            </a:r>
            <a:endParaRPr lang="en-US" dirty="0" smtClean="0"/>
          </a:p>
          <a:p>
            <a:pPr marL="52578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You have 3 brains; 2 of them are good at reading body language.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79712" y="6238416"/>
            <a:ext cx="6696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http://www.forbes.com/sites/nickmorgan/2012/10/25/7-surprising-truths-about-body-language/</a:t>
            </a:r>
          </a:p>
        </p:txBody>
      </p:sp>
    </p:spTree>
    <p:extLst>
      <p:ext uri="{BB962C8B-B14F-4D97-AF65-F5344CB8AC3E}">
        <p14:creationId xmlns:p14="http://schemas.microsoft.com/office/powerpoint/2010/main" val="39480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Non-verbal communication</a:t>
            </a:r>
          </a:p>
          <a:p>
            <a:pPr lvl="1"/>
            <a:r>
              <a:rPr lang="en-US" dirty="0" smtClean="0"/>
              <a:t>Body language</a:t>
            </a:r>
          </a:p>
          <a:p>
            <a:pPr lvl="1"/>
            <a:r>
              <a:rPr lang="en-US" dirty="0"/>
              <a:t>Tone of </a:t>
            </a:r>
            <a:r>
              <a:rPr lang="en-US" dirty="0" smtClean="0"/>
              <a:t>voice</a:t>
            </a:r>
          </a:p>
          <a:p>
            <a:pPr lvl="1"/>
            <a:r>
              <a:rPr lang="en-US" dirty="0"/>
              <a:t>Facial expressions</a:t>
            </a:r>
          </a:p>
          <a:p>
            <a:r>
              <a:rPr lang="en-US" dirty="0" smtClean="0"/>
              <a:t>Assertiveness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2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Assertiveness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Assertive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: </a:t>
            </a:r>
            <a:r>
              <a:rPr lang="cs-CZ" dirty="0" err="1"/>
              <a:t>Overview</a:t>
            </a:r>
            <a:endParaRPr lang="cs-CZ" dirty="0"/>
          </a:p>
          <a:p>
            <a:pPr marL="68580" indent="0">
              <a:buNone/>
            </a:pPr>
            <a:r>
              <a:rPr lang="cs-CZ" u="sng" dirty="0">
                <a:hlinkClick r:id="rId2"/>
              </a:rPr>
              <a:t>http://www.youtube.com/watch?v=rxO7wjl4Vbo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2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Assertiveness</a:t>
            </a:r>
            <a:br>
              <a:rPr lang="en-US" dirty="0" smtClean="0"/>
            </a:br>
            <a:r>
              <a:rPr lang="en-US" dirty="0" smtClean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Your p</a:t>
            </a:r>
            <a:r>
              <a:rPr lang="cs-CZ" dirty="0" err="1" smtClean="0"/>
              <a:t>artner</a:t>
            </a:r>
            <a:r>
              <a:rPr lang="cs-CZ" dirty="0" smtClean="0"/>
              <a:t> </a:t>
            </a:r>
            <a:r>
              <a:rPr lang="en-US" dirty="0" smtClean="0"/>
              <a:t>recently </a:t>
            </a:r>
            <a:r>
              <a:rPr lang="cs-CZ" dirty="0" err="1" smtClean="0"/>
              <a:t>spen</a:t>
            </a:r>
            <a:r>
              <a:rPr lang="en-US" dirty="0" smtClean="0"/>
              <a:t>t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/>
              <a:t>much </a:t>
            </a:r>
            <a:r>
              <a:rPr lang="cs-CZ" dirty="0" err="1"/>
              <a:t>money</a:t>
            </a:r>
            <a:r>
              <a:rPr lang="cs-CZ" dirty="0"/>
              <a:t>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budget</a:t>
            </a:r>
            <a:r>
              <a:rPr lang="cs-CZ" dirty="0" smtClean="0"/>
              <a:t>.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cs-CZ" dirty="0" smtClean="0"/>
              <a:t>“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/>
              <a:t>idiot, I </a:t>
            </a:r>
            <a:r>
              <a:rPr lang="cs-CZ" dirty="0" err="1"/>
              <a:t>can’t</a:t>
            </a:r>
            <a:r>
              <a:rPr lang="cs-CZ" dirty="0"/>
              <a:t> </a:t>
            </a:r>
            <a:r>
              <a:rPr lang="cs-CZ" dirty="0" err="1"/>
              <a:t>believe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bought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crap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mess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up. </a:t>
            </a:r>
            <a:r>
              <a:rPr lang="cs-CZ" dirty="0" err="1"/>
              <a:t>You’re</a:t>
            </a:r>
            <a:r>
              <a:rPr lang="cs-CZ" dirty="0"/>
              <a:t> </a:t>
            </a:r>
            <a:r>
              <a:rPr lang="cs-CZ" dirty="0" err="1"/>
              <a:t>selfish</a:t>
            </a:r>
            <a:r>
              <a:rPr lang="cs-CZ" dirty="0"/>
              <a:t>.”</a:t>
            </a:r>
          </a:p>
          <a:p>
            <a:pPr lvl="1">
              <a:spcBef>
                <a:spcPts val="1800"/>
              </a:spcBef>
            </a:pPr>
            <a:r>
              <a:rPr lang="cs-CZ" dirty="0" smtClean="0"/>
              <a:t>“</a:t>
            </a:r>
            <a:r>
              <a:rPr lang="cs-CZ" dirty="0" err="1"/>
              <a:t>Oh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isn’t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.”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doesn’t</a:t>
            </a:r>
            <a:r>
              <a:rPr lang="cs-CZ" dirty="0"/>
              <a:t> </a:t>
            </a:r>
            <a:r>
              <a:rPr lang="cs-CZ" dirty="0" err="1"/>
              <a:t>bring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 up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)</a:t>
            </a:r>
          </a:p>
          <a:p>
            <a:pPr lvl="1">
              <a:spcBef>
                <a:spcPts val="1800"/>
              </a:spcBef>
            </a:pPr>
            <a:r>
              <a:rPr lang="cs-CZ" dirty="0" smtClean="0"/>
              <a:t>“</a:t>
            </a:r>
            <a:r>
              <a:rPr lang="cs-CZ" dirty="0"/>
              <a:t>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talk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budget.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concerned</a:t>
            </a:r>
            <a:r>
              <a:rPr lang="cs-CZ" dirty="0"/>
              <a:t>.”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colleague is going to be </a:t>
            </a:r>
            <a:r>
              <a:rPr lang="en-US" dirty="0"/>
              <a:t>on the lunch </a:t>
            </a:r>
            <a:r>
              <a:rPr lang="en-US" dirty="0" smtClean="0"/>
              <a:t>break longer than should be asks to cover for her. You don’t like that she asked that from you:</a:t>
            </a:r>
          </a:p>
          <a:p>
            <a:pPr lvl="2"/>
            <a:r>
              <a:rPr lang="en-US" dirty="0" smtClean="0"/>
              <a:t>Oh, ok. Anyway, I think no one will be looking for you.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2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meeting two your colleagues are gossiping while you are presenting a report:</a:t>
            </a:r>
          </a:p>
          <a:p>
            <a:pPr lvl="1"/>
            <a:r>
              <a:rPr lang="en-US" dirty="0" smtClean="0"/>
              <a:t>Silence. You two also need to know these information.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9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A </a:t>
            </a:r>
            <a:r>
              <a:rPr lang="cs-CZ" dirty="0" err="1"/>
              <a:t>friend</a:t>
            </a:r>
            <a:r>
              <a:rPr lang="cs-CZ" dirty="0"/>
              <a:t> </a:t>
            </a:r>
            <a:r>
              <a:rPr lang="cs-CZ" dirty="0" err="1"/>
              <a:t>repeatedly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plans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 smtClean="0"/>
              <a:t>cancels</a:t>
            </a:r>
            <a:r>
              <a:rPr lang="cs-CZ" dirty="0" smtClean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 smtClean="0"/>
              <a:t>minute</a:t>
            </a:r>
            <a:r>
              <a:rPr lang="en-US" dirty="0"/>
              <a:t>:</a:t>
            </a:r>
            <a:r>
              <a:rPr lang="cs-CZ" dirty="0" smtClean="0"/>
              <a:t> </a:t>
            </a:r>
            <a:endParaRPr lang="cs-CZ" dirty="0"/>
          </a:p>
          <a:p>
            <a:pPr lvl="1">
              <a:lnSpc>
                <a:spcPct val="160000"/>
              </a:lnSpc>
            </a:pPr>
            <a:r>
              <a:rPr lang="cs-CZ" sz="2300" dirty="0" smtClean="0"/>
              <a:t>"</a:t>
            </a:r>
            <a:r>
              <a:rPr lang="cs-CZ" sz="2300" dirty="0" err="1"/>
              <a:t>When</a:t>
            </a:r>
            <a:r>
              <a:rPr lang="cs-CZ" sz="2300" dirty="0"/>
              <a:t> </a:t>
            </a:r>
            <a:r>
              <a:rPr lang="cs-CZ" sz="2300" dirty="0" err="1"/>
              <a:t>we</a:t>
            </a:r>
            <a:r>
              <a:rPr lang="cs-CZ" sz="2300" dirty="0"/>
              <a:t> make </a:t>
            </a:r>
            <a:r>
              <a:rPr lang="cs-CZ" sz="2300" dirty="0" err="1"/>
              <a:t>plans</a:t>
            </a:r>
            <a:r>
              <a:rPr lang="cs-CZ" sz="2300" dirty="0"/>
              <a:t> and </a:t>
            </a:r>
            <a:r>
              <a:rPr lang="cs-CZ" sz="2300" dirty="0" err="1"/>
              <a:t>you</a:t>
            </a:r>
            <a:r>
              <a:rPr lang="cs-CZ" sz="2300" dirty="0"/>
              <a:t> </a:t>
            </a:r>
            <a:r>
              <a:rPr lang="cs-CZ" sz="2300" dirty="0" err="1"/>
              <a:t>change</a:t>
            </a:r>
            <a:r>
              <a:rPr lang="cs-CZ" sz="2300" dirty="0"/>
              <a:t> </a:t>
            </a:r>
            <a:r>
              <a:rPr lang="cs-CZ" sz="2300" dirty="0" err="1"/>
              <a:t>your</a:t>
            </a:r>
            <a:r>
              <a:rPr lang="cs-CZ" sz="2300" dirty="0"/>
              <a:t> mind </a:t>
            </a:r>
            <a:r>
              <a:rPr lang="cs-CZ" sz="2300" dirty="0" err="1"/>
              <a:t>at</a:t>
            </a:r>
            <a:r>
              <a:rPr lang="cs-CZ" sz="2300" dirty="0"/>
              <a:t> </a:t>
            </a:r>
            <a:r>
              <a:rPr lang="cs-CZ" sz="2300" dirty="0" err="1"/>
              <a:t>the</a:t>
            </a:r>
            <a:r>
              <a:rPr lang="cs-CZ" sz="2300" dirty="0"/>
              <a:t> </a:t>
            </a:r>
            <a:r>
              <a:rPr lang="cs-CZ" sz="2300" dirty="0" smtClean="0"/>
              <a:t>last </a:t>
            </a:r>
            <a:r>
              <a:rPr lang="cs-CZ" sz="2300" dirty="0" err="1" smtClean="0"/>
              <a:t>minute</a:t>
            </a:r>
            <a:r>
              <a:rPr lang="en-US" sz="2300" dirty="0" smtClean="0"/>
              <a:t>. Y</a:t>
            </a:r>
            <a:r>
              <a:rPr lang="cs-CZ" sz="2300" dirty="0" err="1" smtClean="0"/>
              <a:t>ou've</a:t>
            </a:r>
            <a:r>
              <a:rPr lang="cs-CZ" sz="2300" dirty="0" smtClean="0"/>
              <a:t> </a:t>
            </a:r>
            <a:r>
              <a:rPr lang="cs-CZ" sz="2300" dirty="0"/>
              <a:t>done </a:t>
            </a:r>
            <a:r>
              <a:rPr lang="cs-CZ" sz="2300" dirty="0" err="1"/>
              <a:t>that</a:t>
            </a:r>
            <a:r>
              <a:rPr lang="cs-CZ" sz="2300" dirty="0"/>
              <a:t> </a:t>
            </a:r>
            <a:r>
              <a:rPr lang="cs-CZ" sz="2300" dirty="0" err="1"/>
              <a:t>two</a:t>
            </a:r>
            <a:r>
              <a:rPr lang="cs-CZ" sz="2300" dirty="0"/>
              <a:t> </a:t>
            </a:r>
            <a:r>
              <a:rPr lang="cs-CZ" sz="2300" dirty="0" err="1"/>
              <a:t>out</a:t>
            </a:r>
            <a:r>
              <a:rPr lang="cs-CZ" sz="2300" dirty="0"/>
              <a:t> </a:t>
            </a:r>
            <a:r>
              <a:rPr lang="cs-CZ" sz="2300" dirty="0" err="1"/>
              <a:t>of</a:t>
            </a:r>
            <a:r>
              <a:rPr lang="cs-CZ" sz="2300" dirty="0"/>
              <a:t> </a:t>
            </a:r>
            <a:r>
              <a:rPr lang="cs-CZ" sz="2300" dirty="0" err="1"/>
              <a:t>the</a:t>
            </a:r>
            <a:r>
              <a:rPr lang="cs-CZ" sz="2300" dirty="0"/>
              <a:t> last </a:t>
            </a:r>
            <a:r>
              <a:rPr lang="cs-CZ" sz="2300" dirty="0" err="1"/>
              <a:t>three</a:t>
            </a:r>
            <a:r>
              <a:rPr lang="cs-CZ" sz="2300" dirty="0"/>
              <a:t> </a:t>
            </a:r>
            <a:r>
              <a:rPr lang="cs-CZ" sz="2300" dirty="0" err="1" smtClean="0"/>
              <a:t>times</a:t>
            </a:r>
            <a:r>
              <a:rPr lang="cs-CZ" sz="2300" dirty="0"/>
              <a:t>, I </a:t>
            </a:r>
            <a:r>
              <a:rPr lang="cs-CZ" sz="2300" dirty="0" err="1"/>
              <a:t>feel</a:t>
            </a:r>
            <a:r>
              <a:rPr lang="cs-CZ" sz="2300" dirty="0"/>
              <a:t> </a:t>
            </a:r>
            <a:r>
              <a:rPr lang="cs-CZ" sz="2300" dirty="0" err="1"/>
              <a:t>frustrated</a:t>
            </a:r>
            <a:r>
              <a:rPr lang="cs-CZ" sz="2300" dirty="0"/>
              <a:t> </a:t>
            </a:r>
            <a:r>
              <a:rPr lang="cs-CZ" sz="2300" dirty="0" err="1"/>
              <a:t>because</a:t>
            </a:r>
            <a:r>
              <a:rPr lang="cs-CZ" sz="2300" dirty="0"/>
              <a:t> </a:t>
            </a:r>
            <a:r>
              <a:rPr lang="cs-CZ" sz="2300" dirty="0" err="1"/>
              <a:t>it's</a:t>
            </a:r>
            <a:r>
              <a:rPr lang="cs-CZ" sz="2300" dirty="0"/>
              <a:t> </a:t>
            </a:r>
            <a:r>
              <a:rPr lang="cs-CZ" sz="2300" dirty="0" err="1"/>
              <a:t>too</a:t>
            </a:r>
            <a:r>
              <a:rPr lang="cs-CZ" sz="2300" dirty="0"/>
              <a:t> </a:t>
            </a:r>
            <a:r>
              <a:rPr lang="cs-CZ" sz="2300" dirty="0" err="1"/>
              <a:t>late</a:t>
            </a:r>
            <a:r>
              <a:rPr lang="cs-CZ" sz="2300" dirty="0"/>
              <a:t> to make </a:t>
            </a:r>
            <a:r>
              <a:rPr lang="cs-CZ" sz="2300" dirty="0" err="1" smtClean="0"/>
              <a:t>plans</a:t>
            </a:r>
            <a:r>
              <a:rPr lang="cs-CZ" sz="2300" dirty="0" smtClean="0"/>
              <a:t> </a:t>
            </a:r>
            <a:r>
              <a:rPr lang="cs-CZ" sz="2300" dirty="0" err="1"/>
              <a:t>with</a:t>
            </a:r>
            <a:r>
              <a:rPr lang="cs-CZ" sz="2300" dirty="0"/>
              <a:t> </a:t>
            </a:r>
            <a:r>
              <a:rPr lang="cs-CZ" sz="2300" dirty="0" err="1"/>
              <a:t>someone</a:t>
            </a:r>
            <a:r>
              <a:rPr lang="cs-CZ" sz="2300" dirty="0"/>
              <a:t> </a:t>
            </a:r>
            <a:r>
              <a:rPr lang="cs-CZ" sz="2300" dirty="0" err="1"/>
              <a:t>else</a:t>
            </a:r>
            <a:r>
              <a:rPr lang="cs-CZ" sz="2300" dirty="0"/>
              <a:t>. </a:t>
            </a:r>
            <a:r>
              <a:rPr lang="cs-CZ" sz="2300" dirty="0" err="1"/>
              <a:t>Besides</a:t>
            </a:r>
            <a:r>
              <a:rPr lang="cs-CZ" sz="2300" dirty="0"/>
              <a:t>, I start to </a:t>
            </a:r>
            <a:r>
              <a:rPr lang="cs-CZ" sz="2300" dirty="0" err="1"/>
              <a:t>think</a:t>
            </a:r>
            <a:r>
              <a:rPr lang="cs-CZ" sz="2300" dirty="0"/>
              <a:t> </a:t>
            </a:r>
            <a:r>
              <a:rPr lang="cs-CZ" sz="2300" dirty="0" err="1"/>
              <a:t>that</a:t>
            </a:r>
            <a:r>
              <a:rPr lang="cs-CZ" sz="2300" dirty="0"/>
              <a:t> </a:t>
            </a:r>
            <a:r>
              <a:rPr lang="cs-CZ" sz="2300" dirty="0" err="1" smtClean="0"/>
              <a:t>you</a:t>
            </a:r>
            <a:r>
              <a:rPr lang="cs-CZ" sz="2300" dirty="0" smtClean="0"/>
              <a:t> </a:t>
            </a:r>
            <a:r>
              <a:rPr lang="cs-CZ" sz="2300" dirty="0" err="1"/>
              <a:t>don't</a:t>
            </a:r>
            <a:r>
              <a:rPr lang="cs-CZ" sz="2300" dirty="0"/>
              <a:t> </a:t>
            </a:r>
            <a:r>
              <a:rPr lang="cs-CZ" sz="2300" dirty="0" err="1"/>
              <a:t>really</a:t>
            </a:r>
            <a:r>
              <a:rPr lang="cs-CZ" sz="2300" dirty="0"/>
              <a:t> </a:t>
            </a:r>
            <a:r>
              <a:rPr lang="cs-CZ" sz="2300" dirty="0" err="1"/>
              <a:t>want</a:t>
            </a:r>
            <a:r>
              <a:rPr lang="cs-CZ" sz="2300" dirty="0"/>
              <a:t> to </a:t>
            </a:r>
            <a:r>
              <a:rPr lang="cs-CZ" sz="2300" dirty="0" err="1"/>
              <a:t>be</a:t>
            </a:r>
            <a:r>
              <a:rPr lang="cs-CZ" sz="2300" dirty="0"/>
              <a:t> </a:t>
            </a:r>
            <a:r>
              <a:rPr lang="cs-CZ" sz="2300" dirty="0" err="1"/>
              <a:t>with</a:t>
            </a:r>
            <a:r>
              <a:rPr lang="cs-CZ" sz="2300" dirty="0"/>
              <a:t> </a:t>
            </a:r>
            <a:r>
              <a:rPr lang="cs-CZ" sz="2300" dirty="0" err="1"/>
              <a:t>me</a:t>
            </a:r>
            <a:r>
              <a:rPr lang="cs-CZ" sz="2300" dirty="0"/>
              <a:t> </a:t>
            </a:r>
            <a:r>
              <a:rPr lang="cs-CZ" sz="2300" dirty="0" err="1"/>
              <a:t>if</a:t>
            </a:r>
            <a:r>
              <a:rPr lang="cs-CZ" sz="2300" dirty="0"/>
              <a:t> </a:t>
            </a:r>
            <a:r>
              <a:rPr lang="cs-CZ" sz="2300" dirty="0" err="1"/>
              <a:t>you</a:t>
            </a:r>
            <a:r>
              <a:rPr lang="cs-CZ" sz="2300" dirty="0"/>
              <a:t> </a:t>
            </a:r>
            <a:r>
              <a:rPr lang="cs-CZ" sz="2300" dirty="0" err="1"/>
              <a:t>can</a:t>
            </a:r>
            <a:r>
              <a:rPr lang="cs-CZ" sz="2300" dirty="0"/>
              <a:t> </a:t>
            </a:r>
            <a:r>
              <a:rPr lang="cs-CZ" sz="2300" dirty="0" err="1"/>
              <a:t>find</a:t>
            </a:r>
            <a:r>
              <a:rPr lang="cs-CZ" sz="2300" dirty="0"/>
              <a:t> </a:t>
            </a:r>
            <a:r>
              <a:rPr lang="en-US" sz="2300" dirty="0" smtClean="0"/>
              <a:t> </a:t>
            </a:r>
            <a:r>
              <a:rPr lang="cs-CZ" sz="2300" dirty="0" err="1" smtClean="0"/>
              <a:t>anything</a:t>
            </a:r>
            <a:r>
              <a:rPr lang="cs-CZ" sz="2300" dirty="0" smtClean="0"/>
              <a:t> </a:t>
            </a:r>
            <a:r>
              <a:rPr lang="cs-CZ" sz="2300" dirty="0" err="1"/>
              <a:t>else</a:t>
            </a:r>
            <a:r>
              <a:rPr lang="cs-CZ" sz="2300" dirty="0"/>
              <a:t> to do. In </a:t>
            </a:r>
            <a:r>
              <a:rPr lang="cs-CZ" sz="2300" dirty="0" err="1"/>
              <a:t>the</a:t>
            </a:r>
            <a:r>
              <a:rPr lang="cs-CZ" sz="2300" dirty="0"/>
              <a:t> </a:t>
            </a:r>
            <a:r>
              <a:rPr lang="cs-CZ" sz="2300" dirty="0" err="1"/>
              <a:t>future</a:t>
            </a:r>
            <a:r>
              <a:rPr lang="cs-CZ" sz="2300" dirty="0"/>
              <a:t>, </a:t>
            </a:r>
            <a:r>
              <a:rPr lang="cs-CZ" sz="2300" dirty="0" err="1"/>
              <a:t>I'd</a:t>
            </a:r>
            <a:r>
              <a:rPr lang="cs-CZ" sz="2300" dirty="0"/>
              <a:t> </a:t>
            </a:r>
            <a:r>
              <a:rPr lang="cs-CZ" sz="2300" dirty="0" err="1"/>
              <a:t>like</a:t>
            </a:r>
            <a:r>
              <a:rPr lang="cs-CZ" sz="2300" dirty="0"/>
              <a:t> </a:t>
            </a:r>
            <a:r>
              <a:rPr lang="cs-CZ" sz="2300" dirty="0" err="1"/>
              <a:t>for</a:t>
            </a:r>
            <a:r>
              <a:rPr lang="cs-CZ" sz="2300" dirty="0"/>
              <a:t> </a:t>
            </a:r>
            <a:r>
              <a:rPr lang="cs-CZ" sz="2300" dirty="0" err="1"/>
              <a:t>you</a:t>
            </a:r>
            <a:r>
              <a:rPr lang="cs-CZ" sz="2300" dirty="0"/>
              <a:t> to </a:t>
            </a:r>
            <a:r>
              <a:rPr lang="cs-CZ" sz="2300" dirty="0" err="1"/>
              <a:t>tell</a:t>
            </a:r>
            <a:r>
              <a:rPr lang="cs-CZ" sz="2300" dirty="0"/>
              <a:t> </a:t>
            </a:r>
            <a:r>
              <a:rPr lang="cs-CZ" sz="2300" dirty="0" err="1" smtClean="0"/>
              <a:t>me</a:t>
            </a:r>
            <a:r>
              <a:rPr lang="cs-CZ" sz="2300" dirty="0" smtClean="0"/>
              <a:t> </a:t>
            </a:r>
            <a:r>
              <a:rPr lang="cs-CZ" sz="2300" dirty="0" err="1"/>
              <a:t>at</a:t>
            </a:r>
            <a:r>
              <a:rPr lang="cs-CZ" sz="2300" dirty="0"/>
              <a:t> least </a:t>
            </a:r>
            <a:r>
              <a:rPr lang="cs-CZ" sz="2300" dirty="0" err="1"/>
              <a:t>an</a:t>
            </a:r>
            <a:r>
              <a:rPr lang="cs-CZ" sz="2300" dirty="0"/>
              <a:t> </a:t>
            </a:r>
            <a:r>
              <a:rPr lang="cs-CZ" sz="2300" dirty="0" err="1"/>
              <a:t>hour</a:t>
            </a:r>
            <a:r>
              <a:rPr lang="cs-CZ" sz="2300" dirty="0"/>
              <a:t> in </a:t>
            </a:r>
            <a:r>
              <a:rPr lang="cs-CZ" sz="2300" dirty="0" err="1"/>
              <a:t>advance</a:t>
            </a:r>
            <a:r>
              <a:rPr lang="cs-CZ" sz="2300" dirty="0"/>
              <a:t> </a:t>
            </a:r>
            <a:r>
              <a:rPr lang="cs-CZ" sz="2300" dirty="0" err="1"/>
              <a:t>if</a:t>
            </a:r>
            <a:r>
              <a:rPr lang="cs-CZ" sz="2300" dirty="0"/>
              <a:t> </a:t>
            </a:r>
            <a:r>
              <a:rPr lang="cs-CZ" sz="2300" dirty="0" err="1"/>
              <a:t>you</a:t>
            </a:r>
            <a:r>
              <a:rPr lang="cs-CZ" sz="2300" dirty="0"/>
              <a:t> </a:t>
            </a:r>
            <a:r>
              <a:rPr lang="cs-CZ" sz="2300" dirty="0" err="1"/>
              <a:t>have</a:t>
            </a:r>
            <a:r>
              <a:rPr lang="cs-CZ" sz="2300" dirty="0"/>
              <a:t> to </a:t>
            </a:r>
            <a:r>
              <a:rPr lang="cs-CZ" sz="2300" dirty="0" err="1"/>
              <a:t>change</a:t>
            </a:r>
            <a:r>
              <a:rPr lang="cs-CZ" sz="2300" dirty="0"/>
              <a:t> </a:t>
            </a:r>
            <a:r>
              <a:rPr lang="cs-CZ" sz="2300" dirty="0" err="1" smtClean="0"/>
              <a:t>plans</a:t>
            </a:r>
            <a:r>
              <a:rPr lang="cs-CZ" sz="2300" dirty="0"/>
              <a:t>. </a:t>
            </a:r>
            <a:r>
              <a:rPr lang="cs-CZ" sz="2300" dirty="0" err="1"/>
              <a:t>Would</a:t>
            </a:r>
            <a:r>
              <a:rPr lang="cs-CZ" sz="2300" dirty="0"/>
              <a:t> </a:t>
            </a:r>
            <a:r>
              <a:rPr lang="cs-CZ" sz="2300" dirty="0" err="1"/>
              <a:t>you</a:t>
            </a:r>
            <a:r>
              <a:rPr lang="cs-CZ" sz="2300" dirty="0"/>
              <a:t> do </a:t>
            </a:r>
            <a:r>
              <a:rPr lang="cs-CZ" sz="2300" dirty="0" err="1"/>
              <a:t>that</a:t>
            </a:r>
            <a:r>
              <a:rPr lang="cs-CZ" sz="2300" dirty="0"/>
              <a:t>?" 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1592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talking with your colleague on the phone for too long. You would like to finish the conversation:</a:t>
            </a:r>
          </a:p>
          <a:p>
            <a:pPr lvl="1"/>
            <a:r>
              <a:rPr lang="en-US" dirty="0" smtClean="0"/>
              <a:t>Listen, I need to end our talk. I have another incoming call.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subordinate asks for holiday on Thursday, because her brother is coming. But it is the end of quarter and you necessarily need her presence:</a:t>
            </a:r>
          </a:p>
          <a:p>
            <a:pPr lvl="1"/>
            <a:r>
              <a:rPr lang="en-US" dirty="0" smtClean="0"/>
              <a:t>I would really like to, but I can’t.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subordinate  is hard working and you would like to praise him/her:</a:t>
            </a:r>
          </a:p>
          <a:p>
            <a:pPr lvl="1"/>
            <a:r>
              <a:rPr lang="en-US" dirty="0" smtClean="0"/>
              <a:t>…, you are working like a horse! What would we do without you!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1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boss is praising you for a good done job on a project:</a:t>
            </a:r>
          </a:p>
          <a:p>
            <a:r>
              <a:rPr lang="en-US" dirty="0" smtClean="0"/>
              <a:t>It is still not perfect. There are still some things, that I could do better.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sloppy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, Johnson! </a:t>
            </a:r>
            <a:r>
              <a:rPr lang="cs-CZ" dirty="0" err="1"/>
              <a:t>You've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gone</a:t>
            </a:r>
            <a:r>
              <a:rPr lang="cs-CZ" dirty="0"/>
              <a:t> </a:t>
            </a:r>
            <a:r>
              <a:rPr lang="cs-CZ" dirty="0" err="1"/>
              <a:t>downhill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we've</a:t>
            </a:r>
            <a:r>
              <a:rPr lang="cs-CZ" dirty="0"/>
              <a:t> </a:t>
            </a:r>
            <a:r>
              <a:rPr lang="cs-CZ" dirty="0" err="1"/>
              <a:t>hired</a:t>
            </a:r>
            <a:r>
              <a:rPr lang="cs-CZ" dirty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!</a:t>
            </a:r>
            <a:endParaRPr lang="en-US" dirty="0"/>
          </a:p>
          <a:p>
            <a:pPr lvl="1"/>
            <a:r>
              <a:rPr lang="cs-CZ" dirty="0" smtClean="0"/>
              <a:t>I </a:t>
            </a:r>
            <a:r>
              <a:rPr lang="cs-CZ" dirty="0" err="1"/>
              <a:t>agree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my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, but </a:t>
            </a:r>
            <a:r>
              <a:rPr lang="cs-CZ" dirty="0" err="1"/>
              <a:t>with</a:t>
            </a:r>
            <a:r>
              <a:rPr lang="cs-CZ" dirty="0"/>
              <a:t> more </a:t>
            </a:r>
            <a:r>
              <a:rPr lang="cs-CZ" dirty="0" err="1"/>
              <a:t>realistic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constraints</a:t>
            </a:r>
            <a:r>
              <a:rPr lang="cs-CZ" dirty="0"/>
              <a:t> and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adequate</a:t>
            </a:r>
            <a:r>
              <a:rPr lang="cs-CZ" dirty="0"/>
              <a:t> budget,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done much </a:t>
            </a:r>
            <a:r>
              <a:rPr lang="cs-CZ" dirty="0" err="1"/>
              <a:t>better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What is the technique?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2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</a:t>
            </a:r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en-US" dirty="0"/>
              <a:t>Body </a:t>
            </a:r>
            <a:r>
              <a:rPr lang="en-US" dirty="0" smtClean="0"/>
              <a:t>language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6156176" y="3501008"/>
            <a:ext cx="2519136" cy="1009287"/>
          </a:xfrm>
        </p:spPr>
        <p:txBody>
          <a:bodyPr/>
          <a:lstStyle/>
          <a:p>
            <a:r>
              <a:rPr lang="en-US" dirty="0" smtClean="0"/>
              <a:t>Lying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0250" t="40430" r="66604" b="33548"/>
          <a:stretch/>
        </p:blipFill>
        <p:spPr bwMode="auto">
          <a:xfrm>
            <a:off x="2195736" y="2636912"/>
            <a:ext cx="390208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</p:spTree>
    <p:extLst>
      <p:ext uri="{BB962C8B-B14F-4D97-AF65-F5344CB8AC3E}">
        <p14:creationId xmlns:p14="http://schemas.microsoft.com/office/powerpoint/2010/main" val="147942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err="1"/>
              <a:t>Colleague</a:t>
            </a:r>
            <a:r>
              <a:rPr lang="cs-CZ" b="1" dirty="0"/>
              <a:t>: </a:t>
            </a:r>
            <a:r>
              <a:rPr lang="cs-CZ" dirty="0"/>
              <a:t>I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hard, but </a:t>
            </a:r>
            <a:r>
              <a:rPr lang="cs-CZ" dirty="0" err="1"/>
              <a:t>receive</a:t>
            </a:r>
            <a:r>
              <a:rPr lang="cs-CZ" dirty="0"/>
              <a:t> no </a:t>
            </a:r>
            <a:r>
              <a:rPr lang="cs-CZ" dirty="0" err="1"/>
              <a:t>appreciation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</a:t>
            </a:r>
            <a:r>
              <a:rPr lang="cs-CZ" dirty="0" err="1"/>
              <a:t>whatsoever</a:t>
            </a:r>
            <a:r>
              <a:rPr lang="cs-CZ" dirty="0"/>
              <a:t>. </a:t>
            </a:r>
            <a:r>
              <a:rPr lang="cs-CZ" dirty="0" err="1"/>
              <a:t>Don’t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granted</a:t>
            </a:r>
            <a:r>
              <a:rPr lang="cs-CZ" dirty="0"/>
              <a:t>? </a:t>
            </a:r>
          </a:p>
          <a:p>
            <a:r>
              <a:rPr lang="cs-CZ" b="1" dirty="0" err="1"/>
              <a:t>You</a:t>
            </a:r>
            <a:r>
              <a:rPr lang="cs-CZ" b="1" dirty="0"/>
              <a:t>: </a:t>
            </a:r>
            <a:r>
              <a:rPr lang="cs-CZ" dirty="0"/>
              <a:t>I </a:t>
            </a:r>
            <a:r>
              <a:rPr lang="cs-CZ" dirty="0" err="1"/>
              <a:t>agree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hard!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couldn’t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completed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. </a:t>
            </a:r>
          </a:p>
          <a:p>
            <a:r>
              <a:rPr lang="cs-CZ" b="1" dirty="0" err="1"/>
              <a:t>Colleague</a:t>
            </a:r>
            <a:r>
              <a:rPr lang="cs-CZ" b="1" dirty="0"/>
              <a:t>: </a:t>
            </a:r>
            <a:r>
              <a:rPr lang="cs-CZ" dirty="0"/>
              <a:t>But no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appreciates</a:t>
            </a:r>
            <a:r>
              <a:rPr lang="cs-CZ" dirty="0"/>
              <a:t> my </a:t>
            </a:r>
            <a:r>
              <a:rPr lang="cs-CZ" dirty="0" err="1"/>
              <a:t>efforts</a:t>
            </a:r>
            <a:r>
              <a:rPr lang="cs-CZ" dirty="0"/>
              <a:t>. </a:t>
            </a:r>
          </a:p>
          <a:p>
            <a:r>
              <a:rPr lang="cs-CZ" b="1" dirty="0" err="1"/>
              <a:t>You</a:t>
            </a:r>
            <a:r>
              <a:rPr lang="cs-CZ" b="1" dirty="0"/>
              <a:t>: </a:t>
            </a:r>
            <a:r>
              <a:rPr lang="cs-CZ" dirty="0"/>
              <a:t>I </a:t>
            </a:r>
            <a:r>
              <a:rPr lang="cs-CZ" dirty="0" err="1"/>
              <a:t>understand</a:t>
            </a:r>
            <a:r>
              <a:rPr lang="cs-CZ" dirty="0"/>
              <a:t>. No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likes</a:t>
            </a:r>
            <a:r>
              <a:rPr lang="cs-CZ" dirty="0"/>
              <a:t> feeling </a:t>
            </a:r>
            <a:r>
              <a:rPr lang="cs-CZ" dirty="0" err="1"/>
              <a:t>unappreciated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2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your colleagues tells you that you never listen what you’ve been told:</a:t>
            </a:r>
          </a:p>
          <a:p>
            <a:pPr lvl="1"/>
            <a:r>
              <a:rPr lang="en-US" dirty="0" smtClean="0"/>
              <a:t>No, I listen.</a:t>
            </a:r>
          </a:p>
          <a:p>
            <a:pPr lvl="1"/>
            <a:r>
              <a:rPr lang="en-US" dirty="0" smtClean="0"/>
              <a:t>Assertive variant using fogging technique?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Assertiveness</a:t>
            </a:r>
            <a:br>
              <a:rPr lang="en-US" dirty="0"/>
            </a:br>
            <a:r>
              <a:rPr lang="en-US" dirty="0"/>
              <a:t>Assertive behavior: 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Friend</a:t>
            </a:r>
            <a:r>
              <a:rPr lang="cs-CZ" dirty="0" smtClean="0"/>
              <a:t>: </a:t>
            </a:r>
            <a:r>
              <a:rPr lang="cs-CZ" dirty="0" err="1"/>
              <a:t>Can</a:t>
            </a:r>
            <a:r>
              <a:rPr lang="cs-CZ" dirty="0"/>
              <a:t> I </a:t>
            </a:r>
            <a:r>
              <a:rPr lang="cs-CZ" dirty="0" err="1"/>
              <a:t>borrow</a:t>
            </a:r>
            <a:r>
              <a:rPr lang="cs-CZ" dirty="0"/>
              <a:t> $20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?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You</a:t>
            </a:r>
            <a:r>
              <a:rPr lang="cs-CZ" dirty="0" smtClean="0"/>
              <a:t>: </a:t>
            </a:r>
            <a:r>
              <a:rPr lang="cs-CZ" dirty="0"/>
              <a:t>I </a:t>
            </a:r>
            <a:r>
              <a:rPr lang="cs-CZ" dirty="0" err="1"/>
              <a:t>can’t</a:t>
            </a:r>
            <a:r>
              <a:rPr lang="cs-CZ" dirty="0"/>
              <a:t> </a:t>
            </a:r>
            <a:r>
              <a:rPr lang="cs-CZ" dirty="0" err="1"/>
              <a:t>lend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. </a:t>
            </a:r>
            <a:r>
              <a:rPr lang="cs-CZ" dirty="0" err="1"/>
              <a:t>I’ve</a:t>
            </a:r>
            <a:r>
              <a:rPr lang="cs-CZ" dirty="0"/>
              <a:t> run </a:t>
            </a:r>
            <a:r>
              <a:rPr lang="cs-CZ" dirty="0" err="1"/>
              <a:t>out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Friend</a:t>
            </a:r>
            <a:r>
              <a:rPr lang="cs-CZ" dirty="0" smtClean="0"/>
              <a:t>: </a:t>
            </a:r>
            <a:r>
              <a:rPr lang="cs-CZ" dirty="0" err="1"/>
              <a:t>I’ll</a:t>
            </a:r>
            <a:r>
              <a:rPr lang="cs-CZ" dirty="0"/>
              <a:t>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as </a:t>
            </a:r>
            <a:r>
              <a:rPr lang="cs-CZ" dirty="0" err="1"/>
              <a:t>soon</a:t>
            </a:r>
            <a:r>
              <a:rPr lang="cs-CZ" dirty="0"/>
              <a:t> as I </a:t>
            </a:r>
            <a:r>
              <a:rPr lang="cs-CZ" dirty="0" err="1"/>
              <a:t>can</a:t>
            </a:r>
            <a:r>
              <a:rPr lang="cs-CZ" dirty="0"/>
              <a:t>. I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desperately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are my </a:t>
            </a:r>
            <a:r>
              <a:rPr lang="cs-CZ" dirty="0" err="1" smtClean="0"/>
              <a:t>friend</a:t>
            </a:r>
            <a:r>
              <a:rPr lang="en-US" dirty="0"/>
              <a:t> </a:t>
            </a:r>
            <a:r>
              <a:rPr lang="cs-CZ" dirty="0" err="1" smtClean="0"/>
              <a:t>aren’t</a:t>
            </a:r>
            <a:r>
              <a:rPr lang="cs-CZ" dirty="0" smtClean="0"/>
              <a:t> </a:t>
            </a:r>
            <a:r>
              <a:rPr lang="cs-CZ" dirty="0" err="1"/>
              <a:t>you</a:t>
            </a:r>
            <a:r>
              <a:rPr lang="cs-CZ" dirty="0"/>
              <a:t>?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You</a:t>
            </a:r>
            <a:r>
              <a:rPr lang="cs-CZ" dirty="0" smtClean="0"/>
              <a:t>: </a:t>
            </a:r>
            <a:r>
              <a:rPr lang="cs-CZ" dirty="0"/>
              <a:t>I </a:t>
            </a:r>
            <a:r>
              <a:rPr lang="cs-CZ" dirty="0" err="1"/>
              <a:t>can’t</a:t>
            </a:r>
            <a:r>
              <a:rPr lang="cs-CZ" dirty="0"/>
              <a:t> </a:t>
            </a:r>
            <a:r>
              <a:rPr lang="cs-CZ" dirty="0" err="1"/>
              <a:t>lend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Friend</a:t>
            </a:r>
            <a:r>
              <a:rPr lang="cs-CZ" dirty="0" smtClean="0"/>
              <a:t>: </a:t>
            </a:r>
            <a:r>
              <a:rPr lang="cs-CZ" dirty="0"/>
              <a:t>I </a:t>
            </a:r>
            <a:r>
              <a:rPr lang="cs-CZ" dirty="0" err="1"/>
              <a:t>would</a:t>
            </a:r>
            <a:r>
              <a:rPr lang="cs-CZ" dirty="0"/>
              <a:t> 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won’t</a:t>
            </a:r>
            <a:r>
              <a:rPr lang="cs-CZ" dirty="0"/>
              <a:t> miss $20.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You</a:t>
            </a:r>
            <a:r>
              <a:rPr lang="cs-CZ" dirty="0" smtClean="0"/>
              <a:t>: </a:t>
            </a:r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friend</a:t>
            </a:r>
            <a:r>
              <a:rPr lang="cs-CZ" dirty="0"/>
              <a:t> but I </a:t>
            </a:r>
            <a:r>
              <a:rPr lang="cs-CZ" dirty="0" err="1"/>
              <a:t>can’t</a:t>
            </a:r>
            <a:r>
              <a:rPr lang="cs-CZ" dirty="0"/>
              <a:t> </a:t>
            </a:r>
            <a:r>
              <a:rPr lang="cs-CZ" dirty="0" err="1"/>
              <a:t>lend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. </a:t>
            </a:r>
            <a:r>
              <a:rPr lang="cs-CZ" dirty="0" err="1"/>
              <a:t>I’ve</a:t>
            </a:r>
            <a:r>
              <a:rPr lang="cs-CZ" dirty="0"/>
              <a:t> run </a:t>
            </a:r>
            <a:r>
              <a:rPr lang="cs-CZ" dirty="0" err="1"/>
              <a:t>out</a:t>
            </a:r>
            <a:r>
              <a:rPr lang="cs-CZ" dirty="0" smtClean="0"/>
              <a:t>.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algn="r">
              <a:spcBef>
                <a:spcPts val="1200"/>
              </a:spcBef>
            </a:pPr>
            <a:r>
              <a:rPr lang="en-US" dirty="0" smtClean="0"/>
              <a:t>What is the technique?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Assertiveness</a:t>
            </a:r>
            <a:br>
              <a:rPr lang="en-US" dirty="0" smtClean="0"/>
            </a:br>
            <a:r>
              <a:rPr lang="en-US" dirty="0" smtClean="0"/>
              <a:t>The art of saying ‘No’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Saying</a:t>
            </a:r>
            <a:r>
              <a:rPr lang="cs-CZ" dirty="0"/>
              <a:t> No </a:t>
            </a:r>
            <a:r>
              <a:rPr lang="cs-CZ" u="sng" dirty="0">
                <a:hlinkClick r:id="rId2"/>
              </a:rPr>
              <a:t>http://www.youtube.com/watch?v=AqN9jcLA61s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say</a:t>
            </a:r>
            <a:r>
              <a:rPr lang="cs-CZ" dirty="0"/>
              <a:t> no: </a:t>
            </a:r>
            <a:r>
              <a:rPr lang="cs-CZ" dirty="0" err="1"/>
              <a:t>The</a:t>
            </a:r>
            <a:r>
              <a:rPr lang="cs-CZ" dirty="0"/>
              <a:t> Snowball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to </a:t>
            </a:r>
            <a:r>
              <a:rPr lang="cs-CZ" dirty="0" err="1"/>
              <a:t>refuse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friendly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u="sng" dirty="0">
                <a:hlinkClick r:id="rId3"/>
              </a:rPr>
              <a:t>http://www.youtube.com/watch?v=dUtGVWHuChE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4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9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</a:t>
            </a:r>
            <a:r>
              <a:rPr lang="en-US" dirty="0"/>
              <a:t>signs and signals that a person is lying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en-US" dirty="0"/>
              <a:t>Eyes maintain little or no eye contact, or there may be rapid eye movements, with pupils constricted.</a:t>
            </a:r>
          </a:p>
          <a:p>
            <a:pPr>
              <a:spcBef>
                <a:spcPts val="1000"/>
              </a:spcBef>
            </a:pPr>
            <a:r>
              <a:rPr lang="en-US" dirty="0"/>
              <a:t>Hand or fingers are in front of his or her mouth when speaking.</a:t>
            </a:r>
          </a:p>
          <a:p>
            <a:pPr>
              <a:spcBef>
                <a:spcPts val="1000"/>
              </a:spcBef>
            </a:pPr>
            <a:r>
              <a:rPr lang="en-US" dirty="0"/>
              <a:t>His or her body is physically turned away from you, or there are unusual/un-natural body gestures.</a:t>
            </a:r>
          </a:p>
          <a:p>
            <a:pPr>
              <a:spcBef>
                <a:spcPts val="1000"/>
              </a:spcBef>
            </a:pPr>
            <a:r>
              <a:rPr lang="en-US" dirty="0"/>
              <a:t>His or her breathing rate increases.</a:t>
            </a:r>
          </a:p>
          <a:p>
            <a:pPr>
              <a:spcBef>
                <a:spcPts val="1000"/>
              </a:spcBef>
            </a:pPr>
            <a:r>
              <a:rPr lang="en-US" dirty="0"/>
              <a:t>Complexion changes such as in color; red in face or neck area.</a:t>
            </a:r>
          </a:p>
          <a:p>
            <a:pPr>
              <a:spcBef>
                <a:spcPts val="1000"/>
              </a:spcBef>
            </a:pPr>
            <a:r>
              <a:rPr lang="en-US" dirty="0"/>
              <a:t>Perspiration increases.</a:t>
            </a:r>
          </a:p>
          <a:p>
            <a:pPr>
              <a:spcBef>
                <a:spcPts val="1000"/>
              </a:spcBef>
            </a:pPr>
            <a:r>
              <a:rPr lang="en-US" dirty="0"/>
              <a:t>Voice changes such as change in pitch, stammering, throat clearing.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67944" y="6238416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 smtClean="0"/>
              <a:t>http</a:t>
            </a:r>
            <a:r>
              <a:rPr lang="cs-CZ" sz="1000" dirty="0"/>
              <a:t>://www.mindtools.com/pages/article/Body_Language.htm</a:t>
            </a:r>
          </a:p>
        </p:txBody>
      </p:sp>
    </p:spTree>
    <p:extLst>
      <p:ext uri="{BB962C8B-B14F-4D97-AF65-F5344CB8AC3E}">
        <p14:creationId xmlns:p14="http://schemas.microsoft.com/office/powerpoint/2010/main" val="25573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868144" y="3284984"/>
            <a:ext cx="2807168" cy="1403601"/>
          </a:xfrm>
        </p:spPr>
        <p:txBody>
          <a:bodyPr/>
          <a:lstStyle/>
          <a:p>
            <a:r>
              <a:rPr lang="cs-CZ" dirty="0" err="1"/>
              <a:t>Interested</a:t>
            </a:r>
            <a:r>
              <a:rPr lang="cs-CZ" dirty="0"/>
              <a:t> </a:t>
            </a:r>
            <a:r>
              <a:rPr lang="cs-CZ" dirty="0" err="1"/>
              <a:t>evaluation</a:t>
            </a:r>
            <a:endParaRPr lang="cs-CZ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9758" t="31613" r="54536" b="41936"/>
          <a:stretch/>
        </p:blipFill>
        <p:spPr bwMode="auto">
          <a:xfrm>
            <a:off x="2699792" y="2348880"/>
            <a:ext cx="2808312" cy="3416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</p:spTree>
    <p:extLst>
      <p:ext uri="{BB962C8B-B14F-4D97-AF65-F5344CB8AC3E}">
        <p14:creationId xmlns:p14="http://schemas.microsoft.com/office/powerpoint/2010/main" val="41962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5292080" y="3573016"/>
            <a:ext cx="3419856" cy="539505"/>
          </a:xfrm>
        </p:spPr>
        <p:txBody>
          <a:bodyPr/>
          <a:lstStyle/>
          <a:p>
            <a:r>
              <a:rPr lang="en-US" dirty="0" smtClean="0"/>
              <a:t>Critical evaluation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1901" t="32222" r="72066" b="38524"/>
          <a:stretch/>
        </p:blipFill>
        <p:spPr bwMode="auto">
          <a:xfrm>
            <a:off x="2987824" y="2420888"/>
            <a:ext cx="2436606" cy="3207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</p:spTree>
    <p:extLst>
      <p:ext uri="{BB962C8B-B14F-4D97-AF65-F5344CB8AC3E}">
        <p14:creationId xmlns:p14="http://schemas.microsoft.com/office/powerpoint/2010/main" val="2384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5724128" y="3429000"/>
            <a:ext cx="2952328" cy="648072"/>
          </a:xfrm>
        </p:spPr>
        <p:txBody>
          <a:bodyPr/>
          <a:lstStyle/>
          <a:p>
            <a:r>
              <a:rPr lang="en-US" dirty="0" smtClean="0"/>
              <a:t>Boredom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1738" t="32258" r="71068" b="40450"/>
          <a:stretch/>
        </p:blipFill>
        <p:spPr bwMode="auto">
          <a:xfrm>
            <a:off x="2627784" y="2708920"/>
            <a:ext cx="2736304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</p:spTree>
    <p:extLst>
      <p:ext uri="{BB962C8B-B14F-4D97-AF65-F5344CB8AC3E}">
        <p14:creationId xmlns:p14="http://schemas.microsoft.com/office/powerpoint/2010/main" val="12028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5220072" y="3068960"/>
            <a:ext cx="3456384" cy="7920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Defensive/negative attitude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3391" t="27097" r="69084" b="40430"/>
          <a:stretch/>
        </p:blipFill>
        <p:spPr bwMode="auto">
          <a:xfrm>
            <a:off x="3059832" y="2348880"/>
            <a:ext cx="228066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</p:spTree>
    <p:extLst>
      <p:ext uri="{BB962C8B-B14F-4D97-AF65-F5344CB8AC3E}">
        <p14:creationId xmlns:p14="http://schemas.microsoft.com/office/powerpoint/2010/main" val="38861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Non-verbal communication</a:t>
            </a:r>
            <a:br>
              <a:rPr lang="en-US" dirty="0"/>
            </a:br>
            <a:r>
              <a:rPr lang="en-US" dirty="0"/>
              <a:t>Body language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5292080" y="3284984"/>
            <a:ext cx="3419856" cy="576064"/>
          </a:xfrm>
        </p:spPr>
        <p:txBody>
          <a:bodyPr/>
          <a:lstStyle/>
          <a:p>
            <a:r>
              <a:rPr lang="en-US" dirty="0" smtClean="0"/>
              <a:t>Barrier/fearful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3717" t="44398" r="73843" b="26764"/>
          <a:stretch/>
        </p:blipFill>
        <p:spPr bwMode="auto">
          <a:xfrm>
            <a:off x="3347864" y="2420888"/>
            <a:ext cx="1785529" cy="3168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23841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cs-CZ" sz="1000" dirty="0"/>
              <a:t>http://www.iwaha.com/ebook/index.php</a:t>
            </a:r>
          </a:p>
        </p:txBody>
      </p:sp>
    </p:spTree>
    <p:extLst>
      <p:ext uri="{BB962C8B-B14F-4D97-AF65-F5344CB8AC3E}">
        <p14:creationId xmlns:p14="http://schemas.microsoft.com/office/powerpoint/2010/main" val="20760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244</TotalTime>
  <Words>1057</Words>
  <Application>Microsoft Office PowerPoint</Application>
  <PresentationFormat>Předvádění na obrazovce (4:3)</PresentationFormat>
  <Paragraphs>125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Austin</vt:lpstr>
      <vt:lpstr>MPV_COMA Communication and Managerial Skills Training  Seminar 3</vt:lpstr>
      <vt:lpstr>Contet</vt:lpstr>
      <vt:lpstr>Non-verbal communication Body language</vt:lpstr>
      <vt:lpstr>Typical signs and signals that a person is lying </vt:lpstr>
      <vt:lpstr>Non-verbal communication Body language</vt:lpstr>
      <vt:lpstr>Non-verbal communication Body language</vt:lpstr>
      <vt:lpstr>Non-verbal communication Body language</vt:lpstr>
      <vt:lpstr>Non-verbal communication Body language</vt:lpstr>
      <vt:lpstr>Non-verbal communication Body language</vt:lpstr>
      <vt:lpstr>Non-verbal communication Body language</vt:lpstr>
      <vt:lpstr>Non-verbal communication Body language</vt:lpstr>
      <vt:lpstr>Non-verbal communication Body language</vt:lpstr>
      <vt:lpstr>Non-verbal communication Body language</vt:lpstr>
      <vt:lpstr>Non-verbal communication Tone of voice</vt:lpstr>
      <vt:lpstr>Non-verbal communication Facial expressions</vt:lpstr>
      <vt:lpstr>Non-verbal communication Facial expressions</vt:lpstr>
      <vt:lpstr>Non-verbal communication</vt:lpstr>
      <vt:lpstr>Non-verbal communication</vt:lpstr>
      <vt:lpstr>Non-verbal communication Surprising Truths about Body Language </vt:lpstr>
      <vt:lpstr>Assertiveness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Assertive behavior: examples</vt:lpstr>
      <vt:lpstr>Assertiveness The art of saying ‘No’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3</dc:title>
  <cp:lastModifiedBy>Borovko Daria</cp:lastModifiedBy>
  <cp:revision>61</cp:revision>
  <dcterms:modified xsi:type="dcterms:W3CDTF">2014-03-20T16:02:28Z</dcterms:modified>
</cp:coreProperties>
</file>