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258" r:id="rId3"/>
    <p:sldId id="261" r:id="rId4"/>
    <p:sldId id="263" r:id="rId5"/>
    <p:sldId id="292" r:id="rId6"/>
    <p:sldId id="264" r:id="rId7"/>
    <p:sldId id="265" r:id="rId8"/>
    <p:sldId id="272" r:id="rId9"/>
    <p:sldId id="273" r:id="rId10"/>
    <p:sldId id="274" r:id="rId11"/>
    <p:sldId id="275" r:id="rId12"/>
    <p:sldId id="276" r:id="rId13"/>
    <p:sldId id="267" r:id="rId14"/>
    <p:sldId id="259" r:id="rId15"/>
    <p:sldId id="269" r:id="rId16"/>
    <p:sldId id="270" r:id="rId17"/>
    <p:sldId id="271" r:id="rId18"/>
    <p:sldId id="268" r:id="rId19"/>
    <p:sldId id="262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88" r:id="rId33"/>
    <p:sldId id="266" r:id="rId34"/>
    <p:sldId id="291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8" autoAdjust="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81DB-B239-43FE-B448-26B182AFDF4B}" type="datetimeFigureOut">
              <a:rPr lang="en-US" smtClean="0"/>
              <a:t>4/18/2014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795A6-1296-490C-A7FC-E557B9933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795A6-1296-490C-A7FC-E557B99339E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4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ZdjoqQrhbU&amp;list=PL51B13391A176E8F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AtT8a1EJ6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ejwZEOLzRU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gG0cC_8Gbk" TargetMode="External"/><Relationship Id="rId2" Type="http://schemas.openxmlformats.org/officeDocument/2006/relationships/hyperlink" Target="https://www.youtube.com/watch?v=unmKnS5jPOc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34Zt1cEpFA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trepreneur.com/article/76182" TargetMode="External"/><Relationship Id="rId2" Type="http://schemas.openxmlformats.org/officeDocument/2006/relationships/hyperlink" Target="http://www.mindtools.com/pages/article/newCDV_97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orbes.com/sites/ericjackson/2012/01/09/ten-reasons-performance-reviews-are-done-terribly/" TargetMode="External"/><Relationship Id="rId4" Type="http://schemas.openxmlformats.org/officeDocument/2006/relationships/hyperlink" Target="http://humanresources.about.com/cs/communication/ht/receivefeedback.htm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4008" y="2276872"/>
            <a:ext cx="3600400" cy="263826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MPV_COMA Communication and Managerial Skills Training </a:t>
            </a:r>
            <a:r>
              <a:rPr lang="cs-CZ" dirty="0"/>
              <a:t/>
            </a:r>
            <a:br>
              <a:rPr lang="cs-CZ" dirty="0"/>
            </a:br>
            <a:r>
              <a:rPr lang="en-US" dirty="0" smtClean="0"/>
              <a:t>Seminar</a:t>
            </a:r>
            <a:r>
              <a:rPr lang="cs-CZ" dirty="0" smtClean="0"/>
              <a:t> 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5301208"/>
            <a:ext cx="3309803" cy="380501"/>
          </a:xfrm>
        </p:spPr>
        <p:txBody>
          <a:bodyPr>
            <a:normAutofit/>
          </a:bodyPr>
          <a:lstStyle/>
          <a:p>
            <a:pPr algn="r"/>
            <a:r>
              <a:rPr lang="en-US" dirty="0" err="1" smtClean="0"/>
              <a:t>Ing</a:t>
            </a:r>
            <a:r>
              <a:rPr lang="en-US" dirty="0" smtClean="0"/>
              <a:t>. Daria </a:t>
            </a:r>
            <a:r>
              <a:rPr lang="en-US" dirty="0" err="1" smtClean="0"/>
              <a:t>Borovko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5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SWOT analysis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Opportunities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dirty="0"/>
              <a:t>What new technology can help you? Or can you get help from others or from people via the Internet?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Is your industry growing? If so, how can you take advantage of the current market?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Do you have a network of strategic contacts to help you, or offer good advice?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What trends (management or otherwise) do you see in your company, and how can you take advantage of them?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Are any of your competitors failing to do something important? If so, can you take advantage of their mistakes?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Is there a need in your company or industry that no one is filling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SWOT analysis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800" b="1" dirty="0"/>
              <a:t>You might find useful opportunities in the following:</a:t>
            </a:r>
          </a:p>
          <a:p>
            <a:pPr lvl="0">
              <a:lnSpc>
                <a:spcPct val="110000"/>
              </a:lnSpc>
            </a:pPr>
            <a:r>
              <a:rPr lang="en-US" sz="1800" dirty="0"/>
              <a:t>Networking events, educational classes, or conferences.</a:t>
            </a:r>
          </a:p>
          <a:p>
            <a:pPr lvl="0">
              <a:lnSpc>
                <a:spcPct val="110000"/>
              </a:lnSpc>
            </a:pPr>
            <a:r>
              <a:rPr lang="en-US" sz="1800" dirty="0"/>
              <a:t>A colleague going on an extended leave. </a:t>
            </a:r>
            <a:r>
              <a:rPr lang="en-US" sz="1800" dirty="0" smtClean="0"/>
              <a:t>Could you take on some of this person's projects to gain experience?</a:t>
            </a:r>
          </a:p>
          <a:p>
            <a:pPr lvl="0">
              <a:lnSpc>
                <a:spcPct val="110000"/>
              </a:lnSpc>
            </a:pPr>
            <a:r>
              <a:rPr lang="en-US" sz="1800" dirty="0" smtClean="0"/>
              <a:t>A new role or project that forces you to learn new skills, like public speaking or international relations.</a:t>
            </a:r>
          </a:p>
          <a:p>
            <a:pPr lvl="0">
              <a:lnSpc>
                <a:spcPct val="110000"/>
              </a:lnSpc>
            </a:pPr>
            <a:r>
              <a:rPr lang="en-US" sz="1800" dirty="0" smtClean="0"/>
              <a:t>A </a:t>
            </a:r>
            <a:r>
              <a:rPr lang="en-US" sz="1800" dirty="0"/>
              <a:t>company expansion or acquisition. Do you have specific skills (like a second language) that could help with the process?</a:t>
            </a:r>
          </a:p>
          <a:p>
            <a:pPr>
              <a:lnSpc>
                <a:spcPct val="11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126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SWOT analysis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800" b="1" dirty="0"/>
              <a:t>Threats</a:t>
            </a:r>
            <a:endParaRPr lang="en-US" sz="1800" dirty="0"/>
          </a:p>
          <a:p>
            <a:pPr lvl="0">
              <a:lnSpc>
                <a:spcPct val="120000"/>
              </a:lnSpc>
            </a:pPr>
            <a:r>
              <a:rPr lang="en-US" sz="1800" dirty="0"/>
              <a:t>What obstacles do you currently face at work?</a:t>
            </a:r>
          </a:p>
          <a:p>
            <a:pPr lvl="0">
              <a:lnSpc>
                <a:spcPct val="120000"/>
              </a:lnSpc>
            </a:pPr>
            <a:r>
              <a:rPr lang="en-US" sz="1800" dirty="0"/>
              <a:t>Are any of your colleagues competing with you for projects or roles?</a:t>
            </a:r>
          </a:p>
          <a:p>
            <a:pPr lvl="0">
              <a:lnSpc>
                <a:spcPct val="120000"/>
              </a:lnSpc>
            </a:pPr>
            <a:r>
              <a:rPr lang="en-US" sz="1800" dirty="0"/>
              <a:t>Is your job (or the demand for the things you do) changing?</a:t>
            </a:r>
          </a:p>
          <a:p>
            <a:pPr lvl="0">
              <a:lnSpc>
                <a:spcPct val="120000"/>
              </a:lnSpc>
            </a:pPr>
            <a:r>
              <a:rPr lang="en-US" sz="1800" dirty="0"/>
              <a:t>Does changing technology threaten your position?</a:t>
            </a:r>
          </a:p>
          <a:p>
            <a:pPr lvl="0">
              <a:lnSpc>
                <a:spcPct val="120000"/>
              </a:lnSpc>
            </a:pPr>
            <a:r>
              <a:rPr lang="en-US" sz="1800" dirty="0"/>
              <a:t>Could any of your weaknesses lead to threats</a:t>
            </a:r>
            <a:r>
              <a:rPr lang="en-US" sz="1800" dirty="0" smtClean="0"/>
              <a:t>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928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applicant’s view</a:t>
            </a:r>
            <a:br>
              <a:rPr lang="en-US" dirty="0"/>
            </a:br>
            <a:r>
              <a:rPr lang="en-US" dirty="0" smtClean="0"/>
              <a:t>Selection interview.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https://www.youtube.com/watch?v=PZdjoqQrhbU&amp;list=PL51B13391A176E8F5</a:t>
            </a:r>
            <a:r>
              <a:rPr lang="en-GB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Employee recruitment and selection. Company’s view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accurate job </a:t>
            </a:r>
            <a:r>
              <a:rPr lang="en-US" dirty="0" smtClean="0"/>
              <a:t>descriptions</a:t>
            </a:r>
          </a:p>
          <a:p>
            <a:pPr lvl="1"/>
            <a:r>
              <a:rPr lang="en-US" sz="2000" dirty="0" smtClean="0"/>
              <a:t>Roles (duties, responsibilities)</a:t>
            </a:r>
          </a:p>
          <a:p>
            <a:pPr lvl="1"/>
            <a:r>
              <a:rPr lang="en-US" sz="2000" dirty="0" smtClean="0"/>
              <a:t>Skills</a:t>
            </a:r>
          </a:p>
          <a:p>
            <a:pPr lvl="1"/>
            <a:r>
              <a:rPr lang="en-US" sz="2000" dirty="0" smtClean="0"/>
              <a:t>Personality attributes</a:t>
            </a:r>
          </a:p>
          <a:p>
            <a:pPr lvl="1"/>
            <a:r>
              <a:rPr lang="en-US" sz="2000" dirty="0" smtClean="0"/>
              <a:t>Relevant experience</a:t>
            </a:r>
          </a:p>
          <a:p>
            <a:pPr marL="525780" indent="-457200">
              <a:buFont typeface="+mj-lt"/>
              <a:buAutoNum type="arabicPeriod"/>
            </a:pPr>
            <a:r>
              <a:rPr lang="en-US" dirty="0"/>
              <a:t>Compile a "success </a:t>
            </a:r>
            <a:r>
              <a:rPr lang="en-US" dirty="0" smtClean="0"/>
              <a:t>profile" for key positions</a:t>
            </a:r>
          </a:p>
        </p:txBody>
      </p:sp>
    </p:spTree>
    <p:extLst>
      <p:ext uri="{BB962C8B-B14F-4D97-AF65-F5344CB8AC3E}">
        <p14:creationId xmlns:p14="http://schemas.microsoft.com/office/powerpoint/2010/main" val="28261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Employee recruitment and selection. Company’s view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 startAt="3"/>
            </a:pPr>
            <a:r>
              <a:rPr lang="en-US" dirty="0"/>
              <a:t>Draft the ad, describing the position and the key qualifications required</a:t>
            </a:r>
          </a:p>
          <a:p>
            <a:pPr marL="525780" indent="-457200">
              <a:buFont typeface="+mj-lt"/>
              <a:buAutoNum type="arabicPeriod" startAt="3"/>
            </a:pPr>
            <a:r>
              <a:rPr lang="en-US" dirty="0"/>
              <a:t>Post the ad in the mediums most likely to reach your potential job candidates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Employee recruitment and selection. Company’s view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25780" indent="-457200">
              <a:buFont typeface="+mj-lt"/>
              <a:buAutoNum type="arabicPeriod" startAt="5"/>
            </a:pPr>
            <a:r>
              <a:rPr lang="en-US" dirty="0"/>
              <a:t>Develop a series of phone-screening </a:t>
            </a:r>
            <a:r>
              <a:rPr lang="en-US" dirty="0" smtClean="0"/>
              <a:t>questions</a:t>
            </a:r>
          </a:p>
          <a:p>
            <a:pPr marL="525780" indent="-457200">
              <a:buFont typeface="+mj-lt"/>
              <a:buAutoNum type="arabicPeriod" startAt="5"/>
            </a:pPr>
            <a:r>
              <a:rPr lang="en-US" dirty="0"/>
              <a:t>Review the resumes you receive and identify your best </a:t>
            </a:r>
            <a:r>
              <a:rPr lang="en-US" dirty="0" smtClean="0"/>
              <a:t>candidates</a:t>
            </a:r>
          </a:p>
          <a:p>
            <a:pPr marL="525780" indent="-457200">
              <a:buFont typeface="+mj-lt"/>
              <a:buAutoNum type="arabicPeriod" startAt="5"/>
            </a:pPr>
            <a:r>
              <a:rPr lang="en-US" dirty="0"/>
              <a:t>Screen candidates by </a:t>
            </a:r>
            <a:r>
              <a:rPr lang="en-US" dirty="0" smtClean="0"/>
              <a:t>phone</a:t>
            </a:r>
          </a:p>
          <a:p>
            <a:pPr marL="525780" indent="-457200">
              <a:buFont typeface="+mj-lt"/>
              <a:buAutoNum type="arabicPeriod" startAt="5"/>
            </a:pPr>
            <a:r>
              <a:rPr lang="en-US" dirty="0"/>
              <a:t>Select candidates for </a:t>
            </a:r>
            <a:r>
              <a:rPr lang="en-US" dirty="0" smtClean="0"/>
              <a:t>assessment</a:t>
            </a:r>
          </a:p>
          <a:p>
            <a:pPr marL="525780" indent="-457200">
              <a:buFont typeface="+mj-lt"/>
              <a:buAutoNum type="arabicPeriod" startAt="5"/>
            </a:pPr>
            <a:r>
              <a:rPr lang="en-US" dirty="0"/>
              <a:t>Assess your potential candidates for their skills and </a:t>
            </a:r>
            <a:r>
              <a:rPr lang="en-US" dirty="0" smtClean="0"/>
              <a:t>attributes</a:t>
            </a:r>
          </a:p>
          <a:p>
            <a:pPr marL="525780" indent="-457200">
              <a:buFont typeface="+mj-lt"/>
              <a:buAutoNum type="arabicPeriod" startAt="5"/>
            </a:pPr>
            <a:r>
              <a:rPr lang="en-US" dirty="0"/>
              <a:t>Schedule and conduct candidate interviews</a:t>
            </a:r>
          </a:p>
        </p:txBody>
      </p:sp>
    </p:spTree>
    <p:extLst>
      <p:ext uri="{BB962C8B-B14F-4D97-AF65-F5344CB8AC3E}">
        <p14:creationId xmlns:p14="http://schemas.microsoft.com/office/powerpoint/2010/main" val="21888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Employee recruitment and selection. Company’s view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 startAt="11"/>
            </a:pPr>
            <a:r>
              <a:rPr lang="en-US" dirty="0"/>
              <a:t>Select the </a:t>
            </a:r>
            <a:r>
              <a:rPr lang="en-US" dirty="0" smtClean="0"/>
              <a:t>candidate</a:t>
            </a:r>
          </a:p>
          <a:p>
            <a:pPr marL="525780" indent="-457200">
              <a:buFont typeface="+mj-lt"/>
              <a:buAutoNum type="arabicPeriod" startAt="11"/>
            </a:pPr>
            <a:r>
              <a:rPr lang="en-US" dirty="0"/>
              <a:t>Run a background check on the individual to uncover any potential problems not revealed by previous testing and </a:t>
            </a:r>
            <a:r>
              <a:rPr lang="en-US" dirty="0" smtClean="0"/>
              <a:t>interviews</a:t>
            </a:r>
          </a:p>
          <a:p>
            <a:pPr marL="525780" indent="-457200">
              <a:buFont typeface="+mj-lt"/>
              <a:buAutoNum type="arabicPeriod" startAt="11"/>
            </a:pPr>
            <a:r>
              <a:rPr lang="en-US" dirty="0"/>
              <a:t>Make your offer to the candidate</a:t>
            </a:r>
          </a:p>
        </p:txBody>
      </p:sp>
    </p:spTree>
    <p:extLst>
      <p:ext uri="{BB962C8B-B14F-4D97-AF65-F5344CB8AC3E}">
        <p14:creationId xmlns:p14="http://schemas.microsoft.com/office/powerpoint/2010/main" val="15086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Employee recruitment and selection. </a:t>
            </a:r>
            <a:r>
              <a:rPr lang="en-US" sz="2400" dirty="0" smtClean="0"/>
              <a:t>Common </a:t>
            </a:r>
            <a:r>
              <a:rPr lang="en-US" sz="2400" dirty="0"/>
              <a:t>recruitment </a:t>
            </a:r>
            <a:r>
              <a:rPr lang="en-US" sz="2400" dirty="0" smtClean="0"/>
              <a:t>mistakes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Failing to define the position being offered</a:t>
            </a:r>
          </a:p>
          <a:p>
            <a:r>
              <a:rPr lang="en-US" dirty="0"/>
              <a:t>Underestimating the importance of corporate culture</a:t>
            </a:r>
          </a:p>
          <a:p>
            <a:r>
              <a:rPr lang="en-US" dirty="0"/>
              <a:t>Taking sole responsibility for hiring</a:t>
            </a:r>
          </a:p>
          <a:p>
            <a:r>
              <a:rPr lang="en-US" dirty="0"/>
              <a:t>Failing to prepare for the interview</a:t>
            </a:r>
          </a:p>
          <a:p>
            <a:r>
              <a:rPr lang="en-US" dirty="0"/>
              <a:t>Providing an inappropriate setting for the </a:t>
            </a:r>
            <a:r>
              <a:rPr lang="en-US" dirty="0" smtClean="0"/>
              <a:t>interview</a:t>
            </a: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19872" y="6231795"/>
            <a:ext cx="5292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http://www.marsdd.com/articles/recruitment-selection-and-hiring/</a:t>
            </a:r>
          </a:p>
        </p:txBody>
      </p:sp>
    </p:spTree>
    <p:extLst>
      <p:ext uri="{BB962C8B-B14F-4D97-AF65-F5344CB8AC3E}">
        <p14:creationId xmlns:p14="http://schemas.microsoft.com/office/powerpoint/2010/main" val="330570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Selection interview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28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Employee recruitment and </a:t>
            </a:r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Job applicant’s view</a:t>
            </a:r>
          </a:p>
          <a:p>
            <a:pPr lvl="1"/>
            <a:r>
              <a:rPr lang="en-US" dirty="0" smtClean="0"/>
              <a:t>Company’s view</a:t>
            </a:r>
          </a:p>
          <a:p>
            <a:pPr lvl="1"/>
            <a:r>
              <a:rPr lang="en-US" dirty="0" smtClean="0"/>
              <a:t>Selection interview (Exercise)</a:t>
            </a:r>
          </a:p>
          <a:p>
            <a:r>
              <a:rPr lang="en-US" dirty="0" smtClean="0"/>
              <a:t>Feedback</a:t>
            </a:r>
          </a:p>
          <a:p>
            <a:r>
              <a:rPr lang="en-US" dirty="0" smtClean="0"/>
              <a:t>Performance appraisal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55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Constructive feedback is information-specific, issue-focused, and based on observations.</a:t>
            </a:r>
          </a:p>
        </p:txBody>
      </p:sp>
    </p:spTree>
    <p:extLst>
      <p:ext uri="{BB962C8B-B14F-4D97-AF65-F5344CB8AC3E}">
        <p14:creationId xmlns:p14="http://schemas.microsoft.com/office/powerpoint/2010/main" val="24403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to give negative feedback in the workplace </a:t>
            </a:r>
            <a:endParaRPr lang="cs-CZ" dirty="0" smtClean="0"/>
          </a:p>
          <a:p>
            <a:pPr marL="68580" indent="0">
              <a:buNone/>
            </a:pPr>
            <a:r>
              <a:rPr lang="en-GB" u="sng" dirty="0">
                <a:hlinkClick r:id="rId3"/>
              </a:rPr>
              <a:t>https://www.youtube.com/watch?v=1AtT8a1EJ6k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4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give negative feedback in the workplace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dirty="0" smtClean="0"/>
              <a:t>G</a:t>
            </a:r>
            <a:r>
              <a:rPr lang="en-GB" dirty="0" smtClean="0"/>
              <a:t>et </a:t>
            </a:r>
            <a:r>
              <a:rPr lang="en-GB" dirty="0"/>
              <a:t>your emotions under control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F</a:t>
            </a:r>
            <a:r>
              <a:rPr lang="en-GB" dirty="0" smtClean="0"/>
              <a:t>ind </a:t>
            </a:r>
            <a:r>
              <a:rPr lang="en-GB" dirty="0"/>
              <a:t>a private place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C</a:t>
            </a:r>
            <a:r>
              <a:rPr lang="en-GB" dirty="0" smtClean="0"/>
              <a:t>onsider </a:t>
            </a:r>
            <a:r>
              <a:rPr lang="en-GB" dirty="0"/>
              <a:t>timing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F</a:t>
            </a:r>
            <a:r>
              <a:rPr lang="en-GB" dirty="0" smtClean="0"/>
              <a:t>ocus </a:t>
            </a:r>
            <a:r>
              <a:rPr lang="en-GB" dirty="0"/>
              <a:t>on the actions, not the person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B</a:t>
            </a:r>
            <a:r>
              <a:rPr lang="en-GB" dirty="0" smtClean="0"/>
              <a:t>e </a:t>
            </a:r>
            <a:r>
              <a:rPr lang="en-GB" dirty="0"/>
              <a:t>direct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D</a:t>
            </a:r>
            <a:r>
              <a:rPr lang="en-GB" dirty="0" smtClean="0"/>
              <a:t>escribe </a:t>
            </a:r>
            <a:r>
              <a:rPr lang="en-GB" dirty="0"/>
              <a:t>specific behaviours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S</a:t>
            </a:r>
            <a:r>
              <a:rPr lang="en-GB" dirty="0" smtClean="0"/>
              <a:t>top </a:t>
            </a:r>
            <a:r>
              <a:rPr lang="en-GB" dirty="0"/>
              <a:t>talking and seek confirmation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R</a:t>
            </a:r>
            <a:r>
              <a:rPr lang="en-GB" dirty="0" smtClean="0"/>
              <a:t>eaffirm </a:t>
            </a:r>
            <a:r>
              <a:rPr lang="en-GB" dirty="0"/>
              <a:t>your faith in the person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D</a:t>
            </a:r>
            <a:r>
              <a:rPr lang="en-GB" dirty="0" smtClean="0"/>
              <a:t>efine </a:t>
            </a:r>
            <a:r>
              <a:rPr lang="en-GB" dirty="0"/>
              <a:t>positive steps, provide possible solutions and be goal orientated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GB" dirty="0"/>
              <a:t>D</a:t>
            </a:r>
            <a:r>
              <a:rPr lang="en-GB" dirty="0" smtClean="0"/>
              <a:t>ocument </a:t>
            </a:r>
            <a:r>
              <a:rPr lang="en-GB" dirty="0"/>
              <a:t>the feedback for </a:t>
            </a:r>
            <a:r>
              <a:rPr lang="en-GB" dirty="0" smtClean="0"/>
              <a:t>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4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Feedback: fixing performance problems </a:t>
            </a:r>
            <a:endParaRPr lang="en-GB" dirty="0" smtClean="0"/>
          </a:p>
          <a:p>
            <a:pPr marL="68580" indent="0">
              <a:buNone/>
            </a:pPr>
            <a:r>
              <a:rPr lang="en-GB" u="sng" dirty="0">
                <a:hlinkClick r:id="rId2"/>
              </a:rPr>
              <a:t>https://www.youtube.com/watch?v=EejwZEOLzRU</a:t>
            </a:r>
            <a:r>
              <a:rPr lang="en-GB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Feedback: fixing performance problems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B</a:t>
            </a:r>
            <a:r>
              <a:rPr lang="en-GB" dirty="0" smtClean="0"/>
              <a:t>e </a:t>
            </a:r>
            <a:r>
              <a:rPr lang="en-GB" dirty="0"/>
              <a:t>specific</a:t>
            </a:r>
            <a:endParaRPr lang="en-US" dirty="0"/>
          </a:p>
          <a:p>
            <a:pPr lvl="0"/>
            <a:r>
              <a:rPr lang="en-GB" dirty="0"/>
              <a:t>E</a:t>
            </a:r>
            <a:r>
              <a:rPr lang="en-GB" dirty="0" smtClean="0"/>
              <a:t>xplain </a:t>
            </a:r>
            <a:r>
              <a:rPr lang="en-GB" dirty="0"/>
              <a:t>how it looks to you</a:t>
            </a:r>
            <a:endParaRPr lang="en-US" dirty="0"/>
          </a:p>
          <a:p>
            <a:pPr lvl="0"/>
            <a:r>
              <a:rPr lang="en-GB" dirty="0"/>
              <a:t>A</a:t>
            </a:r>
            <a:r>
              <a:rPr lang="en-GB" dirty="0" smtClean="0"/>
              <a:t>sk </a:t>
            </a:r>
            <a:r>
              <a:rPr lang="en-GB" dirty="0"/>
              <a:t>how it looks to them</a:t>
            </a:r>
            <a:endParaRPr lang="en-US" dirty="0"/>
          </a:p>
          <a:p>
            <a:pPr lvl="0"/>
            <a:r>
              <a:rPr lang="en-GB" dirty="0" smtClean="0"/>
              <a:t>Focus </a:t>
            </a:r>
            <a:r>
              <a:rPr lang="en-GB" dirty="0"/>
              <a:t>on the facts</a:t>
            </a:r>
            <a:endParaRPr lang="en-US" dirty="0"/>
          </a:p>
          <a:p>
            <a:pPr lvl="0"/>
            <a:r>
              <a:rPr lang="en-GB" dirty="0"/>
              <a:t>B</a:t>
            </a:r>
            <a:r>
              <a:rPr lang="en-GB" dirty="0" smtClean="0"/>
              <a:t>e </a:t>
            </a:r>
            <a:r>
              <a:rPr lang="en-GB" dirty="0"/>
              <a:t>courteous and respectful</a:t>
            </a:r>
            <a:endParaRPr lang="en-US" dirty="0"/>
          </a:p>
          <a:p>
            <a:pPr lvl="0"/>
            <a:r>
              <a:rPr lang="en-GB" dirty="0"/>
              <a:t>A</a:t>
            </a:r>
            <a:r>
              <a:rPr lang="en-GB" dirty="0" smtClean="0"/>
              <a:t>gree </a:t>
            </a:r>
            <a:r>
              <a:rPr lang="en-GB" dirty="0"/>
              <a:t>on the steps to fix the problem</a:t>
            </a:r>
            <a:endParaRPr lang="en-US" dirty="0"/>
          </a:p>
          <a:p>
            <a:pPr lvl="0"/>
            <a:r>
              <a:rPr lang="en-GB" dirty="0"/>
              <a:t>R</a:t>
            </a:r>
            <a:r>
              <a:rPr lang="en-GB" dirty="0" smtClean="0"/>
              <a:t>eview </a:t>
            </a:r>
            <a:r>
              <a:rPr lang="en-GB" dirty="0"/>
              <a:t>outcome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7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Feedback</a:t>
            </a:r>
            <a:br>
              <a:rPr lang="en-US" dirty="0" smtClean="0"/>
            </a:br>
            <a:r>
              <a:rPr lang="en-US" sz="2700" dirty="0"/>
              <a:t>Receive Feedback With Grace and </a:t>
            </a:r>
            <a:r>
              <a:rPr lang="en-US" sz="2700" dirty="0" smtClean="0"/>
              <a:t>Dignity</a:t>
            </a:r>
            <a:endParaRPr lang="en-US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control your </a:t>
            </a:r>
            <a:r>
              <a:rPr lang="en-US" dirty="0" smtClean="0"/>
              <a:t>defensiveness</a:t>
            </a:r>
          </a:p>
          <a:p>
            <a:r>
              <a:rPr lang="en-US" dirty="0"/>
              <a:t>Listen to </a:t>
            </a:r>
            <a:r>
              <a:rPr lang="en-US" dirty="0" smtClean="0"/>
              <a:t>understand</a:t>
            </a:r>
          </a:p>
          <a:p>
            <a:r>
              <a:rPr lang="en-US" dirty="0"/>
              <a:t>Try to suspend </a:t>
            </a:r>
            <a:r>
              <a:rPr lang="en-US" dirty="0" smtClean="0"/>
              <a:t>judgment</a:t>
            </a:r>
          </a:p>
          <a:p>
            <a:r>
              <a:rPr lang="en-US" dirty="0"/>
              <a:t>Summarize and reflect what you </a:t>
            </a:r>
            <a:r>
              <a:rPr lang="en-US" dirty="0" smtClean="0"/>
              <a:t>hear</a:t>
            </a:r>
          </a:p>
          <a:p>
            <a:r>
              <a:rPr lang="en-US" dirty="0"/>
              <a:t>Ask questions to </a:t>
            </a:r>
            <a:r>
              <a:rPr lang="en-US" dirty="0" smtClean="0"/>
              <a:t>clarify</a:t>
            </a:r>
          </a:p>
          <a:p>
            <a:r>
              <a:rPr lang="en-US" dirty="0"/>
              <a:t>Ask for examples </a:t>
            </a:r>
            <a:endParaRPr lang="en-US" dirty="0" smtClean="0"/>
          </a:p>
          <a:p>
            <a:r>
              <a:rPr lang="en-US" dirty="0"/>
              <a:t>Be approachable</a:t>
            </a:r>
          </a:p>
        </p:txBody>
      </p:sp>
    </p:spTree>
    <p:extLst>
      <p:ext uri="{BB962C8B-B14F-4D97-AF65-F5344CB8AC3E}">
        <p14:creationId xmlns:p14="http://schemas.microsoft.com/office/powerpoint/2010/main" val="2486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Feedback</a:t>
            </a:r>
            <a:br>
              <a:rPr lang="en-US" dirty="0"/>
            </a:br>
            <a:r>
              <a:rPr lang="en-US" sz="2700" dirty="0"/>
              <a:t>Receive Feedback With Grace and Dignity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because a person gives you feedback, doesn't mean their feedback is </a:t>
            </a:r>
            <a:r>
              <a:rPr lang="en-US" dirty="0" smtClean="0"/>
              <a:t>right</a:t>
            </a:r>
            <a:endParaRPr lang="en-US" dirty="0"/>
          </a:p>
          <a:p>
            <a:r>
              <a:rPr lang="en-US" dirty="0"/>
              <a:t>Check with others to determine the reliability of the </a:t>
            </a:r>
            <a:r>
              <a:rPr lang="en-US" dirty="0" smtClean="0"/>
              <a:t>feedback</a:t>
            </a:r>
          </a:p>
          <a:p>
            <a:pPr lvl="0"/>
            <a:r>
              <a:rPr lang="en-US" dirty="0"/>
              <a:t>Remember, only you have the right and the ability to decide what to do with the </a:t>
            </a:r>
            <a:r>
              <a:rPr lang="en-US" dirty="0" smtClean="0"/>
              <a:t>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appraisal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method by which the job performance of an employee is documented and evaluated.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11960" y="6231795"/>
            <a:ext cx="44999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http://en.wikipedia.org/wiki/Performance_appraisal</a:t>
            </a:r>
          </a:p>
        </p:txBody>
      </p:sp>
    </p:spTree>
    <p:extLst>
      <p:ext uri="{BB962C8B-B14F-4D97-AF65-F5344CB8AC3E}">
        <p14:creationId xmlns:p14="http://schemas.microsoft.com/office/powerpoint/2010/main" val="391359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</a:t>
            </a:r>
            <a:r>
              <a:rPr lang="en-US" dirty="0" smtClean="0"/>
              <a:t>appraisal.</a:t>
            </a:r>
            <a:br>
              <a:rPr lang="en-US" dirty="0" smtClean="0"/>
            </a:br>
            <a:r>
              <a:rPr lang="en-US" sz="3600" dirty="0" smtClean="0"/>
              <a:t>Benefits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Facilitation of </a:t>
            </a:r>
            <a:r>
              <a:rPr lang="en-US" dirty="0" smtClean="0"/>
              <a:t>communication</a:t>
            </a:r>
          </a:p>
          <a:p>
            <a:r>
              <a:rPr lang="en-US" dirty="0"/>
              <a:t>Enhancement of employee focus through promoting </a:t>
            </a:r>
            <a:r>
              <a:rPr lang="en-US" dirty="0" smtClean="0"/>
              <a:t>trust</a:t>
            </a:r>
          </a:p>
          <a:p>
            <a:r>
              <a:rPr lang="en-US" dirty="0"/>
              <a:t>Goal setting and desired performance </a:t>
            </a:r>
            <a:r>
              <a:rPr lang="en-US" dirty="0" smtClean="0"/>
              <a:t>reinforcement</a:t>
            </a:r>
          </a:p>
          <a:p>
            <a:r>
              <a:rPr lang="en-US" dirty="0"/>
              <a:t>Performance </a:t>
            </a:r>
            <a:r>
              <a:rPr lang="en-US" dirty="0" smtClean="0"/>
              <a:t>improvement</a:t>
            </a:r>
          </a:p>
          <a:p>
            <a:r>
              <a:rPr lang="en-US" dirty="0"/>
              <a:t>Determination of training </a:t>
            </a:r>
            <a:r>
              <a:rPr lang="en-US" dirty="0" smtClean="0"/>
              <a:t>needs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4211960" y="6231795"/>
            <a:ext cx="44999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http://en.wikipedia.org/wiki/Performance_appraisal</a:t>
            </a:r>
          </a:p>
        </p:txBody>
      </p:sp>
    </p:spTree>
    <p:extLst>
      <p:ext uri="{BB962C8B-B14F-4D97-AF65-F5344CB8AC3E}">
        <p14:creationId xmlns:p14="http://schemas.microsoft.com/office/powerpoint/2010/main" val="29714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Job applicant’s </a:t>
            </a:r>
            <a:r>
              <a:rPr lang="en-US" dirty="0" smtClean="0"/>
              <a:t>view.</a:t>
            </a:r>
            <a:r>
              <a:rPr lang="en-US" dirty="0"/>
              <a:t/>
            </a:r>
            <a:br>
              <a:rPr lang="en-US" dirty="0"/>
            </a:br>
            <a:r>
              <a:rPr lang="en-GB" sz="3600" dirty="0" smtClean="0"/>
              <a:t>Finding </a:t>
            </a:r>
            <a:r>
              <a:rPr lang="en-GB" sz="3600" dirty="0"/>
              <a:t>Career </a:t>
            </a:r>
            <a:r>
              <a:rPr lang="en-GB" sz="3600" dirty="0" smtClean="0"/>
              <a:t>Direction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en-US" b="1" dirty="0" smtClean="0"/>
              <a:t>alent-based approach:</a:t>
            </a:r>
          </a:p>
          <a:p>
            <a:pPr lvl="1"/>
            <a:r>
              <a:rPr lang="en-US" dirty="0"/>
              <a:t>Who Am I?</a:t>
            </a:r>
          </a:p>
          <a:p>
            <a:pPr lvl="1"/>
            <a:r>
              <a:rPr lang="en-US" dirty="0"/>
              <a:t>What Do I Want to Do? </a:t>
            </a:r>
          </a:p>
          <a:p>
            <a:pPr lvl="1"/>
            <a:r>
              <a:rPr lang="en-US" dirty="0"/>
              <a:t>How Do I Get Hired?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appraisal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  <a:p>
            <a:pPr marL="68580" indent="0">
              <a:buNone/>
            </a:pPr>
            <a:r>
              <a:rPr lang="en-GB" u="sng" dirty="0">
                <a:hlinkClick r:id="rId2"/>
              </a:rPr>
              <a:t>https://www.youtube.com/watch?v=unmKnS5jPOc</a:t>
            </a:r>
            <a:r>
              <a:rPr lang="en-GB" dirty="0"/>
              <a:t> </a:t>
            </a:r>
            <a:endParaRPr lang="en-GB" dirty="0" smtClean="0"/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GB" u="sng" dirty="0">
                <a:hlinkClick r:id="rId3"/>
              </a:rPr>
              <a:t>https://www.youtube.com/watch?v=sgG0cC_8Gbk</a:t>
            </a:r>
            <a:r>
              <a:rPr lang="en-GB" dirty="0"/>
              <a:t> </a:t>
            </a:r>
            <a:endParaRPr lang="en-US" dirty="0"/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appraisal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to do Effective Performance Appraisals</a:t>
            </a:r>
            <a:endParaRPr lang="en-US" dirty="0"/>
          </a:p>
          <a:p>
            <a:pPr marL="68580" indent="0">
              <a:buNone/>
            </a:pPr>
            <a:r>
              <a:rPr lang="en-GB" u="sng" dirty="0">
                <a:hlinkClick r:id="rId2"/>
              </a:rPr>
              <a:t>https://www.youtube.com/watch?v=E34Zt1cEpFA</a:t>
            </a:r>
            <a:r>
              <a:rPr lang="en-GB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</a:t>
            </a:r>
            <a:r>
              <a:rPr lang="en-US" dirty="0" smtClean="0"/>
              <a:t>appraisal</a:t>
            </a:r>
            <a:r>
              <a:rPr lang="en-US" b="1" dirty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200" dirty="0" smtClean="0"/>
              <a:t>Biggest </a:t>
            </a:r>
            <a:r>
              <a:rPr lang="en-US" sz="2200" dirty="0"/>
              <a:t>Mistakes Bosses Make In Performance Reviews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8416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Too vague</a:t>
            </a:r>
          </a:p>
          <a:p>
            <a:pPr>
              <a:lnSpc>
                <a:spcPct val="120000"/>
              </a:lnSpc>
            </a:pPr>
            <a:r>
              <a:rPr lang="en-US" dirty="0"/>
              <a:t>Everything’s perfect – until it’s not and you’re </a:t>
            </a:r>
            <a:r>
              <a:rPr lang="en-US" dirty="0" smtClean="0"/>
              <a:t>fired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Recency</a:t>
            </a:r>
            <a:r>
              <a:rPr lang="en-US" dirty="0" smtClean="0"/>
              <a:t> effect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No preparation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No recognition</a:t>
            </a:r>
          </a:p>
          <a:p>
            <a:pPr>
              <a:lnSpc>
                <a:spcPct val="120000"/>
              </a:lnSpc>
            </a:pPr>
            <a:r>
              <a:rPr lang="en-US" dirty="0"/>
              <a:t>Not being truthful with employees about their </a:t>
            </a:r>
            <a:r>
              <a:rPr lang="en-US" dirty="0" smtClean="0"/>
              <a:t>performance</a:t>
            </a:r>
          </a:p>
          <a:p>
            <a:pPr>
              <a:lnSpc>
                <a:spcPct val="120000"/>
              </a:lnSpc>
            </a:pPr>
            <a:r>
              <a:rPr lang="en-US" dirty="0"/>
              <a:t>No </a:t>
            </a:r>
            <a:r>
              <a:rPr lang="en-US" dirty="0" smtClean="0"/>
              <a:t>follow-up</a:t>
            </a:r>
          </a:p>
          <a:p>
            <a:pPr>
              <a:lnSpc>
                <a:spcPct val="120000"/>
              </a:lnSpc>
            </a:pPr>
            <a:r>
              <a:rPr lang="en-US" dirty="0"/>
              <a:t>No discussion around the report’s career </a:t>
            </a:r>
            <a:r>
              <a:rPr lang="en-US" dirty="0" smtClean="0"/>
              <a:t>ambitions</a:t>
            </a:r>
          </a:p>
        </p:txBody>
      </p:sp>
    </p:spTree>
    <p:extLst>
      <p:ext uri="{BB962C8B-B14F-4D97-AF65-F5344CB8AC3E}">
        <p14:creationId xmlns:p14="http://schemas.microsoft.com/office/powerpoint/2010/main" val="383555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Finding Career </a:t>
            </a:r>
            <a:r>
              <a:rPr lang="en-GB" dirty="0" smtClean="0"/>
              <a:t>Direction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www.mindtools.com/pages/article/newCDV_97.htm</a:t>
            </a:r>
            <a:endParaRPr lang="en-US" dirty="0" smtClean="0"/>
          </a:p>
          <a:p>
            <a:r>
              <a:rPr lang="en-US" dirty="0" smtClean="0"/>
              <a:t>Recruiting </a:t>
            </a:r>
            <a:r>
              <a:rPr lang="en-US" dirty="0"/>
              <a:t>and Hiring Top-Quality </a:t>
            </a:r>
            <a:r>
              <a:rPr lang="en-US" dirty="0" smtClean="0"/>
              <a:t>Employees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www.entrepreneur.com/article/76182</a:t>
            </a:r>
            <a:endParaRPr lang="en-US" dirty="0" smtClean="0"/>
          </a:p>
          <a:p>
            <a:r>
              <a:rPr lang="en-US" dirty="0"/>
              <a:t>Receive Feedback With Grace and Dignity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humanresources.about.com/cs/communication/ht/receivefeedback.htm</a:t>
            </a:r>
            <a:r>
              <a:rPr lang="en-US" dirty="0" smtClean="0"/>
              <a:t> </a:t>
            </a:r>
          </a:p>
          <a:p>
            <a:r>
              <a:rPr lang="en-US" dirty="0"/>
              <a:t>Ten Biggest Mistakes Bosses Make In Performance Reviews</a:t>
            </a:r>
          </a:p>
          <a:p>
            <a:r>
              <a:rPr lang="en-GB" u="sng" dirty="0">
                <a:hlinkClick r:id="rId5"/>
              </a:rPr>
              <a:t>http://www.forbes.com/sites/ericjackson/2012/01/09/ten-reasons-performance-reviews-are-done-terribly/</a:t>
            </a:r>
            <a:r>
              <a:rPr lang="en-GB" dirty="0"/>
              <a:t> 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8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GB" dirty="0"/>
              <a:t>Finding Career Direction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1</a:t>
            </a:r>
            <a:r>
              <a:rPr lang="en-US" sz="3100" dirty="0" smtClean="0"/>
              <a:t>. Discovering who you really are</a:t>
            </a:r>
            <a:endParaRPr lang="en-US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405767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Exploring Your </a:t>
            </a:r>
            <a:r>
              <a:rPr lang="en-US" b="1" dirty="0" smtClean="0"/>
              <a:t>Talents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When have you been most committed, passionate and enthusiastic?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</a:t>
            </a:r>
            <a:r>
              <a:rPr lang="en-US" dirty="0"/>
              <a:t>do you consider to be your greatest accomplishment?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When have other people considered you to be most successful?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When have you enjoyed your work most?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For </a:t>
            </a:r>
            <a:r>
              <a:rPr lang="en-US" dirty="0"/>
              <a:t>what would you take a very strong stand?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</a:t>
            </a:r>
            <a:r>
              <a:rPr lang="en-US" dirty="0"/>
              <a:t>activities are you drawn towards out of work?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money were no concern, what would you be doing?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/>
              <a:t>Personality </a:t>
            </a:r>
            <a:r>
              <a:rPr lang="en-US" b="1" dirty="0" smtClean="0"/>
              <a:t>Inventories</a:t>
            </a:r>
            <a:r>
              <a:rPr lang="cs-CZ" b="1" dirty="0" smtClean="0"/>
              <a:t> </a:t>
            </a:r>
            <a:r>
              <a:rPr lang="en-US" dirty="0" smtClean="0"/>
              <a:t>(tests)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b="1" dirty="0"/>
              <a:t>"Who I Am" Statement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Finding Career Direction </a:t>
            </a:r>
            <a:br>
              <a:rPr lang="en-GB" dirty="0"/>
            </a:br>
            <a:r>
              <a:rPr lang="en-GB" sz="3100" dirty="0"/>
              <a:t>1</a:t>
            </a:r>
            <a:r>
              <a:rPr lang="en-US" sz="3100" dirty="0"/>
              <a:t>. Discovering who you really are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"Who I Am" Statement</a:t>
            </a:r>
            <a:endParaRPr lang="en-US" dirty="0"/>
          </a:p>
          <a:p>
            <a:r>
              <a:rPr lang="en-US" dirty="0" smtClean="0"/>
              <a:t>What your talents and strengths are</a:t>
            </a:r>
          </a:p>
          <a:p>
            <a:r>
              <a:rPr lang="en-US" dirty="0" smtClean="0"/>
              <a:t>The talents you achieve most with</a:t>
            </a:r>
          </a:p>
          <a:p>
            <a:r>
              <a:rPr lang="en-US" dirty="0" smtClean="0"/>
              <a:t>The activities you get most satisfaction from</a:t>
            </a:r>
          </a:p>
          <a:p>
            <a:r>
              <a:rPr lang="en-US" dirty="0" smtClean="0"/>
              <a:t>The type of activity the psychometrics you’ve completed guide you towards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18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Finding Career Direction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2. Finding out what you want to do</a:t>
            </a:r>
            <a:endParaRPr lang="en-US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Exploring the Options You Know </a:t>
            </a:r>
            <a:r>
              <a:rPr lang="en-US" dirty="0" smtClean="0"/>
              <a:t>About</a:t>
            </a:r>
          </a:p>
          <a:p>
            <a:pPr lvl="1"/>
            <a:r>
              <a:rPr lang="en-US" sz="2000" dirty="0"/>
              <a:t>jobs </a:t>
            </a:r>
            <a:r>
              <a:rPr lang="en-US" sz="2000" dirty="0" smtClean="0"/>
              <a:t>that </a:t>
            </a:r>
            <a:r>
              <a:rPr lang="en-US" sz="2000" dirty="0"/>
              <a:t>would suit </a:t>
            </a:r>
            <a:r>
              <a:rPr lang="en-US" sz="2000" dirty="0" smtClean="0"/>
              <a:t>someone </a:t>
            </a:r>
            <a:r>
              <a:rPr lang="en-US" sz="2000" dirty="0"/>
              <a:t>with the talents and interests in </a:t>
            </a:r>
            <a:r>
              <a:rPr lang="en-US" sz="2000" dirty="0" smtClean="0"/>
              <a:t>your "Who </a:t>
            </a:r>
            <a:r>
              <a:rPr lang="en-US" sz="2000" dirty="0"/>
              <a:t>I Am" </a:t>
            </a:r>
            <a:r>
              <a:rPr lang="en-US" sz="2000" dirty="0" smtClean="0"/>
              <a:t>statement </a:t>
            </a:r>
          </a:p>
          <a:p>
            <a:r>
              <a:rPr lang="en-US" dirty="0"/>
              <a:t>Career </a:t>
            </a:r>
            <a:r>
              <a:rPr lang="en-US" dirty="0" smtClean="0"/>
              <a:t>Tests</a:t>
            </a:r>
          </a:p>
          <a:p>
            <a:r>
              <a:rPr lang="en-US" dirty="0"/>
              <a:t>Thinking </a:t>
            </a:r>
            <a:r>
              <a:rPr lang="en-US" dirty="0" smtClean="0"/>
              <a:t>Further</a:t>
            </a:r>
          </a:p>
          <a:p>
            <a:r>
              <a:rPr lang="en-US" dirty="0" smtClean="0"/>
              <a:t>Choose 5-6 top </a:t>
            </a:r>
            <a:r>
              <a:rPr lang="en-US" dirty="0" smtClean="0"/>
              <a:t>choices</a:t>
            </a:r>
          </a:p>
          <a:p>
            <a:r>
              <a:rPr lang="en-US" dirty="0" smtClean="0"/>
              <a:t>Perform career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Finding Career Direction </a:t>
            </a:r>
            <a:r>
              <a:rPr lang="en-US" dirty="0"/>
              <a:t/>
            </a:r>
            <a:br>
              <a:rPr lang="en-US" dirty="0"/>
            </a:br>
            <a:r>
              <a:rPr lang="en-US" sz="3100" dirty="0" smtClean="0"/>
              <a:t>3. Answering “How do I get hired?”</a:t>
            </a:r>
            <a:endParaRPr lang="en-US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Long-term vision in terms of your career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Career plan (steps to take to accomplish long-term goal)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/>
              <a:t>What qualification should you get?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/>
              <a:t>What experience should you build?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/>
              <a:t>Which organization will give you the best start?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Implementation plan 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/>
              <a:t>Short-term goals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Contingency plans</a:t>
            </a:r>
          </a:p>
          <a:p>
            <a:pPr lvl="1">
              <a:lnSpc>
                <a:spcPct val="110000"/>
              </a:lnSpc>
            </a:pPr>
            <a:r>
              <a:rPr lang="en-US" sz="1900" dirty="0" smtClean="0"/>
              <a:t>“What-if”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SWOT analysis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Strengths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dirty="0"/>
              <a:t>What advantages do you have that others don't have (for example, skills, certifications, education, or connections)?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What do you do better than anyone else?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What personal resources can you access?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What </a:t>
            </a:r>
            <a:r>
              <a:rPr lang="en-US" dirty="0"/>
              <a:t>do other people (and your boss, in particular) see as your strengths?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Which of your achievements are you most proud of?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What values do you believe in that others fail to exhibit?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Are </a:t>
            </a:r>
            <a:r>
              <a:rPr lang="en-US" dirty="0"/>
              <a:t>you part of a network that no one else is involved in? If so, what connections do you have with influential people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32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SWOT analysis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/>
              <a:t>Weaknesses</a:t>
            </a:r>
            <a:endParaRPr lang="en-US" dirty="0"/>
          </a:p>
          <a:p>
            <a:pPr lvl="0">
              <a:lnSpc>
                <a:spcPct val="120000"/>
              </a:lnSpc>
            </a:pPr>
            <a:r>
              <a:rPr lang="en-US" dirty="0"/>
              <a:t>What tasks do you usually avoid because you don't feel confident doing them?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What will the people around you see as your weaknesses?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Are you completely confident in your education and skills training? If not, where are you weakest?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What are your negative work habits (for example, are you often late, are you disorganized, do you have a short temper, or are you poor at handling stress)?</a:t>
            </a:r>
          </a:p>
          <a:p>
            <a:pPr lvl="0">
              <a:lnSpc>
                <a:spcPct val="120000"/>
              </a:lnSpc>
            </a:pPr>
            <a:r>
              <a:rPr lang="en-US" dirty="0"/>
              <a:t>Do you have personality traits that hold you back in your field? For instance, if you have to conduct meetings on a regular basis, a fear of public speaking would be a major weakness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382</TotalTime>
  <Words>1306</Words>
  <Application>Microsoft Office PowerPoint</Application>
  <PresentationFormat>Předvádění na obrazovce (4:3)</PresentationFormat>
  <Paragraphs>196</Paragraphs>
  <Slides>34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Austin</vt:lpstr>
      <vt:lpstr>MPV_COMA Communication and Managerial Skills Training  Seminar 6</vt:lpstr>
      <vt:lpstr>Content</vt:lpstr>
      <vt:lpstr>Job applicant’s view. Finding Career Direction</vt:lpstr>
      <vt:lpstr>  Finding Career Direction  1. Discovering who you really are</vt:lpstr>
      <vt:lpstr>Finding Career Direction  1. Discovering who you really are</vt:lpstr>
      <vt:lpstr>Finding Career Direction  2. Finding out what you want to do</vt:lpstr>
      <vt:lpstr>Finding Career Direction  3. Answering “How do I get hired?”</vt:lpstr>
      <vt:lpstr>Personal SWOT analysis</vt:lpstr>
      <vt:lpstr>Personal SWOT analysis</vt:lpstr>
      <vt:lpstr>Personal SWOT analysis</vt:lpstr>
      <vt:lpstr>Personal SWOT analysis</vt:lpstr>
      <vt:lpstr>Personal SWOT analysis</vt:lpstr>
      <vt:lpstr>Job applicant’s view Selection interview.</vt:lpstr>
      <vt:lpstr>Employee recruitment and selection. Company’s view</vt:lpstr>
      <vt:lpstr>Employee recruitment and selection. Company’s view</vt:lpstr>
      <vt:lpstr>Employee recruitment and selection. Company’s view</vt:lpstr>
      <vt:lpstr>Employee recruitment and selection. Company’s view</vt:lpstr>
      <vt:lpstr>Employee recruitment and selection. Common recruitment mistakes</vt:lpstr>
      <vt:lpstr>Selection interview.</vt:lpstr>
      <vt:lpstr>Feedback</vt:lpstr>
      <vt:lpstr>Feedback</vt:lpstr>
      <vt:lpstr>How to give negative feedback in the workplace </vt:lpstr>
      <vt:lpstr>Feedback</vt:lpstr>
      <vt:lpstr>Feedback: fixing performance problems </vt:lpstr>
      <vt:lpstr>Feedback Receive Feedback With Grace and Dignity</vt:lpstr>
      <vt:lpstr>Feedback Receive Feedback With Grace and Dignity</vt:lpstr>
      <vt:lpstr>Feedback</vt:lpstr>
      <vt:lpstr>Performance appraisal</vt:lpstr>
      <vt:lpstr>Performance appraisal. Benefits</vt:lpstr>
      <vt:lpstr>Performance appraisal</vt:lpstr>
      <vt:lpstr>Performance appraisal</vt:lpstr>
      <vt:lpstr>Performance appraisal  Biggest Mistakes Bosses Make In Performance Reviews</vt:lpstr>
      <vt:lpstr>Sources</vt:lpstr>
      <vt:lpstr>Thank you for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MPV_COMA Communication and Managerial Skills Training  Seminar 6</dc:title>
  <cp:lastModifiedBy>CIKT</cp:lastModifiedBy>
  <cp:revision>43</cp:revision>
  <dcterms:modified xsi:type="dcterms:W3CDTF">2014-04-18T07:03:33Z</dcterms:modified>
</cp:coreProperties>
</file>