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72" r:id="rId4"/>
    <p:sldId id="260" r:id="rId5"/>
    <p:sldId id="261" r:id="rId6"/>
    <p:sldId id="262" r:id="rId7"/>
    <p:sldId id="257" r:id="rId8"/>
    <p:sldId id="263" r:id="rId9"/>
    <p:sldId id="273" r:id="rId10"/>
    <p:sldId id="264" r:id="rId11"/>
    <p:sldId id="270" r:id="rId12"/>
    <p:sldId id="271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 varScale="1">
        <p:scale>
          <a:sx n="111" d="100"/>
          <a:sy n="111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D42306-AB68-4AC1-857A-B2200141FDCA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7" Type="http://schemas.openxmlformats.org/officeDocument/2006/relationships/hyperlink" Target="http://www.oecd.org/education/" TargetMode="External"/><Relationship Id="rId2" Type="http://schemas.openxmlformats.org/officeDocument/2006/relationships/hyperlink" Target="https://is.muni.cz/auth/el/1456/jaro2014/MPV_EKVZ/um/4683598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acea.ec.europa.eu/education/eurydice/index_en.php" TargetMode="External"/><Relationship Id="rId5" Type="http://schemas.openxmlformats.org/officeDocument/2006/relationships/hyperlink" Target="http://www.czso.cz/" TargetMode="External"/><Relationship Id="rId4" Type="http://schemas.openxmlformats.org/officeDocument/2006/relationships/hyperlink" Target="http://www.msmt.cz/rozcestnik-skolskych-portal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 do </a:t>
            </a:r>
            <a:r>
              <a:rPr lang="cs-CZ" dirty="0"/>
              <a:t>E</a:t>
            </a:r>
            <a:r>
              <a:rPr lang="cs-CZ" dirty="0" smtClean="0"/>
              <a:t>konomiky vzdělávání</a:t>
            </a:r>
            <a:br>
              <a:rPr lang="cs-CZ" dirty="0" smtClean="0"/>
            </a:br>
            <a:r>
              <a:rPr lang="cs-CZ" sz="2400" dirty="0" smtClean="0"/>
              <a:t>20. 2. 2014 </a:t>
            </a:r>
            <a:br>
              <a:rPr lang="cs-CZ" sz="2400" dirty="0" smtClean="0"/>
            </a:br>
            <a:r>
              <a:rPr lang="cs-CZ" sz="2400" dirty="0" smtClean="0"/>
              <a:t>zuzana.berna@econ.muni.cz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83664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úvod do předmětu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organizační pokyny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zdroje informací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vzdělávací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3600" dirty="0"/>
              <a:t>A</a:t>
            </a:r>
            <a:r>
              <a:rPr lang="cs-CZ" sz="3600" dirty="0" smtClean="0"/>
              <a:t>nalýza a studium vlivu vzdělávací politiky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 smtClean="0"/>
              <a:t>„Konceptuální rámec“</a:t>
            </a:r>
            <a:endParaRPr lang="cs-CZ" sz="2000" dirty="0"/>
          </a:p>
        </p:txBody>
      </p:sp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50588"/>
            <a:ext cx="7085721" cy="3298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" name="TextovéPole 102"/>
          <p:cNvSpPr txBox="1"/>
          <p:nvPr/>
        </p:nvSpPr>
        <p:spPr>
          <a:xfrm>
            <a:off x="3638640" y="5949280"/>
            <a:ext cx="10659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Veselý, 2013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384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800" dirty="0" smtClean="0"/>
              <a:t>Prvky a nástroje vzdělávací politiky</a:t>
            </a:r>
            <a:endParaRPr lang="cs-CZ" sz="4800" dirty="0"/>
          </a:p>
        </p:txBody>
      </p:sp>
      <p:sp>
        <p:nvSpPr>
          <p:cNvPr id="51" name="Zástupný symbol pro obsah 5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tvorby VP vs. výstupy VP</a:t>
            </a:r>
          </a:p>
          <a:p>
            <a:r>
              <a:rPr lang="cs-CZ" dirty="0" smtClean="0"/>
              <a:t>Stanovení cílů a problémů (CO?) – nastavení nástrojů (JAK?) – nastavení rolí aktérů (KDO a KDE?)</a:t>
            </a:r>
          </a:p>
          <a:p>
            <a:r>
              <a:rPr lang="cs-CZ" b="1" dirty="0" smtClean="0"/>
              <a:t>Nástroje VP</a:t>
            </a:r>
          </a:p>
          <a:p>
            <a:pPr lvl="1"/>
            <a:r>
              <a:rPr lang="cs-CZ" dirty="0" smtClean="0"/>
              <a:t>regulační </a:t>
            </a:r>
          </a:p>
          <a:p>
            <a:pPr marL="667512" lvl="2" indent="0"/>
            <a:r>
              <a:rPr lang="cs-CZ" i="1" dirty="0" smtClean="0"/>
              <a:t>  zákony &amp; práv. normy, rozhodnutí, </a:t>
            </a:r>
            <a:r>
              <a:rPr lang="cs-CZ" i="1" dirty="0" err="1" smtClean="0"/>
              <a:t>kvazilegislativa</a:t>
            </a:r>
            <a:endParaRPr lang="cs-CZ" i="1" dirty="0" smtClean="0"/>
          </a:p>
          <a:p>
            <a:pPr lvl="1"/>
            <a:r>
              <a:rPr lang="cs-CZ" dirty="0" smtClean="0"/>
              <a:t>finanční a hmotné</a:t>
            </a:r>
          </a:p>
          <a:p>
            <a:pPr lvl="2"/>
            <a:r>
              <a:rPr lang="cs-CZ" i="1" dirty="0" smtClean="0"/>
              <a:t>pozitivní x negativní, produkční x investiční, přímá podpora žáků</a:t>
            </a:r>
          </a:p>
          <a:p>
            <a:pPr lvl="1"/>
            <a:r>
              <a:rPr lang="cs-CZ" dirty="0" smtClean="0"/>
              <a:t>informační, přesvědčovací &amp; edukační</a:t>
            </a:r>
          </a:p>
          <a:p>
            <a:pPr lvl="1"/>
            <a:r>
              <a:rPr lang="cs-CZ" dirty="0" smtClean="0"/>
              <a:t>evaluace &amp; monitoring</a:t>
            </a:r>
          </a:p>
          <a:p>
            <a:pPr lvl="2"/>
            <a:r>
              <a:rPr lang="cs-CZ" i="1" dirty="0" smtClean="0"/>
              <a:t>interní vs. externí </a:t>
            </a:r>
          </a:p>
          <a:p>
            <a:pPr lvl="1"/>
            <a:r>
              <a:rPr lang="cs-CZ" dirty="0" err="1" smtClean="0"/>
              <a:t>kurikulární</a:t>
            </a:r>
            <a:r>
              <a:rPr lang="cs-CZ" dirty="0" smtClean="0"/>
              <a:t> politika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 smtClean="0"/>
              <a:t>Aktéři ve vzdělávací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zvolení politici (ú</a:t>
            </a:r>
            <a:r>
              <a:rPr lang="cs-CZ" sz="2400" i="1" dirty="0" smtClean="0"/>
              <a:t>stavní činitelé, primátoři, starostové…)</a:t>
            </a:r>
          </a:p>
          <a:p>
            <a:r>
              <a:rPr lang="cs-CZ" sz="2400" dirty="0" smtClean="0"/>
              <a:t>školská administrativa (MŠMT, ČŠI, ředitelé škol)</a:t>
            </a:r>
          </a:p>
          <a:p>
            <a:r>
              <a:rPr lang="cs-CZ" sz="2400" dirty="0" smtClean="0"/>
              <a:t>učitelé &amp; jejich organizace</a:t>
            </a:r>
          </a:p>
          <a:p>
            <a:r>
              <a:rPr lang="cs-CZ" sz="2400" dirty="0" smtClean="0"/>
              <a:t>rodiče &amp; asociace rodičů („</a:t>
            </a:r>
            <a:r>
              <a:rPr lang="cs-CZ" sz="2400" dirty="0" err="1" smtClean="0"/>
              <a:t>choice</a:t>
            </a:r>
            <a:r>
              <a:rPr lang="cs-CZ" sz="2400" dirty="0" smtClean="0"/>
              <a:t>“ &amp; „</a:t>
            </a:r>
            <a:r>
              <a:rPr lang="cs-CZ" sz="2400" dirty="0" err="1" smtClean="0"/>
              <a:t>voice</a:t>
            </a:r>
            <a:r>
              <a:rPr lang="cs-CZ" sz="2400" dirty="0" smtClean="0"/>
              <a:t>“)</a:t>
            </a:r>
          </a:p>
          <a:p>
            <a:r>
              <a:rPr lang="cs-CZ" sz="2400" dirty="0" smtClean="0"/>
              <a:t>studenti</a:t>
            </a:r>
          </a:p>
          <a:p>
            <a:r>
              <a:rPr lang="cs-CZ" sz="2400" dirty="0" smtClean="0"/>
              <a:t>církve</a:t>
            </a:r>
          </a:p>
          <a:p>
            <a:r>
              <a:rPr lang="cs-CZ" sz="2400" dirty="0" smtClean="0"/>
              <a:t>zaměstnavatelé</a:t>
            </a:r>
          </a:p>
          <a:p>
            <a:r>
              <a:rPr lang="cs-CZ" sz="2400" dirty="0" smtClean="0"/>
              <a:t>experti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3400" dirty="0" smtClean="0"/>
              <a:t>Děkuji za pozornost </a:t>
            </a:r>
            <a:r>
              <a:rPr lang="cs-CZ" sz="3400" dirty="0" smtClean="0">
                <a:sym typeface="Wingdings" pitchFamily="2" charset="2"/>
              </a:rPr>
              <a:t></a:t>
            </a:r>
            <a:endParaRPr lang="cs-CZ" sz="34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25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(Předpokládaný ) harmonogram přednášek (I)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71600" y="1844824"/>
          <a:ext cx="7200800" cy="4171972"/>
        </p:xfrm>
        <a:graphic>
          <a:graphicData uri="http://schemas.openxmlformats.org/drawingml/2006/table">
            <a:tbl>
              <a:tblPr/>
              <a:tblGrid>
                <a:gridCol w="1052136"/>
                <a:gridCol w="6148664"/>
              </a:tblGrid>
              <a:tr h="667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Datum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Přednáška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(čtvrtek 11.05 – 12.35)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00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20. 2. 2014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Organizační pokyny k předmětu, zdroje informací.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Úvod do problematiky: Ekonomika a ekonomie vzdělávání.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Úvod do vzdělávací politiky.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2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27. 2. 2014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Vzdělávací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efekty a přínosy.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Lidský kapitál a návratnost investic do vzdělávání.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6. 3. 2014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Rovné příležitosti a vzdělávání. Vzdělávání a trh práce.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Vzdělávání jako veřejný statek. Poskytovatelé ve vzdělávání.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13. 3. 2014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Struktura vzdělávací soustavy. Řízení školství.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Veřejná správa ve školství, právní subjektivita škol.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20. 3. 2014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  <a:cs typeface="Times New Roman"/>
                        </a:rPr>
                        <a:t>Průběžný test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0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(Předpokládaný ) harmonogram přednášek (II)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99592" y="2060848"/>
          <a:ext cx="7128792" cy="4475885"/>
        </p:xfrm>
        <a:graphic>
          <a:graphicData uri="http://schemas.openxmlformats.org/drawingml/2006/table">
            <a:tbl>
              <a:tblPr/>
              <a:tblGrid>
                <a:gridCol w="1041615"/>
                <a:gridCol w="6087177"/>
              </a:tblGrid>
              <a:tr h="54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Datum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Přednáška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(čtvrtek 11.05 – 12.35)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95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27. 3. 2014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Regionální školství. Financování, správa, aktéři.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3. 4. 2014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Terciární vzdělávání.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Řízení, financování, mezinárodní rozměr.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10. 4. 2014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Kvalita ve vzdělávání. Hodnocení, sebehodnocení. Akreditační komise ČR, Česká školní inspekce.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17. 4. 2014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Celoživotní vzdělávání. Vzdělávání úředníků veřejné správy.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(Přednáška externistky Ing. Jarmily Beránkové,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Ph.D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z </a:t>
                      </a:r>
                      <a:r>
                        <a:rPr lang="cs-CZ" sz="16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Kr.Ú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JMK)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24. 4. 2014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Vzdělávací politika v mezinárodním kontextu. Vzdělávací politika EU.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Mezinárodní organizace na poli vzdělávání. Indikátory.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1. 5. 2014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Státní svátek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72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8. 5. 2014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Státní svátek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68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15. 5. 2014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  <a:cs typeface="Times New Roman"/>
                        </a:rPr>
                        <a:t>Závěrečný test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Podmínky úspěšného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zisk alespoň 120 bodů za semestr + odevzdání seminární práce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 smtClean="0"/>
              <a:t>2 testy (max. 100 b. každý)</a:t>
            </a:r>
          </a:p>
          <a:p>
            <a:r>
              <a:rPr lang="cs-CZ" sz="1800" dirty="0" smtClean="0"/>
              <a:t>seminárka (povinná, max. 30 b.)</a:t>
            </a:r>
          </a:p>
          <a:p>
            <a:r>
              <a:rPr lang="cs-CZ" sz="1800" dirty="0" smtClean="0"/>
              <a:t>prezentace (max. 20b.)</a:t>
            </a:r>
          </a:p>
          <a:p>
            <a:r>
              <a:rPr lang="cs-CZ" sz="1800" dirty="0" smtClean="0"/>
              <a:t>aktivní účast v diskuzi (max. 10b za semestr)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85915"/>
              </p:ext>
            </p:extLst>
          </p:nvPr>
        </p:nvGraphicFramePr>
        <p:xfrm>
          <a:off x="827584" y="4221087"/>
          <a:ext cx="3096344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593"/>
                <a:gridCol w="1620751"/>
              </a:tblGrid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Hodnocení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Získané body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&gt; 200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180-199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160-179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140-159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120-139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&lt; 120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6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Zdroje informací o vzdělávání a školství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Základní legislativa upravující oblast školství:</a:t>
            </a:r>
            <a:endParaRPr lang="cs-CZ" sz="2000" b="1" dirty="0"/>
          </a:p>
          <a:p>
            <a:pPr lvl="0"/>
            <a:r>
              <a:rPr lang="cs-CZ" sz="1800" dirty="0"/>
              <a:t>Zákon č. 561/2004 Sb., o předškolním, základním, středním, vyšším odborném a jiném vzdělávání (</a:t>
            </a:r>
            <a:r>
              <a:rPr lang="cs-CZ" sz="1800" b="1" dirty="0"/>
              <a:t>školský zákon</a:t>
            </a:r>
            <a:r>
              <a:rPr lang="cs-CZ" sz="1800" dirty="0"/>
              <a:t>)</a:t>
            </a:r>
          </a:p>
          <a:p>
            <a:r>
              <a:rPr lang="cs-CZ" sz="1800" b="1" dirty="0" smtClean="0"/>
              <a:t>Zákon</a:t>
            </a:r>
            <a:r>
              <a:rPr lang="cs-CZ" sz="1800" dirty="0" smtClean="0"/>
              <a:t> č. 111/1998 Sb., </a:t>
            </a:r>
            <a:r>
              <a:rPr lang="cs-CZ" sz="1800" b="1" dirty="0" smtClean="0"/>
              <a:t>o vysokých školách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Zákon </a:t>
            </a:r>
            <a:r>
              <a:rPr lang="cs-CZ" sz="1600" dirty="0"/>
              <a:t>č. 109/2002 Sb., o výkonu ústavní výchovy nebo ochranné výchovy ve školských zařízeních a o preventivně </a:t>
            </a:r>
            <a:r>
              <a:rPr lang="cs-CZ" sz="1600" dirty="0" smtClean="0"/>
              <a:t>výchovné péči </a:t>
            </a:r>
            <a:r>
              <a:rPr lang="cs-CZ" sz="1600" dirty="0"/>
              <a:t>ve školských zařízeních a o změně dalších zákonů</a:t>
            </a:r>
          </a:p>
          <a:p>
            <a:pPr lvl="0"/>
            <a:r>
              <a:rPr lang="cs-CZ" sz="1600" dirty="0"/>
              <a:t>Zákon č. 563/2004 Sb., o pedagogických pracovnících a o změně některých zákonů</a:t>
            </a:r>
          </a:p>
          <a:p>
            <a:pPr lvl="0"/>
            <a:r>
              <a:rPr lang="cs-CZ" sz="1600" dirty="0"/>
              <a:t>Zákon č. 306/1999 Sb</a:t>
            </a:r>
            <a:r>
              <a:rPr lang="cs-CZ" sz="1600" dirty="0" smtClean="0"/>
              <a:t>., o </a:t>
            </a:r>
            <a:r>
              <a:rPr lang="cs-CZ" sz="1600" dirty="0"/>
              <a:t>poskytování dotací soukromým školám, předškolním a školským zařízením</a:t>
            </a:r>
          </a:p>
          <a:p>
            <a:pPr lvl="0"/>
            <a:r>
              <a:rPr lang="cs-CZ" sz="1600" dirty="0"/>
              <a:t>Zákon č. 179/2006 Sb., o ověřování a uznávání výsledků dalšího </a:t>
            </a:r>
            <a:r>
              <a:rPr lang="cs-CZ" sz="1600" dirty="0" smtClean="0"/>
              <a:t>vzdělávání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011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Zdroje informací o vzdělávání a školství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cs-CZ" b="1" dirty="0" smtClean="0"/>
              <a:t>   </a:t>
            </a:r>
            <a:r>
              <a:rPr lang="cs-CZ" b="1" dirty="0" smtClean="0">
                <a:hlinkClick r:id="rId2"/>
              </a:rPr>
              <a:t>Základní studijní text </a:t>
            </a:r>
            <a:r>
              <a:rPr lang="cs-CZ" dirty="0" smtClean="0"/>
              <a:t>(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složka </a:t>
            </a:r>
            <a:r>
              <a:rPr lang="cs-CZ" dirty="0" smtClean="0"/>
              <a:t>v IS)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/>
              <a:t>at</a:t>
            </a:r>
            <a:r>
              <a:rPr lang="cs-CZ" dirty="0"/>
              <a:t> a </a:t>
            </a:r>
            <a:r>
              <a:rPr lang="cs-CZ" dirty="0" err="1"/>
              <a:t>Glance</a:t>
            </a:r>
            <a:r>
              <a:rPr lang="cs-CZ" dirty="0"/>
              <a:t> </a:t>
            </a:r>
            <a:r>
              <a:rPr lang="cs-CZ" dirty="0" smtClean="0"/>
              <a:t>2013. </a:t>
            </a:r>
            <a:r>
              <a:rPr lang="cs-CZ" dirty="0"/>
              <a:t>OECD </a:t>
            </a:r>
            <a:r>
              <a:rPr lang="cs-CZ" dirty="0" err="1"/>
              <a:t>Indicators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://www.msmt.cz/</a:t>
            </a: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://www.msmt.cz/rozcestnik-skolskych-portalu</a:t>
            </a:r>
            <a:r>
              <a:rPr lang="cs-CZ" dirty="0"/>
              <a:t> </a:t>
            </a:r>
          </a:p>
          <a:p>
            <a:r>
              <a:rPr lang="cs-CZ" u="sng" dirty="0">
                <a:hlinkClick r:id="rId5"/>
              </a:rPr>
              <a:t>http://www.czso.cz</a:t>
            </a:r>
            <a:endParaRPr lang="cs-CZ" dirty="0"/>
          </a:p>
          <a:p>
            <a:r>
              <a:rPr lang="cs-CZ" u="sng" dirty="0">
                <a:hlinkClick r:id="rId6"/>
              </a:rPr>
              <a:t>http://eacea.ec.europa.eu/education/eurydice/index_en.php</a:t>
            </a:r>
            <a:r>
              <a:rPr lang="cs-CZ" dirty="0"/>
              <a:t> </a:t>
            </a:r>
          </a:p>
          <a:p>
            <a:r>
              <a:rPr lang="cs-CZ" u="sng" dirty="0" smtClean="0">
                <a:hlinkClick r:id="rId7"/>
              </a:rPr>
              <a:t>http</a:t>
            </a:r>
            <a:r>
              <a:rPr lang="cs-CZ" u="sng" dirty="0">
                <a:hlinkClick r:id="rId7"/>
              </a:rPr>
              <a:t>://www.</a:t>
            </a:r>
            <a:r>
              <a:rPr lang="cs-CZ" u="sng" dirty="0" err="1">
                <a:hlinkClick r:id="rId7"/>
              </a:rPr>
              <a:t>oecd.org</a:t>
            </a:r>
            <a:r>
              <a:rPr lang="cs-CZ" u="sng" dirty="0">
                <a:hlinkClick r:id="rId7"/>
              </a:rPr>
              <a:t>/</a:t>
            </a:r>
            <a:r>
              <a:rPr lang="cs-CZ" u="sng" dirty="0" err="1">
                <a:hlinkClick r:id="rId7"/>
              </a:rPr>
              <a:t>education</a:t>
            </a:r>
            <a:r>
              <a:rPr lang="cs-CZ" u="sng" dirty="0" smtClean="0">
                <a:hlinkClick r:id="rId7"/>
              </a:rPr>
              <a:t>/</a:t>
            </a:r>
            <a:endParaRPr lang="cs-CZ" u="sng" dirty="0" smtClean="0"/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r>
              <a:rPr lang="cs-CZ" dirty="0" smtClean="0"/>
              <a:t>odkazy na literaturu v přednáškách</a:t>
            </a:r>
          </a:p>
          <a:p>
            <a:endParaRPr lang="cs-CZ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2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Ekonomika a ekonomie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Ekonomi</a:t>
            </a:r>
            <a:r>
              <a:rPr lang="cs-CZ" b="1" dirty="0" smtClean="0"/>
              <a:t>ka</a:t>
            </a:r>
            <a:r>
              <a:rPr lang="cs-CZ" dirty="0" smtClean="0"/>
              <a:t>  vs. ekonomi</a:t>
            </a:r>
            <a:r>
              <a:rPr lang="cs-CZ" b="1" dirty="0" smtClean="0"/>
              <a:t>e</a:t>
            </a:r>
            <a:r>
              <a:rPr lang="cs-CZ" dirty="0" smtClean="0"/>
              <a:t> vzdělávání </a:t>
            </a:r>
          </a:p>
          <a:p>
            <a:endParaRPr lang="cs-CZ" dirty="0" smtClean="0"/>
          </a:p>
          <a:p>
            <a:r>
              <a:rPr lang="cs-CZ" dirty="0" smtClean="0"/>
              <a:t>Vědní obor od 60. let 20. stol – formulace teorie lidského kapitálu</a:t>
            </a:r>
          </a:p>
          <a:p>
            <a:endParaRPr lang="cs-CZ" dirty="0" smtClean="0"/>
          </a:p>
          <a:p>
            <a:r>
              <a:rPr lang="cs-CZ" dirty="0" smtClean="0"/>
              <a:t>Vzdělávání </a:t>
            </a:r>
            <a:r>
              <a:rPr lang="cs-CZ" dirty="0"/>
              <a:t>jako investice přinášející zisk v </a:t>
            </a:r>
            <a:r>
              <a:rPr lang="cs-CZ" dirty="0" smtClean="0"/>
              <a:t>budoucnosti (</a:t>
            </a:r>
            <a:r>
              <a:rPr lang="cs-CZ" i="1" dirty="0" smtClean="0"/>
              <a:t>A. </a:t>
            </a:r>
            <a:r>
              <a:rPr lang="cs-CZ" i="1" dirty="0" err="1" smtClean="0"/>
              <a:t>Smith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Různá témata </a:t>
            </a:r>
            <a:r>
              <a:rPr lang="cs-CZ" dirty="0"/>
              <a:t>(</a:t>
            </a:r>
            <a:r>
              <a:rPr lang="cs-CZ" i="1" dirty="0"/>
              <a:t>International </a:t>
            </a:r>
            <a:r>
              <a:rPr lang="cs-CZ" i="1" dirty="0" err="1"/>
              <a:t>Encyclopedia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i="1" dirty="0"/>
              <a:t>, </a:t>
            </a:r>
            <a:r>
              <a:rPr lang="cs-CZ" i="1" dirty="0" err="1"/>
              <a:t>Carnoy</a:t>
            </a:r>
            <a:r>
              <a:rPr lang="cs-CZ" i="1" dirty="0"/>
              <a:t> et al. 1995</a:t>
            </a:r>
            <a:r>
              <a:rPr lang="cs-CZ" dirty="0" smtClean="0"/>
              <a:t>):</a:t>
            </a:r>
          </a:p>
          <a:p>
            <a:pPr lvl="1"/>
            <a:r>
              <a:rPr lang="cs-CZ" i="1" dirty="0"/>
              <a:t>vztah vzdělávání a trhu </a:t>
            </a:r>
            <a:r>
              <a:rPr lang="cs-CZ" i="1" dirty="0" smtClean="0"/>
              <a:t>práce, přínosy vzdělávání, </a:t>
            </a:r>
            <a:r>
              <a:rPr lang="cs-CZ" i="1" dirty="0" err="1" smtClean="0"/>
              <a:t>vzdělávání</a:t>
            </a:r>
            <a:r>
              <a:rPr lang="cs-CZ" i="1" dirty="0" smtClean="0"/>
              <a:t> </a:t>
            </a:r>
            <a:r>
              <a:rPr lang="cs-CZ" i="1" dirty="0"/>
              <a:t>a ekonomický </a:t>
            </a:r>
            <a:r>
              <a:rPr lang="cs-CZ" i="1" dirty="0" smtClean="0"/>
              <a:t>růst, vzdělávání</a:t>
            </a:r>
            <a:r>
              <a:rPr lang="cs-CZ" i="1" dirty="0"/>
              <a:t>, příjmová diferenciace a </a:t>
            </a:r>
            <a:r>
              <a:rPr lang="cs-CZ" i="1" dirty="0" smtClean="0"/>
              <a:t>diskriminace, produktivnost </a:t>
            </a:r>
            <a:r>
              <a:rPr lang="cs-CZ" i="1" dirty="0"/>
              <a:t>ve </a:t>
            </a:r>
            <a:r>
              <a:rPr lang="cs-CZ" i="1" dirty="0" smtClean="0"/>
              <a:t>vzdělávání, evaluace </a:t>
            </a:r>
            <a:r>
              <a:rPr lang="cs-CZ" i="1" dirty="0"/>
              <a:t>a vyhodnocení investic do </a:t>
            </a:r>
            <a:r>
              <a:rPr lang="cs-CZ" i="1" dirty="0" smtClean="0"/>
              <a:t>vzdělávání, financování </a:t>
            </a:r>
            <a:r>
              <a:rPr lang="cs-CZ" i="1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4470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 smtClean="0"/>
              <a:t>Vzdělávací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Co je vzdělávací politika?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Různé </a:t>
            </a:r>
            <a:r>
              <a:rPr lang="cs-CZ" dirty="0"/>
              <a:t>definice a </a:t>
            </a:r>
            <a:r>
              <a:rPr lang="cs-CZ" dirty="0" smtClean="0"/>
              <a:t>vymezení</a:t>
            </a:r>
          </a:p>
          <a:p>
            <a:pPr lvl="1"/>
            <a:r>
              <a:rPr lang="cs-CZ" i="1" dirty="0" smtClean="0"/>
              <a:t>„Souhrn </a:t>
            </a:r>
            <a:r>
              <a:rPr lang="cs-CZ" i="1" dirty="0"/>
              <a:t>formálních i neformálních pravidel, norem a praktik, které řídí a </a:t>
            </a:r>
            <a:r>
              <a:rPr lang="cs-CZ" i="1" dirty="0" smtClean="0"/>
              <a:t>ovlivňují </a:t>
            </a:r>
            <a:r>
              <a:rPr lang="cs-CZ" i="1" dirty="0"/>
              <a:t>jednání jednotlivců a institucí v oblasti vzdělávání“</a:t>
            </a:r>
            <a:r>
              <a:rPr lang="cs-CZ" dirty="0"/>
              <a:t> (</a:t>
            </a:r>
            <a:r>
              <a:rPr lang="cs-CZ" dirty="0" smtClean="0"/>
              <a:t>Veselý, A., </a:t>
            </a:r>
            <a:r>
              <a:rPr lang="cs-CZ" dirty="0"/>
              <a:t>2006)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„</a:t>
            </a:r>
            <a:r>
              <a:rPr lang="cs-CZ" dirty="0" err="1" smtClean="0"/>
              <a:t>Trojdimenznost</a:t>
            </a:r>
            <a:r>
              <a:rPr lang="cs-CZ" dirty="0" smtClean="0"/>
              <a:t>“ politiky – </a:t>
            </a:r>
            <a:r>
              <a:rPr lang="cs-CZ" i="1" dirty="0" smtClean="0"/>
              <a:t>polity </a:t>
            </a:r>
            <a:r>
              <a:rPr lang="cs-CZ" i="1" dirty="0" smtClean="0"/>
              <a:t>– </a:t>
            </a:r>
            <a:r>
              <a:rPr lang="cs-CZ" i="1" dirty="0" err="1" smtClean="0"/>
              <a:t>politics</a:t>
            </a:r>
            <a:r>
              <a:rPr lang="cs-CZ" i="1" dirty="0" smtClean="0"/>
              <a:t> </a:t>
            </a:r>
            <a:r>
              <a:rPr lang="cs-CZ" i="1" dirty="0" smtClean="0"/>
              <a:t>- </a:t>
            </a:r>
            <a:r>
              <a:rPr lang="cs-CZ" i="1" dirty="0" err="1" smtClean="0"/>
              <a:t>policy</a:t>
            </a:r>
            <a:endParaRPr lang="cs-CZ" i="1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Vzdělávací vs. školská politika</a:t>
            </a:r>
          </a:p>
          <a:p>
            <a:endParaRPr lang="cs-CZ" dirty="0" smtClean="0"/>
          </a:p>
          <a:p>
            <a:r>
              <a:rPr lang="cs-CZ" dirty="0" smtClean="0"/>
              <a:t>Různé </a:t>
            </a:r>
            <a:r>
              <a:rPr lang="cs-CZ" dirty="0"/>
              <a:t>úrovně </a:t>
            </a:r>
            <a:r>
              <a:rPr lang="cs-CZ" dirty="0" smtClean="0"/>
              <a:t>VP</a:t>
            </a:r>
          </a:p>
          <a:p>
            <a:pPr lvl="1"/>
            <a:r>
              <a:rPr lang="cs-CZ" dirty="0" smtClean="0"/>
              <a:t>globální – nadnárodní – národní – regionální – lokální – školy - třídy</a:t>
            </a:r>
            <a:endParaRPr lang="cs-CZ" dirty="0"/>
          </a:p>
          <a:p>
            <a:pPr lvl="0"/>
            <a:endParaRPr lang="cs-CZ" dirty="0"/>
          </a:p>
          <a:p>
            <a:r>
              <a:rPr lang="cs-CZ" dirty="0" smtClean="0"/>
              <a:t>Vzdělávací </a:t>
            </a:r>
            <a:r>
              <a:rPr lang="cs-CZ" dirty="0"/>
              <a:t>politika jako praktická činnost vs. vědní obor </a:t>
            </a:r>
          </a:p>
        </p:txBody>
      </p:sp>
    </p:spTree>
    <p:extLst>
      <p:ext uri="{BB962C8B-B14F-4D97-AF65-F5344CB8AC3E}">
        <p14:creationId xmlns:p14="http://schemas.microsoft.com/office/powerpoint/2010/main" val="38408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400" dirty="0" smtClean="0"/>
              <a:t>Klasifikace</a:t>
            </a:r>
            <a:r>
              <a:rPr lang="cs-CZ" dirty="0" smtClean="0"/>
              <a:t> ISCED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414231"/>
              </p:ext>
            </p:extLst>
          </p:nvPr>
        </p:nvGraphicFramePr>
        <p:xfrm>
          <a:off x="755576" y="2060852"/>
          <a:ext cx="7488831" cy="4104453"/>
        </p:xfrm>
        <a:graphic>
          <a:graphicData uri="http://schemas.openxmlformats.org/drawingml/2006/table">
            <a:tbl>
              <a:tblPr firstRow="1" firstCol="1" bandRow="1"/>
              <a:tblGrid>
                <a:gridCol w="1318456"/>
                <a:gridCol w="2338524"/>
                <a:gridCol w="2339236"/>
                <a:gridCol w="1492615"/>
              </a:tblGrid>
              <a:tr h="50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/>
                          <a:ea typeface="Times New Roman"/>
                        </a:rPr>
                        <a:t>Úroveň ISCED 2011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Typ vzdělávání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V ČR se realizuje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Původní úroveň ISCED 97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79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Vzdělávání v raném dětství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Mateřské školy – úroveň 02 (preprimární vzdělávání)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Primární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První stupeň základní školy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Nižší sekundární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Druhý stupeň základní školy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Vyšší sekundární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Střední školy, konzervatoře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 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20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Postsekundární nezahrnuté do terciárního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Nástavbové studium, zkrácené studium pro získání středního vzdělání s výučním listem nebo maturitní zkouškou (realizuje se na středních školách)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 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479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Terciární - krátký cyklus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Vyšší odborné vzdělávání na vyšších odborných školách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Bakalářský nebo ekvivalentní stupeň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Bakalářské studium na vysoké škole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Magisterský nebo ekvivalentní stupeň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Magisterské studium na vysoké škole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Doktorský nebo ekvivalentní stupeň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Doktorské studium na vysoké škole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15" marR="63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9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2230</TotalTime>
  <Words>762</Words>
  <Application>Microsoft Office PowerPoint</Application>
  <PresentationFormat>Předvádění na obrazovce (4:3)</PresentationFormat>
  <Paragraphs>180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Úvod do Ekonomiky vzdělávání 20. 2. 2014  zuzana.berna@econ.muni.cz</vt:lpstr>
      <vt:lpstr>(Předpokládaný ) harmonogram přednášek (I)</vt:lpstr>
      <vt:lpstr>(Předpokládaný ) harmonogram přednášek (II)</vt:lpstr>
      <vt:lpstr>Podmínky úspěšného ukončení předmětu</vt:lpstr>
      <vt:lpstr>Zdroje informací o vzdělávání a školství </vt:lpstr>
      <vt:lpstr>Zdroje informací o vzdělávání a školství </vt:lpstr>
      <vt:lpstr>Ekonomika a ekonomie vzdělávání</vt:lpstr>
      <vt:lpstr>Vzdělávací politika</vt:lpstr>
      <vt:lpstr>Klasifikace ISCED</vt:lpstr>
      <vt:lpstr>Analýza a studium vlivu vzdělávací politiky</vt:lpstr>
      <vt:lpstr>Prvky a nástroje vzdělávací politiky</vt:lpstr>
      <vt:lpstr>Aktéři ve vzdělávací politice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Úvod do Ekonomiky vzdělávání</dc:title>
  <dc:creator>Berná Zuzana</dc:creator>
  <cp:lastModifiedBy>Berná Zuzana</cp:lastModifiedBy>
  <cp:revision>68</cp:revision>
  <dcterms:created xsi:type="dcterms:W3CDTF">2013-02-16T14:27:58Z</dcterms:created>
  <dcterms:modified xsi:type="dcterms:W3CDTF">2014-02-20T10:00:34Z</dcterms:modified>
</cp:coreProperties>
</file>