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handoutMasterIdLst>
    <p:handoutMasterId r:id="rId29"/>
  </p:handoutMasterIdLst>
  <p:sldIdLst>
    <p:sldId id="256" r:id="rId2"/>
    <p:sldId id="274" r:id="rId3"/>
    <p:sldId id="275" r:id="rId4"/>
    <p:sldId id="276" r:id="rId5"/>
    <p:sldId id="291" r:id="rId6"/>
    <p:sldId id="292" r:id="rId7"/>
    <p:sldId id="295" r:id="rId8"/>
    <p:sldId id="296" r:id="rId9"/>
    <p:sldId id="297" r:id="rId10"/>
    <p:sldId id="294" r:id="rId11"/>
    <p:sldId id="298" r:id="rId12"/>
    <p:sldId id="299" r:id="rId13"/>
    <p:sldId id="300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68" r:id="rId28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1" autoAdjust="0"/>
    <p:restoredTop sz="94660"/>
  </p:normalViewPr>
  <p:slideViewPr>
    <p:cSldViewPr>
      <p:cViewPr varScale="1">
        <p:scale>
          <a:sx n="111" d="100"/>
          <a:sy n="111" d="100"/>
        </p:scale>
        <p:origin x="-9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E4403-5D1C-4B82-980C-B20461CC80B7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90C96-812B-43F9-8564-A3C5ED0DC5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281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D42306-AB68-4AC1-857A-B2200141FDCA}" type="datetimeFigureOut">
              <a:rPr lang="cs-CZ" smtClean="0"/>
              <a:pPr/>
              <a:t>27.2.2014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06F837-58C7-43F1-BC5A-43057A4F520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70892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Ekonomické </a:t>
            </a:r>
            <a:r>
              <a:rPr lang="cs-CZ" dirty="0" smtClean="0"/>
              <a:t>a </a:t>
            </a:r>
            <a:r>
              <a:rPr lang="cs-CZ" dirty="0" smtClean="0"/>
              <a:t>mimoekonomické přínosy vzdělávání</a:t>
            </a:r>
            <a:br>
              <a:rPr lang="cs-CZ" dirty="0" smtClean="0"/>
            </a:br>
            <a:r>
              <a:rPr lang="cs-CZ" sz="2400" dirty="0" smtClean="0"/>
              <a:t>27. 2. 2014 </a:t>
            </a:r>
            <a:br>
              <a:rPr lang="cs-CZ" sz="2400" dirty="0" smtClean="0"/>
            </a:br>
            <a:r>
              <a:rPr lang="cs-CZ" sz="2400" dirty="0" smtClean="0"/>
              <a:t>zuzana.berna@econ.muni.cz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5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Ad. </a:t>
            </a:r>
            <a:r>
              <a:rPr lang="cs-CZ" sz="4400" dirty="0" err="1" smtClean="0"/>
              <a:t>Short</a:t>
            </a:r>
            <a:r>
              <a:rPr lang="cs-CZ" sz="4400" dirty="0" smtClean="0"/>
              <a:t>-</a:t>
            </a:r>
            <a:r>
              <a:rPr lang="cs-CZ" sz="4400" dirty="0" err="1" smtClean="0"/>
              <a:t>cut</a:t>
            </a:r>
            <a:r>
              <a:rPr lang="cs-CZ" sz="4400" dirty="0" smtClean="0"/>
              <a:t> </a:t>
            </a:r>
            <a:r>
              <a:rPr lang="cs-CZ" sz="4400" dirty="0" err="1" smtClean="0"/>
              <a:t>method</a:t>
            </a:r>
            <a:endParaRPr lang="cs-CZ" sz="44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720486" cy="411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01824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Výpočet individuální a společenské míry návratnosti investic do vzdělávání (</a:t>
            </a:r>
            <a:r>
              <a:rPr lang="cs-CZ" sz="4400" dirty="0" err="1" smtClean="0"/>
              <a:t>pokr</a:t>
            </a:r>
            <a:r>
              <a:rPr lang="cs-CZ" sz="4400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txBody>
          <a:bodyPr/>
          <a:lstStyle/>
          <a:p>
            <a:r>
              <a:rPr lang="cs-CZ" b="1" dirty="0" smtClean="0"/>
              <a:t>obrácená </a:t>
            </a:r>
            <a:r>
              <a:rPr lang="cs-CZ" b="1" dirty="0" err="1" smtClean="0"/>
              <a:t>Cost</a:t>
            </a:r>
            <a:r>
              <a:rPr lang="cs-CZ" b="1" dirty="0" smtClean="0"/>
              <a:t>-</a:t>
            </a:r>
            <a:r>
              <a:rPr lang="cs-CZ" b="1" dirty="0" err="1" smtClean="0"/>
              <a:t>Benefit</a:t>
            </a:r>
            <a:r>
              <a:rPr lang="cs-CZ" b="1" dirty="0" smtClean="0"/>
              <a:t> metoda</a:t>
            </a:r>
          </a:p>
          <a:p>
            <a:pPr lvl="1"/>
            <a:r>
              <a:rPr lang="cs-CZ" dirty="0" smtClean="0"/>
              <a:t>(založeno na </a:t>
            </a:r>
            <a:r>
              <a:rPr lang="cs-CZ" dirty="0" err="1" smtClean="0"/>
              <a:t>short</a:t>
            </a:r>
            <a:r>
              <a:rPr lang="cs-CZ" dirty="0" smtClean="0"/>
              <a:t>-</a:t>
            </a:r>
            <a:r>
              <a:rPr lang="cs-CZ" dirty="0" err="1" smtClean="0"/>
              <a:t>cut</a:t>
            </a:r>
            <a:r>
              <a:rPr lang="cs-CZ" dirty="0" smtClean="0"/>
              <a:t> m.)</a:t>
            </a:r>
          </a:p>
          <a:p>
            <a:endParaRPr lang="cs-CZ" dirty="0" smtClean="0"/>
          </a:p>
          <a:p>
            <a:r>
              <a:rPr lang="cs-CZ" dirty="0" smtClean="0"/>
              <a:t>otázka: </a:t>
            </a:r>
            <a:r>
              <a:rPr lang="cs-CZ" i="1" dirty="0" smtClean="0"/>
              <a:t>Při daných nákladech, jaké roční přínosy by vyprodukovaly danou míru návratnosti (Př. 10 %)?</a:t>
            </a:r>
          </a:p>
          <a:p>
            <a:endParaRPr lang="cs-CZ" dirty="0" smtClean="0"/>
          </a:p>
          <a:p>
            <a:r>
              <a:rPr lang="cs-CZ" dirty="0" smtClean="0"/>
              <a:t>roční přínos VŠ vzdělávání = 0.1 * náklad vzdělávání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721917"/>
              </p:ext>
            </p:extLst>
          </p:nvPr>
        </p:nvGraphicFramePr>
        <p:xfrm>
          <a:off x="3230563" y="5537200"/>
          <a:ext cx="4049712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Rovnice" r:id="rId3" imgW="1803240" imgH="253800" progId="Equation.3">
                  <p:embed/>
                </p:oleObj>
              </mc:Choice>
              <mc:Fallback>
                <p:oleObj name="Rovnice" r:id="rId3" imgW="180324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0563" y="5537200"/>
                        <a:ext cx="4049712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389120"/>
          </a:xfrm>
        </p:spPr>
        <p:txBody>
          <a:bodyPr/>
          <a:lstStyle/>
          <a:p>
            <a:r>
              <a:rPr lang="cs-CZ" b="1" dirty="0" smtClean="0"/>
              <a:t>metoda příjmové funkce (</a:t>
            </a:r>
            <a:r>
              <a:rPr lang="cs-CZ" b="1" dirty="0" err="1" smtClean="0"/>
              <a:t>Mincer</a:t>
            </a:r>
            <a:r>
              <a:rPr lang="cs-CZ" b="1" dirty="0" smtClean="0"/>
              <a:t>)</a:t>
            </a:r>
          </a:p>
          <a:p>
            <a:r>
              <a:rPr lang="cs-CZ" u="sng" dirty="0" smtClean="0"/>
              <a:t>základní příjmová </a:t>
            </a:r>
            <a:r>
              <a:rPr lang="cs-CZ" u="sng" dirty="0" err="1" smtClean="0"/>
              <a:t>fce</a:t>
            </a:r>
            <a:r>
              <a:rPr lang="cs-CZ" u="sng" dirty="0" smtClean="0"/>
              <a:t>: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S</a:t>
            </a:r>
            <a:r>
              <a:rPr lang="cs-CZ" dirty="0" smtClean="0"/>
              <a:t>… délka vzdělávání, </a:t>
            </a:r>
            <a:r>
              <a:rPr lang="cs-CZ" i="1" dirty="0" smtClean="0"/>
              <a:t>EX</a:t>
            </a:r>
            <a:r>
              <a:rPr lang="cs-CZ" dirty="0" smtClean="0"/>
              <a:t>… zkušenost na trhu práce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β</a:t>
            </a:r>
            <a:r>
              <a:rPr lang="cs-CZ" dirty="0" smtClean="0"/>
              <a:t>… </a:t>
            </a:r>
            <a:r>
              <a:rPr lang="cs-CZ" dirty="0" err="1" smtClean="0"/>
              <a:t>prům</a:t>
            </a:r>
            <a:r>
              <a:rPr lang="cs-CZ" dirty="0" smtClean="0"/>
              <a:t>. IMN z 1 roku vzdělávání</a:t>
            </a:r>
          </a:p>
          <a:p>
            <a:endParaRPr lang="cs-CZ" dirty="0" smtClean="0"/>
          </a:p>
          <a:p>
            <a:r>
              <a:rPr lang="cs-CZ" i="1" dirty="0" smtClean="0"/>
              <a:t>omezení</a:t>
            </a:r>
            <a:r>
              <a:rPr lang="cs-CZ" dirty="0" smtClean="0"/>
              <a:t>: jediný náklad = ušlé příjmy, nekonečný časový horizont, nerozlišuje </a:t>
            </a:r>
            <a:r>
              <a:rPr lang="cs-CZ" dirty="0" err="1" smtClean="0"/>
              <a:t>jednotl</a:t>
            </a:r>
            <a:r>
              <a:rPr lang="cs-CZ" dirty="0" smtClean="0"/>
              <a:t>. úrovně </a:t>
            </a:r>
            <a:r>
              <a:rPr lang="cs-CZ" dirty="0" err="1" smtClean="0"/>
              <a:t>vzděl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Výpočet individuální a společenské míry návratnosti investic do vzdělávání (</a:t>
            </a:r>
            <a:r>
              <a:rPr lang="cs-CZ" sz="4400" dirty="0" err="1" smtClean="0"/>
              <a:t>pokr</a:t>
            </a:r>
            <a:r>
              <a:rPr lang="cs-CZ" sz="4400" dirty="0" smtClean="0"/>
              <a:t>.)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899592" y="3212976"/>
          <a:ext cx="5688632" cy="5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Rovnice" r:id="rId3" imgW="2349360" imgH="241200" progId="Equation.3">
                  <p:embed/>
                </p:oleObj>
              </mc:Choice>
              <mc:Fallback>
                <p:oleObj name="Rovnice" r:id="rId3" imgW="23493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212976"/>
                        <a:ext cx="5688632" cy="5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5868144" y="4449856"/>
          <a:ext cx="1668005" cy="923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Rovnice" r:id="rId5" imgW="711000" imgH="393480" progId="Equation.3">
                  <p:embed/>
                </p:oleObj>
              </mc:Choice>
              <mc:Fallback>
                <p:oleObj name="Rovnice" r:id="rId5" imgW="7110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449856"/>
                        <a:ext cx="1668005" cy="923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35480"/>
            <a:ext cx="8219256" cy="4661872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rozšířená příjmová funkce </a:t>
            </a:r>
            <a:r>
              <a:rPr lang="cs-CZ" dirty="0" smtClean="0"/>
              <a:t>(</a:t>
            </a:r>
            <a:r>
              <a:rPr lang="cs-CZ" dirty="0" err="1" smtClean="0"/>
              <a:t>Mincer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dummy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 </a:t>
            </a:r>
            <a:r>
              <a:rPr lang="cs-CZ" i="1" dirty="0" smtClean="0"/>
              <a:t>D</a:t>
            </a:r>
            <a:r>
              <a:rPr lang="cs-CZ" dirty="0" smtClean="0"/>
              <a:t> (0,1) – pro různé stupně vzdělávání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výpočet jednotlivých IMN: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omezení: vyžaduje řadu </a:t>
            </a:r>
            <a:r>
              <a:rPr lang="cs-CZ" dirty="0" err="1" smtClean="0"/>
              <a:t>indiv</a:t>
            </a:r>
            <a:r>
              <a:rPr lang="cs-CZ" dirty="0" smtClean="0"/>
              <a:t>. pozorování, rovněž předpoklad plochých křivek příjmů</a:t>
            </a:r>
          </a:p>
          <a:p>
            <a:r>
              <a:rPr lang="cs-CZ" dirty="0" smtClean="0"/>
              <a:t>potřeba úprav – rozšíření o další proměnné: </a:t>
            </a:r>
            <a:r>
              <a:rPr lang="cs-CZ" dirty="0" err="1" smtClean="0"/>
              <a:t>předp</a:t>
            </a:r>
            <a:r>
              <a:rPr lang="cs-CZ" dirty="0" smtClean="0"/>
              <a:t>. růst mezd, úmrtnost, nezaměstnanost, daně, vrozené schopnosti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85192" y="70408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Výpočet individuální a společenské míry návratnosti investic do vzdělávání (</a:t>
            </a:r>
            <a:r>
              <a:rPr lang="cs-CZ" sz="4400" dirty="0" err="1" smtClean="0"/>
              <a:t>pokr</a:t>
            </a:r>
            <a:r>
              <a:rPr lang="cs-CZ" sz="4400" dirty="0" smtClean="0"/>
              <a:t>.)</a:t>
            </a:r>
            <a:endParaRPr lang="cs-CZ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683568" y="2788368"/>
          <a:ext cx="7704856" cy="568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Rovnice" r:id="rId3" imgW="3441600" imgH="253800" progId="Equation.3">
                  <p:embed/>
                </p:oleObj>
              </mc:Choice>
              <mc:Fallback>
                <p:oleObj name="Rovnice" r:id="rId3" imgW="344160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88368"/>
                        <a:ext cx="7704856" cy="5686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537606" y="3789040"/>
          <a:ext cx="168926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Rovnice" r:id="rId5" imgW="787320" imgH="469800" progId="Equation.3">
                  <p:embed/>
                </p:oleObj>
              </mc:Choice>
              <mc:Fallback>
                <p:oleObj name="Rovnice" r:id="rId5" imgW="787320" imgH="469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06" y="3789040"/>
                        <a:ext cx="1689268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658922" y="3861048"/>
          <a:ext cx="2273118" cy="989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Rovnice" r:id="rId7" imgW="1079280" imgH="469800" progId="Equation.3">
                  <p:embed/>
                </p:oleObj>
              </mc:Choice>
              <mc:Fallback>
                <p:oleObj name="Rovnice" r:id="rId7" imgW="1079280" imgH="469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922" y="3861048"/>
                        <a:ext cx="2273118" cy="9894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283851" y="3861048"/>
          <a:ext cx="195244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Rovnice" r:id="rId9" imgW="927000" imgH="444240" progId="Equation.3">
                  <p:embed/>
                </p:oleObj>
              </mc:Choice>
              <mc:Fallback>
                <p:oleObj name="Rovnice" r:id="rId9" imgW="927000" imgH="4442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851" y="3861048"/>
                        <a:ext cx="1952445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Měření úrovně LK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91264" cy="451785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lphaLcParenR"/>
            </a:pPr>
            <a:r>
              <a:rPr lang="cs-CZ" b="1" dirty="0" smtClean="0"/>
              <a:t>dle nejvyššího dokončeného vzdělání</a:t>
            </a:r>
          </a:p>
          <a:p>
            <a:pPr marL="708660" lvl="1" indent="-342900"/>
            <a:r>
              <a:rPr lang="cs-CZ" dirty="0" smtClean="0"/>
              <a:t>množství osob ve věku 25 – 64 let s vyšším sekundárním nebo terciárním vzděláním / </a:t>
            </a:r>
            <a:r>
              <a:rPr lang="cs-CZ" dirty="0" err="1" smtClean="0"/>
              <a:t>celk</a:t>
            </a:r>
            <a:r>
              <a:rPr lang="cs-CZ" dirty="0" smtClean="0"/>
              <a:t>. ekonomicky aktivních</a:t>
            </a:r>
          </a:p>
          <a:p>
            <a:pPr marL="708660" lvl="1" indent="-342900"/>
            <a:r>
              <a:rPr lang="cs-CZ" dirty="0" smtClean="0"/>
              <a:t>ČR příznivé výsledky v počtu osob se středním vzděláním (cca ¾ populace), v případě VŠ vzdělání „slabší“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514350" indent="-514350">
              <a:buAutoNum type="alphaLcParenR"/>
            </a:pPr>
            <a:r>
              <a:rPr lang="cs-CZ" b="1" dirty="0" smtClean="0"/>
              <a:t>přímé testování dovedností (např. OECD)</a:t>
            </a:r>
          </a:p>
          <a:p>
            <a:pPr marL="708660" lvl="1" indent="-342900"/>
            <a:r>
              <a:rPr lang="cs-CZ" dirty="0" smtClean="0"/>
              <a:t>PIAAC (</a:t>
            </a:r>
            <a:r>
              <a:rPr lang="cs-CZ" dirty="0" err="1"/>
              <a:t>Programme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International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Adult</a:t>
            </a:r>
            <a:r>
              <a:rPr lang="cs-CZ" dirty="0"/>
              <a:t> </a:t>
            </a:r>
            <a:r>
              <a:rPr lang="cs-CZ" dirty="0" err="1" smtClean="0"/>
              <a:t>Competencies</a:t>
            </a:r>
            <a:r>
              <a:rPr lang="cs-CZ" dirty="0" smtClean="0"/>
              <a:t>), 2008-13 (ČR), 2012-16, 2014-18</a:t>
            </a:r>
          </a:p>
          <a:p>
            <a:pPr marL="982980" lvl="2" indent="-342900"/>
            <a:r>
              <a:rPr lang="cs-CZ" i="1" dirty="0" smtClean="0"/>
              <a:t>ČR </a:t>
            </a:r>
            <a:r>
              <a:rPr lang="cs-CZ" i="1" dirty="0" err="1" smtClean="0"/>
              <a:t>nadprům</a:t>
            </a:r>
            <a:r>
              <a:rPr lang="cs-CZ" i="1" dirty="0" smtClean="0"/>
              <a:t>. výsledek v numerické gramotnosti, </a:t>
            </a:r>
            <a:r>
              <a:rPr lang="cs-CZ" i="1" dirty="0" err="1" smtClean="0"/>
              <a:t>prům</a:t>
            </a:r>
            <a:r>
              <a:rPr lang="cs-CZ" i="1" dirty="0" smtClean="0"/>
              <a:t>. výsledek ve </a:t>
            </a:r>
            <a:r>
              <a:rPr lang="cs-CZ" i="1" dirty="0" err="1" smtClean="0"/>
              <a:t>čtenářeské</a:t>
            </a:r>
            <a:r>
              <a:rPr lang="cs-CZ" i="1" dirty="0" smtClean="0"/>
              <a:t> gramotnosti a IT</a:t>
            </a:r>
            <a:r>
              <a:rPr lang="cs-CZ" dirty="0" smtClean="0"/>
              <a:t> </a:t>
            </a:r>
          </a:p>
          <a:p>
            <a:pPr marL="708660" lvl="1" indent="-342900"/>
            <a:r>
              <a:rPr lang="cs-CZ" dirty="0" smtClean="0"/>
              <a:t>IALS (</a:t>
            </a:r>
            <a:r>
              <a:rPr lang="cs-CZ" dirty="0"/>
              <a:t>International </a:t>
            </a:r>
            <a:r>
              <a:rPr lang="cs-CZ" dirty="0" err="1"/>
              <a:t>Adult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 smtClean="0"/>
              <a:t>Survey</a:t>
            </a:r>
            <a:r>
              <a:rPr lang="cs-CZ" dirty="0" smtClean="0"/>
              <a:t>), v ČR v r. 1998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odhad tržní hodnoty LK</a:t>
            </a:r>
          </a:p>
          <a:p>
            <a:pPr marL="708660" lvl="1" indent="-342900"/>
            <a:r>
              <a:rPr lang="cs-CZ" dirty="0" smtClean="0"/>
              <a:t>pomocí mzdy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náklad na vytvoření LK</a:t>
            </a:r>
          </a:p>
          <a:p>
            <a:pPr marL="708660" lvl="1" indent="-342900"/>
            <a:r>
              <a:rPr lang="cs-CZ" dirty="0" smtClean="0"/>
              <a:t>pomocí výdajů na daný typ vzdělávání (ČR přes 4 % HDP) </a:t>
            </a:r>
          </a:p>
        </p:txBody>
      </p:sp>
    </p:spTree>
    <p:extLst>
      <p:ext uri="{BB962C8B-B14F-4D97-AF65-F5344CB8AC3E}">
        <p14:creationId xmlns:p14="http://schemas.microsoft.com/office/powerpoint/2010/main" val="21413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400" dirty="0" smtClean="0"/>
              <a:t>Efektivní</a:t>
            </a:r>
            <a:r>
              <a:rPr lang="cs-CZ" dirty="0" smtClean="0"/>
              <a:t> využití LK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nestačí jen vysoký podíl VŠ - třeba nastavit podmínky pro </a:t>
            </a:r>
            <a:r>
              <a:rPr lang="cs-CZ" dirty="0" err="1" smtClean="0"/>
              <a:t>ef</a:t>
            </a:r>
            <a:r>
              <a:rPr lang="cs-CZ" dirty="0" smtClean="0"/>
              <a:t>. využití LK:</a:t>
            </a:r>
          </a:p>
          <a:p>
            <a:pPr marL="850392" lvl="1" indent="-457200">
              <a:buFont typeface="+mj-lt"/>
              <a:buAutoNum type="alphaLcParenR"/>
            </a:pPr>
            <a:r>
              <a:rPr lang="cs-CZ" b="1" dirty="0" smtClean="0"/>
              <a:t>flexibilní fungování trhu práce (rychlá adaptace </a:t>
            </a:r>
            <a:r>
              <a:rPr lang="cs-CZ" b="1" dirty="0" err="1" smtClean="0"/>
              <a:t>prac</a:t>
            </a:r>
            <a:r>
              <a:rPr lang="cs-CZ" b="1" dirty="0" smtClean="0"/>
              <a:t>. síly)</a:t>
            </a:r>
          </a:p>
          <a:p>
            <a:pPr marL="393192" lvl="1" indent="0" algn="ctr">
              <a:buNone/>
            </a:pPr>
            <a:r>
              <a:rPr lang="cs-CZ" sz="2000" dirty="0" smtClean="0"/>
              <a:t>Míra </a:t>
            </a:r>
            <a:r>
              <a:rPr lang="cs-CZ" sz="2000" dirty="0"/>
              <a:t>dlouhodobé nezaměstnanosti v letech 2007–2011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56499"/>
              </p:ext>
            </p:extLst>
          </p:nvPr>
        </p:nvGraphicFramePr>
        <p:xfrm>
          <a:off x="1187624" y="4077072"/>
          <a:ext cx="6912767" cy="1512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5340"/>
                <a:gridCol w="747283"/>
                <a:gridCol w="1005036"/>
                <a:gridCol w="1005036"/>
                <a:gridCol w="1005036"/>
                <a:gridCol w="1005036"/>
              </a:tblGrid>
              <a:tr h="504056">
                <a:tc>
                  <a:txBody>
                    <a:bodyPr/>
                    <a:lstStyle/>
                    <a:p>
                      <a:endParaRPr lang="cs-CZ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2007</a:t>
                      </a:r>
                      <a:endParaRPr lang="cs-CZ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2008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2009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2010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2011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Česká republika</a:t>
                      </a:r>
                      <a:endParaRPr lang="cs-CZ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2,8</a:t>
                      </a:r>
                      <a:endParaRPr lang="cs-CZ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2,2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2,0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3,0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EU (27)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2,6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3,0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3,9</a:t>
                      </a:r>
                      <a:endParaRPr lang="cs-CZ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4,1</a:t>
                      </a:r>
                      <a:endParaRPr lang="cs-CZ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491880" y="5733256"/>
            <a:ext cx="2688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smtClean="0"/>
              <a:t>Zdroj: </a:t>
            </a:r>
            <a:r>
              <a:rPr lang="cs-CZ" sz="1200" i="1" dirty="0" smtClean="0"/>
              <a:t>Páleníková</a:t>
            </a:r>
            <a:r>
              <a:rPr lang="cs-CZ" sz="1400" i="1" dirty="0" smtClean="0"/>
              <a:t> (2013) - READER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893737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/>
              <a:t>Efektivní využití </a:t>
            </a:r>
            <a:r>
              <a:rPr lang="cs-CZ" sz="4400" dirty="0" smtClean="0"/>
              <a:t>LK (II)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0392" lvl="1" indent="-457200">
              <a:buFont typeface="+mj-lt"/>
              <a:buAutoNum type="alphaLcParenR"/>
            </a:pPr>
            <a:r>
              <a:rPr lang="cs-CZ" b="1" dirty="0"/>
              <a:t>flexibilní školství </a:t>
            </a:r>
            <a:r>
              <a:rPr lang="cs-CZ" dirty="0"/>
              <a:t>(</a:t>
            </a:r>
            <a:r>
              <a:rPr lang="cs-CZ" dirty="0" err="1"/>
              <a:t>vzděl</a:t>
            </a:r>
            <a:r>
              <a:rPr lang="cs-CZ" dirty="0"/>
              <a:t>. soustava reagující na potřeby TP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např. specifická míra nezaměstnanosti absolventů / mladistvých (zjednodušený ukazatel) 15 – 24 let</a:t>
            </a:r>
          </a:p>
          <a:p>
            <a:pPr lvl="2"/>
            <a:r>
              <a:rPr lang="cs-CZ" dirty="0" smtClean="0"/>
              <a:t>04/2012: ČR 19,7 %; EU 27 22,6 %</a:t>
            </a:r>
            <a:endParaRPr lang="cs-CZ" dirty="0"/>
          </a:p>
          <a:p>
            <a:pPr marL="850392" lvl="1" indent="-457200">
              <a:buFont typeface="+mj-lt"/>
              <a:buAutoNum type="alphaLcParenR"/>
            </a:pPr>
            <a:r>
              <a:rPr lang="cs-CZ" b="1" dirty="0"/>
              <a:t>rozvoj celoživotního </a:t>
            </a:r>
            <a:r>
              <a:rPr lang="cs-CZ" b="1" dirty="0" smtClean="0"/>
              <a:t>vzdělávání</a:t>
            </a:r>
          </a:p>
          <a:p>
            <a:pPr marL="393192" lvl="1" indent="0" algn="ctr">
              <a:buNone/>
            </a:pPr>
            <a:r>
              <a:rPr lang="cs-CZ" sz="2000" dirty="0" smtClean="0"/>
              <a:t>Podíl </a:t>
            </a:r>
            <a:r>
              <a:rPr lang="cs-CZ" sz="2000" dirty="0"/>
              <a:t>dospělé populace ve věku 25–64 let, která se účastní nějaké formy vzdělávání </a:t>
            </a:r>
            <a:r>
              <a:rPr lang="cs-CZ" sz="2000" dirty="0" smtClean="0"/>
              <a:t>(</a:t>
            </a:r>
            <a:r>
              <a:rPr lang="cs-CZ" sz="2000" dirty="0"/>
              <a:t>v </a:t>
            </a:r>
            <a:r>
              <a:rPr lang="cs-CZ" sz="2000" dirty="0" smtClean="0"/>
              <a:t>%)</a:t>
            </a:r>
          </a:p>
          <a:p>
            <a:pPr marL="393192" lvl="1" indent="0" algn="ctr">
              <a:buNone/>
            </a:pP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926746"/>
              </p:ext>
            </p:extLst>
          </p:nvPr>
        </p:nvGraphicFramePr>
        <p:xfrm>
          <a:off x="1043606" y="5013177"/>
          <a:ext cx="7272810" cy="1234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5895"/>
                <a:gridCol w="1057383"/>
                <a:gridCol w="1057383"/>
                <a:gridCol w="1057383"/>
                <a:gridCol w="1057383"/>
                <a:gridCol w="1057383"/>
              </a:tblGrid>
              <a:tr h="408045">
                <a:tc>
                  <a:txBody>
                    <a:bodyPr/>
                    <a:lstStyle/>
                    <a:p>
                      <a:endParaRPr lang="cs-CZ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2007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2008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2009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2010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2011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Česká republika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5,7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7,8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6,8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7,5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11,4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EU (27)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9,3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8,4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9,3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9,1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8,9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419872" y="6309320"/>
            <a:ext cx="2688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smtClean="0"/>
              <a:t>Zdroj: </a:t>
            </a:r>
            <a:r>
              <a:rPr lang="cs-CZ" sz="1200" i="1" dirty="0" smtClean="0"/>
              <a:t>Páleníková</a:t>
            </a:r>
            <a:r>
              <a:rPr lang="cs-CZ" sz="1400" i="1" dirty="0" smtClean="0"/>
              <a:t> (2013) - READER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096340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4000" dirty="0" smtClean="0"/>
              <a:t>Ekonomické a sociální výstupy vzdělávání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036303"/>
              </p:ext>
            </p:extLst>
          </p:nvPr>
        </p:nvGraphicFramePr>
        <p:xfrm>
          <a:off x="827586" y="2280209"/>
          <a:ext cx="7560839" cy="3572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3832"/>
                <a:gridCol w="2822820"/>
                <a:gridCol w="200877"/>
                <a:gridCol w="2873310"/>
              </a:tblGrid>
              <a:tr h="322613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Soukromé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Veřejné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9555">
                <a:tc rowSpan="2"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Peněžní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Výdělek, příjem, bohatství</a:t>
                      </a:r>
                      <a:endParaRPr lang="cs-CZ" sz="2400" dirty="0">
                        <a:effectLst/>
                      </a:endParaRPr>
                    </a:p>
                    <a:p>
                      <a:pPr indent="28829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Produktivita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8829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Daňové výnosy</a:t>
                      </a:r>
                      <a:endParaRPr lang="cs-CZ" sz="2400">
                        <a:effectLst/>
                      </a:endParaRPr>
                    </a:p>
                    <a:p>
                      <a:pPr indent="28829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Náklady na sociální transfery</a:t>
                      </a:r>
                      <a:endParaRPr lang="cs-CZ" sz="2400">
                        <a:effectLst/>
                      </a:endParaRPr>
                    </a:p>
                    <a:p>
                      <a:pPr indent="28829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Náklady na zdravotní péči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28829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2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Ekonomické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70929">
                <a:tc rowSpan="2"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Nepeněžní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Zdravotní stav</a:t>
                      </a:r>
                      <a:endParaRPr lang="cs-CZ" sz="2400">
                        <a:effectLst/>
                      </a:endParaRPr>
                    </a:p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Životní spokojenost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Sociální soudržnost</a:t>
                      </a:r>
                      <a:endParaRPr lang="cs-CZ" sz="2400">
                        <a:effectLst/>
                      </a:endParaRPr>
                    </a:p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Důvěra</a:t>
                      </a:r>
                      <a:endParaRPr lang="cs-CZ" sz="2400">
                        <a:effectLst/>
                      </a:endParaRPr>
                    </a:p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Fungující demokracie</a:t>
                      </a:r>
                      <a:endParaRPr lang="cs-CZ" sz="2400">
                        <a:effectLst/>
                      </a:endParaRPr>
                    </a:p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Politická stabilita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33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Sociální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39215" y="6093296"/>
            <a:ext cx="29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i="1" dirty="0" smtClean="0"/>
              <a:t>Zdroj: </a:t>
            </a:r>
            <a:r>
              <a:rPr lang="cs-CZ" sz="1400" i="1" dirty="0" smtClean="0"/>
              <a:t>Řezáčová </a:t>
            </a:r>
            <a:r>
              <a:rPr lang="cs-CZ" sz="1600" i="1" dirty="0" smtClean="0"/>
              <a:t>(2013) - READER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800722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cs-CZ" sz="4400" dirty="0" smtClean="0"/>
              <a:t>Jak vzdělávání ovlivňuje „mimoekonomicky“?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txBody>
          <a:bodyPr/>
          <a:lstStyle/>
          <a:p>
            <a:r>
              <a:rPr lang="cs-CZ" dirty="0" smtClean="0"/>
              <a:t>faktory ovlivnitelné vzděláváním a mající potenciál ovlivnit jednotlivé domény našeho života: </a:t>
            </a:r>
          </a:p>
          <a:p>
            <a:pPr lvl="1"/>
            <a:r>
              <a:rPr lang="cs-CZ" dirty="0" smtClean="0"/>
              <a:t>vlastní </a:t>
            </a:r>
            <a:r>
              <a:rPr lang="cs-CZ" dirty="0"/>
              <a:t>sebehodnocení, orientaci na budoucnost, schopnost vypořádávat se s problémy, postoje a hodnoty, komunikační schopnosti, pracovní trh, příjem a </a:t>
            </a:r>
            <a:r>
              <a:rPr lang="cs-CZ" dirty="0" smtClean="0"/>
              <a:t>bohatství (</a:t>
            </a:r>
            <a:r>
              <a:rPr lang="cs-CZ" dirty="0" err="1" smtClean="0"/>
              <a:t>Schuller</a:t>
            </a:r>
            <a:r>
              <a:rPr lang="cs-CZ" dirty="0" smtClean="0"/>
              <a:t> et al., 2000)</a:t>
            </a:r>
          </a:p>
          <a:p>
            <a:endParaRPr lang="cs-CZ" dirty="0" smtClean="0"/>
          </a:p>
          <a:p>
            <a:r>
              <a:rPr lang="cs-CZ" dirty="0" smtClean="0"/>
              <a:t>lidský kapitál a </a:t>
            </a:r>
            <a:r>
              <a:rPr lang="cs-CZ" b="1" dirty="0" smtClean="0"/>
              <a:t>sociální kapitál</a:t>
            </a:r>
          </a:p>
          <a:p>
            <a:pPr marL="393192" lvl="1" indent="0">
              <a:buNone/>
            </a:pPr>
            <a:r>
              <a:rPr lang="cs-CZ" dirty="0" smtClean="0"/>
              <a:t>= síť vazeb s druhými lidmi, hodnoty a normy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776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Společenská angažovanost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politická participace</a:t>
            </a:r>
          </a:p>
          <a:p>
            <a:r>
              <a:rPr lang="cs-CZ" dirty="0" smtClean="0"/>
              <a:t>volební účast</a:t>
            </a:r>
          </a:p>
          <a:p>
            <a:r>
              <a:rPr lang="cs-CZ" dirty="0" smtClean="0"/>
              <a:t>občanská participace (neusiluje o změnu ve veřejné politice; např. dobrovolnické aktivity)</a:t>
            </a:r>
          </a:p>
          <a:p>
            <a:r>
              <a:rPr lang="cs-CZ" dirty="0" smtClean="0"/>
              <a:t>sociální soudržnost a důvěra ve společnost</a:t>
            </a:r>
          </a:p>
          <a:p>
            <a:endParaRPr lang="cs-CZ" dirty="0"/>
          </a:p>
          <a:p>
            <a:r>
              <a:rPr lang="cs-CZ" dirty="0" smtClean="0"/>
              <a:t>význam obsahu vzdělávání (kurikula) – např. silný vztah občanských znalostí žáků a plánované účasti ve volbách</a:t>
            </a:r>
          </a:p>
          <a:p>
            <a:r>
              <a:rPr lang="cs-CZ" dirty="0" smtClean="0"/>
              <a:t>význam pedagogických metod – důležitost otevřenosti diskuzí o politických tématech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29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400" dirty="0" smtClean="0"/>
              <a:t>Lidský</a:t>
            </a:r>
            <a:r>
              <a:rPr lang="cs-CZ" dirty="0" smtClean="0"/>
              <a:t>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Co rozumíme pod pojmem lidský kapitál?</a:t>
            </a:r>
          </a:p>
          <a:p>
            <a:pPr lvl="1"/>
            <a:r>
              <a:rPr lang="cs-CZ" i="1" dirty="0"/>
              <a:t>„znalosti, schopnosti, dovednosti (včetně zdravotních a fyzických schopností) získané prostřednictvím školního a dalšího vzdělávání, sportovních a podobných aktivit, rodinnou výchovou apod., kterými disponují jednotliví členové společnosti</a:t>
            </a:r>
            <a:r>
              <a:rPr lang="cs-CZ" i="1" dirty="0" smtClean="0"/>
              <a:t>.“ </a:t>
            </a:r>
            <a:r>
              <a:rPr lang="cs-CZ" dirty="0" smtClean="0"/>
              <a:t>(G. </a:t>
            </a:r>
            <a:r>
              <a:rPr lang="cs-CZ" dirty="0" err="1" smtClean="0"/>
              <a:t>Becker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OECD:</a:t>
            </a:r>
            <a:r>
              <a:rPr lang="cs-CZ" i="1" dirty="0" smtClean="0"/>
              <a:t> „znalosti</a:t>
            </a:r>
            <a:r>
              <a:rPr lang="cs-CZ" i="1" dirty="0"/>
              <a:t>, dovednosti, schopnosti a vlastnosti jedince usnadňující vytváření osobního, sociálního a ekonomického </a:t>
            </a:r>
            <a:r>
              <a:rPr lang="cs-CZ" i="1" dirty="0" smtClean="0"/>
              <a:t>blaha“</a:t>
            </a:r>
          </a:p>
          <a:p>
            <a:pPr lvl="1"/>
            <a:r>
              <a:rPr lang="cs-CZ" i="1" dirty="0" smtClean="0"/>
              <a:t>…</a:t>
            </a:r>
            <a:r>
              <a:rPr lang="cs-CZ" dirty="0"/>
              <a:t>souhrn znalostí a dovedností člověka, které získal studiem (v rámci vzdělávacího procesu), dalším vzděláváním a </a:t>
            </a:r>
            <a:r>
              <a:rPr lang="cs-CZ" dirty="0" smtClean="0"/>
              <a:t>praxí</a:t>
            </a:r>
            <a:endParaRPr lang="cs-CZ" i="1" dirty="0" smtClean="0"/>
          </a:p>
          <a:p>
            <a:r>
              <a:rPr lang="cs-CZ" dirty="0" smtClean="0"/>
              <a:t>význam LK – již v 18. stol. (A. Smith)</a:t>
            </a:r>
          </a:p>
          <a:p>
            <a:r>
              <a:rPr lang="cs-CZ" dirty="0" smtClean="0"/>
              <a:t>Teorie LK rozpracována ve 2. pol. 20. stol</a:t>
            </a:r>
          </a:p>
          <a:p>
            <a:pPr lvl="1"/>
            <a:r>
              <a:rPr lang="cs-CZ" dirty="0" smtClean="0"/>
              <a:t>investice do vzdělávání </a:t>
            </a:r>
            <a:r>
              <a:rPr lang="cs-CZ" dirty="0" smtClean="0">
                <a:sym typeface="Wingdings" panose="05000000000000000000" pitchFamily="2" charset="2"/>
              </a:rPr>
              <a:t> vyšší budoucí příjem &amp; produktivita</a:t>
            </a: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odložení spotřeby (příjmu) ve prospěch studia  zvýšení celoživotního příjmu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47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Zdraví jako přínos vzdělávání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zdraví = </a:t>
            </a:r>
            <a:r>
              <a:rPr lang="cs-CZ" sz="2000" dirty="0"/>
              <a:t>„stav úplné tělesné, psychické a sociální pohody a nikoli pouze nepřítomnost nemoci či slabosti</a:t>
            </a:r>
            <a:r>
              <a:rPr lang="cs-CZ" sz="2000" dirty="0" smtClean="0"/>
              <a:t>“ (WHO, 1946)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cs-CZ" sz="1600" b="1" dirty="0" smtClean="0"/>
              <a:t>Obr. Základní </a:t>
            </a:r>
            <a:r>
              <a:rPr lang="cs-CZ" sz="1600" b="1" dirty="0"/>
              <a:t>prvky, které spojují učení se </a:t>
            </a:r>
            <a:r>
              <a:rPr lang="cs-CZ" sz="1600" b="1" dirty="0" smtClean="0"/>
              <a:t>zdravím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6" b="24515"/>
          <a:stretch/>
        </p:blipFill>
        <p:spPr bwMode="auto">
          <a:xfrm>
            <a:off x="395536" y="2996952"/>
            <a:ext cx="8352928" cy="34563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419872" y="6361583"/>
            <a:ext cx="2592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i="1" dirty="0" smtClean="0"/>
              <a:t>Zdroj: </a:t>
            </a:r>
            <a:r>
              <a:rPr lang="cs-CZ" sz="1200" i="1" dirty="0" smtClean="0"/>
              <a:t>Řezáčová </a:t>
            </a:r>
            <a:r>
              <a:rPr lang="cs-CZ" sz="1400" i="1" dirty="0" smtClean="0"/>
              <a:t>(2013) - READER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880206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4000" dirty="0" smtClean="0"/>
              <a:t>Oblasti zdraví, na které má vzdělávání vliv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přímé efekty</a:t>
            </a:r>
          </a:p>
          <a:p>
            <a:pPr lvl="1"/>
            <a:r>
              <a:rPr lang="cs-CZ" dirty="0"/>
              <a:t>úmrtnost, tělesné zdraví, psychické zdraví a subjektivní pocit životní pohody (</a:t>
            </a:r>
            <a:r>
              <a:rPr lang="cs-CZ" dirty="0" err="1"/>
              <a:t>well-being</a:t>
            </a:r>
            <a:r>
              <a:rPr lang="cs-CZ" dirty="0"/>
              <a:t>), vlastní hodnocení zdraví a mezigenerační efekty vzdělání</a:t>
            </a:r>
            <a:endParaRPr lang="cs-CZ" dirty="0" smtClean="0"/>
          </a:p>
          <a:p>
            <a:r>
              <a:rPr lang="cs-CZ" u="sng" dirty="0" smtClean="0"/>
              <a:t>chování související se zdravím</a:t>
            </a:r>
          </a:p>
          <a:p>
            <a:pPr lvl="1"/>
            <a:r>
              <a:rPr lang="cs-CZ" dirty="0" smtClean="0"/>
              <a:t>kouření, konzumace alkoholu, obezita, fyzická aktivita, konzumace ovoce a zeleniny, využívání zdravotnických služeb..</a:t>
            </a:r>
          </a:p>
          <a:p>
            <a:r>
              <a:rPr lang="cs-CZ" u="sng" dirty="0" smtClean="0"/>
              <a:t>nepřímé efekty </a:t>
            </a:r>
            <a:r>
              <a:rPr lang="cs-CZ" dirty="0" smtClean="0"/>
              <a:t>(role okolí)</a:t>
            </a:r>
          </a:p>
          <a:p>
            <a:pPr lvl="1"/>
            <a:r>
              <a:rPr lang="cs-CZ" dirty="0" smtClean="0"/>
              <a:t>rodinné prostředí, životní prostředí, pracovní…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658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/>
              <a:t>V</a:t>
            </a:r>
            <a:r>
              <a:rPr lang="cs-CZ" sz="4400" dirty="0" smtClean="0"/>
              <a:t>zdělání a kriminalita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Obr</a:t>
            </a:r>
            <a:r>
              <a:rPr lang="cs-CZ" sz="2000" b="1" dirty="0"/>
              <a:t>. Srovnání vzdělanostní struktury obyvatelstva a vězňů v </a:t>
            </a:r>
            <a:r>
              <a:rPr lang="cs-CZ" sz="2000" b="1" dirty="0" smtClean="0"/>
              <a:t>ČR</a:t>
            </a:r>
          </a:p>
          <a:p>
            <a:pPr marL="0" indent="0" algn="ctr">
              <a:buNone/>
            </a:pPr>
            <a:endParaRPr lang="cs-CZ" sz="20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754555"/>
              </p:ext>
            </p:extLst>
          </p:nvPr>
        </p:nvGraphicFramePr>
        <p:xfrm>
          <a:off x="216024" y="2379763"/>
          <a:ext cx="8604448" cy="3785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5163"/>
                <a:gridCol w="2689346"/>
                <a:gridCol w="2539939"/>
              </a:tblGrid>
              <a:tr h="716197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Vzdělání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Vzdělanostní struktura obyvatelstva ČR (v %)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Vzdělanostní struktura vězňů v ČR (v %)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1390">
                <a:tc>
                  <a:txBody>
                    <a:bodyPr/>
                    <a:lstStyle/>
                    <a:p>
                      <a:pPr indent="28829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bez vzdělání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0,5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>
                          <a:effectLst/>
                        </a:rPr>
                        <a:t>0,2</a:t>
                      </a:r>
                      <a:endParaRPr lang="cs-CZ" sz="2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4369">
                <a:tc>
                  <a:txBody>
                    <a:bodyPr/>
                    <a:lstStyle/>
                    <a:p>
                      <a:pPr indent="28829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základní (vč. neukončeného)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18,5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>
                          <a:effectLst/>
                        </a:rPr>
                        <a:t>46,2</a:t>
                      </a:r>
                      <a:endParaRPr lang="cs-CZ" sz="2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4369">
                <a:tc>
                  <a:txBody>
                    <a:bodyPr/>
                    <a:lstStyle/>
                    <a:p>
                      <a:pPr indent="28829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střední bez maturity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34,9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>
                          <a:effectLst/>
                        </a:rPr>
                        <a:t>40,3</a:t>
                      </a:r>
                      <a:endParaRPr lang="cs-CZ" sz="2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44035">
                <a:tc>
                  <a:txBody>
                    <a:bodyPr/>
                    <a:lstStyle/>
                    <a:p>
                      <a:pPr indent="28829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střední s maturitou</a:t>
                      </a:r>
                      <a:endParaRPr lang="cs-CZ" sz="2400" dirty="0">
                        <a:effectLst/>
                      </a:endParaRPr>
                    </a:p>
                    <a:p>
                      <a:pPr indent="28829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(vč. nástavbového a </a:t>
                      </a:r>
                      <a:r>
                        <a:rPr lang="cs-CZ" sz="1600" dirty="0" smtClean="0">
                          <a:effectLst/>
                        </a:rPr>
                        <a:t>VOŠ)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32,9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11,9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1390">
                <a:tc>
                  <a:txBody>
                    <a:bodyPr/>
                    <a:lstStyle/>
                    <a:p>
                      <a:pPr indent="28829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vysokoškolské</a:t>
                      </a:r>
                      <a:endParaRPr lang="cs-CZ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>
                          <a:effectLst/>
                        </a:rPr>
                        <a:t>13,2</a:t>
                      </a:r>
                      <a:endParaRPr lang="cs-CZ" sz="24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1,4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39215" y="6361583"/>
            <a:ext cx="29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i="1" dirty="0" smtClean="0"/>
              <a:t>Zdroj: </a:t>
            </a:r>
            <a:r>
              <a:rPr lang="cs-CZ" sz="1400" i="1" dirty="0" smtClean="0"/>
              <a:t>Řezáčová </a:t>
            </a:r>
            <a:r>
              <a:rPr lang="cs-CZ" sz="1600" i="1" dirty="0" smtClean="0"/>
              <a:t>(2013) - READER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250513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Vzdělávání a trh práce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ekonomické přínosy jednotlivce ze vzdělávání: vyšší očekávané příjmy, nižší riziko ztráty zaměstnání a lepší </a:t>
            </a:r>
            <a:r>
              <a:rPr lang="cs-CZ" dirty="0" err="1" smtClean="0"/>
              <a:t>prac</a:t>
            </a:r>
            <a:r>
              <a:rPr lang="cs-CZ" dirty="0" smtClean="0"/>
              <a:t>. místo</a:t>
            </a:r>
          </a:p>
          <a:p>
            <a:r>
              <a:rPr lang="cs-CZ" dirty="0" smtClean="0"/>
              <a:t>primární a sekundární trh práce</a:t>
            </a:r>
          </a:p>
          <a:p>
            <a:r>
              <a:rPr lang="cs-CZ" dirty="0" smtClean="0"/>
              <a:t>lidé s nižší kvalifikací více ohroženi dlouhodobou nezaměstnaností</a:t>
            </a:r>
          </a:p>
          <a:p>
            <a:pPr lvl="1"/>
            <a:r>
              <a:rPr lang="cs-CZ" dirty="0" err="1" smtClean="0"/>
              <a:t>společ</a:t>
            </a:r>
            <a:r>
              <a:rPr lang="cs-CZ" dirty="0" smtClean="0"/>
              <a:t>. důsledky: nevyužití LK, nižší výnos na daních, vyšší sociální dávky, zhoršení zdraví, kriminality…</a:t>
            </a:r>
          </a:p>
          <a:p>
            <a:pPr lvl="1"/>
            <a:r>
              <a:rPr lang="cs-CZ" dirty="0" err="1" smtClean="0"/>
              <a:t>indiv</a:t>
            </a:r>
            <a:r>
              <a:rPr lang="cs-CZ" dirty="0" smtClean="0"/>
              <a:t>. důsledky: snížení životní úrovně, změnu vnímání času, ztrátu statusu, zhoršení rodinných vztahů, zdraví...</a:t>
            </a:r>
            <a:endParaRPr lang="cs-CZ" dirty="0"/>
          </a:p>
          <a:p>
            <a:r>
              <a:rPr lang="cs-CZ" dirty="0" smtClean="0"/>
              <a:t>specifická míra nezaměstnanosti – jeden z hl. ukazatelů 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374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cs-CZ" sz="4400" dirty="0" smtClean="0">
                <a:solidFill>
                  <a:srgbClr val="04617B"/>
                </a:solidFill>
              </a:rPr>
              <a:t>(Ne)zaměstnanost a dosažené 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b="1" dirty="0" smtClean="0"/>
              <a:t>Obr. Nezaměstnanost </a:t>
            </a:r>
            <a:r>
              <a:rPr lang="cs-CZ" sz="1800" b="1" dirty="0"/>
              <a:t>podle dosaženého vzdělání za </a:t>
            </a:r>
            <a:r>
              <a:rPr lang="cs-CZ" sz="1800" b="1" dirty="0" smtClean="0"/>
              <a:t>3. </a:t>
            </a:r>
            <a:r>
              <a:rPr lang="cs-CZ" sz="1800" b="1" dirty="0"/>
              <a:t>čtvrtletí </a:t>
            </a:r>
            <a:r>
              <a:rPr lang="cs-CZ" sz="1800" b="1" dirty="0" smtClean="0"/>
              <a:t>2013 </a:t>
            </a:r>
            <a:r>
              <a:rPr lang="cs-CZ" sz="1800" b="1" dirty="0"/>
              <a:t>(v %)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496980"/>
              </p:ext>
            </p:extLst>
          </p:nvPr>
        </p:nvGraphicFramePr>
        <p:xfrm>
          <a:off x="611560" y="2404242"/>
          <a:ext cx="7704856" cy="3761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1982"/>
                <a:gridCol w="1882758"/>
                <a:gridCol w="1815058"/>
                <a:gridCol w="1815058"/>
              </a:tblGrid>
              <a:tr h="353240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Vzdělání 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Muži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Ženy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8045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Základní a bez vzdělání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23,9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24,9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22,9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8045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Střední bez maturity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8,0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6,0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11,8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5642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Střední s maturitou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5,7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4,7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6,6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5642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Vyšší a vysokoškolské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3,2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2,8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3,6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0448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Obecná míra nezaměstnanosti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6,9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5,8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8,4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51520" y="6361583"/>
            <a:ext cx="9118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Zdroj: http://vdb.czso.cz/vdbvo/tabparam.jsp?voa=tabulka&amp;cislotab=200513+-+V%C5%A0PS+a&amp;&amp;kapitola_id=15</a:t>
            </a:r>
          </a:p>
        </p:txBody>
      </p:sp>
    </p:spTree>
    <p:extLst>
      <p:ext uri="{BB962C8B-B14F-4D97-AF65-F5344CB8AC3E}">
        <p14:creationId xmlns:p14="http://schemas.microsoft.com/office/powerpoint/2010/main" val="1140288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4000" dirty="0" smtClean="0"/>
              <a:t>Ohodnocení zaměstnanců dle dosaženého vzdělání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Obr</a:t>
            </a:r>
            <a:r>
              <a:rPr lang="cs-CZ" sz="2000" b="1" dirty="0"/>
              <a:t>. </a:t>
            </a:r>
            <a:r>
              <a:rPr lang="cs-CZ" sz="2000" b="1" dirty="0" smtClean="0"/>
              <a:t>Výše </a:t>
            </a:r>
            <a:r>
              <a:rPr lang="cs-CZ" sz="2000" b="1" dirty="0"/>
              <a:t>hrubé měsíční mzdy podle </a:t>
            </a:r>
            <a:r>
              <a:rPr lang="cs-CZ" sz="2000" b="1" dirty="0" smtClean="0"/>
              <a:t>vzdělání</a:t>
            </a:r>
          </a:p>
          <a:p>
            <a:pPr marL="0" indent="0" algn="ctr">
              <a:buNone/>
            </a:pPr>
            <a:endParaRPr lang="cs-CZ" sz="20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72081"/>
              </p:ext>
            </p:extLst>
          </p:nvPr>
        </p:nvGraphicFramePr>
        <p:xfrm>
          <a:off x="395535" y="2348880"/>
          <a:ext cx="8280921" cy="4104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927"/>
                <a:gridCol w="831418"/>
                <a:gridCol w="831418"/>
                <a:gridCol w="659883"/>
                <a:gridCol w="659883"/>
                <a:gridCol w="659883"/>
                <a:gridCol w="659883"/>
                <a:gridCol w="926813"/>
                <a:gridCol w="926813"/>
              </a:tblGrid>
              <a:tr h="822213">
                <a:tc rowSpan="3">
                  <a:txBody>
                    <a:bodyPr/>
                    <a:lstStyle/>
                    <a:p>
                      <a:pPr marL="4254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VZDĚLÁNÍ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ZAMĚSTNANCE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3302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Průměrná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mzda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Mzdy v důležitých kvantilech</a:t>
                      </a:r>
                      <a:endParaRPr lang="cs-CZ" sz="2000">
                        <a:effectLst/>
                      </a:endParaRPr>
                    </a:p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6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P10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P25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P50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P75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P90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P95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5. percentil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5588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1. decil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952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1. </a:t>
                      </a:r>
                      <a:r>
                        <a:rPr lang="cs-CZ" sz="1100" dirty="0" err="1">
                          <a:effectLst/>
                        </a:rPr>
                        <a:t>kvartil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Medián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3. kvartil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3048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9. decil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95. percentil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Základní a nedokončené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16 909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8 988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5588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9 955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12 047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15 658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20 343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25 353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29 017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Střední bez maturity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19 949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9 745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10 922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14 189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18 789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24 033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29 900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34 136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96008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Střední s maturitou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25 941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10 942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13 286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17 918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23 311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30 081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39 249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47 600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Vyšší odborné a bakalářské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30 517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13 139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16 408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21 135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26 523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34 293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45 174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57 876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Vysokoškolské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43 410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65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15 812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20 373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25 420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32 912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47 896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72 482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98 245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39752" y="6556702"/>
            <a:ext cx="4687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Zdroj: </a:t>
            </a:r>
            <a:r>
              <a:rPr lang="cs-CZ" sz="1400" i="1" dirty="0"/>
              <a:t>http://www.czso.cz/csu/2013edicniplan.nsf/p/3109-13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89771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/>
              <a:t>V</a:t>
            </a:r>
            <a:r>
              <a:rPr lang="cs-CZ" sz="4000" dirty="0" smtClean="0"/>
              <a:t>zdělání a složitost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Obr. Distribuce mezd podle klasifikace  zaměstnání (dle CZ-ISCO), 2012 (v Kč)</a:t>
            </a:r>
          </a:p>
          <a:p>
            <a:pPr marL="0" indent="0">
              <a:buNone/>
            </a:pPr>
            <a:endParaRPr lang="cs-CZ" sz="18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542094"/>
              </p:ext>
            </p:extLst>
          </p:nvPr>
        </p:nvGraphicFramePr>
        <p:xfrm>
          <a:off x="611560" y="2317714"/>
          <a:ext cx="7848871" cy="4207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6683"/>
                <a:gridCol w="979660"/>
                <a:gridCol w="703897"/>
                <a:gridCol w="944051"/>
                <a:gridCol w="687335"/>
                <a:gridCol w="939910"/>
                <a:gridCol w="687335"/>
              </a:tblGrid>
              <a:tr h="615199"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Klasifikace zaměstnání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Průměrná mzda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1. decil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1. kvartil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medián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3. kvartil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9. decil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Zaměstnanci v ozbrojených silách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25290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15286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18160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23644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29159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37207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Řídící pracovníci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58343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19410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28293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40395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62820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108118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Specialisté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36592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20968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24343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29479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41535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59725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Techničtí a odborní pracovníci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28780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16017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20729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25933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33174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43211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Úředníci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22578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12768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16757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20967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26527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33400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Pracovníci ve službách a prodeji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16445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9685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11295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14617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18968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25507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Kvalifikovaní pracovníci v zemědělství, lesnictví a rybářství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18812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12979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14994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18034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21759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25449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Řemeslníci a opraváři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21730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12559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16245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20743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25980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31877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Obsluha strojů a zařízení, montéři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21112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12602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16142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20417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24977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30312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Pomocní a nekvalifikovaní pracovníci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14627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9067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10880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13334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17366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21760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576" y="6556702"/>
            <a:ext cx="769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Zdroj: </a:t>
            </a:r>
            <a:r>
              <a:rPr lang="cs-CZ" sz="1400" i="1" dirty="0" smtClean="0"/>
              <a:t>http</a:t>
            </a:r>
            <a:r>
              <a:rPr lang="cs-CZ" sz="1400" i="1" dirty="0"/>
              <a:t>://vdb.czso.cz/vdbvo/tabparam.jsp?voa=tabulka&amp;cislotab=PRA0021UU&amp;&amp;kapitola_id=15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7635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sz="3400" dirty="0" smtClean="0"/>
              <a:t>Děkuji za pozornost </a:t>
            </a:r>
            <a:r>
              <a:rPr lang="cs-CZ" sz="3400" dirty="0" smtClean="0">
                <a:sym typeface="Wingdings" pitchFamily="2" charset="2"/>
              </a:rPr>
              <a:t></a:t>
            </a:r>
            <a:endParaRPr lang="cs-CZ" sz="34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25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4000" dirty="0" smtClean="0"/>
              <a:t>Společenské a individuální výnosy z LK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jedinec rozhodující se o dalším studiu provádí CBA variant pokračovat ve studiu / zapojit se do </a:t>
            </a:r>
            <a:r>
              <a:rPr lang="cs-CZ" dirty="0" err="1" smtClean="0"/>
              <a:t>prac</a:t>
            </a:r>
            <a:r>
              <a:rPr lang="cs-CZ" dirty="0" smtClean="0"/>
              <a:t>. procesu</a:t>
            </a:r>
          </a:p>
          <a:p>
            <a:pPr lvl="1"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individuální míra návratnosti investic do vzdělávání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sym typeface="Wingdings" panose="05000000000000000000" pitchFamily="2" charset="2"/>
              </a:rPr>
              <a:t>výpočet pomocí NPV a IRR (s pomocí diskontní míry porovnáváme náklady a výnosy v čase) – tzv. </a:t>
            </a:r>
            <a:r>
              <a:rPr lang="cs-CZ" b="1" dirty="0" smtClean="0">
                <a:sym typeface="Wingdings" panose="05000000000000000000" pitchFamily="2" charset="2"/>
              </a:rPr>
              <a:t>investiční přístup</a:t>
            </a:r>
            <a:endParaRPr lang="cs-CZ" b="1" dirty="0" smtClean="0"/>
          </a:p>
          <a:p>
            <a:pPr lvl="1"/>
            <a:r>
              <a:rPr lang="cs-CZ" dirty="0" smtClean="0"/>
              <a:t>druhou možností tzv. </a:t>
            </a:r>
            <a:r>
              <a:rPr lang="cs-CZ" b="1" dirty="0" smtClean="0"/>
              <a:t>ekonometrický přístup </a:t>
            </a:r>
            <a:r>
              <a:rPr lang="cs-CZ" dirty="0" smtClean="0"/>
              <a:t>(ekonometrie pracovního trhu, </a:t>
            </a:r>
            <a:r>
              <a:rPr lang="cs-CZ" dirty="0" err="1" smtClean="0"/>
              <a:t>Mincer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„CBA“ společnosti: investovat do vzdělání svých členů / nechat náklady na jednotlivcích</a:t>
            </a:r>
          </a:p>
          <a:p>
            <a:r>
              <a:rPr lang="cs-CZ" dirty="0" smtClean="0"/>
              <a:t>obě míry návratnosti předmětem analýz OECD –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a Glance</a:t>
            </a:r>
          </a:p>
          <a:p>
            <a:r>
              <a:rPr lang="cs-CZ" dirty="0" smtClean="0"/>
              <a:t>vyšší úroveň vzdělání </a:t>
            </a:r>
            <a:r>
              <a:rPr lang="cs-CZ" dirty="0" smtClean="0">
                <a:sym typeface="Wingdings" panose="05000000000000000000" pitchFamily="2" charset="2"/>
              </a:rPr>
              <a:t> benefity pro jedince i společnost (rovněž náklady / úsilí na obou stranách)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0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4000" dirty="0"/>
              <a:t>Individuální a společenské náklady a výnosy ze vzdělání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443892"/>
              </p:ext>
            </p:extLst>
          </p:nvPr>
        </p:nvGraphicFramePr>
        <p:xfrm>
          <a:off x="1259633" y="2060848"/>
          <a:ext cx="6480718" cy="454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102"/>
                <a:gridCol w="2548308"/>
                <a:gridCol w="2548308"/>
              </a:tblGrid>
              <a:tr h="2548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Individuální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Společenské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059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Náklady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Výdaje do vzdělávání přímé (výdaje za učebnice, studijní materiály, apod.)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Výdaje do vzdělávacího systému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2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Nepřímé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Ušlá mzda, čas strávený výukou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Nepřímé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Ušlé příjmy na daních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2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Výnosy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Vyšší příjem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Vyšší daňové příjmy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010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Nepřímé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Vyšší statut, nižší riziko nezaměstnanosti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Nepřímé</a:t>
                      </a:r>
                      <a:endParaRPr lang="cs-CZ" sz="2000" b="1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Nižší </a:t>
                      </a:r>
                      <a:r>
                        <a:rPr lang="cs-CZ" sz="1400" dirty="0" smtClean="0">
                          <a:effectLst/>
                        </a:rPr>
                        <a:t>výdaje na </a:t>
                      </a:r>
                      <a:r>
                        <a:rPr lang="cs-CZ" sz="1400" dirty="0">
                          <a:effectLst/>
                        </a:rPr>
                        <a:t>sociální dávky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Lepší zdravotní stav, nižší kriminalita, ekonomický růst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134640" y="6577607"/>
            <a:ext cx="28055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smtClean="0"/>
              <a:t>Zdroj: Páleníková (2013) - READER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3645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Výpočet individuální a společenské míry návratnosti investic do vzdělávání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Dvojí chápání pojmu </a:t>
            </a:r>
            <a:r>
              <a:rPr lang="cs-CZ" sz="2000" i="1" dirty="0" smtClean="0"/>
              <a:t>společenská návratnost investic </a:t>
            </a:r>
            <a:r>
              <a:rPr lang="cs-CZ" sz="2000" dirty="0" smtClean="0"/>
              <a:t>– úzké a široké pojetí (+ externality) – pozor na záměnu!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4128" y="2774910"/>
            <a:ext cx="4778112" cy="403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Individuální míra návratnosti</a:t>
            </a:r>
            <a:endParaRPr lang="cs-CZ" sz="44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0"/>
            <a:ext cx="6337708" cy="464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Individuální míra návratnosti (IMN)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Př</a:t>
            </a:r>
            <a:r>
              <a:rPr lang="cs-CZ" sz="2400" dirty="0" smtClean="0"/>
              <a:t>) pro univerzitní vzdělání platí: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					</a:t>
            </a:r>
            <a:r>
              <a:rPr lang="cs-CZ" sz="2000" i="1" dirty="0" smtClean="0"/>
              <a:t>W</a:t>
            </a:r>
            <a:r>
              <a:rPr lang="cs-CZ" sz="2000" dirty="0" smtClean="0"/>
              <a:t>… příjmy (</a:t>
            </a:r>
            <a:r>
              <a:rPr lang="cs-CZ" sz="2000" i="1" dirty="0" smtClean="0"/>
              <a:t>u,s</a:t>
            </a:r>
            <a:r>
              <a:rPr lang="cs-CZ" sz="2000" dirty="0" smtClean="0"/>
              <a:t>), </a:t>
            </a:r>
          </a:p>
          <a:p>
            <a:pPr>
              <a:buNone/>
            </a:pPr>
            <a:r>
              <a:rPr lang="cs-CZ" sz="2000" i="1" dirty="0" smtClean="0"/>
              <a:t>						C</a:t>
            </a:r>
            <a:r>
              <a:rPr lang="cs-CZ" sz="2000" dirty="0" smtClean="0"/>
              <a:t>… přímé náklady studia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obdobně pro všechny stupně studia (</a:t>
            </a:r>
            <a:r>
              <a:rPr lang="cs-CZ" sz="2400" dirty="0" err="1" smtClean="0"/>
              <a:t>výj</a:t>
            </a:r>
            <a:r>
              <a:rPr lang="cs-CZ" sz="2400" dirty="0" smtClean="0"/>
              <a:t>. ZŠ)</a:t>
            </a:r>
          </a:p>
          <a:p>
            <a:endParaRPr lang="cs-CZ" sz="2400" dirty="0" smtClean="0"/>
          </a:p>
          <a:p>
            <a:r>
              <a:rPr lang="cs-CZ" sz="2400" dirty="0" smtClean="0"/>
              <a:t>IMN </a:t>
            </a:r>
            <a:r>
              <a:rPr lang="cs-CZ" sz="2400" dirty="0" smtClean="0"/>
              <a:t>kritériem poptávky po vzdělávání v určitém stupni</a:t>
            </a:r>
          </a:p>
          <a:p>
            <a:endParaRPr lang="cs-CZ" sz="2400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2939984"/>
            <a:ext cx="4464495" cy="77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400" dirty="0" smtClean="0"/>
              <a:t>Společenská míra návratnosti (SMN)</a:t>
            </a:r>
            <a:br>
              <a:rPr lang="cs-CZ" sz="4400" dirty="0" smtClean="0"/>
            </a:br>
            <a:r>
              <a:rPr lang="cs-CZ" sz="3200" dirty="0" smtClean="0"/>
              <a:t>„</a:t>
            </a:r>
            <a:r>
              <a:rPr lang="cs-CZ" sz="3200" i="1" dirty="0" err="1" smtClean="0"/>
              <a:t>narrow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reading</a:t>
            </a:r>
            <a:r>
              <a:rPr lang="cs-CZ" sz="3200" i="1" dirty="0" smtClean="0"/>
              <a:t>“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  <a:buNone/>
            </a:pPr>
            <a:r>
              <a:rPr lang="cs-CZ" dirty="0" smtClean="0"/>
              <a:t>+ výdaje společnosti na vzdělávání (pronájem budov, platy učitelům – součást </a:t>
            </a:r>
            <a:r>
              <a:rPr lang="cs-CZ" i="1" dirty="0" err="1" smtClean="0"/>
              <a:t>C</a:t>
            </a:r>
            <a:r>
              <a:rPr lang="cs-CZ" i="1" baseline="-25000" dirty="0" err="1" smtClean="0"/>
              <a:t>u</a:t>
            </a:r>
            <a:r>
              <a:rPr lang="cs-CZ" dirty="0" smtClean="0"/>
              <a:t>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zápočet hrubých příjmů + nepeněžních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mzdy jako </a:t>
            </a:r>
            <a:r>
              <a:rPr lang="cs-CZ" dirty="0" err="1" smtClean="0"/>
              <a:t>proxy</a:t>
            </a:r>
            <a:r>
              <a:rPr lang="cs-CZ" dirty="0" smtClean="0"/>
              <a:t> pro mezní produkt práce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ideálně nepeněžní dopady + externality, ALE nedostatek dat -&gt; odhady pouze na zákl. peněžních přínosů a nákladů</a:t>
            </a:r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cs-CZ" dirty="0" smtClean="0">
              <a:sym typeface="Wingdings" pitchFamily="2" charset="2"/>
            </a:endParaRPr>
          </a:p>
          <a:p>
            <a:pPr marL="274320" lvl="1" indent="-274320">
              <a:buClr>
                <a:schemeClr val="accent3"/>
              </a:buClr>
              <a:buSzPct val="95000"/>
              <a:buFont typeface="Wingdings"/>
              <a:buChar char="à"/>
            </a:pPr>
            <a:r>
              <a:rPr lang="cs-CZ" dirty="0" smtClean="0">
                <a:sym typeface="Wingdings" pitchFamily="2" charset="2"/>
              </a:rPr>
              <a:t> SMN obvykle </a:t>
            </a:r>
            <a:r>
              <a:rPr lang="cs-CZ" b="1" dirty="0" smtClean="0">
                <a:sym typeface="Wingdings" pitchFamily="2" charset="2"/>
              </a:rPr>
              <a:t>&lt;</a:t>
            </a:r>
            <a:r>
              <a:rPr lang="cs-CZ" dirty="0" smtClean="0">
                <a:sym typeface="Wingdings" pitchFamily="2" charset="2"/>
              </a:rPr>
              <a:t> IMN</a:t>
            </a:r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cs-CZ" dirty="0" smtClean="0"/>
          </a:p>
          <a:p>
            <a:pPr>
              <a:buNone/>
            </a:pPr>
            <a:r>
              <a:rPr lang="cs-CZ" sz="2400" i="1" dirty="0" smtClean="0">
                <a:sym typeface="Wingdings" pitchFamily="2" charset="2"/>
              </a:rPr>
              <a:t>…reflektuje stupeň veřejného dotování vzdělávání</a:t>
            </a:r>
            <a:endParaRPr lang="cs-CZ" sz="2400" i="1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Výpočet individuální a společenské míry návratnosti investic do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nejlepší metoda odhadu MN: diskontování aktuálních čistých </a:t>
            </a:r>
            <a:r>
              <a:rPr lang="cs-CZ" sz="2400" dirty="0" err="1" smtClean="0"/>
              <a:t>prům</a:t>
            </a:r>
            <a:r>
              <a:rPr lang="cs-CZ" sz="2400" dirty="0" smtClean="0"/>
              <a:t>./medián. příjmů pracujících (viz graf </a:t>
            </a:r>
            <a:r>
              <a:rPr lang="cs-CZ" sz="2400" dirty="0" err="1" smtClean="0"/>
              <a:t>prům</a:t>
            </a:r>
            <a:r>
              <a:rPr lang="cs-CZ" sz="2400" dirty="0" smtClean="0"/>
              <a:t>./medián. příjmů v čase)</a:t>
            </a:r>
          </a:p>
          <a:p>
            <a:r>
              <a:rPr lang="cs-CZ" sz="2400" dirty="0" smtClean="0"/>
              <a:t>ALE třeba dostatku pozorování</a:t>
            </a:r>
          </a:p>
          <a:p>
            <a:r>
              <a:rPr lang="cs-CZ" sz="2400" b="1" dirty="0" smtClean="0"/>
              <a:t>zjednodušená metoda (</a:t>
            </a:r>
            <a:r>
              <a:rPr lang="cs-CZ" sz="2400" b="1" dirty="0" err="1" smtClean="0"/>
              <a:t>short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cut</a:t>
            </a:r>
            <a:r>
              <a:rPr lang="cs-CZ" sz="2400" b="1" dirty="0" smtClean="0"/>
              <a:t>)</a:t>
            </a:r>
            <a:r>
              <a:rPr lang="cs-CZ" sz="2400" dirty="0" smtClean="0"/>
              <a:t> -&gt; výpočet přibližné míry návratnosti</a:t>
            </a:r>
          </a:p>
          <a:p>
            <a:r>
              <a:rPr lang="cs-CZ" sz="2400" dirty="0" smtClean="0"/>
              <a:t>aproximace křivek příjmů přímkami (obr.)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sz="2400" i="1" dirty="0" err="1" smtClean="0"/>
              <a:t>C</a:t>
            </a:r>
            <a:r>
              <a:rPr lang="cs-CZ" sz="2400" i="1" baseline="-25000" dirty="0" err="1" smtClean="0"/>
              <a:t>u</a:t>
            </a:r>
            <a:r>
              <a:rPr lang="cs-CZ" sz="2400" dirty="0" smtClean="0"/>
              <a:t>… roční přímý náklad VŠ vzdělávání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99592" y="4869160"/>
          <a:ext cx="2232248" cy="983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Rovnice" r:id="rId3" imgW="1066680" imgH="469800" progId="Equation.3">
                  <p:embed/>
                </p:oleObj>
              </mc:Choice>
              <mc:Fallback>
                <p:oleObj name="Rovnice" r:id="rId3" imgW="106668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869160"/>
                        <a:ext cx="2232248" cy="983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433962"/>
              </p:ext>
            </p:extLst>
          </p:nvPr>
        </p:nvGraphicFramePr>
        <p:xfrm>
          <a:off x="3694113" y="4860925"/>
          <a:ext cx="25527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Rovnice" r:id="rId5" imgW="1193760" imgH="482400" progId="Equation.3">
                  <p:embed/>
                </p:oleObj>
              </mc:Choice>
              <mc:Fallback>
                <p:oleObj name="Rovnice" r:id="rId5" imgW="119376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4860925"/>
                        <a:ext cx="2552700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2954</TotalTime>
  <Words>1656</Words>
  <Application>Microsoft Office PowerPoint</Application>
  <PresentationFormat>Předvádění na obrazovce (4:3)</PresentationFormat>
  <Paragraphs>411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Tok</vt:lpstr>
      <vt:lpstr>Rovnice</vt:lpstr>
      <vt:lpstr>Editor rovnic 3.0</vt:lpstr>
      <vt:lpstr>Ekonomické a mimoekonomické přínosy vzdělávání 27. 2. 2014  zuzana.berna@econ.muni.cz</vt:lpstr>
      <vt:lpstr>Lidský kapitál</vt:lpstr>
      <vt:lpstr>Společenské a individuální výnosy z LK</vt:lpstr>
      <vt:lpstr>Individuální a společenské náklady a výnosy ze vzdělání</vt:lpstr>
      <vt:lpstr>Výpočet individuální a společenské míry návratnosti investic do vzdělávání</vt:lpstr>
      <vt:lpstr>Individuální míra návratnosti</vt:lpstr>
      <vt:lpstr>Individuální míra návratnosti (IMN)</vt:lpstr>
      <vt:lpstr>Společenská míra návratnosti (SMN) „narrow reading“</vt:lpstr>
      <vt:lpstr>Výpočet individuální a společenské míry návratnosti investic do vzdělávání</vt:lpstr>
      <vt:lpstr>Ad. Short-cut method</vt:lpstr>
      <vt:lpstr>Výpočet individuální a společenské míry návratnosti investic do vzdělávání (pokr.)</vt:lpstr>
      <vt:lpstr>Výpočet individuální a společenské míry návratnosti investic do vzdělávání (pokr.)</vt:lpstr>
      <vt:lpstr>Výpočet individuální a společenské míry návratnosti investic do vzdělávání (pokr.)</vt:lpstr>
      <vt:lpstr>Měření úrovně LK</vt:lpstr>
      <vt:lpstr>Efektivní využití LK</vt:lpstr>
      <vt:lpstr>Efektivní využití LK (II)</vt:lpstr>
      <vt:lpstr>Ekonomické a sociální výstupy vzdělávání</vt:lpstr>
      <vt:lpstr>Jak vzdělávání ovlivňuje „mimoekonomicky“?</vt:lpstr>
      <vt:lpstr>Společenská angažovanost</vt:lpstr>
      <vt:lpstr>Zdraví jako přínos vzdělávání</vt:lpstr>
      <vt:lpstr>Oblasti zdraví, na které má vzdělávání vliv</vt:lpstr>
      <vt:lpstr>Vzdělání a kriminalita</vt:lpstr>
      <vt:lpstr>Vzdělávání a trh práce</vt:lpstr>
      <vt:lpstr>(Ne)zaměstnanost a dosažené vzdělání</vt:lpstr>
      <vt:lpstr>Ohodnocení zaměstnanců dle dosaženého vzdělání</vt:lpstr>
      <vt:lpstr>Vzdělání a složitost práce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Úvod do Ekonomiky vzdělávání</dc:title>
  <dc:creator>Berná Zuzana</dc:creator>
  <cp:lastModifiedBy>Berná Zuzana</cp:lastModifiedBy>
  <cp:revision>163</cp:revision>
  <cp:lastPrinted>2014-02-22T11:28:27Z</cp:lastPrinted>
  <dcterms:created xsi:type="dcterms:W3CDTF">2013-02-16T14:27:58Z</dcterms:created>
  <dcterms:modified xsi:type="dcterms:W3CDTF">2014-02-27T09:55:15Z</dcterms:modified>
</cp:coreProperties>
</file>