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7" r:id="rId6"/>
    <p:sldId id="270" r:id="rId7"/>
    <p:sldId id="257" r:id="rId8"/>
    <p:sldId id="258" r:id="rId9"/>
    <p:sldId id="269" r:id="rId10"/>
    <p:sldId id="260" r:id="rId11"/>
    <p:sldId id="261" r:id="rId12"/>
    <p:sldId id="271" r:id="rId13"/>
    <p:sldId id="273" r:id="rId14"/>
    <p:sldId id="272" r:id="rId15"/>
    <p:sldId id="274" r:id="rId16"/>
    <p:sldId id="275" r:id="rId17"/>
    <p:sldId id="276" r:id="rId18"/>
    <p:sldId id="277" r:id="rId19"/>
    <p:sldId id="263" r:id="rId20"/>
    <p:sldId id="26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0" autoAdjust="0"/>
    <p:restoredTop sz="94660"/>
  </p:normalViewPr>
  <p:slideViewPr>
    <p:cSldViewPr>
      <p:cViewPr varScale="1">
        <p:scale>
          <a:sx n="111" d="100"/>
          <a:sy n="111" d="100"/>
        </p:scale>
        <p:origin x="-9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3FD7-8FBE-4C85-BD5A-B21DD11995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37951-7D19-4CF2-9D3A-4C2853B0C36A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DA3FD7-8FBE-4C85-BD5A-B21DD11995D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B37951-7D19-4CF2-9D3A-4C2853B0C36A}" type="datetimeFigureOut">
              <a:rPr lang="cs-CZ" smtClean="0"/>
              <a:t>6.3.2014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DA3FD7-8FBE-4C85-BD5A-B21DD11995D3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edu/eag2013%20(eng)--FINAL%2020%20June%202013.pdf" TargetMode="External"/><Relationship Id="rId2" Type="http://schemas.openxmlformats.org/officeDocument/2006/relationships/hyperlink" Target="http://dx.doi.org/10.1787/eag-2013-e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999040" cy="1828800"/>
          </a:xfrm>
        </p:spPr>
        <p:txBody>
          <a:bodyPr>
            <a:noAutofit/>
          </a:bodyPr>
          <a:lstStyle/>
          <a:p>
            <a:pPr algn="l"/>
            <a:r>
              <a:rPr lang="cs-CZ" sz="4800" dirty="0" smtClean="0"/>
              <a:t>Vzdělávání a trh práce. </a:t>
            </a:r>
            <a:br>
              <a:rPr lang="cs-CZ" sz="4800" dirty="0" smtClean="0"/>
            </a:br>
            <a:r>
              <a:rPr lang="cs-CZ" sz="4800" dirty="0" smtClean="0"/>
              <a:t>Vzdělávání jako veřejně poskytovaný statek.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6. 3. 2014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8784976" cy="673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7013"/>
            <a:ext cx="7848872" cy="680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cs-CZ" sz="4000" dirty="0" smtClean="0"/>
              <a:t>Vzdělávání jako veřejně poskytovaný statek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Veřejné statky </a:t>
            </a:r>
            <a:r>
              <a:rPr lang="cs-CZ" dirty="0" smtClean="0"/>
              <a:t>(opáčko z </a:t>
            </a:r>
            <a:r>
              <a:rPr lang="cs-CZ" dirty="0" err="1" smtClean="0"/>
              <a:t>mikra</a:t>
            </a:r>
            <a:r>
              <a:rPr lang="cs-CZ" dirty="0" smtClean="0"/>
              <a:t> a VEEK </a:t>
            </a:r>
            <a:r>
              <a:rPr lang="cs-CZ" dirty="0" smtClean="0">
                <a:sym typeface="Wingdings" pitchFamily="2" charset="2"/>
              </a:rPr>
              <a:t> )</a:t>
            </a:r>
          </a:p>
          <a:p>
            <a:r>
              <a:rPr lang="cs-CZ" dirty="0" err="1" smtClean="0">
                <a:sym typeface="Wingdings" pitchFamily="2" charset="2"/>
              </a:rPr>
              <a:t>PGs</a:t>
            </a:r>
            <a:r>
              <a:rPr lang="cs-CZ" dirty="0" smtClean="0">
                <a:sym typeface="Wingdings" pitchFamily="2" charset="2"/>
              </a:rPr>
              <a:t> jako jeden z případů </a:t>
            </a:r>
            <a:r>
              <a:rPr lang="cs-CZ" b="1" dirty="0" smtClean="0">
                <a:sym typeface="Wingdings" pitchFamily="2" charset="2"/>
              </a:rPr>
              <a:t>selhávání trhu </a:t>
            </a:r>
            <a:r>
              <a:rPr lang="cs-CZ" dirty="0" smtClean="0">
                <a:sym typeface="Wingdings" pitchFamily="2" charset="2"/>
              </a:rPr>
              <a:t>…-&gt; vláda by měla vytvořit optimální podmínky pro produkci a zabezpečování </a:t>
            </a:r>
            <a:r>
              <a:rPr lang="cs-CZ" dirty="0" err="1" smtClean="0">
                <a:sym typeface="Wingdings" pitchFamily="2" charset="2"/>
              </a:rPr>
              <a:t>PGs</a:t>
            </a:r>
            <a:r>
              <a:rPr lang="cs-CZ" dirty="0" smtClean="0">
                <a:sym typeface="Wingdings" pitchFamily="2" charset="2"/>
              </a:rPr>
              <a:t> </a:t>
            </a:r>
          </a:p>
          <a:p>
            <a:r>
              <a:rPr lang="cs-CZ" dirty="0" smtClean="0">
                <a:sym typeface="Wingdings" pitchFamily="2" charset="2"/>
              </a:rPr>
              <a:t>institucionální kritérium dělení statků - </a:t>
            </a:r>
            <a:r>
              <a:rPr lang="cs-CZ" i="1" dirty="0" smtClean="0">
                <a:sym typeface="Wingdings" pitchFamily="2" charset="2"/>
              </a:rPr>
              <a:t>Jak jsou produkovány a financovány?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statky tržní a netržní / </a:t>
            </a:r>
            <a:r>
              <a:rPr lang="cs-CZ" dirty="0" err="1" smtClean="0">
                <a:sym typeface="Wingdings" pitchFamily="2" charset="2"/>
              </a:rPr>
              <a:t>polotržní</a:t>
            </a:r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ekonomické kritérium – podle charakteru spotřeby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statky veřejné – smíšené – soukromé</a:t>
            </a:r>
          </a:p>
          <a:p>
            <a:r>
              <a:rPr lang="cs-CZ" b="1" dirty="0" smtClean="0">
                <a:sym typeface="Wingdings" pitchFamily="2" charset="2"/>
              </a:rPr>
              <a:t>Čisté veřejné statky </a:t>
            </a:r>
            <a:r>
              <a:rPr lang="cs-CZ" dirty="0" smtClean="0">
                <a:sym typeface="Wingdings" pitchFamily="2" charset="2"/>
              </a:rPr>
              <a:t>(</a:t>
            </a:r>
            <a:r>
              <a:rPr lang="cs-CZ" dirty="0" err="1" smtClean="0">
                <a:sym typeface="Wingdings" pitchFamily="2" charset="2"/>
              </a:rPr>
              <a:t>PPGs</a:t>
            </a:r>
            <a:r>
              <a:rPr lang="cs-CZ" dirty="0" smtClean="0">
                <a:sym typeface="Wingdings" pitchFamily="2" charset="2"/>
              </a:rPr>
              <a:t>)</a:t>
            </a:r>
          </a:p>
          <a:p>
            <a:pPr lvl="1"/>
            <a:r>
              <a:rPr lang="cs-CZ" dirty="0" err="1" smtClean="0">
                <a:sym typeface="Wingdings" pitchFamily="2" charset="2"/>
              </a:rPr>
              <a:t>nerivalita</a:t>
            </a:r>
            <a:r>
              <a:rPr lang="cs-CZ" dirty="0" smtClean="0">
                <a:sym typeface="Wingdings" pitchFamily="2" charset="2"/>
              </a:rPr>
              <a:t> &amp; </a:t>
            </a:r>
            <a:r>
              <a:rPr lang="cs-CZ" dirty="0" err="1" smtClean="0">
                <a:sym typeface="Wingdings" pitchFamily="2" charset="2"/>
              </a:rPr>
              <a:t>nevylučitelnost</a:t>
            </a:r>
            <a:endParaRPr lang="cs-CZ" dirty="0" smtClean="0">
              <a:sym typeface="Wingdings" pitchFamily="2" charset="2"/>
            </a:endParaRPr>
          </a:p>
          <a:p>
            <a:pPr lvl="1">
              <a:buNone/>
            </a:pPr>
            <a:r>
              <a:rPr lang="cs-CZ" dirty="0" smtClean="0">
                <a:sym typeface="Wingdings" pitchFamily="2" charset="2"/>
              </a:rPr>
              <a:t>+ nedělitelnost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cs-CZ" sz="4000" dirty="0" smtClean="0"/>
              <a:t>Vzdělávání jako veřejně poskytovaný statek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Veřejné vs. veřejně poskytované statky –způsob alokace vs. objektivní vlastnosti statku</a:t>
            </a:r>
          </a:p>
          <a:p>
            <a:r>
              <a:rPr lang="cs-CZ" b="1" dirty="0" smtClean="0"/>
              <a:t>veřejně poskytované statky </a:t>
            </a:r>
            <a:r>
              <a:rPr lang="cs-CZ" dirty="0" smtClean="0"/>
              <a:t>– nenulové MC spojené se zvýšeným počtem spotřebitelů</a:t>
            </a:r>
          </a:p>
          <a:p>
            <a:r>
              <a:rPr lang="cs-CZ" dirty="0" smtClean="0"/>
              <a:t>vzdělávání nemá podstatu PPG (snadnost vyloučení + MC poskytování ≠ 0)</a:t>
            </a:r>
          </a:p>
          <a:p>
            <a:r>
              <a:rPr lang="cs-CZ" dirty="0" smtClean="0"/>
              <a:t>základní vzdělávání = „statek pod ochranou“ (=PPG)</a:t>
            </a:r>
          </a:p>
          <a:p>
            <a:r>
              <a:rPr lang="cs-CZ" dirty="0" smtClean="0"/>
              <a:t>VŠ vzdělávání – vyloučení možné (na základě úrovně znalostí)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i="1" dirty="0" smtClean="0">
                <a:sym typeface="Wingdings" pitchFamily="2" charset="2"/>
              </a:rPr>
              <a:t> </a:t>
            </a:r>
            <a:r>
              <a:rPr lang="cs-CZ" i="1" dirty="0" smtClean="0"/>
              <a:t>Proč by vzdělávání mělo být financováno a poskytováno veřejně?</a:t>
            </a:r>
            <a:endParaRPr lang="cs-CZ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>Proč nelze zavést čistý trh ve vzdělávání?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nedokonalost kapitálového trhu</a:t>
            </a:r>
          </a:p>
          <a:p>
            <a:endParaRPr lang="cs-CZ" dirty="0" smtClean="0"/>
          </a:p>
          <a:p>
            <a:r>
              <a:rPr lang="cs-CZ" dirty="0" smtClean="0"/>
              <a:t>asymetrické informace</a:t>
            </a:r>
          </a:p>
          <a:p>
            <a:endParaRPr lang="cs-CZ" dirty="0" smtClean="0"/>
          </a:p>
          <a:p>
            <a:r>
              <a:rPr lang="cs-CZ" dirty="0" smtClean="0"/>
              <a:t>externality</a:t>
            </a:r>
          </a:p>
          <a:p>
            <a:endParaRPr lang="cs-CZ" dirty="0" smtClean="0"/>
          </a:p>
          <a:p>
            <a:r>
              <a:rPr lang="cs-CZ" dirty="0" smtClean="0"/>
              <a:t>možnost vzniku monopolu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+ právo na vzdělání (LZPS)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>Efektivnost poskytování vzdělávání vs. rovnost při jeho poskytování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efektivnost</a:t>
            </a:r>
            <a:r>
              <a:rPr lang="cs-CZ" dirty="0" smtClean="0"/>
              <a:t>  - snaha určit optimální množství vzdělávání -&gt; maximalizace </a:t>
            </a:r>
            <a:r>
              <a:rPr lang="cs-CZ" dirty="0" err="1" smtClean="0"/>
              <a:t>společ</a:t>
            </a:r>
            <a:r>
              <a:rPr lang="cs-CZ" dirty="0" smtClean="0"/>
              <a:t>. užitku</a:t>
            </a:r>
          </a:p>
          <a:p>
            <a:pPr lvl="1"/>
            <a:r>
              <a:rPr lang="cs-CZ" dirty="0" smtClean="0"/>
              <a:t>potřeba specifikovat C&amp;B vzdělávání</a:t>
            </a:r>
          </a:p>
          <a:p>
            <a:r>
              <a:rPr lang="cs-CZ" b="1" dirty="0" smtClean="0"/>
              <a:t>rovnost</a:t>
            </a:r>
            <a:r>
              <a:rPr lang="cs-CZ" dirty="0" smtClean="0"/>
              <a:t> (spravedlivost) – LZPS, čl. 33: “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i="1" dirty="0" smtClean="0"/>
              <a:t>Každý má právo na vzdělání. Školní docházka je povinná po dobu, kterou stanoví zákon.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i="1" dirty="0" smtClean="0"/>
              <a:t>Občané mají právo na bezplatné vzdělání v základních a středních školách, podle schopností občana a možností společnosti též na vysokých školách.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i="1" dirty="0" smtClean="0"/>
              <a:t>Zřizovat jiné školy než státní a vyučovat na nich lze jen za podmínek stanovených zákonem; na takových školách se může vzdělání poskytovat za úplatu.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i="1" dirty="0" smtClean="0"/>
              <a:t>Zákon stanoví, za jakých podmínek mají občané při studiu právo na pomoc státu.</a:t>
            </a:r>
            <a:r>
              <a:rPr lang="cs-CZ" dirty="0" smtClean="0"/>
              <a:t>“</a:t>
            </a:r>
          </a:p>
          <a:p>
            <a:pPr>
              <a:buNone/>
            </a:pPr>
            <a:r>
              <a:rPr lang="cs-CZ" dirty="0" smtClean="0"/>
              <a:t>…LZPS definuje vzdělávání jako PG – nutnost zpřístupnit všem občanům bez ohledu na </a:t>
            </a:r>
            <a:r>
              <a:rPr lang="cs-CZ" dirty="0" err="1" smtClean="0"/>
              <a:t>soc</a:t>
            </a:r>
            <a:r>
              <a:rPr lang="cs-CZ" dirty="0" smtClean="0"/>
              <a:t>. problémy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>Efektivnost poskytování vzdělávání vs. rovnost při jeho poskytování</a:t>
            </a:r>
            <a:endParaRPr lang="cs-CZ" sz="3600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492896"/>
            <a:ext cx="7770076" cy="297543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3369633" y="5949280"/>
            <a:ext cx="266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Zdroj: </a:t>
            </a:r>
            <a:r>
              <a:rPr lang="cs-CZ" i="1" dirty="0" err="1" smtClean="0"/>
              <a:t>Benčo</a:t>
            </a:r>
            <a:r>
              <a:rPr lang="cs-CZ" i="1" dirty="0" smtClean="0"/>
              <a:t> </a:t>
            </a:r>
            <a:r>
              <a:rPr lang="cs-CZ" i="1" smtClean="0"/>
              <a:t>(</a:t>
            </a:r>
            <a:r>
              <a:rPr lang="cs-CZ" i="1" smtClean="0"/>
              <a:t>2002), </a:t>
            </a:r>
            <a:r>
              <a:rPr lang="cs-CZ" i="1" dirty="0" smtClean="0"/>
              <a:t>s. 68</a:t>
            </a:r>
            <a:endParaRPr lang="cs-CZ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000" dirty="0" smtClean="0"/>
              <a:t>Rovné příležitosti a vzdělávání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ČR se v r. 2001 zavázala k zajištění větší spravedlivosti vzdělávací soustavy (</a:t>
            </a:r>
            <a:r>
              <a:rPr lang="cs-CZ" i="1" dirty="0" smtClean="0"/>
              <a:t>Národní program rozvoje vzdělávání – „Bílá kniha“</a:t>
            </a:r>
            <a:r>
              <a:rPr lang="cs-CZ" dirty="0" smtClean="0"/>
              <a:t>)</a:t>
            </a:r>
          </a:p>
          <a:p>
            <a:r>
              <a:rPr lang="cs-CZ" dirty="0" smtClean="0"/>
              <a:t>za nespravedlivé považujeme (vzdělanostní) nerovnosti, které nejsou způsobeny schopnostmi či úsilím jedince</a:t>
            </a:r>
          </a:p>
          <a:p>
            <a:r>
              <a:rPr lang="cs-CZ" dirty="0" smtClean="0"/>
              <a:t>rovnost šancí v právním (1), ekonomickém(2) a sociologickém (3) smyslu </a:t>
            </a:r>
          </a:p>
          <a:p>
            <a:pPr marL="850392" lvl="1" indent="-457200">
              <a:buFont typeface="+mj-lt"/>
              <a:buAutoNum type="arabicParenR"/>
            </a:pPr>
            <a:r>
              <a:rPr lang="cs-CZ" dirty="0" smtClean="0"/>
              <a:t>neexistence zákonných bariér znevýhodňujících </a:t>
            </a:r>
            <a:r>
              <a:rPr lang="cs-CZ" dirty="0" err="1" smtClean="0"/>
              <a:t>urč</a:t>
            </a:r>
            <a:r>
              <a:rPr lang="cs-CZ" dirty="0" smtClean="0"/>
              <a:t>. sociální skupinu</a:t>
            </a:r>
          </a:p>
          <a:p>
            <a:pPr marL="850392" lvl="1" indent="-457200">
              <a:buFont typeface="+mj-lt"/>
              <a:buAutoNum type="arabicParenR"/>
            </a:pPr>
            <a:r>
              <a:rPr lang="cs-CZ" dirty="0" smtClean="0"/>
              <a:t>eliminace finančních bariér přístupu k </a:t>
            </a:r>
            <a:r>
              <a:rPr lang="cs-CZ" dirty="0" err="1" smtClean="0"/>
              <a:t>urč</a:t>
            </a:r>
            <a:r>
              <a:rPr lang="cs-CZ" dirty="0" smtClean="0"/>
              <a:t>. statkům</a:t>
            </a:r>
          </a:p>
          <a:p>
            <a:pPr marL="850392" lvl="1" indent="-457200">
              <a:buFont typeface="+mj-lt"/>
              <a:buAutoNum type="arabicParenR"/>
            </a:pPr>
            <a:r>
              <a:rPr lang="cs-CZ" dirty="0" smtClean="0"/>
              <a:t>rodina původu nelimituje životní možnosti jedince</a:t>
            </a:r>
          </a:p>
          <a:p>
            <a:r>
              <a:rPr lang="cs-CZ" dirty="0" smtClean="0"/>
              <a:t>viditelnost nerovných šancí ve vzdělávacím systému – složení vzdělanostních stupňů podle třídní nebo etnické příslušnosti</a:t>
            </a:r>
          </a:p>
          <a:p>
            <a:r>
              <a:rPr lang="cs-CZ" dirty="0" smtClean="0"/>
              <a:t>problém reprodukce třídních nerovností mezi generacemi</a:t>
            </a:r>
          </a:p>
          <a:p>
            <a:r>
              <a:rPr lang="cs-CZ" dirty="0" smtClean="0"/>
              <a:t>empir. data – výzkum PISA – </a:t>
            </a:r>
            <a:r>
              <a:rPr lang="cs-CZ" dirty="0" err="1" smtClean="0"/>
              <a:t>reader</a:t>
            </a:r>
            <a:r>
              <a:rPr lang="cs-CZ" dirty="0" smtClean="0"/>
              <a:t> (</a:t>
            </a:r>
            <a:r>
              <a:rPr lang="cs-CZ" dirty="0" err="1" smtClean="0"/>
              <a:t>Fónadová</a:t>
            </a:r>
            <a:r>
              <a:rPr lang="cs-CZ" dirty="0" smtClean="0"/>
              <a:t>, </a:t>
            </a:r>
            <a:r>
              <a:rPr lang="cs-CZ" dirty="0" err="1" smtClean="0"/>
              <a:t>Katrňák</a:t>
            </a:r>
            <a:r>
              <a:rPr lang="cs-CZ" dirty="0" smtClean="0"/>
              <a:t>, 2013)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ctr"/>
            <a:r>
              <a:rPr lang="cs-CZ" sz="2400" b="1" dirty="0" smtClean="0"/>
              <a:t>Obr. Podíl přijatých do středního vzdělávání bez maturity a s maturitou podle vzdělání rodičů v letech 2000 a 2009</a:t>
            </a:r>
            <a:endParaRPr lang="cs-CZ" sz="2400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37"/>
          <a:stretch/>
        </p:blipFill>
        <p:spPr bwMode="auto">
          <a:xfrm>
            <a:off x="755576" y="1628800"/>
            <a:ext cx="7272808" cy="47525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195744" y="6372036"/>
            <a:ext cx="2528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Zdroj: PISA, 2000, 2009</a:t>
            </a:r>
            <a:endParaRPr lang="cs-CZ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cs-CZ" sz="4000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Páleníková, M. (2013). </a:t>
            </a:r>
            <a:r>
              <a:rPr lang="cs-CZ" i="1" dirty="0" smtClean="0"/>
              <a:t>Vzdělávání a trh práce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Fónadová</a:t>
            </a:r>
            <a:r>
              <a:rPr lang="cs-CZ" dirty="0" smtClean="0"/>
              <a:t>, L. – </a:t>
            </a:r>
            <a:r>
              <a:rPr lang="cs-CZ" dirty="0" err="1" smtClean="0"/>
              <a:t>Katrňák</a:t>
            </a:r>
            <a:r>
              <a:rPr lang="cs-CZ" dirty="0" smtClean="0"/>
              <a:t>, T. (2013). </a:t>
            </a:r>
            <a:r>
              <a:rPr lang="cs-CZ" i="1" dirty="0" smtClean="0"/>
              <a:t>Rovné příležitosti a vzdělávání.</a:t>
            </a:r>
          </a:p>
          <a:p>
            <a:pPr>
              <a:buNone/>
            </a:pPr>
            <a:r>
              <a:rPr lang="cs-CZ" dirty="0" smtClean="0"/>
              <a:t>(Základní studijní text)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/>
              <a:t>BENČO, J. (2002). </a:t>
            </a:r>
            <a:r>
              <a:rPr lang="cs-CZ" i="1" dirty="0" err="1"/>
              <a:t>Ekonómia</a:t>
            </a:r>
            <a:r>
              <a:rPr lang="cs-CZ" i="1" dirty="0"/>
              <a:t> </a:t>
            </a:r>
            <a:r>
              <a:rPr lang="cs-CZ" i="1" dirty="0" err="1"/>
              <a:t>vzdelávania</a:t>
            </a:r>
            <a:r>
              <a:rPr lang="cs-CZ" i="1" dirty="0"/>
              <a:t>. Bratislava: IRIS, 2002. 185 s</a:t>
            </a:r>
            <a:r>
              <a:rPr lang="cs-CZ" dirty="0"/>
              <a:t>. </a:t>
            </a:r>
            <a:r>
              <a:rPr lang="cs-CZ"/>
              <a:t>ISBN 80-89018-41-6</a:t>
            </a:r>
            <a:r>
              <a:rPr lang="cs-CZ" smtClean="0"/>
              <a:t>.  </a:t>
            </a:r>
            <a:r>
              <a:rPr lang="cs-CZ" dirty="0" smtClean="0"/>
              <a:t>(knihovna ESF)</a:t>
            </a:r>
          </a:p>
          <a:p>
            <a:endParaRPr lang="cs-CZ" dirty="0" smtClean="0"/>
          </a:p>
          <a:p>
            <a:r>
              <a:rPr lang="en-US" dirty="0" smtClean="0"/>
              <a:t>OECD (2013), </a:t>
            </a:r>
            <a:r>
              <a:rPr lang="en-US" i="1" dirty="0" smtClean="0"/>
              <a:t>Education at a Glance 2013: OECD Indicators, OECD Publishing.</a:t>
            </a:r>
            <a:r>
              <a:rPr lang="cs-CZ" i="1" dirty="0" smtClean="0"/>
              <a:t> </a:t>
            </a:r>
            <a:r>
              <a:rPr lang="cs-CZ" i="1" dirty="0" smtClean="0">
                <a:hlinkClick r:id="rId2"/>
              </a:rPr>
              <a:t>http://dx.doi.org/10.1787/eag-2013-en</a:t>
            </a:r>
            <a:r>
              <a:rPr lang="cs-CZ" i="1" dirty="0" smtClean="0"/>
              <a:t>. </a:t>
            </a:r>
            <a:r>
              <a:rPr lang="cs-CZ" dirty="0" smtClean="0"/>
              <a:t>Dostupné z</a:t>
            </a:r>
            <a:r>
              <a:rPr lang="cs-CZ" i="1" dirty="0" smtClean="0"/>
              <a:t> </a:t>
            </a:r>
            <a:r>
              <a:rPr lang="cs-CZ" i="1" dirty="0" smtClean="0">
                <a:hlinkClick r:id="rId3"/>
              </a:rPr>
              <a:t>http://www.</a:t>
            </a:r>
            <a:r>
              <a:rPr lang="cs-CZ" i="1" dirty="0" err="1" smtClean="0">
                <a:hlinkClick r:id="rId3"/>
              </a:rPr>
              <a:t>oecd.org</a:t>
            </a:r>
            <a:r>
              <a:rPr lang="cs-CZ" i="1" dirty="0" smtClean="0">
                <a:hlinkClick r:id="rId3"/>
              </a:rPr>
              <a:t>/</a:t>
            </a:r>
            <a:r>
              <a:rPr lang="cs-CZ" i="1" dirty="0" err="1" smtClean="0">
                <a:hlinkClick r:id="rId3"/>
              </a:rPr>
              <a:t>edu</a:t>
            </a:r>
            <a:r>
              <a:rPr lang="cs-CZ" i="1" dirty="0" smtClean="0">
                <a:hlinkClick r:id="rId3"/>
              </a:rPr>
              <a:t>/eag2013%20%28eng%29--FINAL%2020%20June%202013.pdf</a:t>
            </a:r>
            <a:r>
              <a:rPr lang="cs-CZ" i="1" dirty="0" smtClean="0"/>
              <a:t>. 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400" dirty="0" smtClean="0"/>
              <a:t>Vzdělávání a trh práce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přínosy jednotlivce ze vzdělávání: vyšší očekávané příjmy, nižší riziko ztráty zaměstnání a lepší </a:t>
            </a:r>
            <a:r>
              <a:rPr lang="cs-CZ" dirty="0" err="1" smtClean="0"/>
              <a:t>prac</a:t>
            </a:r>
            <a:r>
              <a:rPr lang="cs-CZ" dirty="0" smtClean="0"/>
              <a:t>. místo</a:t>
            </a:r>
          </a:p>
          <a:p>
            <a:r>
              <a:rPr lang="cs-CZ" dirty="0" smtClean="0"/>
              <a:t>pozice na trhu práce - </a:t>
            </a:r>
            <a:r>
              <a:rPr lang="cs-CZ" i="1" dirty="0" smtClean="0"/>
              <a:t>primární</a:t>
            </a:r>
            <a:r>
              <a:rPr lang="cs-CZ" dirty="0" smtClean="0"/>
              <a:t> a </a:t>
            </a:r>
            <a:r>
              <a:rPr lang="cs-CZ" i="1" dirty="0" smtClean="0"/>
              <a:t>sekundární</a:t>
            </a:r>
            <a:r>
              <a:rPr lang="cs-CZ" dirty="0" smtClean="0"/>
              <a:t> trh</a:t>
            </a:r>
          </a:p>
          <a:p>
            <a:r>
              <a:rPr lang="cs-CZ" dirty="0" smtClean="0"/>
              <a:t>lidé s nižší kvalifikací více ohroženi dlouhodobou nezaměstnaností</a:t>
            </a:r>
          </a:p>
          <a:p>
            <a:pPr lvl="1"/>
            <a:r>
              <a:rPr lang="cs-CZ" dirty="0" err="1" smtClean="0"/>
              <a:t>společ</a:t>
            </a:r>
            <a:r>
              <a:rPr lang="cs-CZ" dirty="0" smtClean="0"/>
              <a:t>. důsledky: nevyužití LK, nižší výnos na daních, vyšší sociální dávky, zhoršení zdraví, kriminality…</a:t>
            </a:r>
          </a:p>
          <a:p>
            <a:pPr lvl="1"/>
            <a:r>
              <a:rPr lang="cs-CZ" dirty="0" err="1" smtClean="0"/>
              <a:t>indiv</a:t>
            </a:r>
            <a:r>
              <a:rPr lang="cs-CZ" dirty="0" smtClean="0"/>
              <a:t>. důsledky: snížení životní úrovně, změnu vnímání času, ztrátu statusu, zhoršení rodinných vztahů, zdraví...</a:t>
            </a:r>
            <a:endParaRPr lang="cs-CZ" dirty="0"/>
          </a:p>
          <a:p>
            <a:r>
              <a:rPr lang="cs-CZ" dirty="0" smtClean="0"/>
              <a:t>specifická míra nezaměstnanosti – jeden z hl. ukazatelů TP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3749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i="1" dirty="0" smtClean="0"/>
          </a:p>
          <a:p>
            <a:pPr algn="ctr">
              <a:buNone/>
            </a:pPr>
            <a:endParaRPr lang="cs-CZ" i="1" dirty="0" smtClean="0"/>
          </a:p>
          <a:p>
            <a:pPr algn="ctr">
              <a:buNone/>
            </a:pPr>
            <a:r>
              <a:rPr lang="cs-CZ" i="1" dirty="0" smtClean="0"/>
              <a:t>Děkuji za pozornost!</a:t>
            </a:r>
            <a:endParaRPr lang="cs-CZ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cs-CZ" sz="4400" dirty="0" smtClean="0">
                <a:solidFill>
                  <a:srgbClr val="04617B"/>
                </a:solidFill>
              </a:rPr>
              <a:t>(Ne)zaměstnanost a dosažené 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800" b="1" dirty="0" smtClean="0"/>
              <a:t>Obr. Nezaměstnanost </a:t>
            </a:r>
            <a:r>
              <a:rPr lang="cs-CZ" sz="1800" b="1" dirty="0"/>
              <a:t>podle dosaženého vzdělání za </a:t>
            </a:r>
            <a:r>
              <a:rPr lang="cs-CZ" sz="1800" b="1" dirty="0" smtClean="0"/>
              <a:t>3. </a:t>
            </a:r>
            <a:r>
              <a:rPr lang="cs-CZ" sz="1800" b="1" dirty="0"/>
              <a:t>čtvrtletí </a:t>
            </a:r>
            <a:r>
              <a:rPr lang="cs-CZ" sz="1800" b="1" dirty="0" smtClean="0"/>
              <a:t>2013 </a:t>
            </a:r>
            <a:r>
              <a:rPr lang="cs-CZ" sz="1800" b="1" dirty="0"/>
              <a:t>(v %)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496980"/>
              </p:ext>
            </p:extLst>
          </p:nvPr>
        </p:nvGraphicFramePr>
        <p:xfrm>
          <a:off x="611560" y="2404242"/>
          <a:ext cx="7704856" cy="3761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1982"/>
                <a:gridCol w="1882758"/>
                <a:gridCol w="1815058"/>
                <a:gridCol w="1815058"/>
              </a:tblGrid>
              <a:tr h="353240"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Vzdělání 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Celkem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 dirty="0">
                          <a:effectLst/>
                        </a:rPr>
                        <a:t>Muži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Ženy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8045"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Základní a bez vzdělání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23,9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24,9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22,9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18045"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Střední bez maturity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8,0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6,0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11,8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5642"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Střední s maturitou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5,7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4,7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6,6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5642"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Vyšší a vysokoškolské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3,2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2,8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</a:rPr>
                        <a:t>3,6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00448">
                <a:tc>
                  <a:txBody>
                    <a:bodyPr/>
                    <a:lstStyle/>
                    <a:p>
                      <a:pPr indent="1841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400">
                          <a:effectLst/>
                        </a:rPr>
                        <a:t>Obecná míra nezaměstnanosti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6,9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5,8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8,4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51520" y="6361583"/>
            <a:ext cx="91183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/>
              <a:t>Zdroj: http://vdb.czso.cz/vdbvo/tabparam.jsp?voa=tabulka&amp;cislotab=200513+-+V%C5%A0PS+a&amp;&amp;kapitola_id=15</a:t>
            </a:r>
          </a:p>
        </p:txBody>
      </p:sp>
    </p:spTree>
    <p:extLst>
      <p:ext uri="{BB962C8B-B14F-4D97-AF65-F5344CB8AC3E}">
        <p14:creationId xmlns:p14="http://schemas.microsoft.com/office/powerpoint/2010/main" val="1140288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algn="ctr"/>
            <a:r>
              <a:rPr lang="cs-CZ" sz="4000" dirty="0" smtClean="0"/>
              <a:t>Ohodnocení zaměstnanců dle dosaženého vzdělání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b="1" dirty="0" smtClean="0"/>
              <a:t>Obr</a:t>
            </a:r>
            <a:r>
              <a:rPr lang="cs-CZ" sz="2000" b="1" dirty="0"/>
              <a:t>. </a:t>
            </a:r>
            <a:r>
              <a:rPr lang="cs-CZ" sz="2000" b="1" dirty="0" smtClean="0"/>
              <a:t>Výše </a:t>
            </a:r>
            <a:r>
              <a:rPr lang="cs-CZ" sz="2000" b="1" dirty="0"/>
              <a:t>hrubé měsíční mzdy podle </a:t>
            </a:r>
            <a:r>
              <a:rPr lang="cs-CZ" sz="2000" b="1" dirty="0" smtClean="0"/>
              <a:t>vzdělání</a:t>
            </a:r>
          </a:p>
          <a:p>
            <a:pPr marL="0" indent="0" algn="ctr">
              <a:buNone/>
            </a:pPr>
            <a:endParaRPr lang="cs-CZ" sz="2000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672081"/>
              </p:ext>
            </p:extLst>
          </p:nvPr>
        </p:nvGraphicFramePr>
        <p:xfrm>
          <a:off x="395535" y="2348880"/>
          <a:ext cx="8280921" cy="4104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4927"/>
                <a:gridCol w="831418"/>
                <a:gridCol w="831418"/>
                <a:gridCol w="659883"/>
                <a:gridCol w="659883"/>
                <a:gridCol w="659883"/>
                <a:gridCol w="659883"/>
                <a:gridCol w="926813"/>
                <a:gridCol w="926813"/>
              </a:tblGrid>
              <a:tr h="822213">
                <a:tc rowSpan="3">
                  <a:txBody>
                    <a:bodyPr/>
                    <a:lstStyle/>
                    <a:p>
                      <a:pPr marL="42545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VZDĚLÁNÍ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ZAMĚSTNANCE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3302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Průměrná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mzda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Mzdy v důležitých kvantilech</a:t>
                      </a:r>
                      <a:endParaRPr lang="cs-CZ" sz="2000">
                        <a:effectLst/>
                      </a:endParaRPr>
                    </a:p>
                    <a:p>
                      <a:pPr indent="2705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6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292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P5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292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P10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2667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P25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292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P50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292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P75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292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P90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292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P95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804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92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5. percentil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5588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1. decil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952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1. </a:t>
                      </a:r>
                      <a:r>
                        <a:rPr lang="cs-CZ" sz="1100" dirty="0" err="1">
                          <a:effectLst/>
                        </a:rPr>
                        <a:t>kvartil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Medián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3. kvartil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3048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9. decil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95. percentil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8045">
                <a:tc>
                  <a:txBody>
                    <a:bodyPr/>
                    <a:lstStyle/>
                    <a:p>
                      <a:pPr indent="43815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Základní a nedokončené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16 909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8 988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5588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9 955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12 047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15 658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20 343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25 353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29 017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38045">
                <a:tc>
                  <a:txBody>
                    <a:bodyPr/>
                    <a:lstStyle/>
                    <a:p>
                      <a:pPr indent="43815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Střední bez maturity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19 949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9 745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10 922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14 189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18 789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24 033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29 900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34 136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96008">
                <a:tc>
                  <a:txBody>
                    <a:bodyPr/>
                    <a:lstStyle/>
                    <a:p>
                      <a:pPr indent="43815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Střední s maturitou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25 941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10 942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13 286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17 918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23 311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30 081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39 249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47 600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8045">
                <a:tc>
                  <a:txBody>
                    <a:bodyPr/>
                    <a:lstStyle/>
                    <a:p>
                      <a:pPr indent="43815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Vyšší odborné a bakalářské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30 517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13 139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16 408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21 135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26 523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34 293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45 174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57 876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38045">
                <a:tc>
                  <a:txBody>
                    <a:bodyPr/>
                    <a:lstStyle/>
                    <a:p>
                      <a:pPr indent="43815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Vysokoškolské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43 410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651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15 812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20 373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25 420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223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32 912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47 896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72 482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98 245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339752" y="6556702"/>
            <a:ext cx="4687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 smtClean="0"/>
              <a:t>Zdroj: </a:t>
            </a:r>
            <a:r>
              <a:rPr lang="cs-CZ" sz="1400" i="1" dirty="0"/>
              <a:t>http://www.czso.cz/csu/2013edicniplan.nsf/p/3109-13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89771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cs-CZ" sz="4000" dirty="0"/>
              <a:t>V</a:t>
            </a:r>
            <a:r>
              <a:rPr lang="cs-CZ" sz="4000" dirty="0" smtClean="0"/>
              <a:t>zdělání a složitost práce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600" b="1" dirty="0" smtClean="0"/>
              <a:t>Obr. Distribuce mezd podle klasifikace  zaměstnání (dle CZ-ISCO), 2012 (v Kč)</a:t>
            </a:r>
          </a:p>
          <a:p>
            <a:pPr marL="0" indent="0">
              <a:buNone/>
            </a:pPr>
            <a:endParaRPr lang="cs-CZ" sz="1800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542094"/>
              </p:ext>
            </p:extLst>
          </p:nvPr>
        </p:nvGraphicFramePr>
        <p:xfrm>
          <a:off x="611560" y="2317714"/>
          <a:ext cx="7848871" cy="4207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06683"/>
                <a:gridCol w="979660"/>
                <a:gridCol w="703897"/>
                <a:gridCol w="944051"/>
                <a:gridCol w="687335"/>
                <a:gridCol w="939910"/>
                <a:gridCol w="687335"/>
              </a:tblGrid>
              <a:tr h="615199">
                <a:tc>
                  <a:txBody>
                    <a:bodyPr/>
                    <a:lstStyle/>
                    <a:p>
                      <a:pPr indent="270510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effectLst/>
                        </a:rPr>
                        <a:t>Klasifikace zaměstnání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Průměrná mzda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1. decil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1. kvartil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medián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3. kvartil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9. decil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5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Zaměstnanci v ozbrojených silách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25290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15286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18160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23644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29159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37207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5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Řídící pracovníci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58343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19410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>
                          <a:effectLst/>
                        </a:rPr>
                        <a:t>28293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40395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62820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108118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5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Specialisté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36592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20968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24343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29479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41535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59725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5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Techničtí a odborní pracovníci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28780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16017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20729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25933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33174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43211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5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Úředníci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22578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12768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16757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20967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26527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33400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5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Pracovníci ve službách a prodeji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16445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9685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11295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14617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18968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25507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51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Kvalifikovaní pracovníci v zemědělství, lesnictví a rybářství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18812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12979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14994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18034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21759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25449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5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Řemeslníci a opraváři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21730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12559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16245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20743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25980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31877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52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Obsluha strojů a zařízení, montéři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21112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12602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16142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20417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24977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30312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51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Pomocní a nekvalifikovaní pracovníci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b="1" dirty="0">
                          <a:effectLst/>
                        </a:rPr>
                        <a:t>14627</a:t>
                      </a:r>
                      <a:endParaRPr lang="cs-CZ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9067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10880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13334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>
                          <a:effectLst/>
                        </a:rPr>
                        <a:t>17366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200" dirty="0">
                          <a:effectLst/>
                        </a:rPr>
                        <a:t>21760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755576" y="6556702"/>
            <a:ext cx="769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 dirty="0" smtClean="0"/>
              <a:t>Zdroj: </a:t>
            </a:r>
            <a:r>
              <a:rPr lang="cs-CZ" sz="1400" i="1" dirty="0" smtClean="0"/>
              <a:t>http</a:t>
            </a:r>
            <a:r>
              <a:rPr lang="cs-CZ" sz="1400" i="1" dirty="0"/>
              <a:t>://vdb.czso.cz/vdbvo/tabparam.jsp?voa=tabulka&amp;cislotab=PRA0021UU&amp;&amp;kapitola_id=15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07635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>Vzdělávací politika a politika zaměstnanosti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 smtClean="0"/>
              <a:t>Podmínky efektivního využití LK (opak.):</a:t>
            </a:r>
          </a:p>
          <a:p>
            <a:pPr lvl="1"/>
            <a:r>
              <a:rPr lang="cs-CZ" dirty="0" smtClean="0"/>
              <a:t>flexibilní trh práce</a:t>
            </a:r>
          </a:p>
          <a:p>
            <a:pPr lvl="1"/>
            <a:r>
              <a:rPr lang="cs-CZ" dirty="0" smtClean="0"/>
              <a:t>flexibilní školství</a:t>
            </a:r>
          </a:p>
          <a:p>
            <a:pPr lvl="1"/>
            <a:r>
              <a:rPr lang="cs-CZ" dirty="0" smtClean="0"/>
              <a:t>celoživotní vzdělávání</a:t>
            </a:r>
          </a:p>
          <a:p>
            <a:r>
              <a:rPr lang="cs-CZ" dirty="0" smtClean="0"/>
              <a:t>úzká propojenost obou politik</a:t>
            </a:r>
          </a:p>
          <a:p>
            <a:endParaRPr lang="cs-CZ" dirty="0" smtClean="0"/>
          </a:p>
          <a:p>
            <a:r>
              <a:rPr lang="cs-CZ" dirty="0" smtClean="0"/>
              <a:t>(ne)flexibilita školství</a:t>
            </a:r>
          </a:p>
          <a:p>
            <a:pPr lvl="1"/>
            <a:r>
              <a:rPr lang="cs-CZ" dirty="0" smtClean="0"/>
              <a:t>míra nezaměstnanosti absolventů škol</a:t>
            </a:r>
          </a:p>
          <a:p>
            <a:pPr lvl="1"/>
            <a:r>
              <a:rPr lang="cs-CZ" dirty="0" smtClean="0"/>
              <a:t>délka hledání prvního zaměstnání</a:t>
            </a:r>
          </a:p>
          <a:p>
            <a:pPr lvl="1"/>
            <a:r>
              <a:rPr lang="cs-CZ" dirty="0" smtClean="0"/>
              <a:t>podíl absolventů na </a:t>
            </a:r>
            <a:r>
              <a:rPr lang="cs-CZ" dirty="0" err="1" smtClean="0"/>
              <a:t>rekvalif</a:t>
            </a:r>
            <a:r>
              <a:rPr lang="cs-CZ" dirty="0" smtClean="0"/>
              <a:t>. kurzech</a:t>
            </a:r>
          </a:p>
          <a:p>
            <a:pPr lvl="1"/>
            <a:r>
              <a:rPr lang="cs-CZ" dirty="0" smtClean="0"/>
              <a:t>profese absolventa neodpovídající jeho vzdělání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>Jak vzdělávání ovlivňuje pozici na pracovním trhu? (OECD, </a:t>
            </a:r>
            <a:r>
              <a:rPr lang="cs-CZ" sz="4000" dirty="0" err="1" smtClean="0"/>
              <a:t>Indicator</a:t>
            </a:r>
            <a:r>
              <a:rPr lang="cs-CZ" sz="4000" dirty="0" smtClean="0"/>
              <a:t> A5)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Hlavní zjištění </a:t>
            </a:r>
            <a:r>
              <a:rPr lang="cs-CZ" b="1" dirty="0" err="1" smtClean="0"/>
              <a:t>Education</a:t>
            </a:r>
            <a:r>
              <a:rPr lang="cs-CZ" b="1" dirty="0" smtClean="0"/>
              <a:t> </a:t>
            </a:r>
            <a:r>
              <a:rPr lang="cs-CZ" b="1" dirty="0" err="1" smtClean="0"/>
              <a:t>at</a:t>
            </a:r>
            <a:r>
              <a:rPr lang="cs-CZ" b="1" dirty="0" smtClean="0"/>
              <a:t> a </a:t>
            </a:r>
            <a:r>
              <a:rPr lang="cs-CZ" b="1" dirty="0" err="1" smtClean="0"/>
              <a:t>Glance</a:t>
            </a:r>
            <a:r>
              <a:rPr lang="cs-CZ" b="1" dirty="0" smtClean="0"/>
              <a:t> 2013</a:t>
            </a:r>
          </a:p>
          <a:p>
            <a:pPr lvl="1"/>
            <a:r>
              <a:rPr lang="cs-CZ" dirty="0" smtClean="0"/>
              <a:t>Lidé s terciárním vzděláním (=VŠ/VOŠ): vyšší míra zaměstnanosti + vyšší pravděpodobnost zaměstnání na plný úvazek („FT“)</a:t>
            </a:r>
          </a:p>
          <a:p>
            <a:pPr lvl="1"/>
            <a:r>
              <a:rPr lang="cs-CZ" dirty="0" smtClean="0"/>
              <a:t>Míra nezaměstnanosti téměř 3 krát vyšší v případě jedinců bez vyššího sekundárního vzdělání (=SŠ; </a:t>
            </a:r>
            <a:r>
              <a:rPr lang="cs-CZ" dirty="0" err="1" smtClean="0"/>
              <a:t>prům</a:t>
            </a:r>
            <a:r>
              <a:rPr lang="cs-CZ" dirty="0" smtClean="0"/>
              <a:t>. OECD 13 %) v porovnání s VŠ/VOŠ (5 %)</a:t>
            </a:r>
          </a:p>
          <a:p>
            <a:pPr lvl="1"/>
            <a:r>
              <a:rPr lang="cs-CZ" dirty="0" smtClean="0"/>
              <a:t>Jedinci s ukončeným SŠ vzděláním větší šance na zaměstnání než jedinci bez</a:t>
            </a:r>
          </a:p>
          <a:p>
            <a:pPr lvl="1"/>
            <a:r>
              <a:rPr lang="cs-CZ" dirty="0" smtClean="0"/>
              <a:t>Nejmenší rozdíly M/Ž v případě VŠ/VOŠ (nejvyšší u jedinců bez SŠ)</a:t>
            </a:r>
          </a:p>
          <a:p>
            <a:pPr lvl="1"/>
            <a:r>
              <a:rPr lang="cs-CZ" dirty="0" smtClean="0"/>
              <a:t>Pravděpodobnost zaměstnání na FT roste s úrovní vzdělání (méně než SŠ - 64 %, SŠ - 71 %, VŠ/VOŠ - 75 %)</a:t>
            </a:r>
          </a:p>
          <a:p>
            <a:pPr lvl="1"/>
            <a:r>
              <a:rPr lang="cs-CZ" dirty="0" smtClean="0"/>
              <a:t>U žen nižší pravděpodobnost FT (60 %) než u mužů (80 %), roste ale s úrovní vzdělání</a:t>
            </a:r>
          </a:p>
          <a:p>
            <a:pPr lvl="1"/>
            <a:r>
              <a:rPr lang="cs-CZ" dirty="0" smtClean="0"/>
              <a:t>Jedinci s odborným SŠ vzděláním vyšší pravděpodobnost zaměstnání (76 %) než jedinci se všeobecným SŠ vzděláním (70 %)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62" y="476673"/>
            <a:ext cx="9132050" cy="6048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/>
              <a:t>Jaké mzdové výhody přináší vzdělávání? OECD </a:t>
            </a:r>
            <a:r>
              <a:rPr lang="cs-CZ" sz="4000" dirty="0" err="1" smtClean="0"/>
              <a:t>Indicator</a:t>
            </a:r>
            <a:r>
              <a:rPr lang="cs-CZ" sz="4000" dirty="0" smtClean="0"/>
              <a:t> A6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Hlavní zjištění </a:t>
            </a:r>
            <a:r>
              <a:rPr lang="cs-CZ" b="1" dirty="0" err="1" smtClean="0"/>
              <a:t>Education</a:t>
            </a:r>
            <a:r>
              <a:rPr lang="cs-CZ" b="1" dirty="0" smtClean="0"/>
              <a:t> </a:t>
            </a:r>
            <a:r>
              <a:rPr lang="cs-CZ" b="1" dirty="0" err="1" smtClean="0"/>
              <a:t>at</a:t>
            </a:r>
            <a:r>
              <a:rPr lang="cs-CZ" b="1" dirty="0" smtClean="0"/>
              <a:t> a </a:t>
            </a:r>
            <a:r>
              <a:rPr lang="cs-CZ" b="1" dirty="0" err="1" smtClean="0"/>
              <a:t>Glance</a:t>
            </a:r>
            <a:r>
              <a:rPr lang="cs-CZ" b="1" dirty="0" smtClean="0"/>
              <a:t> 2013</a:t>
            </a:r>
          </a:p>
          <a:p>
            <a:pPr lvl="1"/>
            <a:r>
              <a:rPr lang="cs-CZ" dirty="0" smtClean="0"/>
              <a:t>Ve všech OECD zemích pro mzdy dospělých platí: </a:t>
            </a:r>
          </a:p>
          <a:p>
            <a:pPr lvl="1">
              <a:buNone/>
            </a:pPr>
            <a:r>
              <a:rPr lang="cs-CZ" dirty="0" smtClean="0"/>
              <a:t>	VŠ/VOŠ &gt;  SŠ/nástavba &gt;  ZŠ</a:t>
            </a:r>
          </a:p>
          <a:p>
            <a:pPr lvl="1"/>
            <a:r>
              <a:rPr lang="cs-CZ" dirty="0" smtClean="0"/>
              <a:t>Rozdíly v příjmech mladších a starších zaměstnanců rostou s vyšším vzděláním</a:t>
            </a:r>
          </a:p>
          <a:p>
            <a:pPr lvl="1"/>
            <a:r>
              <a:rPr lang="cs-CZ" dirty="0" smtClean="0"/>
              <a:t>Ve všech stupních vzdělávání rozdíly v příjmech M/Ž, nejvíce ve VŠ/VOŠ</a:t>
            </a:r>
          </a:p>
          <a:p>
            <a:pPr lvl="1"/>
            <a:r>
              <a:rPr lang="cs-CZ" dirty="0" smtClean="0"/>
              <a:t>Ve většině zemí více než ½ studentů (15-24 let) příjmy ze zaměstnání </a:t>
            </a:r>
          </a:p>
          <a:p>
            <a:pPr lvl="1"/>
            <a:r>
              <a:rPr lang="cs-CZ" dirty="0" smtClean="0"/>
              <a:t>67 % studentů (25-29 let) příjmy ze zaměstnání</a:t>
            </a:r>
          </a:p>
          <a:p>
            <a:pPr lvl="1"/>
            <a:r>
              <a:rPr lang="cs-CZ" dirty="0" smtClean="0"/>
              <a:t>Lidé s nižším než SŠ vzděláním čelí během života velkým mzdovým znevýhodněním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459</TotalTime>
  <Words>1112</Words>
  <Application>Microsoft Office PowerPoint</Application>
  <PresentationFormat>Předvádění na obrazovce (4:3)</PresentationFormat>
  <Paragraphs>276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Tok</vt:lpstr>
      <vt:lpstr>Vzdělávání a trh práce.  Vzdělávání jako veřejně poskytovaný statek.</vt:lpstr>
      <vt:lpstr>Vzdělávání a trh práce</vt:lpstr>
      <vt:lpstr>(Ne)zaměstnanost a dosažené vzdělání</vt:lpstr>
      <vt:lpstr>Ohodnocení zaměstnanců dle dosaženého vzdělání</vt:lpstr>
      <vt:lpstr>Vzdělání a složitost práce</vt:lpstr>
      <vt:lpstr>Vzdělávací politika a politika zaměstnanosti</vt:lpstr>
      <vt:lpstr>Jak vzdělávání ovlivňuje pozici na pracovním trhu? (OECD, Indicator A5)</vt:lpstr>
      <vt:lpstr>Prezentace aplikace PowerPoint</vt:lpstr>
      <vt:lpstr>Jaké mzdové výhody přináší vzdělávání? OECD Indicator A6</vt:lpstr>
      <vt:lpstr>Prezentace aplikace PowerPoint</vt:lpstr>
      <vt:lpstr>Prezentace aplikace PowerPoint</vt:lpstr>
      <vt:lpstr>Vzdělávání jako veřejně poskytovaný statek</vt:lpstr>
      <vt:lpstr>Vzdělávání jako veřejně poskytovaný statek</vt:lpstr>
      <vt:lpstr>Proč nelze zavést čistý trh ve vzdělávání?</vt:lpstr>
      <vt:lpstr>Efektivnost poskytování vzdělávání vs. rovnost při jeho poskytování</vt:lpstr>
      <vt:lpstr>Efektivnost poskytování vzdělávání vs. rovnost při jeho poskytování</vt:lpstr>
      <vt:lpstr>Rovné příležitosti a vzdělávání</vt:lpstr>
      <vt:lpstr>Obr. Podíl přijatých do středního vzdělávání bez maturity a s maturitou podle vzdělání rodičů v letech 2000 a 2009</vt:lpstr>
      <vt:lpstr>Zdroje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Zuzzinka</dc:creator>
  <cp:lastModifiedBy>Berná Zuzana</cp:lastModifiedBy>
  <cp:revision>59</cp:revision>
  <dcterms:created xsi:type="dcterms:W3CDTF">2014-03-05T14:55:22Z</dcterms:created>
  <dcterms:modified xsi:type="dcterms:W3CDTF">2014-03-06T12:44:22Z</dcterms:modified>
</cp:coreProperties>
</file>