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6" r:id="rId3"/>
    <p:sldId id="277" r:id="rId4"/>
    <p:sldId id="324" r:id="rId5"/>
    <p:sldId id="281" r:id="rId6"/>
    <p:sldId id="327" r:id="rId7"/>
    <p:sldId id="329" r:id="rId8"/>
    <p:sldId id="326" r:id="rId9"/>
    <p:sldId id="279" r:id="rId10"/>
    <p:sldId id="330" r:id="rId11"/>
    <p:sldId id="325" r:id="rId12"/>
    <p:sldId id="280" r:id="rId13"/>
    <p:sldId id="331" r:id="rId14"/>
    <p:sldId id="282" r:id="rId15"/>
    <p:sldId id="289" r:id="rId16"/>
    <p:sldId id="283" r:id="rId17"/>
    <p:sldId id="332" r:id="rId18"/>
    <p:sldId id="333" r:id="rId19"/>
    <p:sldId id="334" r:id="rId20"/>
    <p:sldId id="284" r:id="rId21"/>
    <p:sldId id="338" r:id="rId22"/>
    <p:sldId id="296" r:id="rId23"/>
    <p:sldId id="337" r:id="rId24"/>
    <p:sldId id="335" r:id="rId25"/>
    <p:sldId id="336" r:id="rId26"/>
    <p:sldId id="263" r:id="rId27"/>
    <p:sldId id="268" r:id="rId28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576" autoAdjust="0"/>
  </p:normalViewPr>
  <p:slideViewPr>
    <p:cSldViewPr>
      <p:cViewPr varScale="1">
        <p:scale>
          <a:sx n="111" d="100"/>
          <a:sy n="111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7FB66-F612-452A-86DF-34BE544F37F8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3AF76-A7FD-4AF7-BC02-38B1EF28E8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0276-7386-4495-BE9C-E00F53BA243F}" type="datetimeFigureOut">
              <a:rPr lang="cs-CZ" smtClean="0"/>
              <a:t>13.3.2014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EA44-2CDD-4DC9-A2C6-E58B1E5B1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7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EA44-2CDD-4DC9-A2C6-E58B1E5B18A9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37951-7D19-4CF2-9D3A-4C2853B0C36A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A3FD7-8FBE-4C85-BD5A-B21DD11995D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mladez/neformalni-vzdelavani-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eag2013%20(eng)--FINAL%2020%20June%202013.pdf" TargetMode="External"/><Relationship Id="rId2" Type="http://schemas.openxmlformats.org/officeDocument/2006/relationships/hyperlink" Target="http://dx.doi.org/10.1787/eag-2013-e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999040" cy="1828800"/>
          </a:xfrm>
        </p:spPr>
        <p:txBody>
          <a:bodyPr anchor="t">
            <a:noAutofit/>
          </a:bodyPr>
          <a:lstStyle/>
          <a:p>
            <a:pPr algn="l"/>
            <a:r>
              <a:rPr lang="cs-CZ" sz="4000" b="0" dirty="0" smtClean="0"/>
              <a:t>Struktura vzdělávacího systému v ČR</a:t>
            </a:r>
            <a:endParaRPr lang="cs-CZ" sz="4000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/>
          <a:lstStyle/>
          <a:p>
            <a:r>
              <a:rPr lang="cs-CZ" dirty="0" smtClean="0"/>
              <a:t>EKVZ 13. 3.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školský zákon + vyhlášky MŠMT </a:t>
            </a:r>
          </a:p>
          <a:p>
            <a:pPr lvl="1"/>
            <a:r>
              <a:rPr lang="cs-CZ" dirty="0" smtClean="0"/>
              <a:t>o základním vzdělávání a některých náležitostech plnění povinné školní docházky, </a:t>
            </a:r>
          </a:p>
          <a:p>
            <a:pPr lvl="1"/>
            <a:r>
              <a:rPr lang="cs-CZ" dirty="0" smtClean="0"/>
              <a:t>o organizaci školního roku, </a:t>
            </a:r>
          </a:p>
          <a:p>
            <a:pPr lvl="1"/>
            <a:r>
              <a:rPr lang="cs-CZ" dirty="0" smtClean="0"/>
              <a:t>o základním uměleckém vzdělávání</a:t>
            </a:r>
          </a:p>
          <a:p>
            <a:r>
              <a:rPr lang="cs-CZ" dirty="0" smtClean="0"/>
              <a:t>Rámcový vzdělávací program pro ZŠ</a:t>
            </a:r>
          </a:p>
          <a:p>
            <a:r>
              <a:rPr lang="cs-CZ" dirty="0" smtClean="0"/>
              <a:t>ZŠ vzdělání bezplatné s výjimkou církevních &amp; </a:t>
            </a:r>
            <a:r>
              <a:rPr lang="cs-CZ" dirty="0" err="1" smtClean="0"/>
              <a:t>soukr</a:t>
            </a:r>
            <a:r>
              <a:rPr lang="cs-CZ" dirty="0" smtClean="0"/>
              <a:t>. ZŠ</a:t>
            </a:r>
          </a:p>
          <a:p>
            <a:r>
              <a:rPr lang="cs-CZ" dirty="0" smtClean="0"/>
              <a:t>nejčastěji zřizovatelem obec (89 %)</a:t>
            </a:r>
          </a:p>
          <a:p>
            <a:pPr lvl="1"/>
            <a:r>
              <a:rPr lang="cs-CZ" dirty="0" smtClean="0"/>
              <a:t>kraje (7 %), soukromé PO (2 %), MŠMT (1 %), církev (1 %)</a:t>
            </a:r>
          </a:p>
          <a:p>
            <a:pPr marL="393192" lvl="1" indent="0">
              <a:buNone/>
            </a:pPr>
            <a:r>
              <a:rPr lang="cs-CZ" dirty="0" smtClean="0"/>
              <a:t>(z celkového počtu 3634 ZŠ k 09/2012)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Povinná školní docházka (II)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89597"/>
              </p:ext>
            </p:extLst>
          </p:nvPr>
        </p:nvGraphicFramePr>
        <p:xfrm>
          <a:off x="107504" y="2852936"/>
          <a:ext cx="8892482" cy="289953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1008112"/>
                <a:gridCol w="1440160"/>
                <a:gridCol w="1440160"/>
                <a:gridCol w="1656184"/>
                <a:gridCol w="1475658"/>
              </a:tblGrid>
              <a:tr h="1382506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Věk zahájení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PŠD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Věk ukončení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PŠD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Počet let s univerzálním přístupem ke vzdělávání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Věk s univerzálním přístupem ke vzdělávání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účastnících se vzdělávání ve věku 3-4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účastnících se vzdělávání ve věku 5-14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92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– 16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Maďarsko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5 - 17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Povinná školní docházka (III)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30373" y="5949280"/>
            <a:ext cx="3857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Zdroj: </a:t>
            </a:r>
            <a:r>
              <a:rPr lang="cs-CZ" sz="2000" i="1" dirty="0" err="1" smtClean="0"/>
              <a:t>Education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at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Glance</a:t>
            </a:r>
            <a:r>
              <a:rPr lang="cs-CZ" sz="2000" i="1" dirty="0" smtClean="0"/>
              <a:t>, 2013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Střední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úroveň 3 v klasifikaci ISCED 2011 (</a:t>
            </a:r>
            <a:r>
              <a:rPr lang="cs-CZ" dirty="0" err="1" smtClean="0"/>
              <a:t>všeob</a:t>
            </a:r>
            <a:r>
              <a:rPr lang="cs-CZ" dirty="0" smtClean="0"/>
              <a:t>. 34, odborné 35)</a:t>
            </a:r>
          </a:p>
          <a:p>
            <a:pPr lvl="1"/>
            <a:r>
              <a:rPr lang="cs-CZ" dirty="0" smtClean="0"/>
              <a:t>střední vzdělání</a:t>
            </a:r>
          </a:p>
          <a:p>
            <a:pPr lvl="1"/>
            <a:r>
              <a:rPr lang="cs-CZ" dirty="0" smtClean="0"/>
              <a:t>střední vzdělání s výučním listem </a:t>
            </a:r>
          </a:p>
          <a:p>
            <a:pPr lvl="1"/>
            <a:r>
              <a:rPr lang="cs-CZ" dirty="0" smtClean="0"/>
              <a:t>střední vzdělání s maturitní zkouškou (poskytuje 75 % SŠ, z toho 369 gymnázií)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SŠ mohou </a:t>
            </a:r>
            <a:r>
              <a:rPr lang="cs-CZ" dirty="0" err="1" smtClean="0"/>
              <a:t>posyktovat</a:t>
            </a:r>
            <a:r>
              <a:rPr lang="cs-CZ" dirty="0" smtClean="0"/>
              <a:t> rovněž </a:t>
            </a:r>
            <a:r>
              <a:rPr lang="cs-CZ" dirty="0" err="1" smtClean="0"/>
              <a:t>postsekundární</a:t>
            </a:r>
            <a:r>
              <a:rPr lang="cs-CZ" dirty="0" smtClean="0"/>
              <a:t> neterciární vzdělávání - nástavbové + </a:t>
            </a:r>
            <a:r>
              <a:rPr lang="cs-CZ" dirty="0"/>
              <a:t>zkrácené </a:t>
            </a:r>
            <a:r>
              <a:rPr lang="cs-CZ" dirty="0" smtClean="0"/>
              <a:t>studium (</a:t>
            </a:r>
            <a:r>
              <a:rPr lang="cs-CZ" dirty="0" err="1" smtClean="0"/>
              <a:t>úr</a:t>
            </a:r>
            <a:r>
              <a:rPr lang="cs-CZ" dirty="0" smtClean="0"/>
              <a:t>. 4)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školský zákon + vyhlášky MŠMT; RVP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bezplatné (</a:t>
            </a:r>
            <a:r>
              <a:rPr lang="cs-CZ" dirty="0" err="1" smtClean="0"/>
              <a:t>výj</a:t>
            </a:r>
            <a:r>
              <a:rPr lang="cs-CZ" dirty="0" smtClean="0"/>
              <a:t>. církevní soukromé SŠ)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nejčastěji zřizovatelem kraj (68 %)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cs-CZ" dirty="0" smtClean="0"/>
              <a:t>soukromé PO (26 %), církev (2,5 %), MŠMT (2 %), obec (1%), jiné ministerstvo (pod 1%)</a:t>
            </a:r>
            <a:endParaRPr lang="cs-CZ" dirty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cs-CZ" dirty="0" smtClean="0"/>
              <a:t>1337 škol v denní formě, 404 v jiné formě (k 09/2012)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5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 smtClean="0"/>
              <a:t>EaG</a:t>
            </a:r>
            <a:r>
              <a:rPr lang="cs-CZ" u="sng" dirty="0" smtClean="0"/>
              <a:t> 2013: </a:t>
            </a:r>
          </a:p>
          <a:p>
            <a:pPr lvl="1"/>
            <a:r>
              <a:rPr lang="cs-CZ" dirty="0" smtClean="0"/>
              <a:t>rostoucí zájem o odborně zaměřené obory</a:t>
            </a:r>
          </a:p>
          <a:p>
            <a:pPr lvl="1"/>
            <a:r>
              <a:rPr lang="cs-CZ" dirty="0" smtClean="0"/>
              <a:t>ukončeny většinou vyšší sekundární nebo post-sekundární kvalifikací</a:t>
            </a:r>
          </a:p>
          <a:p>
            <a:pPr lvl="1"/>
            <a:r>
              <a:rPr lang="cs-CZ" dirty="0" smtClean="0"/>
              <a:t>přibližně v 1/3 OECD zemí více než 50 % studentů ve vyšším sekundárním stupni vzdělávání má odborně zaměřené studium (v ČR přes 70 %)</a:t>
            </a:r>
          </a:p>
          <a:p>
            <a:pPr lvl="1"/>
            <a:r>
              <a:rPr lang="cs-CZ" dirty="0" smtClean="0"/>
              <a:t>ve </a:t>
            </a:r>
            <a:r>
              <a:rPr lang="cs-CZ" dirty="0" err="1" smtClean="0"/>
              <a:t>zbýv</a:t>
            </a:r>
            <a:r>
              <a:rPr lang="cs-CZ" dirty="0" smtClean="0"/>
              <a:t>. 2/3 více než 50 % studentů ve všeobecném sekundárním vzdělávání</a:t>
            </a:r>
          </a:p>
          <a:p>
            <a:pPr lvl="1"/>
            <a:r>
              <a:rPr lang="cs-CZ" dirty="0" smtClean="0"/>
              <a:t>ČR nejvíce studentů zapsaných v odborném vyšším sekundárním vzdělávání (přes 50 %)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Střední vzdělávání (II)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Vyšší odborné vzdělávání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úroveň 5</a:t>
            </a:r>
          </a:p>
          <a:p>
            <a:r>
              <a:rPr lang="cs-CZ" dirty="0" smtClean="0"/>
              <a:t>VOŠ od </a:t>
            </a:r>
            <a:r>
              <a:rPr lang="cs-CZ" dirty="0" err="1" smtClean="0"/>
              <a:t>š.r</a:t>
            </a:r>
            <a:r>
              <a:rPr lang="cs-CZ" dirty="0" smtClean="0"/>
              <a:t>. 1995/96</a:t>
            </a:r>
          </a:p>
          <a:p>
            <a:r>
              <a:rPr lang="cs-CZ" dirty="0" smtClean="0"/>
              <a:t>3 – 3,5 roku,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terciární stupeň, ale upravuje školský zákon + vyhláška MŠMT o vyšším odborném </a:t>
            </a:r>
            <a:r>
              <a:rPr lang="cs-CZ" dirty="0" err="1" smtClean="0"/>
              <a:t>vzděl</a:t>
            </a:r>
            <a:r>
              <a:rPr lang="cs-CZ" dirty="0" smtClean="0"/>
              <a:t>.</a:t>
            </a:r>
          </a:p>
          <a:p>
            <a:r>
              <a:rPr lang="cs-CZ" dirty="0" smtClean="0"/>
              <a:t>akreditace MŠMT (</a:t>
            </a:r>
            <a:r>
              <a:rPr lang="cs-CZ" dirty="0" err="1" smtClean="0"/>
              <a:t>Mzdrav</a:t>
            </a:r>
            <a:r>
              <a:rPr lang="cs-CZ" dirty="0" smtClean="0"/>
              <a:t>, MV)</a:t>
            </a:r>
          </a:p>
          <a:p>
            <a:r>
              <a:rPr lang="cs-CZ" dirty="0" smtClean="0"/>
              <a:t>vzdělávání poskytováno za úplatu</a:t>
            </a:r>
          </a:p>
          <a:p>
            <a:r>
              <a:rPr lang="cs-CZ" dirty="0" smtClean="0"/>
              <a:t>veřejné, státní, soukromé a církevní</a:t>
            </a:r>
          </a:p>
          <a:p>
            <a:r>
              <a:rPr lang="cs-CZ" dirty="0" smtClean="0"/>
              <a:t>k 09/2012 v ČR 178 VOŠ (20 407 studentů)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3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Počty škol (MŠ – VOŠ) v ČR 2012/2013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912151"/>
              </p:ext>
            </p:extLst>
          </p:nvPr>
        </p:nvGraphicFramePr>
        <p:xfrm>
          <a:off x="971600" y="1687477"/>
          <a:ext cx="7056785" cy="4189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776"/>
                <a:gridCol w="1420943"/>
                <a:gridCol w="1532307"/>
                <a:gridCol w="1306759"/>
              </a:tblGrid>
              <a:tr h="673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soukromé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církevní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3367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Mateřské školy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5011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194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3367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Základní školy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4095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84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663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Střední školy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1347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313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663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Konzervatoře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3367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Vyšší odborné školy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178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47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73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10649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641</a:t>
                      </a:r>
                      <a:endParaRPr lang="cs-CZ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-146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123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131840" y="6093296"/>
            <a:ext cx="3161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Zdroj: </a:t>
            </a:r>
            <a:r>
              <a:rPr lang="cs-CZ" sz="1600" i="1" dirty="0" err="1" smtClean="0"/>
              <a:t>Kitzberger</a:t>
            </a:r>
            <a:r>
              <a:rPr lang="cs-CZ" sz="1600" i="1" dirty="0" smtClean="0"/>
              <a:t> (2013) - READER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7501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Vysoké školství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Bc. studium (</a:t>
            </a:r>
            <a:r>
              <a:rPr lang="cs-CZ" dirty="0" err="1" smtClean="0"/>
              <a:t>úr</a:t>
            </a:r>
            <a:r>
              <a:rPr lang="cs-CZ" dirty="0" smtClean="0"/>
              <a:t>. 6 v ISCED 2011), Mgr. studium (</a:t>
            </a:r>
            <a:r>
              <a:rPr lang="cs-CZ" dirty="0" err="1" smtClean="0"/>
              <a:t>úr</a:t>
            </a:r>
            <a:r>
              <a:rPr lang="cs-CZ" dirty="0" smtClean="0"/>
              <a:t>. 7), </a:t>
            </a:r>
            <a:r>
              <a:rPr lang="cs-CZ" dirty="0" err="1" smtClean="0"/>
              <a:t>Ph.D</a:t>
            </a:r>
            <a:r>
              <a:rPr lang="cs-CZ" dirty="0" smtClean="0"/>
              <a:t>. studium (</a:t>
            </a:r>
            <a:r>
              <a:rPr lang="cs-CZ" dirty="0" err="1" smtClean="0"/>
              <a:t>úr</a:t>
            </a:r>
            <a:r>
              <a:rPr lang="cs-CZ" dirty="0" smtClean="0"/>
              <a:t>. 8)</a:t>
            </a:r>
          </a:p>
          <a:p>
            <a:r>
              <a:rPr lang="cs-CZ" dirty="0" smtClean="0"/>
              <a:t>upravuje zákon č. 111/1998 Sb., o vysokých školách</a:t>
            </a:r>
          </a:p>
          <a:p>
            <a:r>
              <a:rPr lang="cs-CZ" dirty="0" smtClean="0"/>
              <a:t>VŠ </a:t>
            </a:r>
            <a:r>
              <a:rPr lang="cs-CZ" dirty="0"/>
              <a:t>p</a:t>
            </a:r>
            <a:r>
              <a:rPr lang="cs-CZ" dirty="0" smtClean="0"/>
              <a:t>rávnické osoby – </a:t>
            </a:r>
            <a:r>
              <a:rPr lang="cs-CZ" dirty="0" err="1" smtClean="0"/>
              <a:t>ak</a:t>
            </a:r>
            <a:r>
              <a:rPr lang="cs-CZ" dirty="0" smtClean="0"/>
              <a:t>. práva a svobody</a:t>
            </a:r>
          </a:p>
          <a:p>
            <a:r>
              <a:rPr lang="cs-CZ" dirty="0" smtClean="0"/>
              <a:t>VŠ univerzitní a neuniverzitní</a:t>
            </a:r>
          </a:p>
          <a:p>
            <a:r>
              <a:rPr lang="cs-CZ" dirty="0" smtClean="0"/>
              <a:t>vlastní vnitřní předpisy &amp; samosprávné orgány</a:t>
            </a:r>
          </a:p>
          <a:p>
            <a:r>
              <a:rPr lang="cs-CZ" dirty="0" smtClean="0"/>
              <a:t>státní správu vykonává pouze MŠMT, studijní programy akreditovány MŠMT (stanovisko Akreditační komise)</a:t>
            </a:r>
          </a:p>
          <a:p>
            <a:pPr lvl="1"/>
            <a:r>
              <a:rPr lang="cs-CZ" dirty="0" smtClean="0"/>
              <a:t>veřejné VŠ (26 VVŠ k 09/2012, 333 618 studentů) - samosprávné působnosti a orgány </a:t>
            </a:r>
          </a:p>
          <a:p>
            <a:pPr lvl="1"/>
            <a:r>
              <a:rPr lang="cs-CZ" dirty="0" smtClean="0"/>
              <a:t>soukromé (45 </a:t>
            </a:r>
            <a:r>
              <a:rPr lang="cs-CZ" dirty="0" err="1" smtClean="0"/>
              <a:t>SoVŠ</a:t>
            </a:r>
            <a:r>
              <a:rPr lang="cs-CZ" dirty="0" smtClean="0"/>
              <a:t>, 408 404 st.)</a:t>
            </a:r>
          </a:p>
          <a:p>
            <a:pPr lvl="1"/>
            <a:r>
              <a:rPr lang="cs-CZ" dirty="0" smtClean="0"/>
              <a:t>státní (vojenské a policejní) - organizační složky MŠMT a MV</a:t>
            </a:r>
          </a:p>
          <a:p>
            <a:r>
              <a:rPr lang="cs-CZ" u="sng" dirty="0" err="1" smtClean="0"/>
              <a:t>EaG</a:t>
            </a:r>
            <a:r>
              <a:rPr lang="cs-CZ" u="sng" dirty="0" smtClean="0"/>
              <a:t> 2013</a:t>
            </a:r>
            <a:r>
              <a:rPr lang="cs-CZ" dirty="0" smtClean="0"/>
              <a:t>: 60 % mladých lidí vstupuje do terciárního vzdělávání (většinou před 25. rokem), 3 % do doktorského </a:t>
            </a:r>
          </a:p>
        </p:txBody>
      </p:sp>
    </p:spTree>
    <p:extLst>
      <p:ext uri="{BB962C8B-B14F-4D97-AF65-F5344CB8AC3E}">
        <p14:creationId xmlns:p14="http://schemas.microsoft.com/office/powerpoint/2010/main" val="3318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13690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61582" y="6474822"/>
            <a:ext cx="3122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Zdroj: </a:t>
            </a:r>
            <a:r>
              <a:rPr lang="cs-CZ" sz="1600" i="1" dirty="0" err="1" smtClean="0"/>
              <a:t>Education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at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Glance</a:t>
            </a:r>
            <a:r>
              <a:rPr lang="cs-CZ" sz="1600" i="1" dirty="0" smtClean="0"/>
              <a:t>, 2013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162399"/>
              </p:ext>
            </p:extLst>
          </p:nvPr>
        </p:nvGraphicFramePr>
        <p:xfrm>
          <a:off x="467544" y="2564904"/>
          <a:ext cx="8280920" cy="3384376"/>
        </p:xfrm>
        <a:graphic>
          <a:graphicData uri="http://schemas.openxmlformats.org/drawingml/2006/table">
            <a:tbl>
              <a:tblPr/>
              <a:tblGrid>
                <a:gridCol w="1044438"/>
                <a:gridCol w="1534690"/>
                <a:gridCol w="852603"/>
                <a:gridCol w="1726525"/>
                <a:gridCol w="962424"/>
                <a:gridCol w="817388"/>
                <a:gridCol w="1342852"/>
              </a:tblGrid>
              <a:tr h="802772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Programy B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Prům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věk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Programy A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Prům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věk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Ph.D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Prům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věk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0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802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Austrálie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Francie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915816" y="6300028"/>
            <a:ext cx="349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a </a:t>
            </a:r>
            <a:r>
              <a:rPr lang="cs-CZ" i="1" dirty="0" err="1" smtClean="0"/>
              <a:t>Glance</a:t>
            </a:r>
            <a:r>
              <a:rPr lang="cs-CZ" i="1" dirty="0" smtClean="0"/>
              <a:t>, 2013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1556792"/>
            <a:ext cx="689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Tab. Podíl studentů zapsaných do terciárního vzdělávání (v %, 2011)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7504" y="2636912"/>
          <a:ext cx="8892480" cy="2808312"/>
        </p:xfrm>
        <a:graphic>
          <a:graphicData uri="http://schemas.openxmlformats.org/drawingml/2006/table">
            <a:tbl>
              <a:tblPr/>
              <a:tblGrid>
                <a:gridCol w="815144"/>
                <a:gridCol w="1333872"/>
                <a:gridCol w="1185664"/>
                <a:gridCol w="1037456"/>
                <a:gridCol w="963352"/>
                <a:gridCol w="1361256"/>
                <a:gridCol w="936104"/>
                <a:gridCol w="1259632"/>
              </a:tblGrid>
              <a:tr h="1356048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Humanities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arts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and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education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and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welfare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 sciences, business and law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Services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Engineering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manufacturing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and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Sciences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Agriculture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08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08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08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05544" y="1268760"/>
            <a:ext cx="692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Poměr zapsaných v terciárním vzdělávání dle specializace (v %, 2011)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43808" y="6021288"/>
            <a:ext cx="349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a </a:t>
            </a:r>
            <a:r>
              <a:rPr lang="cs-CZ" i="1" dirty="0" err="1" smtClean="0"/>
              <a:t>Glance</a:t>
            </a:r>
            <a:r>
              <a:rPr lang="cs-CZ" i="1" dirty="0" smtClean="0"/>
              <a:t>, 2013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Vzdělávací systém v ČR </a:t>
            </a:r>
            <a:br>
              <a:rPr lang="cs-CZ" sz="4000" dirty="0" smtClean="0"/>
            </a:br>
            <a:r>
              <a:rPr lang="cs-CZ" sz="4000" dirty="0" smtClean="0"/>
              <a:t>Struktura, poskytovatelé a správa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u="sng" dirty="0" smtClean="0"/>
              <a:t>Základní principy a legislativa</a:t>
            </a:r>
          </a:p>
          <a:p>
            <a:pPr lvl="1"/>
            <a:r>
              <a:rPr lang="cs-CZ" b="1" dirty="0" smtClean="0"/>
              <a:t>Listina základních práv a svobod – </a:t>
            </a:r>
            <a:r>
              <a:rPr lang="cs-CZ" dirty="0" smtClean="0"/>
              <a:t>čl. 33: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/>
              <a:t>Každý má právo na vzdělání. Školní docházka je povinná po dobu, kterou stanoví zákon.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/>
              <a:t>Občané mají právo na bezplatné vzdělání v základních a středních školách, podle schopností občana a možností společnosti též na vysokých školách.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/>
              <a:t>Zřizovat jiné školy než státní a vyučovat na nich lze jen za podmínek stanovených zákonem; na takových školách se může vzdělání poskytovat za úplatu.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/>
              <a:t>Zákon stanoví, za jakých podmínek mají občané při studiu právo na pomoc státu.</a:t>
            </a:r>
            <a:r>
              <a:rPr lang="cs-CZ" dirty="0"/>
              <a:t>“</a:t>
            </a:r>
          </a:p>
          <a:p>
            <a:pPr marL="667512" lvl="2" indent="0">
              <a:buNone/>
            </a:pPr>
            <a:endParaRPr lang="cs-CZ" b="1" dirty="0" smtClean="0"/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561/2004 Sb., o předškolním, základním, středním, vyšším odborném a jiném vzdělávání (</a:t>
            </a:r>
            <a:r>
              <a:rPr lang="cs-CZ" b="1" dirty="0"/>
              <a:t>školský zákon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Zákon</a:t>
            </a:r>
            <a:r>
              <a:rPr lang="cs-CZ" dirty="0"/>
              <a:t> č. 111/1998 Sb., </a:t>
            </a:r>
            <a:r>
              <a:rPr lang="cs-CZ" b="1" dirty="0"/>
              <a:t>o vysokých školách</a:t>
            </a:r>
          </a:p>
          <a:p>
            <a:pPr lvl="0"/>
            <a:endParaRPr lang="cs-CZ" sz="1600" dirty="0"/>
          </a:p>
          <a:p>
            <a:pPr lvl="1"/>
            <a:r>
              <a:rPr lang="cs-CZ" sz="2300" dirty="0"/>
              <a:t>Zákon č. 109/2002 Sb., o výkonu ústavní výchovy nebo ochranné výchovy ve školských zařízeních a o preventivně výchovné péči ve školských zařízeních a o změně dalších zákonů</a:t>
            </a:r>
          </a:p>
          <a:p>
            <a:pPr lvl="1"/>
            <a:r>
              <a:rPr lang="cs-CZ" sz="2300" dirty="0"/>
              <a:t>Zákon č. 563/2004 Sb., o pedagogických pracovnících a o změně některých zákonů</a:t>
            </a:r>
          </a:p>
          <a:p>
            <a:pPr lvl="1"/>
            <a:r>
              <a:rPr lang="cs-CZ" sz="2300" dirty="0"/>
              <a:t>Zákon č. 306/1999 Sb., o poskytování dotací soukromým školám, předškolním a školským zařízením</a:t>
            </a:r>
          </a:p>
          <a:p>
            <a:pPr lvl="1"/>
            <a:r>
              <a:rPr lang="cs-CZ" sz="2300" dirty="0"/>
              <a:t>Zákon č. 179/2006 Sb., o ověřování a uznávání výsledků dalšího </a:t>
            </a:r>
            <a:r>
              <a:rPr lang="cs-CZ" sz="2300" dirty="0" smtClean="0"/>
              <a:t>vzdělávání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2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Školy mimo ISCED a školská zařízení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ZUŠ</a:t>
            </a:r>
          </a:p>
          <a:p>
            <a:r>
              <a:rPr lang="cs-CZ" dirty="0" smtClean="0"/>
              <a:t>Jazykové školy s právem státní jazykové zkoušky </a:t>
            </a:r>
          </a:p>
          <a:p>
            <a:endParaRPr lang="cs-CZ" dirty="0" smtClean="0"/>
          </a:p>
          <a:p>
            <a:r>
              <a:rPr lang="cs-CZ" dirty="0" smtClean="0"/>
              <a:t>Školská </a:t>
            </a:r>
            <a:r>
              <a:rPr lang="cs-CZ" dirty="0"/>
              <a:t>zařízení</a:t>
            </a:r>
          </a:p>
          <a:p>
            <a:pPr lvl="1"/>
            <a:r>
              <a:rPr lang="cs-CZ" dirty="0"/>
              <a:t>pro další vzdělávání </a:t>
            </a:r>
            <a:r>
              <a:rPr lang="cs-CZ" dirty="0" err="1"/>
              <a:t>pedag</a:t>
            </a:r>
            <a:r>
              <a:rPr lang="cs-CZ" dirty="0"/>
              <a:t>. pracovníků</a:t>
            </a:r>
          </a:p>
          <a:p>
            <a:pPr lvl="1"/>
            <a:r>
              <a:rPr lang="cs-CZ" dirty="0"/>
              <a:t>poradenská zařízení</a:t>
            </a:r>
          </a:p>
          <a:p>
            <a:pPr lvl="1"/>
            <a:r>
              <a:rPr lang="cs-CZ" dirty="0"/>
              <a:t>výchovná a ubytovací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dirty="0" smtClean="0"/>
              <a:t>vše upravuje školský zákon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7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Neformální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„Neformální </a:t>
            </a:r>
            <a:r>
              <a:rPr lang="cs-CZ" i="1" dirty="0"/>
              <a:t>vzdělávání se uskutečňuje </a:t>
            </a:r>
            <a:r>
              <a:rPr lang="cs-CZ" b="1" i="1" dirty="0"/>
              <a:t>mimo formální vzdělávací systém</a:t>
            </a:r>
            <a:r>
              <a:rPr lang="cs-CZ" i="1" dirty="0"/>
              <a:t> (formální vzdělávání vede k dosažení určitého stupně vzdělání doloženého certifikátem, např. vysvědčením, diplomem) a </a:t>
            </a:r>
            <a:r>
              <a:rPr lang="cs-CZ" b="1" i="1" dirty="0"/>
              <a:t>nevede k ucelenému školskému vzdělání</a:t>
            </a:r>
            <a:r>
              <a:rPr lang="cs-CZ" i="1" dirty="0"/>
              <a:t>. Jedná se o </a:t>
            </a:r>
            <a:r>
              <a:rPr lang="cs-CZ" b="1" i="1" dirty="0"/>
              <a:t>organizované výchovně vzdělávací aktivity</a:t>
            </a:r>
            <a:r>
              <a:rPr lang="cs-CZ" i="1" dirty="0"/>
              <a:t> mimo rámec zavedeného oficiálního školského systému , které zájemcům nabízí záměrný rozvoj životních zkušeností, dovedností a postojů, založených na uceleném systému hodnot. Tyto aktivity bývají </a:t>
            </a:r>
            <a:r>
              <a:rPr lang="cs-CZ" b="1" i="1" dirty="0"/>
              <a:t>zpravidla dobrovolné</a:t>
            </a:r>
            <a:r>
              <a:rPr lang="cs-CZ" i="1" dirty="0"/>
              <a:t>. </a:t>
            </a:r>
            <a:r>
              <a:rPr lang="cs-CZ" b="1" i="1" dirty="0"/>
              <a:t>Organizátory</a:t>
            </a:r>
            <a:r>
              <a:rPr lang="cs-CZ" i="1" dirty="0"/>
              <a:t> jsou sdružení dětí a mládeže a další nestátní neziskové organizace (NNO), školská zařízení pro zájmové vzdělávání – především střediska volného času, vzdělávací agentury, kluby, kulturní zařízení a další</a:t>
            </a:r>
            <a:r>
              <a:rPr lang="cs-CZ" i="1" dirty="0" smtClean="0"/>
              <a:t>.“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sz="1700" dirty="0" smtClean="0"/>
              <a:t>(MŠMT, online</a:t>
            </a:r>
            <a:r>
              <a:rPr lang="cs-CZ" sz="1700" dirty="0"/>
              <a:t>, dostupné z </a:t>
            </a:r>
            <a:r>
              <a:rPr lang="cs-CZ" sz="1700" dirty="0">
                <a:hlinkClick r:id="rId2"/>
              </a:rPr>
              <a:t>http://</a:t>
            </a:r>
            <a:r>
              <a:rPr lang="cs-CZ" sz="1700" dirty="0" smtClean="0">
                <a:hlinkClick r:id="rId2"/>
              </a:rPr>
              <a:t>www.msmt.cz/mladez/neformalni-vzdelavani-1</a:t>
            </a:r>
            <a:r>
              <a:rPr lang="cs-CZ" sz="1700" dirty="0" smtClean="0"/>
              <a:t> 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862743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Zřizovatelé - právní formy škol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err="1" smtClean="0"/>
              <a:t>EaG</a:t>
            </a:r>
            <a:r>
              <a:rPr lang="cs-CZ" u="sng" dirty="0" smtClean="0"/>
              <a:t> 2013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ve většině zemí většina vzdělávání poskytována veřejně </a:t>
            </a:r>
          </a:p>
          <a:p>
            <a:pPr lvl="2">
              <a:buNone/>
            </a:pPr>
            <a:r>
              <a:rPr lang="cs-CZ" dirty="0" smtClean="0"/>
              <a:t>89 % primární, 86 % nižší sekundární, 81 % vyšší sekundární</a:t>
            </a:r>
          </a:p>
          <a:p>
            <a:pPr lvl="1"/>
            <a:r>
              <a:rPr lang="cs-CZ" dirty="0" smtClean="0"/>
              <a:t>nižší sekundární studenti v 97 % ve veřejných nebo </a:t>
            </a:r>
            <a:r>
              <a:rPr lang="cs-CZ" dirty="0" err="1" smtClean="0"/>
              <a:t>government</a:t>
            </a:r>
            <a:r>
              <a:rPr lang="cs-CZ" dirty="0" smtClean="0"/>
              <a:t>-</a:t>
            </a:r>
            <a:r>
              <a:rPr lang="cs-CZ" dirty="0" err="1" smtClean="0"/>
              <a:t>dependent</a:t>
            </a:r>
            <a:r>
              <a:rPr lang="cs-CZ" dirty="0" smtClean="0"/>
              <a:t> institucích, vyšší sek. 95 %</a:t>
            </a:r>
          </a:p>
          <a:p>
            <a:endParaRPr lang="cs-CZ" dirty="0" smtClean="0"/>
          </a:p>
          <a:p>
            <a:r>
              <a:rPr lang="cs-CZ" dirty="0" smtClean="0"/>
              <a:t>v ČR – (1) </a:t>
            </a:r>
            <a:r>
              <a:rPr lang="cs-CZ" u="sng" dirty="0" smtClean="0"/>
              <a:t>školy dle školského zákona</a:t>
            </a:r>
          </a:p>
          <a:p>
            <a:pPr lvl="1"/>
            <a:r>
              <a:rPr lang="cs-CZ" dirty="0" smtClean="0"/>
              <a:t>nejčastěji </a:t>
            </a:r>
            <a:r>
              <a:rPr lang="cs-CZ" dirty="0"/>
              <a:t>příspěvkové </a:t>
            </a:r>
            <a:r>
              <a:rPr lang="cs-CZ" dirty="0" smtClean="0"/>
              <a:t>organizace - </a:t>
            </a:r>
            <a:r>
              <a:rPr lang="cs-CZ" dirty="0"/>
              <a:t>spravují majetek svěřený </a:t>
            </a:r>
            <a:r>
              <a:rPr lang="cs-CZ" dirty="0" smtClean="0"/>
              <a:t>zřizovatelem, zpravidla </a:t>
            </a:r>
            <a:r>
              <a:rPr lang="cs-CZ" dirty="0"/>
              <a:t>neziskový </a:t>
            </a:r>
            <a:r>
              <a:rPr lang="cs-CZ" dirty="0" smtClean="0"/>
              <a:t>charakter</a:t>
            </a:r>
          </a:p>
          <a:p>
            <a:pPr lvl="1"/>
            <a:r>
              <a:rPr lang="cs-CZ" dirty="0" smtClean="0"/>
              <a:t>školská právnická osoba - </a:t>
            </a:r>
            <a:r>
              <a:rPr lang="cs-CZ" dirty="0"/>
              <a:t>činnost </a:t>
            </a:r>
            <a:r>
              <a:rPr lang="cs-CZ" dirty="0" smtClean="0"/>
              <a:t>omezena </a:t>
            </a:r>
            <a:r>
              <a:rPr lang="cs-CZ" dirty="0"/>
              <a:t>na oblast </a:t>
            </a:r>
            <a:r>
              <a:rPr lang="cs-CZ" dirty="0" smtClean="0"/>
              <a:t>vzdělávání</a:t>
            </a:r>
          </a:p>
          <a:p>
            <a:pPr lvl="1"/>
            <a:r>
              <a:rPr lang="cs-CZ" dirty="0"/>
              <a:t>organizační </a:t>
            </a:r>
            <a:r>
              <a:rPr lang="cs-CZ" dirty="0" smtClean="0"/>
              <a:t>složka státu</a:t>
            </a:r>
          </a:p>
          <a:p>
            <a:pPr lvl="1"/>
            <a:r>
              <a:rPr lang="cs-CZ" dirty="0" smtClean="0"/>
              <a:t>s.r.o., a.s., o.p.s.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80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06" y="2852937"/>
          <a:ext cx="8964490" cy="2736302"/>
        </p:xfrm>
        <a:graphic>
          <a:graphicData uri="http://schemas.openxmlformats.org/drawingml/2006/table">
            <a:tbl>
              <a:tblPr/>
              <a:tblGrid>
                <a:gridCol w="661315"/>
                <a:gridCol w="808274"/>
                <a:gridCol w="1028712"/>
                <a:gridCol w="1028712"/>
                <a:gridCol w="756957"/>
                <a:gridCol w="977156"/>
                <a:gridCol w="895052"/>
                <a:gridCol w="736192"/>
                <a:gridCol w="1043408"/>
                <a:gridCol w="1028712"/>
              </a:tblGrid>
              <a:tr h="470964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primární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nižší sekundární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vyšší sekundární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244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veřejní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GD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soukromí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nez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veřejní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soukro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-mí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soukro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-mí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nez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veřejní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GD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nez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6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6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6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29437" y="1556792"/>
            <a:ext cx="546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Tab. Podíl studentů podle zřizovatele škol (v %, 2011)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43808" y="6021288"/>
            <a:ext cx="349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a </a:t>
            </a:r>
            <a:r>
              <a:rPr lang="cs-CZ" i="1" dirty="0" err="1" smtClean="0"/>
              <a:t>Glance</a:t>
            </a:r>
            <a:r>
              <a:rPr lang="cs-CZ" i="1" dirty="0" smtClean="0"/>
              <a:t>, 2013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(2) </a:t>
            </a:r>
            <a:r>
              <a:rPr lang="cs-CZ" u="sng" dirty="0" smtClean="0"/>
              <a:t>dle zákona o VŠ</a:t>
            </a:r>
          </a:p>
          <a:p>
            <a:pPr lvl="1"/>
            <a:r>
              <a:rPr lang="cs-CZ" dirty="0" smtClean="0"/>
              <a:t>veřejné VŠ se zřizují a ruší zákonem</a:t>
            </a:r>
          </a:p>
          <a:p>
            <a:pPr lvl="1"/>
            <a:r>
              <a:rPr lang="cs-CZ" dirty="0" smtClean="0"/>
              <a:t>jako soukromé vysoké školy mohou se státním souhlasem ministerstva působit PO splňující podmínky vymezené zákonem</a:t>
            </a:r>
          </a:p>
          <a:p>
            <a:pPr lvl="2"/>
            <a:r>
              <a:rPr lang="cs-CZ" dirty="0" smtClean="0"/>
              <a:t>statut a.s., s.r.o. a o.p.s.</a:t>
            </a:r>
          </a:p>
          <a:p>
            <a:pPr lvl="1"/>
            <a:r>
              <a:rPr lang="cs-CZ" dirty="0" smtClean="0"/>
              <a:t>vojenské a policejní vysoké školy jsou organizačními složkami státu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773832"/>
            <a:ext cx="8229600" cy="11430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Zřizovatelé - právní formy škol (II)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4018" y="2852937"/>
          <a:ext cx="8892478" cy="2785755"/>
        </p:xfrm>
        <a:graphic>
          <a:graphicData uri="http://schemas.openxmlformats.org/drawingml/2006/table">
            <a:tbl>
              <a:tblPr/>
              <a:tblGrid>
                <a:gridCol w="1270354"/>
                <a:gridCol w="1270354"/>
                <a:gridCol w="1270354"/>
                <a:gridCol w="1270354"/>
                <a:gridCol w="1270354"/>
                <a:gridCol w="1270354"/>
                <a:gridCol w="1270354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terciární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terciární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veřejní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GD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nezávislí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veřejní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GD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soukromí nezávislí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440160" y="1772816"/>
            <a:ext cx="658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Tab. Podíl studentů v terciárním vzdělávání podle zřizovatele škol (v %, 2011)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43808" y="6021288"/>
            <a:ext cx="349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a </a:t>
            </a:r>
            <a:r>
              <a:rPr lang="cs-CZ" i="1" dirty="0" err="1" smtClean="0"/>
              <a:t>Glance</a:t>
            </a:r>
            <a:r>
              <a:rPr lang="cs-CZ" i="1" dirty="0" smtClean="0"/>
              <a:t>, 2013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Berná, Z. (2014). </a:t>
            </a:r>
            <a:r>
              <a:rPr lang="cs-CZ" i="1" dirty="0" smtClean="0"/>
              <a:t>Organizační uspořádání vzdělávacího systému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/>
              <a:t>	</a:t>
            </a:r>
            <a:r>
              <a:rPr lang="cs-CZ" dirty="0" smtClean="0"/>
              <a:t>(Základní studijní text)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OECD </a:t>
            </a:r>
            <a:r>
              <a:rPr lang="en-US" dirty="0" smtClean="0"/>
              <a:t>(2013), </a:t>
            </a:r>
            <a:r>
              <a:rPr lang="en-US" i="1" dirty="0" smtClean="0"/>
              <a:t>Education at a Glance 2013: OECD Indicators, OECD Publishing.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http://dx.doi.org/10.1787/eag-2013-en</a:t>
            </a:r>
            <a:r>
              <a:rPr lang="cs-CZ" i="1" dirty="0" smtClean="0"/>
              <a:t>. </a:t>
            </a:r>
            <a:r>
              <a:rPr lang="cs-CZ" dirty="0" smtClean="0"/>
              <a:t>Dostupné z</a:t>
            </a:r>
            <a:r>
              <a:rPr lang="cs-CZ" i="1" dirty="0" smtClean="0"/>
              <a:t> </a:t>
            </a:r>
            <a:r>
              <a:rPr lang="cs-CZ" i="1" dirty="0" smtClean="0">
                <a:hlinkClick r:id="rId3"/>
              </a:rPr>
              <a:t>http://www.oecd.org/</a:t>
            </a:r>
            <a:r>
              <a:rPr lang="cs-CZ" i="1" dirty="0" err="1" smtClean="0">
                <a:hlinkClick r:id="rId3"/>
              </a:rPr>
              <a:t>edu</a:t>
            </a:r>
            <a:r>
              <a:rPr lang="cs-CZ" i="1" dirty="0" smtClean="0">
                <a:hlinkClick r:id="rId3"/>
              </a:rPr>
              <a:t>/eag2013%20%28eng%29--FINAL%2020%20June%202013.pdf</a:t>
            </a:r>
            <a:r>
              <a:rPr lang="cs-CZ" i="1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www.msmt.cz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Děkuji za pozornost!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Mezinárodní klasifikace ISCED</a:t>
            </a:r>
            <a:endParaRPr lang="cs-CZ" sz="4000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291367"/>
              </p:ext>
            </p:extLst>
          </p:nvPr>
        </p:nvGraphicFramePr>
        <p:xfrm>
          <a:off x="179512" y="1546056"/>
          <a:ext cx="8784977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3024336"/>
                <a:gridCol w="2808312"/>
                <a:gridCol w="1728193"/>
              </a:tblGrid>
              <a:tr h="485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Úroveň </a:t>
                      </a:r>
                      <a:r>
                        <a:rPr lang="cs-CZ" sz="1400" dirty="0" smtClean="0">
                          <a:effectLst/>
                        </a:rPr>
                        <a:t>ISCED </a:t>
                      </a:r>
                      <a:r>
                        <a:rPr lang="cs-CZ" sz="1400" dirty="0">
                          <a:effectLst/>
                        </a:rPr>
                        <a:t>2011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 vzdělávání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 ČR se realizuje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Původní úroveň ISCED 97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32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Vzdělávání v raném dětství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Mateřské školy – úroveň 02 (preprimární vzdělávání)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Primární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První stupeň základní školy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Nižší sekundární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Druhý stupeň základní školy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Vyšší sekundární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Střední školy, konzervatoře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8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Postsekundární nezahrnuté do terciárního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Nástavbové studium, zkrácené studium pro získání středního vzdělání s výučním listem nebo maturitní zkouškou (realizuje se na středních školách)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  <a:tr h="32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Terciární - krátký cyklus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Vyšší odborné vzdělávání na vyšších odborných školách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 anchor="ctr"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Bakalářský nebo ekvivalentní stupeň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Bakalářské studium na vysoké škole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Magisterský nebo ekvivalentní stupeň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Magisterské studium na vysoké škole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Doktorský nebo ekvivalentní stupeň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Doktorské studium na vysoké škole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615" marR="63615" marT="0" marB="0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131840" y="6453336"/>
            <a:ext cx="2169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Berná (2014) - READER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890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Obecné trendy – OECD </a:t>
            </a:r>
            <a:r>
              <a:rPr lang="cs-CZ" sz="4000" dirty="0" err="1" smtClean="0"/>
              <a:t>EaG</a:t>
            </a:r>
            <a:r>
              <a:rPr lang="cs-CZ" sz="4000" dirty="0" smtClean="0"/>
              <a:t> 2013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všech zemích OECD i G20 univerzální přístup ke vzdělávání pro osoby ve věku 5-14 let</a:t>
            </a:r>
          </a:p>
          <a:p>
            <a:r>
              <a:rPr lang="cs-CZ" dirty="0" smtClean="0"/>
              <a:t>v r. 2011:</a:t>
            </a:r>
          </a:p>
          <a:p>
            <a:pPr lvl="1"/>
            <a:r>
              <a:rPr lang="cs-CZ" dirty="0" smtClean="0"/>
              <a:t>počet osob účastnících vzdělávání ve věku 15-19 let více než 75 % v 31/39 OECD a G20 zemích</a:t>
            </a:r>
          </a:p>
          <a:p>
            <a:pPr lvl="1"/>
            <a:r>
              <a:rPr lang="cs-CZ" dirty="0" smtClean="0"/>
              <a:t>ve všech OECD zemích (vyj. Mexiko, UK) se vzdělávání účastnilo více než 20 % osob ve věku 20-29 let</a:t>
            </a:r>
          </a:p>
          <a:p>
            <a:pPr lvl="1"/>
            <a:r>
              <a:rPr lang="cs-CZ" dirty="0" smtClean="0"/>
              <a:t>pětiletí mohli očekávat více než 17 let vzdělávání do dovršení 40 let</a:t>
            </a:r>
          </a:p>
          <a:p>
            <a:pPr lvl="1"/>
            <a:r>
              <a:rPr lang="cs-CZ" dirty="0" smtClean="0"/>
              <a:t>minimálně 90 % populace se účastnilo formálního vzdělávání po </a:t>
            </a:r>
            <a:r>
              <a:rPr lang="cs-CZ" dirty="0"/>
              <a:t>dobu 13 let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Předškolní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ISCED 02 (dříve ISCED 0)</a:t>
            </a:r>
          </a:p>
          <a:p>
            <a:r>
              <a:rPr lang="cs-CZ" dirty="0"/>
              <a:t>nespadá do povinné školní docházky</a:t>
            </a:r>
          </a:p>
          <a:p>
            <a:pPr lvl="0"/>
            <a:r>
              <a:rPr lang="cs-CZ" dirty="0" smtClean="0"/>
              <a:t>realizuje se v MŠ, zpravidla děti 3-6 let (poslední rok bezplatný)</a:t>
            </a:r>
          </a:p>
          <a:p>
            <a:pPr lvl="0"/>
            <a:r>
              <a:rPr lang="cs-CZ" dirty="0" smtClean="0"/>
              <a:t>cíl: vytváření předpokladů pro další studium + vyrovnání rozdílů</a:t>
            </a:r>
          </a:p>
          <a:p>
            <a:pPr lvl="0"/>
            <a:r>
              <a:rPr lang="cs-CZ" dirty="0" smtClean="0"/>
              <a:t>legislativní úprava: školský zákon + vyhláška MŠMT o předškolním vzdělávání (počet přijatých dětí, úplata…)</a:t>
            </a:r>
          </a:p>
          <a:p>
            <a:pPr lvl="0"/>
            <a:r>
              <a:rPr lang="cs-CZ" dirty="0" smtClean="0"/>
              <a:t>Rámcový vzdělávací program pro předškolní vzdělávání (hlavní požadavky, podmínky a pravidla)</a:t>
            </a:r>
          </a:p>
          <a:p>
            <a:pPr lvl="0"/>
            <a:r>
              <a:rPr lang="cs-CZ" u="sng" dirty="0" err="1" smtClean="0"/>
              <a:t>EaG</a:t>
            </a:r>
            <a:r>
              <a:rPr lang="cs-CZ" u="sng" dirty="0" smtClean="0"/>
              <a:t> 2013:</a:t>
            </a:r>
          </a:p>
          <a:p>
            <a:pPr lvl="1"/>
            <a:r>
              <a:rPr lang="cs-CZ" dirty="0" smtClean="0"/>
              <a:t>rané vzdělávání spojováno s lepším výkonem v následujících stupních vzdělávání (lepší výsledky v PISA)</a:t>
            </a:r>
          </a:p>
          <a:p>
            <a:pPr lvl="1"/>
            <a:r>
              <a:rPr lang="cs-CZ" dirty="0" smtClean="0"/>
              <a:t>ve většině OECD zemí začíná vzdělávání před 5. rokem, více než </a:t>
            </a:r>
          </a:p>
          <a:p>
            <a:pPr lvl="1">
              <a:buNone/>
            </a:pPr>
            <a:r>
              <a:rPr lang="cs-CZ" dirty="0" smtClean="0"/>
              <a:t>	82 % 4-</a:t>
            </a:r>
            <a:r>
              <a:rPr lang="cs-CZ" dirty="0" err="1" smtClean="0"/>
              <a:t>letých</a:t>
            </a:r>
            <a:r>
              <a:rPr lang="cs-CZ" dirty="0" smtClean="0"/>
              <a:t> dětí se již účastní vzdělávání (86 % v případě EU) </a:t>
            </a:r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90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23665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817566" y="6258798"/>
            <a:ext cx="3122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Zdroj: </a:t>
            </a:r>
            <a:r>
              <a:rPr lang="cs-CZ" sz="1600" i="1" dirty="0" err="1" smtClean="0"/>
              <a:t>Education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at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Glance</a:t>
            </a:r>
            <a:r>
              <a:rPr lang="cs-CZ" sz="1600" i="1" dirty="0" smtClean="0"/>
              <a:t>, 2013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4159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 19 / 33 OECD zemí plné zapojení do vzdělávání (tzn. ve více než 90 %) začíná v 3-4 letech; ve 14 zbývajících ve věku 5-6 let</a:t>
            </a:r>
          </a:p>
          <a:p>
            <a:r>
              <a:rPr lang="cs-CZ" sz="2200" dirty="0" smtClean="0"/>
              <a:t>v téměř 2/3 OECD zemí, alespoň 75 % 3-4 </a:t>
            </a:r>
            <a:r>
              <a:rPr lang="cs-CZ" sz="2200" dirty="0" err="1" smtClean="0"/>
              <a:t>letých</a:t>
            </a:r>
            <a:r>
              <a:rPr lang="cs-CZ" sz="2200" dirty="0" smtClean="0"/>
              <a:t> bylo zapojeno do vzdělávání (EU 78 %)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267744" y="4365104"/>
          <a:ext cx="3984105" cy="1728192"/>
        </p:xfrm>
        <a:graphic>
          <a:graphicData uri="http://schemas.openxmlformats.org/drawingml/2006/table">
            <a:tbl>
              <a:tblPr/>
              <a:tblGrid>
                <a:gridCol w="796821"/>
                <a:gridCol w="796821"/>
                <a:gridCol w="796821"/>
                <a:gridCol w="796821"/>
                <a:gridCol w="796821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Věk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OECD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>
                <a:solidFill>
                  <a:srgbClr val="04617B"/>
                </a:solidFill>
              </a:rPr>
              <a:t>Předškolní vzdělávání (II)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661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Tab. Podíl dětí účastnících se </a:t>
            </a:r>
            <a:r>
              <a:rPr lang="cs-CZ" sz="2000" b="1" dirty="0" err="1" smtClean="0"/>
              <a:t>pre</a:t>
            </a:r>
            <a:r>
              <a:rPr lang="cs-CZ" sz="2000" b="1" dirty="0" smtClean="0"/>
              <a:t>-primárního nebo primárního vzdělávání (v %, 2011) 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6197242"/>
            <a:ext cx="3857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Zdroj: </a:t>
            </a:r>
            <a:r>
              <a:rPr lang="cs-CZ" sz="2000" i="1" dirty="0" err="1" smtClean="0"/>
              <a:t>Education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at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Glance</a:t>
            </a:r>
            <a:r>
              <a:rPr lang="cs-CZ" sz="2000" i="1" dirty="0" smtClean="0"/>
              <a:t>, 2013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Předškolní vzdělávání (III)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zřizovatelem nejčastěji obec (dále mohou být kraje, církve, soukromé a jiné PO) – podmínkou zápis do školského rejstříku</a:t>
            </a:r>
          </a:p>
          <a:p>
            <a:pPr lvl="0"/>
            <a:r>
              <a:rPr lang="cs-CZ" dirty="0" smtClean="0"/>
              <a:t>problém: nedostatečná kapacita MŠ</a:t>
            </a:r>
          </a:p>
          <a:p>
            <a:pPr lvl="1"/>
            <a:r>
              <a:rPr lang="cs-CZ" dirty="0" smtClean="0"/>
              <a:t>k 09/2012 celkem 5011 MŠ (354340 zapsaných dětí), zřizovatelem v 94 % obec </a:t>
            </a:r>
          </a:p>
          <a:p>
            <a:pPr lvl="1"/>
            <a:r>
              <a:rPr lang="cs-CZ" dirty="0" smtClean="0"/>
              <a:t>(4 % soukromé PO, 1,5 % kraje, necelé 1 % církve a zbývající MŠMT)</a:t>
            </a:r>
          </a:p>
          <a:p>
            <a:pPr lvl="1"/>
            <a:r>
              <a:rPr lang="cs-CZ" dirty="0" smtClean="0"/>
              <a:t>řešení? – zřizování soukromých a firemních MŠ</a:t>
            </a:r>
          </a:p>
          <a:p>
            <a:pPr lvl="1"/>
            <a:r>
              <a:rPr lang="cs-CZ" dirty="0" smtClean="0"/>
              <a:t>kam s dvouletými dětmi po skončení dvouleté varianty RD?</a:t>
            </a:r>
          </a:p>
          <a:p>
            <a:pPr lvl="0"/>
            <a:r>
              <a:rPr lang="cs-CZ" dirty="0" smtClean="0"/>
              <a:t>pro děti do 3 let jesle (nepatří mezi školy) – v minulosti zdravotnická zařízení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Povinná školní docházka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zahrnuje vždy primární a nižší sekundární vzdělávání, ve většině OECD zemí i vyšší sekundární programy (</a:t>
            </a:r>
            <a:r>
              <a:rPr lang="cs-CZ" dirty="0" err="1" smtClean="0"/>
              <a:t>EaG</a:t>
            </a:r>
            <a:r>
              <a:rPr lang="cs-CZ" dirty="0" smtClean="0"/>
              <a:t> 2013)</a:t>
            </a:r>
          </a:p>
          <a:p>
            <a:r>
              <a:rPr lang="cs-CZ" dirty="0" smtClean="0"/>
              <a:t>v ČR po dobu 9 let / do max. 17 let</a:t>
            </a:r>
          </a:p>
          <a:p>
            <a:r>
              <a:rPr lang="cs-CZ" dirty="0" smtClean="0"/>
              <a:t>1. stupeň (úroveň 1 v ISCED 2011) a 2. stupeň (úroveň 2)</a:t>
            </a:r>
          </a:p>
          <a:p>
            <a:r>
              <a:rPr lang="cs-CZ" dirty="0" smtClean="0"/>
              <a:t>povinnost zákonného zástupce přihlásit dítě k PŠD</a:t>
            </a:r>
          </a:p>
          <a:p>
            <a:r>
              <a:rPr lang="cs-CZ" dirty="0" smtClean="0"/>
              <a:t>Individuální vzdělávání („domácí škola“)</a:t>
            </a:r>
          </a:p>
          <a:p>
            <a:pPr lvl="1"/>
            <a:r>
              <a:rPr lang="cs-CZ" dirty="0" smtClean="0"/>
              <a:t>zatím umožněno žákům 1. stupně</a:t>
            </a:r>
          </a:p>
          <a:p>
            <a:pPr lvl="1"/>
            <a:r>
              <a:rPr lang="cs-CZ" dirty="0" smtClean="0"/>
              <a:t>2. stupeň od 2014/15?</a:t>
            </a:r>
          </a:p>
          <a:p>
            <a:r>
              <a:rPr lang="cs-CZ" dirty="0" smtClean="0"/>
              <a:t>základní vzdělání vs. základy vzdělání</a:t>
            </a:r>
          </a:p>
        </p:txBody>
      </p:sp>
    </p:spTree>
    <p:extLst>
      <p:ext uri="{BB962C8B-B14F-4D97-AF65-F5344CB8AC3E}">
        <p14:creationId xmlns:p14="http://schemas.microsoft.com/office/powerpoint/2010/main" val="32044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1843</TotalTime>
  <Words>1668</Words>
  <Application>Microsoft Office PowerPoint</Application>
  <PresentationFormat>Předvádění na obrazovce (4:3)</PresentationFormat>
  <Paragraphs>430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Tok</vt:lpstr>
      <vt:lpstr>Struktura vzdělávacího systému v ČR</vt:lpstr>
      <vt:lpstr>Vzdělávací systém v ČR  Struktura, poskytovatelé a správa</vt:lpstr>
      <vt:lpstr>Mezinárodní klasifikace ISCED</vt:lpstr>
      <vt:lpstr>Obecné trendy – OECD EaG 2013</vt:lpstr>
      <vt:lpstr>Předškolní vzdělávání</vt:lpstr>
      <vt:lpstr>Prezentace aplikace PowerPoint</vt:lpstr>
      <vt:lpstr>Předškolní vzdělávání (II)</vt:lpstr>
      <vt:lpstr>Předškolní vzdělávání (III)</vt:lpstr>
      <vt:lpstr>Povinná školní docházka</vt:lpstr>
      <vt:lpstr>Povinná školní docházka (II)</vt:lpstr>
      <vt:lpstr>Povinná školní docházka (III)</vt:lpstr>
      <vt:lpstr>Střední vzdělávání</vt:lpstr>
      <vt:lpstr>Střední vzdělávání (II)</vt:lpstr>
      <vt:lpstr>Vyšší odborné vzdělávání</vt:lpstr>
      <vt:lpstr>Počty škol (MŠ – VOŠ) v ČR 2012/2013</vt:lpstr>
      <vt:lpstr>Vysoké školství</vt:lpstr>
      <vt:lpstr>Prezentace aplikace PowerPoint</vt:lpstr>
      <vt:lpstr>Prezentace aplikace PowerPoint</vt:lpstr>
      <vt:lpstr>Prezentace aplikace PowerPoint</vt:lpstr>
      <vt:lpstr>Školy mimo ISCED a školská zařízení</vt:lpstr>
      <vt:lpstr>Neformální vzdělávání</vt:lpstr>
      <vt:lpstr>Zřizovatelé - právní formy škol</vt:lpstr>
      <vt:lpstr>Prezentace aplikace PowerPoint</vt:lpstr>
      <vt:lpstr>Prezentace aplikace PowerPoint</vt:lpstr>
      <vt:lpstr>Prezentace aplikace PowerPoint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Zuzzinka</dc:creator>
  <cp:lastModifiedBy>Berná Zuzana</cp:lastModifiedBy>
  <cp:revision>227</cp:revision>
  <cp:lastPrinted>2014-03-09T10:58:07Z</cp:lastPrinted>
  <dcterms:created xsi:type="dcterms:W3CDTF">2014-03-05T14:55:22Z</dcterms:created>
  <dcterms:modified xsi:type="dcterms:W3CDTF">2014-03-13T11:59:29Z</dcterms:modified>
</cp:coreProperties>
</file>