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0" r:id="rId3"/>
    <p:sldId id="291" r:id="rId4"/>
    <p:sldId id="292" r:id="rId5"/>
    <p:sldId id="293" r:id="rId6"/>
    <p:sldId id="294" r:id="rId7"/>
    <p:sldId id="309" r:id="rId8"/>
    <p:sldId id="295" r:id="rId9"/>
    <p:sldId id="296" r:id="rId10"/>
    <p:sldId id="30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8" r:id="rId21"/>
    <p:sldId id="268" r:id="rId22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576" autoAdjust="0"/>
  </p:normalViewPr>
  <p:slideViewPr>
    <p:cSldViewPr>
      <p:cViewPr varScale="1">
        <p:scale>
          <a:sx n="111" d="100"/>
          <a:sy n="111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7FB66-F612-452A-86DF-34BE544F37F8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3AF76-A7FD-4AF7-BC02-38B1EF28E8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56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E0276-7386-4495-BE9C-E00F53BA243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1EA44-2CDD-4DC9-A2C6-E58B1E5B1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72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1EA44-2CDD-4DC9-A2C6-E58B1E5B18A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46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B37951-7D19-4CF2-9D3A-4C2853B0C36A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DA3FD7-8FBE-4C85-BD5A-B21DD11995D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/eag2013%20(eng)--FINAL%2020%20June%202013.pdf" TargetMode="External"/><Relationship Id="rId2" Type="http://schemas.openxmlformats.org/officeDocument/2006/relationships/hyperlink" Target="http://dx.doi.org/10.1787/eag-2013-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780928"/>
            <a:ext cx="7999040" cy="1828800"/>
          </a:xfrm>
        </p:spPr>
        <p:txBody>
          <a:bodyPr anchor="t">
            <a:noAutofit/>
          </a:bodyPr>
          <a:lstStyle/>
          <a:p>
            <a:pPr algn="l"/>
            <a:r>
              <a:rPr lang="cs-CZ" sz="4000" b="0" dirty="0" smtClean="0"/>
              <a:t>Regionální školství</a:t>
            </a:r>
            <a:br>
              <a:rPr lang="cs-CZ" sz="4000" b="0" dirty="0" smtClean="0"/>
            </a:br>
            <a:r>
              <a:rPr lang="cs-CZ" sz="4000" b="0" dirty="0" smtClean="0"/>
              <a:t>Řízení, financování, aktéři</a:t>
            </a:r>
            <a:endParaRPr lang="cs-CZ" sz="4000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854696" cy="1752600"/>
          </a:xfrm>
        </p:spPr>
        <p:txBody>
          <a:bodyPr/>
          <a:lstStyle/>
          <a:p>
            <a:r>
              <a:rPr lang="cs-CZ" dirty="0" smtClean="0"/>
              <a:t>EKVZ 27. 3. 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sz="4000" dirty="0">
                <a:solidFill>
                  <a:srgbClr val="04617B"/>
                </a:solidFill>
              </a:rPr>
              <a:t>Financování regionálního školství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 r. 1992 </a:t>
            </a:r>
            <a:r>
              <a:rPr lang="cs-CZ" b="1" dirty="0"/>
              <a:t>normativní financování </a:t>
            </a:r>
          </a:p>
          <a:p>
            <a:pPr lvl="1"/>
            <a:r>
              <a:rPr lang="cs-CZ" dirty="0"/>
              <a:t>normativ = stanovený jednotkový neinvestiční výdaj na žáka</a:t>
            </a:r>
          </a:p>
          <a:p>
            <a:pPr lvl="1"/>
            <a:r>
              <a:rPr lang="cs-CZ" dirty="0"/>
              <a:t>republikové a krajské normativy</a:t>
            </a:r>
          </a:p>
          <a:p>
            <a:pPr lvl="1"/>
            <a:r>
              <a:rPr lang="cs-CZ" dirty="0"/>
              <a:t>většina neinvestičních výdajů </a:t>
            </a:r>
            <a:r>
              <a:rPr lang="cs-CZ" dirty="0" smtClean="0"/>
              <a:t>(x </a:t>
            </a:r>
            <a:r>
              <a:rPr lang="cs-CZ" dirty="0"/>
              <a:t>část poskytována účelově + investiční </a:t>
            </a:r>
            <a:r>
              <a:rPr lang="cs-CZ" dirty="0" smtClean="0"/>
              <a:t>výdaje)</a:t>
            </a:r>
            <a:endParaRPr lang="cs-CZ" dirty="0"/>
          </a:p>
          <a:p>
            <a:pPr lvl="1"/>
            <a:r>
              <a:rPr lang="cs-CZ" dirty="0" smtClean="0"/>
              <a:t>limit </a:t>
            </a:r>
            <a:r>
              <a:rPr lang="cs-CZ" dirty="0"/>
              <a:t>objemu mzdových prostředků a limity pro počet zaměstnanců</a:t>
            </a:r>
          </a:p>
          <a:p>
            <a:r>
              <a:rPr lang="cs-CZ" dirty="0"/>
              <a:t>financování soukromých škol se řídí zákonem č. 306/1999 Sb., o poskytování dotací soukromým školám, předškolním a školským zařízením </a:t>
            </a:r>
          </a:p>
          <a:p>
            <a:pPr lvl="1"/>
            <a:r>
              <a:rPr lang="cs-CZ" dirty="0"/>
              <a:t>PO zapsaná ve školském rejstříku (</a:t>
            </a:r>
            <a:r>
              <a:rPr lang="cs-CZ" dirty="0" smtClean="0"/>
              <a:t>vyjma </a:t>
            </a:r>
            <a:r>
              <a:rPr lang="cs-CZ" dirty="0"/>
              <a:t>JŠ s právem SJZ) může zažádat o dotaci ze SR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i="1" dirty="0">
                <a:solidFill>
                  <a:srgbClr val="FF0000"/>
                </a:solidFill>
              </a:rPr>
              <a:t>podrobněji Páleníková, 2013, READER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03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u="sng" dirty="0" smtClean="0"/>
              <a:t>Republikové</a:t>
            </a:r>
            <a:r>
              <a:rPr lang="cs-CZ" sz="4000" dirty="0" smtClean="0"/>
              <a:t> a krajské normativy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stanovuje MŠMT jako </a:t>
            </a:r>
            <a:r>
              <a:rPr lang="cs-CZ" sz="1800" i="1" dirty="0"/>
              <a:t>výši výdajů připadajících na vzdělávání a školské služby pro jedno dítě, žáka nebo studenta příslušné věkové kategorie v oblasti předškolního, základního, středního a vyššího odborného vzdělávání na kalendářní </a:t>
            </a:r>
            <a:r>
              <a:rPr lang="cs-CZ" sz="1800" i="1" dirty="0" smtClean="0"/>
              <a:t>rok</a:t>
            </a:r>
          </a:p>
          <a:p>
            <a:pPr marL="0" indent="0">
              <a:buNone/>
            </a:pPr>
            <a:endParaRPr lang="cs-CZ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158488"/>
              </p:ext>
            </p:extLst>
          </p:nvPr>
        </p:nvGraphicFramePr>
        <p:xfrm>
          <a:off x="1533254" y="3501008"/>
          <a:ext cx="5775050" cy="2948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010"/>
                <a:gridCol w="1155010"/>
                <a:gridCol w="1155010"/>
                <a:gridCol w="1155010"/>
                <a:gridCol w="1155010"/>
              </a:tblGrid>
              <a:tr h="1154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Věková kategorie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NIV CELKEM Kč/žáka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MP celkem vč. odvodů Kč/žáka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ONIV celkem Kč/žáka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Zam. Z. /1000ž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3 - 5 let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39 235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38 735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127,612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6 - 14 let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50 423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49 338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1 085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129,591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1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15 - 18 let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58 313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57 243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1 070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144,429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1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19 - 21 let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49 755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49 055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700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127,612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KZÚV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239 179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236 679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2 500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693,459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195736" y="3131676"/>
            <a:ext cx="414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Tab. Republikové </a:t>
            </a:r>
            <a:r>
              <a:rPr lang="cs-CZ" dirty="0"/>
              <a:t>normativy na </a:t>
            </a:r>
            <a:r>
              <a:rPr lang="cs-CZ" dirty="0" smtClean="0"/>
              <a:t>rok 2014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1" y="6506180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/>
              <a:t>Zdroj: http://www.msmt.cz/vzdelavani/skolstvi-v-cr/ekonomika-skolstvi/republikove-normativy-skol-a-skolskych-zarizeni-zrizovanych-5</a:t>
            </a:r>
          </a:p>
        </p:txBody>
      </p:sp>
    </p:spTree>
    <p:extLst>
      <p:ext uri="{BB962C8B-B14F-4D97-AF65-F5344CB8AC3E}">
        <p14:creationId xmlns:p14="http://schemas.microsoft.com/office/powerpoint/2010/main" val="41304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000" dirty="0">
                <a:solidFill>
                  <a:srgbClr val="04617B"/>
                </a:solidFill>
              </a:rPr>
              <a:t>Republikové a </a:t>
            </a:r>
            <a:r>
              <a:rPr lang="cs-CZ" sz="4000" u="sng" dirty="0">
                <a:solidFill>
                  <a:srgbClr val="04617B"/>
                </a:solidFill>
              </a:rPr>
              <a:t>krajské</a:t>
            </a:r>
            <a:r>
              <a:rPr lang="cs-CZ" sz="4000" dirty="0">
                <a:solidFill>
                  <a:srgbClr val="04617B"/>
                </a:solidFill>
              </a:rPr>
              <a:t> </a:t>
            </a:r>
            <a:r>
              <a:rPr lang="cs-CZ" sz="4000" dirty="0" smtClean="0">
                <a:solidFill>
                  <a:srgbClr val="04617B"/>
                </a:solidFill>
              </a:rPr>
              <a:t>normativy (II)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základě </a:t>
            </a:r>
            <a:r>
              <a:rPr lang="cs-CZ" dirty="0" smtClean="0"/>
              <a:t>RN </a:t>
            </a:r>
            <a:r>
              <a:rPr lang="cs-CZ" dirty="0"/>
              <a:t>přidělovány finance krajům </a:t>
            </a:r>
            <a:r>
              <a:rPr lang="cs-CZ" dirty="0" smtClean="0"/>
              <a:t>podle počtu výkonů– školám prostředky dále přerozdělovány </a:t>
            </a:r>
            <a:r>
              <a:rPr lang="cs-CZ" dirty="0"/>
              <a:t>na základě </a:t>
            </a:r>
            <a:r>
              <a:rPr lang="cs-CZ" b="1" dirty="0"/>
              <a:t>krajských </a:t>
            </a:r>
            <a:r>
              <a:rPr lang="cs-CZ" b="1" dirty="0" smtClean="0"/>
              <a:t>normativů (</a:t>
            </a:r>
            <a:r>
              <a:rPr lang="cs-CZ" dirty="0" smtClean="0"/>
              <a:t>stanovuje KÚ)</a:t>
            </a:r>
            <a:endParaRPr lang="cs-CZ" dirty="0" smtClean="0"/>
          </a:p>
          <a:p>
            <a:r>
              <a:rPr lang="cs-CZ" dirty="0" smtClean="0"/>
              <a:t>KÚ vychází zejména z (dle § 161 ŠZ)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louhodobého </a:t>
            </a:r>
            <a:r>
              <a:rPr lang="cs-CZ" dirty="0"/>
              <a:t>záměru vzdělávání a rozvoje vzdělávací soustavy v kraji;</a:t>
            </a:r>
          </a:p>
          <a:p>
            <a:pPr lvl="1"/>
            <a:r>
              <a:rPr lang="cs-CZ" dirty="0" smtClean="0"/>
              <a:t>RVP nebo </a:t>
            </a:r>
            <a:r>
              <a:rPr lang="cs-CZ" dirty="0"/>
              <a:t>akreditovaných </a:t>
            </a:r>
            <a:r>
              <a:rPr lang="cs-CZ" dirty="0" smtClean="0"/>
              <a:t>vzdělávacích programů pro </a:t>
            </a:r>
            <a:r>
              <a:rPr lang="cs-CZ" dirty="0"/>
              <a:t>vyšší odborné vzdělávání;</a:t>
            </a:r>
          </a:p>
          <a:p>
            <a:pPr lvl="1"/>
            <a:r>
              <a:rPr lang="cs-CZ" dirty="0"/>
              <a:t>rozsahu </a:t>
            </a:r>
            <a:r>
              <a:rPr lang="cs-CZ" i="1" dirty="0"/>
              <a:t>přímé</a:t>
            </a:r>
            <a:r>
              <a:rPr lang="cs-CZ" dirty="0"/>
              <a:t> </a:t>
            </a:r>
            <a:r>
              <a:rPr lang="cs-CZ" dirty="0" smtClean="0"/>
              <a:t> činnosti vyučovací</a:t>
            </a:r>
            <a:r>
              <a:rPr lang="cs-CZ" dirty="0"/>
              <a:t>, </a:t>
            </a:r>
            <a:r>
              <a:rPr lang="cs-CZ" dirty="0" smtClean="0"/>
              <a:t>výchovné</a:t>
            </a:r>
            <a:r>
              <a:rPr lang="cs-CZ" dirty="0"/>
              <a:t>, </a:t>
            </a:r>
            <a:r>
              <a:rPr lang="cs-CZ" dirty="0" smtClean="0"/>
              <a:t>speciálně </a:t>
            </a:r>
            <a:r>
              <a:rPr lang="cs-CZ" dirty="0"/>
              <a:t>pedagogické nebo </a:t>
            </a:r>
            <a:r>
              <a:rPr lang="cs-CZ" dirty="0" smtClean="0"/>
              <a:t>pedagogicko-psychologické </a:t>
            </a:r>
          </a:p>
          <a:p>
            <a:pPr lvl="1"/>
            <a:r>
              <a:rPr lang="cs-CZ" dirty="0" smtClean="0"/>
              <a:t>naplněnosti </a:t>
            </a:r>
            <a:r>
              <a:rPr lang="cs-CZ" dirty="0"/>
              <a:t>tříd, studijních skupin a oddělení v jednotlivých školách </a:t>
            </a:r>
            <a:r>
              <a:rPr lang="cs-CZ" dirty="0" smtClean="0"/>
              <a:t>a ŠZ</a:t>
            </a:r>
            <a:endParaRPr lang="cs-CZ" dirty="0" smtClean="0"/>
          </a:p>
          <a:p>
            <a:pPr>
              <a:buFont typeface="Wingdings" pitchFamily="2" charset="2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promítne se priorita kraje v oblasti VP + náročnost daného studia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konstrukce se řídí vyhláškou MŠMT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podrobněji viz READER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54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Výdaje SR do </a:t>
            </a:r>
            <a:r>
              <a:rPr lang="cs-CZ" sz="4000" dirty="0" err="1" smtClean="0"/>
              <a:t>reg</a:t>
            </a:r>
            <a:r>
              <a:rPr lang="cs-CZ" sz="4000" dirty="0" smtClean="0"/>
              <a:t>. školství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739040"/>
              </p:ext>
            </p:extLst>
          </p:nvPr>
        </p:nvGraphicFramePr>
        <p:xfrm>
          <a:off x="827584" y="2674232"/>
          <a:ext cx="7344816" cy="320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88945"/>
                <a:gridCol w="1287984"/>
                <a:gridCol w="1169919"/>
                <a:gridCol w="1053505"/>
                <a:gridCol w="1053505"/>
                <a:gridCol w="790958"/>
              </a:tblGrid>
              <a:tr h="86409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/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Běžné výdaje celkem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Mzdové prostředky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Odvody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Ostatní běžné výdaje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Počet </a:t>
                      </a:r>
                      <a:r>
                        <a:rPr lang="cs-CZ" sz="1600" dirty="0" err="1">
                          <a:effectLst/>
                        </a:rPr>
                        <a:t>zaměst-nanců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53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 tis. Kč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 tis. Kč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 tis. Kč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 tis. Kč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8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Výdaje  RgŠ celkem: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100" b="1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86 567 439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58 871 083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20 599 703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7 096 653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215 482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Přímé výdaje RgŠ: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84 444 774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57 538 182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20 132 859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6 773 733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211 147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- zřizované ÚSC 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79 234 584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57 538 182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20 132 859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1 563 543 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211 147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- soukromé 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4 028 000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4 028 000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- církevní 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1 182 190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1 182 190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Přímé výdaje </a:t>
                      </a:r>
                      <a:r>
                        <a:rPr lang="cs-CZ" sz="1400" dirty="0" smtClean="0">
                          <a:effectLst/>
                        </a:rPr>
                        <a:t>PŘO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2 122 665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1 332 901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466 844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   322 920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4 335</a:t>
                      </a:r>
                      <a:endParaRPr lang="cs-CZ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1560" y="1772816"/>
            <a:ext cx="7733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Tab. Kvantifikace a struktura rozpočtu běžných výdajů ve výdajovém bloku regionálního školství včetně běžných výdajů na PŘO na rok 2014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1953421" y="6093296"/>
            <a:ext cx="5642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Zdroj: www.msmt.cz/uploads/47408_13_rozpis_RgS_2014.doc </a:t>
            </a:r>
          </a:p>
        </p:txBody>
      </p:sp>
    </p:spTree>
    <p:extLst>
      <p:ext uri="{BB962C8B-B14F-4D97-AF65-F5344CB8AC3E}">
        <p14:creationId xmlns:p14="http://schemas.microsoft.com/office/powerpoint/2010/main" val="208053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Mezinárodní srovnání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nejčastěji podíl celkových výdajů na vzdělávání / HDP</a:t>
            </a:r>
          </a:p>
          <a:p>
            <a:r>
              <a:rPr lang="cs-CZ" b="1" dirty="0" smtClean="0"/>
              <a:t>OECD </a:t>
            </a:r>
            <a:r>
              <a:rPr lang="cs-CZ" b="1" dirty="0" err="1" smtClean="0"/>
              <a:t>Education</a:t>
            </a:r>
            <a:r>
              <a:rPr lang="cs-CZ" b="1" dirty="0" smtClean="0"/>
              <a:t> </a:t>
            </a:r>
            <a:r>
              <a:rPr lang="cs-CZ" b="1" dirty="0" err="1"/>
              <a:t>at</a:t>
            </a:r>
            <a:r>
              <a:rPr lang="cs-CZ" b="1" dirty="0"/>
              <a:t> a </a:t>
            </a:r>
            <a:r>
              <a:rPr lang="cs-CZ" b="1" dirty="0" err="1" smtClean="0"/>
              <a:t>Glance</a:t>
            </a:r>
            <a:r>
              <a:rPr lang="cs-CZ" b="1" dirty="0" smtClean="0"/>
              <a:t> </a:t>
            </a:r>
            <a:r>
              <a:rPr lang="cs-CZ" b="1" dirty="0"/>
              <a:t>2013</a:t>
            </a:r>
          </a:p>
          <a:p>
            <a:pPr lvl="1"/>
            <a:r>
              <a:rPr lang="cs-CZ" dirty="0" err="1" smtClean="0"/>
              <a:t>preprimární</a:t>
            </a:r>
            <a:r>
              <a:rPr lang="cs-CZ" dirty="0" smtClean="0"/>
              <a:t> vzdělávání cca 1/10 </a:t>
            </a:r>
            <a:r>
              <a:rPr lang="cs-CZ" dirty="0" err="1" smtClean="0"/>
              <a:t>celk</a:t>
            </a:r>
            <a:r>
              <a:rPr lang="cs-CZ" dirty="0" smtClean="0"/>
              <a:t>. výdajů na vzdělávání (cca 0,6 % HDP)</a:t>
            </a:r>
          </a:p>
          <a:p>
            <a:pPr lvl="1"/>
            <a:r>
              <a:rPr lang="cs-CZ" dirty="0" smtClean="0"/>
              <a:t>primární + sekundární + postsekundární vzdělávání 2/3 </a:t>
            </a:r>
            <a:r>
              <a:rPr lang="cs-CZ" dirty="0" err="1" smtClean="0"/>
              <a:t>celk</a:t>
            </a:r>
            <a:r>
              <a:rPr lang="cs-CZ" dirty="0" smtClean="0"/>
              <a:t>. výdajů (</a:t>
            </a:r>
            <a:r>
              <a:rPr lang="cs-CZ" dirty="0" err="1" smtClean="0"/>
              <a:t>prům</a:t>
            </a:r>
            <a:r>
              <a:rPr lang="cs-CZ" dirty="0" smtClean="0"/>
              <a:t>. OECD 3,9 % HDP; ČR 2,8 %)</a:t>
            </a:r>
          </a:p>
          <a:p>
            <a:pPr lvl="2"/>
            <a:r>
              <a:rPr lang="cs-CZ" dirty="0" smtClean="0"/>
              <a:t>NZ a Norsko více než 5 % HDP</a:t>
            </a:r>
          </a:p>
          <a:p>
            <a:pPr lvl="1"/>
            <a:r>
              <a:rPr lang="cs-CZ" dirty="0" smtClean="0"/>
              <a:t>v r. 2010 země OECD </a:t>
            </a:r>
            <a:r>
              <a:rPr lang="cs-CZ" dirty="0" err="1" smtClean="0"/>
              <a:t>prům</a:t>
            </a:r>
            <a:r>
              <a:rPr lang="cs-CZ" dirty="0" smtClean="0"/>
              <a:t>. 6,5 % HDP do vzdělávání (6,3 % VV, 0,2 % SV); ČR pouze 4,7 % HDP</a:t>
            </a:r>
          </a:p>
          <a:p>
            <a:pPr lvl="2"/>
            <a:r>
              <a:rPr lang="cs-CZ" dirty="0" smtClean="0"/>
              <a:t>Dánsko, Island.. více než 7 % HDP</a:t>
            </a:r>
          </a:p>
          <a:p>
            <a:pPr lvl="1"/>
            <a:r>
              <a:rPr lang="cs-CZ" dirty="0" smtClean="0"/>
              <a:t>roční výdaje na </a:t>
            </a:r>
            <a:r>
              <a:rPr lang="cs-CZ" dirty="0" smtClean="0"/>
              <a:t>žáka/studenta 9313 </a:t>
            </a:r>
            <a:r>
              <a:rPr lang="cs-CZ" dirty="0" smtClean="0"/>
              <a:t>USD (ČR cca 2/3) </a:t>
            </a:r>
          </a:p>
        </p:txBody>
      </p:sp>
    </p:spTree>
    <p:extLst>
      <p:ext uri="{BB962C8B-B14F-4D97-AF65-F5344CB8AC3E}">
        <p14:creationId xmlns:p14="http://schemas.microsoft.com/office/powerpoint/2010/main" val="6518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000" dirty="0">
                <a:solidFill>
                  <a:srgbClr val="04617B"/>
                </a:solidFill>
              </a:rPr>
              <a:t>Mezinárodní </a:t>
            </a:r>
            <a:r>
              <a:rPr lang="cs-CZ" sz="4000" dirty="0" smtClean="0">
                <a:solidFill>
                  <a:srgbClr val="04617B"/>
                </a:solidFill>
              </a:rPr>
              <a:t>srovnání (II)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1772816"/>
            <a:ext cx="5114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Obr. </a:t>
            </a:r>
            <a:r>
              <a:rPr lang="cs-CZ" b="1" dirty="0"/>
              <a:t>Celkové výdaje na neterciární vzdělávání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64058" y="6597352"/>
            <a:ext cx="6216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Zdroj: </a:t>
            </a:r>
            <a:r>
              <a:rPr lang="cs-CZ" sz="1200" i="1" dirty="0"/>
              <a:t>http://www.oecd.org/edu/eag2013%20%28eng%29--FINAL%2020%20June%202013.pdf</a:t>
            </a:r>
            <a:endParaRPr lang="cs-CZ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878203" cy="383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514544" y="6093296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ČR: 2,8 % HDP</a:t>
            </a:r>
          </a:p>
          <a:p>
            <a:r>
              <a:rPr lang="cs-CZ" sz="1400" dirty="0" smtClean="0"/>
              <a:t>EU 21: 3,9 % HDP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300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>
                <a:solidFill>
                  <a:srgbClr val="04617B"/>
                </a:solidFill>
              </a:rPr>
              <a:t>Mezinárodní srovnání (III)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675239"/>
              </p:ext>
            </p:extLst>
          </p:nvPr>
        </p:nvGraphicFramePr>
        <p:xfrm>
          <a:off x="179512" y="2563307"/>
          <a:ext cx="8820471" cy="3097941"/>
        </p:xfrm>
        <a:graphic>
          <a:graphicData uri="http://schemas.openxmlformats.org/drawingml/2006/table">
            <a:tbl>
              <a:tblPr/>
              <a:tblGrid>
                <a:gridCol w="1872208"/>
                <a:gridCol w="1080120"/>
                <a:gridCol w="1296144"/>
                <a:gridCol w="1080120"/>
                <a:gridCol w="1080120"/>
                <a:gridCol w="1368152"/>
                <a:gridCol w="1043607"/>
              </a:tblGrid>
              <a:tr h="846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Times New Roman"/>
                          <a:cs typeface="Times New Roman"/>
                        </a:rPr>
                        <a:t>Stupeň vzdělávání</a:t>
                      </a:r>
                      <a:endParaRPr lang="cs-CZ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0" dirty="0">
                          <a:latin typeface="Times New Roman"/>
                          <a:ea typeface="Times New Roman"/>
                          <a:cs typeface="Times New Roman"/>
                        </a:rPr>
                        <a:t>PŘEDŠKOLNÍ VZDĚLÁVÁNÍ</a:t>
                      </a:r>
                      <a:endParaRPr lang="cs-CZ" sz="3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0" dirty="0">
                          <a:latin typeface="Times New Roman"/>
                          <a:ea typeface="Times New Roman"/>
                          <a:cs typeface="Times New Roman"/>
                        </a:rPr>
                        <a:t>PRIMÁRNÍ, SEKUNDÁRNÍ A POSTSEKUNDÁRNÍ VZDĚLÁVÁNÍ</a:t>
                      </a:r>
                      <a:endParaRPr lang="cs-CZ" sz="3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2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Zdroje financování/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Země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Veřejné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Times New Roman"/>
                          <a:cs typeface="Times New Roman"/>
                        </a:rPr>
                        <a:t>Soukromé</a:t>
                      </a:r>
                      <a:endParaRPr lang="cs-CZ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Veřejné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Soukromé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Průměr OECD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0,47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  <a:cs typeface="Times New Roman"/>
                        </a:rPr>
                        <a:t>0,08</a:t>
                      </a:r>
                      <a:endParaRPr lang="cs-CZ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0,58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Průměr EU 21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0,56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0,06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0,61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Česká republika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0,47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0,04</a:t>
                      </a:r>
                      <a:endParaRPr lang="cs-CZ" sz="3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0,51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</a:t>
                      </a:r>
                      <a:endParaRPr lang="cs-CZ" sz="3200" b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cs-C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cs-CZ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1560" y="1640994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Tab. Výdaje na vzdělávací instituce jako % HDP podle zdrojů (veřejné, soukromé) a podle stupně vzdělávání (2010)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6021288"/>
            <a:ext cx="3187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 dirty="0" smtClean="0"/>
              <a:t>Zdroj: Páleníková (2013) - READER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0698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 smtClean="0"/>
              <a:t>Podpora rodin a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zdroje – MPSV (dávky na dítě), MŠMT (dotace stravování a ubytování), prostředky zřizovatele (prominutí poplatků)</a:t>
            </a:r>
          </a:p>
          <a:p>
            <a:r>
              <a:rPr lang="cs-CZ" dirty="0" smtClean="0"/>
              <a:t>zdravotní pojištění hrazené žákům a studentům státem (do 26 let)</a:t>
            </a:r>
          </a:p>
          <a:p>
            <a:r>
              <a:rPr lang="cs-CZ" dirty="0" smtClean="0"/>
              <a:t>daňové úlevy</a:t>
            </a:r>
          </a:p>
          <a:p>
            <a:r>
              <a:rPr lang="cs-CZ" dirty="0" smtClean="0"/>
              <a:t>sleva na dopravu</a:t>
            </a:r>
          </a:p>
          <a:p>
            <a:r>
              <a:rPr lang="cs-CZ" dirty="0" smtClean="0"/>
              <a:t>fyzická podpora (bezplatné školní potřeby / učebnice ve vybraných případech)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Problémové otázky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finanční závislost malých škol na zřizovateli</a:t>
            </a:r>
          </a:p>
          <a:p>
            <a:r>
              <a:rPr lang="cs-CZ" dirty="0" smtClean="0"/>
              <a:t>potřeba navýšení mzdových prostředků – atraktivita pro mladé pedagogy</a:t>
            </a:r>
          </a:p>
          <a:p>
            <a:r>
              <a:rPr lang="cs-CZ" dirty="0" smtClean="0"/>
              <a:t>různý </a:t>
            </a:r>
            <a:r>
              <a:rPr lang="cs-CZ" dirty="0" smtClean="0"/>
              <a:t>nárok veřejných a soukromých poskytovatelů vzdělání na přidělené finance </a:t>
            </a:r>
            <a:endParaRPr lang="cs-CZ" dirty="0" smtClean="0"/>
          </a:p>
          <a:p>
            <a:r>
              <a:rPr lang="cs-CZ" dirty="0" smtClean="0"/>
              <a:t>postavení </a:t>
            </a:r>
            <a:r>
              <a:rPr lang="cs-CZ" dirty="0" smtClean="0"/>
              <a:t>VOŠ – poskytují terciární vzdělávání, ale zcela odlišná pravidla fungování od VŠ</a:t>
            </a:r>
          </a:p>
          <a:p>
            <a:pPr>
              <a:buNone/>
            </a:pPr>
            <a:r>
              <a:rPr lang="cs-CZ" dirty="0" smtClean="0"/>
              <a:t>…stávající systém nevyhovují z několika hledisek: kraje de facto neomezené pravomoci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 velké rozdíly v normativech pro jednotlivé školy; ekonomicky neefektivní, nezohledňuje kvalitu poskytovaného vzdělávání, nepodporuje optimalizaci škol a školských zařízení, nevytváří stabilní prostředí, co se týká budoucích rozpočtů jednotlivých škol…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řešení?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28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Problémové otázky (II)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řešení?</a:t>
            </a:r>
          </a:p>
          <a:p>
            <a:r>
              <a:rPr lang="cs-CZ" dirty="0" smtClean="0"/>
              <a:t>2011: </a:t>
            </a:r>
            <a:r>
              <a:rPr lang="cs-CZ" b="1" dirty="0" smtClean="0"/>
              <a:t>koncepční záměr reformy systému financování regionálního školství </a:t>
            </a:r>
            <a:r>
              <a:rPr lang="cs-CZ" dirty="0" smtClean="0"/>
              <a:t>(MŠMT)</a:t>
            </a:r>
          </a:p>
          <a:p>
            <a:r>
              <a:rPr lang="cs-CZ" dirty="0" smtClean="0"/>
              <a:t>upuštění od systému normativů </a:t>
            </a:r>
            <a:r>
              <a:rPr lang="cs-CZ" dirty="0" smtClean="0">
                <a:sym typeface="Wingdings" pitchFamily="2" charset="2"/>
              </a:rPr>
              <a:t> financování </a:t>
            </a:r>
            <a:r>
              <a:rPr lang="cs-CZ" dirty="0" smtClean="0"/>
              <a:t>na základě „vzdělávacího standardu“ </a:t>
            </a:r>
            <a:r>
              <a:rPr lang="cs-CZ" i="1" dirty="0" smtClean="0"/>
              <a:t>(„jasně definovaná optimální organizace škol a optimálního rozsahu vzdělávání“</a:t>
            </a:r>
            <a:r>
              <a:rPr lang="cs-CZ" dirty="0" smtClean="0"/>
              <a:t>) – tzv. oborové normativy</a:t>
            </a:r>
          </a:p>
          <a:p>
            <a:r>
              <a:rPr lang="cs-CZ" dirty="0" smtClean="0"/>
              <a:t>reforma systému financování </a:t>
            </a:r>
            <a:r>
              <a:rPr lang="cs-CZ" dirty="0" err="1" smtClean="0"/>
              <a:t>reg</a:t>
            </a:r>
            <a:r>
              <a:rPr lang="cs-CZ" dirty="0" smtClean="0"/>
              <a:t>. školství</a:t>
            </a:r>
          </a:p>
          <a:p>
            <a:pPr lvl="1"/>
            <a:r>
              <a:rPr lang="cs-CZ" dirty="0" smtClean="0"/>
              <a:t>nový systém měl platit od září 2013, reforma ale pozastavena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36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Správa v regionálním školství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(všechno) znamená regionální školství?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veškeré školství s výjimkou VŠ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školství v úpravě školským zákonem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err="1" smtClean="0"/>
              <a:t>preprimární</a:t>
            </a:r>
            <a:r>
              <a:rPr lang="cs-CZ" dirty="0" smtClean="0"/>
              <a:t> vzdělávání až terciární ve VOŠ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školy + školská zařízení</a:t>
            </a:r>
          </a:p>
          <a:p>
            <a:r>
              <a:rPr lang="cs-CZ" dirty="0" smtClean="0"/>
              <a:t>státní správa (MŠMT, ČŠI, KÚ v přenesené působnosti) a samospráva (obce, kraje, KÚ v samostatné působnosti)</a:t>
            </a:r>
          </a:p>
          <a:p>
            <a:r>
              <a:rPr lang="cs-CZ" dirty="0" smtClean="0"/>
              <a:t>ČR: vysoká míra decentralizace ve školství + velká autonomie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6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000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Kitzberger</a:t>
            </a:r>
            <a:r>
              <a:rPr lang="cs-CZ" dirty="0" smtClean="0"/>
              <a:t> </a:t>
            </a:r>
            <a:r>
              <a:rPr lang="cs-CZ" dirty="0" smtClean="0"/>
              <a:t>(2013). </a:t>
            </a:r>
            <a:r>
              <a:rPr lang="cs-CZ" i="1" dirty="0" smtClean="0"/>
              <a:t>Řízení regionálního školství</a:t>
            </a:r>
          </a:p>
          <a:p>
            <a:r>
              <a:rPr lang="cs-CZ" dirty="0" smtClean="0"/>
              <a:t>Páleníková, M. (2013). </a:t>
            </a:r>
            <a:r>
              <a:rPr lang="cs-CZ" i="1" dirty="0" smtClean="0"/>
              <a:t>Financování regionálního </a:t>
            </a:r>
            <a:r>
              <a:rPr lang="cs-CZ" i="1" dirty="0" smtClean="0"/>
              <a:t>školství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OECD (2013), </a:t>
            </a:r>
            <a:r>
              <a:rPr lang="en-US" i="1" dirty="0" smtClean="0"/>
              <a:t>Education at a Glance 2013: OECD Indicators, OECD Publishing.</a:t>
            </a:r>
            <a:r>
              <a:rPr lang="cs-CZ" i="1" dirty="0" smtClean="0"/>
              <a:t> </a:t>
            </a:r>
            <a:r>
              <a:rPr lang="cs-CZ" i="1" dirty="0" smtClean="0">
                <a:hlinkClick r:id="rId2"/>
              </a:rPr>
              <a:t>http://dx.doi.org/10.1787/eag-2013-en</a:t>
            </a:r>
            <a:r>
              <a:rPr lang="cs-CZ" i="1" dirty="0" smtClean="0"/>
              <a:t>. </a:t>
            </a:r>
            <a:r>
              <a:rPr lang="cs-CZ" dirty="0" smtClean="0"/>
              <a:t>Dostupné z</a:t>
            </a:r>
            <a:r>
              <a:rPr lang="cs-CZ" i="1" dirty="0" smtClean="0"/>
              <a:t> </a:t>
            </a:r>
            <a:r>
              <a:rPr lang="cs-CZ" i="1" dirty="0" smtClean="0">
                <a:hlinkClick r:id="rId3"/>
              </a:rPr>
              <a:t>http://www.oecd.org/</a:t>
            </a:r>
            <a:r>
              <a:rPr lang="cs-CZ" i="1" dirty="0" err="1" smtClean="0">
                <a:hlinkClick r:id="rId3"/>
              </a:rPr>
              <a:t>edu</a:t>
            </a:r>
            <a:r>
              <a:rPr lang="cs-CZ" i="1" dirty="0" smtClean="0">
                <a:hlinkClick r:id="rId3"/>
              </a:rPr>
              <a:t>/eag2013%20%28eng%29--FINAL%2020%20June%202013.pdf</a:t>
            </a:r>
            <a:r>
              <a:rPr lang="cs-CZ" i="1" dirty="0" smtClean="0"/>
              <a:t>. </a:t>
            </a:r>
          </a:p>
          <a:p>
            <a:endParaRPr lang="cs-CZ" dirty="0" smtClean="0"/>
          </a:p>
          <a:p>
            <a:r>
              <a:rPr lang="cs-CZ" dirty="0" smtClean="0">
                <a:hlinkClick r:id="rId4"/>
              </a:rPr>
              <a:t>www.msmt.cz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READER:</a:t>
            </a:r>
          </a:p>
          <a:p>
            <a:pPr lvl="1"/>
            <a:r>
              <a:rPr lang="cs-CZ" dirty="0" err="1" smtClean="0"/>
              <a:t>Mouralová</a:t>
            </a:r>
            <a:r>
              <a:rPr lang="cs-CZ" dirty="0" smtClean="0"/>
              <a:t> (2014). </a:t>
            </a:r>
            <a:r>
              <a:rPr lang="cs-CZ" i="1" dirty="0" smtClean="0"/>
              <a:t>Ředitelé</a:t>
            </a:r>
          </a:p>
          <a:p>
            <a:pPr lvl="1"/>
            <a:r>
              <a:rPr lang="cs-CZ" dirty="0" smtClean="0"/>
              <a:t>Tůmová (2014). </a:t>
            </a:r>
            <a:r>
              <a:rPr lang="cs-CZ" i="1" dirty="0" smtClean="0"/>
              <a:t>Učitelé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941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i="1" dirty="0" smtClean="0"/>
          </a:p>
          <a:p>
            <a:pPr algn="ctr">
              <a:buNone/>
            </a:pPr>
            <a:endParaRPr lang="cs-CZ" i="1" dirty="0" smtClean="0"/>
          </a:p>
          <a:p>
            <a:pPr algn="ctr">
              <a:buNone/>
            </a:pPr>
            <a:r>
              <a:rPr lang="cs-CZ" i="1" dirty="0" smtClean="0"/>
              <a:t>Děkuji za pozornost!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Řízení na centrální úrovni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státním institucím je dovoleno pouze to, co zákon výslovně stanovuje (x soukromé právo)</a:t>
            </a:r>
          </a:p>
          <a:p>
            <a:r>
              <a:rPr lang="cs-CZ" dirty="0" smtClean="0"/>
              <a:t>Ministerstvo školství, mládeže a tělovýchovy</a:t>
            </a:r>
          </a:p>
          <a:p>
            <a:pPr lvl="1"/>
            <a:r>
              <a:rPr lang="cs-CZ" dirty="0" smtClean="0"/>
              <a:t>dle školského zákona </a:t>
            </a:r>
            <a:r>
              <a:rPr lang="cs-CZ" i="1" dirty="0"/>
              <a:t>„…řídí výkon státní správy ve školství v rozsahu stanoveném tímto zákonem a odpovídá za stav, koncepci a rozvoj vzdělávací soustavy“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nástroje vymezené školským zákonem</a:t>
            </a:r>
          </a:p>
          <a:p>
            <a:pPr lvl="1"/>
            <a:r>
              <a:rPr lang="cs-CZ" dirty="0" smtClean="0"/>
              <a:t>školský rejstřík</a:t>
            </a:r>
          </a:p>
          <a:p>
            <a:pPr lvl="1"/>
            <a:r>
              <a:rPr lang="cs-CZ" dirty="0" smtClean="0"/>
              <a:t>systém financování školské soustavy</a:t>
            </a:r>
          </a:p>
          <a:p>
            <a:pPr lvl="1"/>
            <a:r>
              <a:rPr lang="cs-CZ" dirty="0" smtClean="0"/>
              <a:t>ČŠI</a:t>
            </a:r>
          </a:p>
          <a:p>
            <a:pPr lvl="1"/>
            <a:r>
              <a:rPr lang="cs-CZ" dirty="0" smtClean="0"/>
              <a:t>systém vzdělávacích programů a dlouhodobých záměrů</a:t>
            </a:r>
          </a:p>
          <a:p>
            <a:pPr lvl="1"/>
            <a:r>
              <a:rPr lang="cs-CZ" dirty="0" smtClean="0"/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74225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Nástroje MŠMT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Š</a:t>
            </a:r>
            <a:r>
              <a:rPr lang="cs-CZ" b="1" dirty="0" smtClean="0"/>
              <a:t>kolský rejstřík</a:t>
            </a:r>
          </a:p>
          <a:p>
            <a:pPr marL="880110" lvl="1" indent="-514350"/>
            <a:r>
              <a:rPr lang="cs-CZ" dirty="0" smtClean="0"/>
              <a:t>veřejný seznam škol &amp; školských zařízení vedený MŠMT</a:t>
            </a:r>
          </a:p>
          <a:p>
            <a:pPr marL="880110" lvl="1" indent="-514350"/>
            <a:r>
              <a:rPr lang="cs-CZ" dirty="0" smtClean="0"/>
              <a:t>PO zapsaná do rejstříku může vydávat doklady o vzdělání, má nárok na státní dotace &amp; podléhá školskému zákonu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systém financování </a:t>
            </a:r>
            <a:r>
              <a:rPr lang="cs-CZ" dirty="0" smtClean="0"/>
              <a:t>(viz dále)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Česká školní inspekce</a:t>
            </a:r>
          </a:p>
          <a:p>
            <a:pPr marL="880110" lvl="1" indent="-514350"/>
            <a:r>
              <a:rPr lang="cs-CZ" dirty="0" smtClean="0"/>
              <a:t>správní úřad s celostátní působností</a:t>
            </a:r>
          </a:p>
          <a:p>
            <a:pPr marL="880110" lvl="1" indent="-514350"/>
            <a:r>
              <a:rPr lang="cs-CZ" dirty="0" smtClean="0"/>
              <a:t>hlavní náplň činnosti – poskytování zpětné vazby všem článkům řízení</a:t>
            </a:r>
          </a:p>
          <a:p>
            <a:pPr marL="880110" lvl="1" indent="-514350"/>
            <a:r>
              <a:rPr lang="cs-CZ" dirty="0" smtClean="0"/>
              <a:t>upravuje školský zákon</a:t>
            </a:r>
          </a:p>
          <a:p>
            <a:pPr marL="880110" lvl="1" indent="-514350"/>
            <a:r>
              <a:rPr lang="cs-CZ" dirty="0" smtClean="0"/>
              <a:t>hodnocení škol + kontrola škol </a:t>
            </a:r>
            <a:r>
              <a:rPr lang="cs-CZ" dirty="0"/>
              <a:t>z hlediska dodržování právních předpisů a hospodaření s prostředky státního </a:t>
            </a:r>
            <a:r>
              <a:rPr lang="cs-CZ" dirty="0" smtClean="0"/>
              <a:t>rozpočtu</a:t>
            </a:r>
          </a:p>
          <a:p>
            <a:pPr marL="880110" lvl="1" indent="-514350"/>
            <a:r>
              <a:rPr lang="cs-CZ" dirty="0" smtClean="0"/>
              <a:t>nezávislost, ale ministr jmenuje ústředního školního inspektora + ministerstvo schvaluje kritéria hodnocení &amp; plán hlavních úkolů na daný školní rok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1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/>
              <a:t>Nástroje </a:t>
            </a:r>
            <a:r>
              <a:rPr lang="cs-CZ" sz="4000" dirty="0" smtClean="0"/>
              <a:t>MŠMT (II)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b="1" dirty="0" smtClean="0"/>
              <a:t>Systém vzdělávacích programů a dlouhodobých záměrů vzdělávání a rozvoje vzdělávací soustavy</a:t>
            </a:r>
          </a:p>
          <a:p>
            <a:pPr marL="880110" lvl="1" indent="-514350"/>
            <a:r>
              <a:rPr lang="cs-CZ" dirty="0" smtClean="0"/>
              <a:t>2 úrovně vytváření vzdělávacích programů – </a:t>
            </a:r>
            <a:r>
              <a:rPr lang="cs-CZ" b="1" dirty="0" smtClean="0"/>
              <a:t>RVP</a:t>
            </a:r>
            <a:r>
              <a:rPr lang="cs-CZ" dirty="0" smtClean="0"/>
              <a:t> v kompetenci státu (MŠMT) + školní vzdělávací programy</a:t>
            </a:r>
          </a:p>
          <a:p>
            <a:pPr marL="880110" lvl="1" indent="-514350"/>
            <a:r>
              <a:rPr lang="cs-CZ" dirty="0" smtClean="0"/>
              <a:t>MŠMT může změnami v RVP měnit např. učební plán</a:t>
            </a:r>
          </a:p>
          <a:p>
            <a:pPr marL="880110" lvl="1" indent="-514350"/>
            <a:r>
              <a:rPr lang="cs-CZ" b="1" dirty="0" smtClean="0"/>
              <a:t>Dlouhodobý záměr </a:t>
            </a:r>
            <a:r>
              <a:rPr lang="cs-CZ" dirty="0" smtClean="0"/>
              <a:t>– MŠMT každé 4 roky předkládá ke schválení vládě, ta jej předloží k projednání Parlamentu</a:t>
            </a:r>
          </a:p>
          <a:p>
            <a:pPr marL="1154430" lvl="2" indent="-514350"/>
            <a:r>
              <a:rPr lang="cs-CZ" dirty="0" smtClean="0"/>
              <a:t>hodnocení dosavadního vývoje + cíle a úkoly (pro MŠMT a KÚ) pro další 4 roky – MŠMT i KÚ výroční zprávy („skládání účtů“)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b="1" dirty="0" smtClean="0"/>
              <a:t>Právní předpisy</a:t>
            </a:r>
          </a:p>
          <a:p>
            <a:pPr marL="880110" lvl="1" indent="-514350"/>
            <a:r>
              <a:rPr lang="cs-CZ" i="1" dirty="0" smtClean="0"/>
              <a:t>co není zákonem dovoleno</a:t>
            </a:r>
            <a:r>
              <a:rPr lang="cs-CZ" dirty="0" smtClean="0"/>
              <a:t>… (ochrana občanů)</a:t>
            </a:r>
          </a:p>
          <a:p>
            <a:pPr marL="880110" lvl="1" indent="-514350"/>
            <a:r>
              <a:rPr lang="cs-CZ" dirty="0" smtClean="0"/>
              <a:t>nový školský zákon od r. 2005</a:t>
            </a:r>
          </a:p>
          <a:p>
            <a:pPr marL="880110" lvl="1" indent="-514350"/>
            <a:r>
              <a:rPr lang="cs-CZ" dirty="0" smtClean="0"/>
              <a:t>zákon o pedagogických pracovnících</a:t>
            </a:r>
          </a:p>
          <a:p>
            <a:pPr marL="880110" lvl="1" indent="-514350"/>
            <a:r>
              <a:rPr lang="cs-CZ" dirty="0" smtClean="0"/>
              <a:t>vyhlášky &amp; nařízení vlády</a:t>
            </a:r>
          </a:p>
          <a:p>
            <a:pPr marL="880110" lvl="1" indent="-514350"/>
            <a:r>
              <a:rPr lang="cs-CZ" dirty="0" smtClean="0"/>
              <a:t>metodické pokyny, výnosy a doporučení MŠMT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Nižší úrovně správy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státní správa</a:t>
            </a:r>
          </a:p>
          <a:p>
            <a:pPr marL="708660" lvl="1" indent="-342900"/>
            <a:r>
              <a:rPr lang="cs-CZ" dirty="0" smtClean="0"/>
              <a:t>krajský úřad – obdobné kompetence na území kraje jako MŠMT (dlouhodobý záměr, vedení školského rejstříku, přerozdělování </a:t>
            </a:r>
            <a:r>
              <a:rPr lang="cs-CZ" dirty="0" err="1" smtClean="0"/>
              <a:t>fin</a:t>
            </a:r>
            <a:r>
              <a:rPr lang="cs-CZ" dirty="0" smtClean="0"/>
              <a:t>. prostředků </a:t>
            </a:r>
            <a:r>
              <a:rPr lang="cs-CZ" dirty="0" smtClean="0"/>
              <a:t>školám)</a:t>
            </a:r>
            <a:endParaRPr lang="cs-CZ" dirty="0" smtClean="0"/>
          </a:p>
          <a:p>
            <a:pPr marL="708660" lvl="1" indent="-342900"/>
            <a:r>
              <a:rPr lang="cs-CZ" dirty="0" smtClean="0"/>
              <a:t>obecní úřad obce s rozšířenou působností, úřad MČ</a:t>
            </a:r>
          </a:p>
          <a:p>
            <a:pPr marL="708660" lvl="1" indent="-342900"/>
            <a:r>
              <a:rPr lang="cs-CZ" dirty="0" smtClean="0"/>
              <a:t>ředitel školy – rozhoduje o právech a povinnostech v rámci státní správy (dle § 165 ŠZ) – přijetí žáka do školy, odklad PŠD, vyloučení žáka</a:t>
            </a:r>
            <a:r>
              <a:rPr lang="cs-CZ" dirty="0" smtClean="0"/>
              <a:t>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93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000" dirty="0">
                <a:solidFill>
                  <a:srgbClr val="04617B"/>
                </a:solidFill>
              </a:rPr>
              <a:t>Nižší úrovně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samospráva</a:t>
            </a:r>
          </a:p>
          <a:p>
            <a:pPr marL="708660" lvl="1" indent="-342900"/>
            <a:r>
              <a:rPr lang="cs-CZ" dirty="0"/>
              <a:t>územně samosprávné celky– významné pravomoci v oblasti školství</a:t>
            </a:r>
          </a:p>
          <a:p>
            <a:pPr marL="708660" lvl="1" indent="-342900"/>
            <a:r>
              <a:rPr lang="cs-CZ" b="1" dirty="0"/>
              <a:t>obce</a:t>
            </a:r>
            <a:r>
              <a:rPr lang="cs-CZ" dirty="0"/>
              <a:t> – zajišťují pro děti s trvalým bydlištěm na jejich území podmínky pro plnění povinné školní docházky &amp; podmínky pro předškolní vzdělávání v posledním roce před zahájením povinné školní docházky</a:t>
            </a:r>
          </a:p>
          <a:p>
            <a:pPr marL="708660" lvl="1" indent="-342900"/>
            <a:r>
              <a:rPr lang="cs-CZ" dirty="0"/>
              <a:t>plní roli zřizovatele škol – kompetence vůči nim</a:t>
            </a:r>
          </a:p>
          <a:p>
            <a:pPr marL="708660" lvl="1" indent="-342900"/>
            <a:r>
              <a:rPr lang="cs-CZ" dirty="0"/>
              <a:t>obec nemá možnost ovlivňovat obsah vzdělávání, </a:t>
            </a:r>
            <a:r>
              <a:rPr lang="cs-CZ" dirty="0" smtClean="0"/>
              <a:t>vzdělávací proces ani </a:t>
            </a:r>
            <a:r>
              <a:rPr lang="cs-CZ" dirty="0"/>
              <a:t>vzdělávací </a:t>
            </a:r>
            <a:r>
              <a:rPr lang="cs-CZ" dirty="0" smtClean="0"/>
              <a:t>nabídku </a:t>
            </a:r>
            <a:r>
              <a:rPr lang="cs-CZ" dirty="0"/>
              <a:t>škol – ALE! (1) jmenuje a odvolává ředitele školy a (2) má zástupce ve školské radě</a:t>
            </a:r>
          </a:p>
          <a:p>
            <a:pPr marL="708660" lvl="1" indent="-342900"/>
            <a:r>
              <a:rPr lang="cs-CZ" b="1" dirty="0"/>
              <a:t>kraje</a:t>
            </a:r>
            <a:r>
              <a:rPr lang="cs-CZ" dirty="0"/>
              <a:t> – obdobné kompetence vůči SŠ a VOŠ + odpovídají za vzdělávání dětí se zdravotním postižením, za jazykové, základní umělecké a zájmové vzdělávání a za výkon ústavní výchovy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48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000" dirty="0">
                <a:solidFill>
                  <a:srgbClr val="04617B"/>
                </a:solidFill>
              </a:rPr>
              <a:t>Nižší úrovně </a:t>
            </a:r>
            <a:r>
              <a:rPr lang="cs-CZ" sz="4000" dirty="0" smtClean="0">
                <a:solidFill>
                  <a:srgbClr val="04617B"/>
                </a:solidFill>
              </a:rPr>
              <a:t>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školská rada </a:t>
            </a:r>
            <a:r>
              <a:rPr lang="cs-CZ" dirty="0" smtClean="0"/>
              <a:t>(ŠR)</a:t>
            </a:r>
          </a:p>
          <a:p>
            <a:pPr lvl="1"/>
            <a:r>
              <a:rPr lang="cs-CZ" dirty="0" smtClean="0"/>
              <a:t>od r. 2005 ZŠ, SŠ, VOŠ povinnost zřizovat ŠR</a:t>
            </a:r>
          </a:p>
          <a:p>
            <a:pPr lvl="1"/>
            <a:r>
              <a:rPr lang="cs-CZ" dirty="0" smtClean="0"/>
              <a:t>zástupci rodičů (1/3), pedagogů</a:t>
            </a:r>
            <a:r>
              <a:rPr lang="cs-CZ" dirty="0"/>
              <a:t> (1/3),</a:t>
            </a:r>
            <a:r>
              <a:rPr lang="cs-CZ" dirty="0" smtClean="0"/>
              <a:t> zřizovatele</a:t>
            </a:r>
            <a:r>
              <a:rPr lang="cs-CZ" dirty="0"/>
              <a:t> (1/3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od r. 2012 může ŠR navrhnout odvolání ředitele</a:t>
            </a:r>
          </a:p>
          <a:p>
            <a:pPr lvl="1"/>
            <a:r>
              <a:rPr lang="cs-CZ" dirty="0" smtClean="0"/>
              <a:t>schvaluje výroční zprávu, školní řád + pravidla hodnocení výsledků vzdělávání žáků</a:t>
            </a:r>
          </a:p>
          <a:p>
            <a:pPr lvl="1"/>
            <a:r>
              <a:rPr lang="cs-CZ" dirty="0" smtClean="0"/>
              <a:t>často pouze formální činnost</a:t>
            </a:r>
          </a:p>
          <a:p>
            <a:r>
              <a:rPr lang="cs-CZ" b="1" dirty="0" smtClean="0"/>
              <a:t>řízení školy</a:t>
            </a:r>
          </a:p>
          <a:p>
            <a:pPr lvl="1"/>
            <a:r>
              <a:rPr lang="cs-CZ" dirty="0" smtClean="0"/>
              <a:t>vysoká míra autonomie, ředitel nemá „nadřízeného“ – rozhoduje v širokém spektru případů (zároveň nese přímou odpovědnost!)</a:t>
            </a:r>
          </a:p>
          <a:p>
            <a:pPr lvl="1"/>
            <a:r>
              <a:rPr lang="cs-CZ" dirty="0" smtClean="0"/>
              <a:t>ředitelé – </a:t>
            </a:r>
            <a:r>
              <a:rPr lang="cs-CZ" i="1" dirty="0" smtClean="0">
                <a:solidFill>
                  <a:srgbClr val="FF0000"/>
                </a:solidFill>
              </a:rPr>
              <a:t>nastudovat v READER (</a:t>
            </a:r>
            <a:r>
              <a:rPr lang="cs-CZ" i="1" dirty="0" err="1" smtClean="0">
                <a:solidFill>
                  <a:srgbClr val="FF0000"/>
                </a:solidFill>
              </a:rPr>
              <a:t>Mouralová</a:t>
            </a:r>
            <a:r>
              <a:rPr lang="cs-CZ" i="1" dirty="0" smtClean="0">
                <a:solidFill>
                  <a:srgbClr val="FF0000"/>
                </a:solidFill>
              </a:rPr>
              <a:t>, 2013)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7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Financování regionálního školství v ČR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7536"/>
            <a:ext cx="8229600" cy="476780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legislativní úprava:</a:t>
            </a:r>
          </a:p>
          <a:p>
            <a:pPr lvl="1"/>
            <a:r>
              <a:rPr lang="cs-CZ" dirty="0" smtClean="0"/>
              <a:t>školský zákon</a:t>
            </a:r>
          </a:p>
          <a:p>
            <a:pPr lvl="1"/>
            <a:r>
              <a:rPr lang="cs-CZ" dirty="0" smtClean="0"/>
              <a:t>zákon o </a:t>
            </a:r>
            <a:r>
              <a:rPr lang="cs-CZ" dirty="0"/>
              <a:t>poskytování dotací soukromým školám, předškolním a školským </a:t>
            </a:r>
            <a:r>
              <a:rPr lang="cs-CZ" dirty="0" smtClean="0"/>
              <a:t>zařízením 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ákon o </a:t>
            </a:r>
            <a:r>
              <a:rPr lang="cs-CZ" dirty="0"/>
              <a:t>pedagogických pracovnících </a:t>
            </a:r>
            <a:endParaRPr lang="cs-CZ" dirty="0" smtClean="0"/>
          </a:p>
          <a:p>
            <a:pPr lvl="1"/>
            <a:r>
              <a:rPr lang="cs-CZ" dirty="0" smtClean="0"/>
              <a:t>vyhláška </a:t>
            </a:r>
            <a:r>
              <a:rPr lang="cs-CZ" dirty="0"/>
              <a:t>o krajských normativech</a:t>
            </a:r>
            <a:endParaRPr lang="cs-CZ" dirty="0" smtClean="0"/>
          </a:p>
          <a:p>
            <a:r>
              <a:rPr lang="cs-CZ" dirty="0" smtClean="0"/>
              <a:t>vzdělávání </a:t>
            </a:r>
            <a:r>
              <a:rPr lang="cs-CZ" dirty="0" smtClean="0"/>
              <a:t>bezplatné s výjimkou MŠ a VOŠ</a:t>
            </a:r>
          </a:p>
          <a:p>
            <a:r>
              <a:rPr lang="cs-CZ" dirty="0" smtClean="0"/>
              <a:t>školství v ČR financováno v rozhodující míře z veřejných rozpočtů (dále </a:t>
            </a:r>
            <a:r>
              <a:rPr lang="cs-CZ" dirty="0"/>
              <a:t>hospodářská </a:t>
            </a:r>
            <a:r>
              <a:rPr lang="cs-CZ" dirty="0" smtClean="0"/>
              <a:t>činnost, </a:t>
            </a:r>
            <a:r>
              <a:rPr lang="cs-CZ" dirty="0"/>
              <a:t>nebo čerpání prostředků z mezinárodních </a:t>
            </a:r>
            <a:r>
              <a:rPr lang="cs-CZ" dirty="0" smtClean="0"/>
              <a:t>projektů)</a:t>
            </a:r>
          </a:p>
          <a:p>
            <a:r>
              <a:rPr lang="cs-CZ" dirty="0" smtClean="0"/>
              <a:t>výdaje na školství cca 10 % státního rozpočtu ČR (65 % kapitoly MŠMT tvoří výdaje na regionální školství)</a:t>
            </a:r>
          </a:p>
          <a:p>
            <a:r>
              <a:rPr lang="cs-CZ" dirty="0" smtClean="0"/>
              <a:t>z veřejných rozpočtů financovány školy a </a:t>
            </a:r>
            <a:r>
              <a:rPr lang="cs-CZ" dirty="0" err="1" smtClean="0"/>
              <a:t>škols</a:t>
            </a:r>
            <a:r>
              <a:rPr lang="cs-CZ" dirty="0" smtClean="0"/>
              <a:t>. zařízení zřízené MŠMT, církvemi, obcemi (svazky obcí</a:t>
            </a:r>
            <a:r>
              <a:rPr lang="cs-CZ" dirty="0" smtClean="0"/>
              <a:t>) + </a:t>
            </a:r>
            <a:r>
              <a:rPr lang="cs-CZ" dirty="0" smtClean="0"/>
              <a:t>kraji (kromě JŠ s právem </a:t>
            </a:r>
            <a:r>
              <a:rPr lang="cs-CZ" dirty="0" smtClean="0"/>
              <a:t>SJZ, výchovná </a:t>
            </a:r>
            <a:r>
              <a:rPr lang="cs-CZ" dirty="0" smtClean="0"/>
              <a:t>a ubytovacích zařízení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009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1994</TotalTime>
  <Words>1365</Words>
  <Application>Microsoft Office PowerPoint</Application>
  <PresentationFormat>Předvádění na obrazovce (4:3)</PresentationFormat>
  <Paragraphs>264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Tok</vt:lpstr>
      <vt:lpstr>Regionální školství Řízení, financování, aktéři</vt:lpstr>
      <vt:lpstr>Správa v regionálním školství</vt:lpstr>
      <vt:lpstr>Řízení na centrální úrovni</vt:lpstr>
      <vt:lpstr>Nástroje MŠMT</vt:lpstr>
      <vt:lpstr>Nástroje MŠMT (II)</vt:lpstr>
      <vt:lpstr>Nižší úrovně správy</vt:lpstr>
      <vt:lpstr>Nižší úrovně správy</vt:lpstr>
      <vt:lpstr>Nižší úrovně správy</vt:lpstr>
      <vt:lpstr>Financování regionálního školství v ČR</vt:lpstr>
      <vt:lpstr>Financování regionálního školství v ČR</vt:lpstr>
      <vt:lpstr>Republikové a krajské normativy</vt:lpstr>
      <vt:lpstr>Republikové a krajské normativy (II)</vt:lpstr>
      <vt:lpstr>Výdaje SR do reg. školství</vt:lpstr>
      <vt:lpstr>Mezinárodní srovnání</vt:lpstr>
      <vt:lpstr>Mezinárodní srovnání (II)</vt:lpstr>
      <vt:lpstr>Mezinárodní srovnání (III)</vt:lpstr>
      <vt:lpstr>Podpora rodin a žáků</vt:lpstr>
      <vt:lpstr>Problémové otázky</vt:lpstr>
      <vt:lpstr>Problémové otázky (II)</vt:lpstr>
      <vt:lpstr>Zdroje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Zuzzinka</dc:creator>
  <cp:lastModifiedBy>Berná Zuzana</cp:lastModifiedBy>
  <cp:revision>242</cp:revision>
  <cp:lastPrinted>2014-03-09T10:58:07Z</cp:lastPrinted>
  <dcterms:created xsi:type="dcterms:W3CDTF">2014-03-05T14:55:22Z</dcterms:created>
  <dcterms:modified xsi:type="dcterms:W3CDTF">2014-03-27T09:03:30Z</dcterms:modified>
</cp:coreProperties>
</file>