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57" r:id="rId2"/>
    <p:sldId id="275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8" r:id="rId19"/>
    <p:sldId id="281" r:id="rId20"/>
    <p:sldId id="279" r:id="rId21"/>
    <p:sldId id="280" r:id="rId22"/>
    <p:sldId id="282" r:id="rId23"/>
    <p:sldId id="283" r:id="rId24"/>
    <p:sldId id="271" r:id="rId25"/>
    <p:sldId id="273" r:id="rId26"/>
    <p:sldId id="274" r:id="rId27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11" d="100"/>
          <a:sy n="111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8EC1E-B083-4C5D-9B43-CAD077BD3D08}" type="datetimeFigureOut">
              <a:rPr lang="cs-CZ" smtClean="0"/>
              <a:t>3.4.2014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C6137-6133-4B94-9894-B636B8F03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127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D1BC98-DF46-483C-BB93-70992D933D39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CB45C-B852-49F1-9337-ECB0CC7A526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ekonomika-skolstvi/pravidla-pro-poskytovani-prispevku-a-dotaci" TargetMode="External"/><Relationship Id="rId2" Type="http://schemas.openxmlformats.org/officeDocument/2006/relationships/hyperlink" Target="http://www.msmt.cz/file/33109_1_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/33153_1_1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media-centrum/dulezite-dokumenty/Programove_prohlaseni_vlady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csu/2013edicniplan.nsf/t/2E0028BC8C/$File/33011331.pdf" TargetMode="External"/><Relationship Id="rId2" Type="http://schemas.openxmlformats.org/officeDocument/2006/relationships/hyperlink" Target="http://www.czso.cz/cz/cr_1989_ts/120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zso.cz/csu/2013edicniplan.nsf/t/2E0028BC8A/$File/33011332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media-centrum/dulezite-dokumenty/Koalicni-smlouva-10-4-12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/eag2013%20(eng)--FINAL%2020%20June%202013.pdf" TargetMode="External"/><Relationship Id="rId2" Type="http://schemas.openxmlformats.org/officeDocument/2006/relationships/hyperlink" Target="http://dx.doi.org/10.1787/eag-2013-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zso.cz/" TargetMode="External"/><Relationship Id="rId4" Type="http://schemas.openxmlformats.org/officeDocument/2006/relationships/hyperlink" Target="http://www.msmt.cz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3400" y="246429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Vysoké školství v ČR:</a:t>
            </a:r>
            <a:br>
              <a:rPr lang="cs-CZ" b="0" dirty="0" smtClean="0"/>
            </a:br>
            <a:r>
              <a:rPr lang="cs-CZ" b="0" dirty="0" smtClean="0"/>
              <a:t>řízení, financování, mezinárodní rozměr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004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/>
              <a:t>Samosprávné orgány </a:t>
            </a:r>
            <a:r>
              <a:rPr lang="cs-CZ" sz="4000" dirty="0" smtClean="0"/>
              <a:t>VVŠ (II)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/>
              <a:t>Disciplinární komise</a:t>
            </a:r>
          </a:p>
          <a:p>
            <a:pPr lvl="1"/>
            <a:r>
              <a:rPr lang="cs-CZ" sz="2000" dirty="0"/>
              <a:t>předsedu a členy jmenuje rektor na max. 2 roky, ½ tvoří studenti</a:t>
            </a:r>
          </a:p>
          <a:p>
            <a:pPr lvl="1"/>
            <a:r>
              <a:rPr lang="cs-CZ" sz="2000" dirty="0"/>
              <a:t>projednává disciplinární přestupky studentů mimo fakulty VŠ (jinak DK fakulty)</a:t>
            </a:r>
          </a:p>
          <a:p>
            <a:r>
              <a:rPr lang="cs-CZ" sz="2400" b="1" dirty="0"/>
              <a:t>Správní rada</a:t>
            </a:r>
          </a:p>
          <a:p>
            <a:pPr lvl="1"/>
            <a:r>
              <a:rPr lang="cs-CZ" sz="2000" dirty="0"/>
              <a:t>členy (významné představitele mimo VŠ) jmenuje ministr školství na 6 let</a:t>
            </a:r>
          </a:p>
          <a:p>
            <a:pPr lvl="1"/>
            <a:r>
              <a:rPr lang="cs-CZ" sz="2000" dirty="0"/>
              <a:t>dohlíží na zachování účelu VŠ a zohlednění veřejného zájmu, dává souhlas k vybraným právním úkonům, publikuje stanoviska k rozpočtu, hospodaření a hodnocení VŠ</a:t>
            </a:r>
          </a:p>
          <a:p>
            <a:r>
              <a:rPr lang="cs-CZ" sz="2400" b="1" dirty="0"/>
              <a:t>Kvestor</a:t>
            </a:r>
          </a:p>
          <a:p>
            <a:pPr lvl="1"/>
            <a:r>
              <a:rPr lang="cs-CZ" sz="2000" dirty="0"/>
              <a:t>jmenuje a odvolává rektor</a:t>
            </a:r>
          </a:p>
          <a:p>
            <a:pPr lvl="1"/>
            <a:r>
              <a:rPr lang="cs-CZ" sz="2000" dirty="0"/>
              <a:t>řídí hospodaření a vnitřní správu </a:t>
            </a:r>
            <a:r>
              <a:rPr lang="cs-CZ" sz="2000" dirty="0" smtClean="0"/>
              <a:t>VŠ</a:t>
            </a:r>
          </a:p>
          <a:p>
            <a:pPr lvl="1"/>
            <a:r>
              <a:rPr lang="cs-CZ" sz="2000" dirty="0" smtClean="0"/>
              <a:t>na úrovni fakulty tajemník</a:t>
            </a:r>
            <a:endParaRPr lang="en-US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6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Financování VŠ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Státní VŠ financované ze státního rozpočtu - kapitoly MO (UO) a MV (PA)</a:t>
            </a:r>
          </a:p>
          <a:p>
            <a:pPr lvl="1"/>
            <a:r>
              <a:rPr lang="cs-CZ" dirty="0" smtClean="0"/>
              <a:t>MO a MV určují výši poplatků</a:t>
            </a:r>
          </a:p>
          <a:p>
            <a:r>
              <a:rPr lang="cs-CZ" dirty="0" err="1" smtClean="0"/>
              <a:t>SoVŠ</a:t>
            </a:r>
            <a:r>
              <a:rPr lang="cs-CZ" dirty="0" smtClean="0"/>
              <a:t> – hlavním zdrojem příjmu školné</a:t>
            </a:r>
          </a:p>
          <a:p>
            <a:r>
              <a:rPr lang="cs-CZ" dirty="0" smtClean="0"/>
              <a:t>Veřejné VŠ financovány vícezdrojově</a:t>
            </a:r>
          </a:p>
          <a:p>
            <a:pPr lvl="1"/>
            <a:r>
              <a:rPr lang="cs-CZ" dirty="0" smtClean="0"/>
              <a:t>prostředky ze SR – kolem 70 % příjmů</a:t>
            </a:r>
          </a:p>
          <a:p>
            <a:pPr lvl="1"/>
            <a:r>
              <a:rPr lang="cs-CZ" dirty="0"/>
              <a:t>poplatky spojené se studiem</a:t>
            </a:r>
          </a:p>
          <a:p>
            <a:pPr lvl="1"/>
            <a:r>
              <a:rPr lang="cs-CZ" dirty="0"/>
              <a:t>výnosy z majetku, výnosy hlavní a doplňkové činnosti</a:t>
            </a:r>
          </a:p>
          <a:p>
            <a:pPr lvl="1"/>
            <a:r>
              <a:rPr lang="cs-CZ" dirty="0"/>
              <a:t>příjmy z darů a </a:t>
            </a:r>
            <a:r>
              <a:rPr lang="cs-CZ" dirty="0" smtClean="0"/>
              <a:t>dědictví</a:t>
            </a:r>
          </a:p>
          <a:p>
            <a:r>
              <a:rPr lang="cs-CZ" dirty="0"/>
              <a:t>rozpočet </a:t>
            </a:r>
            <a:r>
              <a:rPr lang="cs-CZ" dirty="0" smtClean="0"/>
              <a:t>VVŠ sestavován </a:t>
            </a:r>
            <a:r>
              <a:rPr lang="cs-CZ" dirty="0"/>
              <a:t>jako </a:t>
            </a:r>
            <a:r>
              <a:rPr lang="cs-CZ" dirty="0" smtClean="0"/>
              <a:t>vyrovnaný</a:t>
            </a:r>
          </a:p>
          <a:p>
            <a:r>
              <a:rPr lang="cs-CZ" dirty="0"/>
              <a:t>kontrolu </a:t>
            </a:r>
            <a:r>
              <a:rPr lang="cs-CZ" dirty="0" smtClean="0"/>
              <a:t>hospodaření VVŠ provádí </a:t>
            </a:r>
            <a:r>
              <a:rPr lang="cs-CZ" dirty="0"/>
              <a:t>MŠMT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2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Financování VVŠ ze státního rozpočtu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prostředky na výdaje běžné a kapitálové</a:t>
            </a:r>
          </a:p>
          <a:p>
            <a:r>
              <a:rPr lang="cs-CZ" dirty="0" smtClean="0"/>
              <a:t>prostředky poskytovány </a:t>
            </a:r>
            <a:r>
              <a:rPr lang="cs-CZ" dirty="0"/>
              <a:t>formou </a:t>
            </a:r>
            <a:r>
              <a:rPr lang="cs-CZ" b="1" dirty="0" smtClean="0"/>
              <a:t>příspěvků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na vzdělávací a vědeckou, výzkumnou, vývojovou, uměleckou nebo další tvůrčí </a:t>
            </a:r>
            <a:r>
              <a:rPr lang="cs-CZ" dirty="0" smtClean="0"/>
              <a:t>činnost - </a:t>
            </a:r>
            <a:r>
              <a:rPr lang="cs-CZ" i="1" dirty="0" smtClean="0"/>
              <a:t>zůstatek převoditelný </a:t>
            </a:r>
            <a:r>
              <a:rPr lang="cs-CZ" i="1" dirty="0"/>
              <a:t>do dalšího </a:t>
            </a:r>
            <a:r>
              <a:rPr lang="cs-CZ" i="1" dirty="0" smtClean="0"/>
              <a:t>roku </a:t>
            </a:r>
          </a:p>
          <a:p>
            <a:r>
              <a:rPr lang="cs-CZ" dirty="0" smtClean="0"/>
              <a:t>nebo </a:t>
            </a:r>
            <a:r>
              <a:rPr lang="cs-CZ" b="1" dirty="0" smtClean="0"/>
              <a:t>dotací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na rozvoj vysoké školy, </a:t>
            </a:r>
            <a:r>
              <a:rPr lang="cs-CZ" dirty="0" smtClean="0"/>
              <a:t>příp. na </a:t>
            </a:r>
            <a:r>
              <a:rPr lang="cs-CZ" dirty="0"/>
              <a:t>ubytování a </a:t>
            </a:r>
            <a:r>
              <a:rPr lang="cs-CZ" dirty="0" smtClean="0"/>
              <a:t>stravování </a:t>
            </a:r>
          </a:p>
          <a:p>
            <a:pPr marL="393192" lvl="1" indent="0"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i="1" dirty="0" smtClean="0"/>
              <a:t>nepřevoditelné</a:t>
            </a:r>
          </a:p>
          <a:p>
            <a:r>
              <a:rPr lang="cs-CZ" dirty="0"/>
              <a:t>o</a:t>
            </a:r>
            <a:r>
              <a:rPr lang="cs-CZ" dirty="0" smtClean="0"/>
              <a:t>bjem </a:t>
            </a:r>
            <a:r>
              <a:rPr lang="cs-CZ" dirty="0"/>
              <a:t>prostředků </a:t>
            </a:r>
            <a:r>
              <a:rPr lang="cs-CZ" dirty="0" smtClean="0"/>
              <a:t>každoročně </a:t>
            </a:r>
            <a:r>
              <a:rPr lang="cs-CZ" dirty="0"/>
              <a:t>stanovován zákonem o státním </a:t>
            </a:r>
            <a:r>
              <a:rPr lang="cs-CZ" dirty="0" smtClean="0"/>
              <a:t>rozpočtu </a:t>
            </a:r>
          </a:p>
          <a:p>
            <a:pPr lvl="1"/>
            <a:r>
              <a:rPr lang="cs-CZ" dirty="0" smtClean="0"/>
              <a:t>rozhodující </a:t>
            </a:r>
            <a:r>
              <a:rPr lang="cs-CZ" dirty="0"/>
              <a:t>jsou </a:t>
            </a:r>
            <a:r>
              <a:rPr lang="cs-CZ" dirty="0" smtClean="0"/>
              <a:t>dlouhodobý </a:t>
            </a:r>
            <a:r>
              <a:rPr lang="cs-CZ" dirty="0"/>
              <a:t>záměr rozvoje vysokého školství vypracovaný ministerstvem </a:t>
            </a:r>
            <a:r>
              <a:rPr lang="cs-CZ" dirty="0" smtClean="0"/>
              <a:t>a </a:t>
            </a:r>
            <a:r>
              <a:rPr lang="cs-CZ" dirty="0"/>
              <a:t>dlouhodobý záměr </a:t>
            </a:r>
            <a:r>
              <a:rPr lang="cs-CZ" dirty="0" smtClean="0"/>
              <a:t>VVŠ</a:t>
            </a:r>
          </a:p>
          <a:p>
            <a:r>
              <a:rPr lang="cs-CZ" dirty="0" smtClean="0"/>
              <a:t>VŠ financovány </a:t>
            </a:r>
            <a:r>
              <a:rPr lang="cs-CZ" dirty="0"/>
              <a:t>převážně na základě svých </a:t>
            </a:r>
            <a:r>
              <a:rPr lang="cs-CZ" dirty="0" smtClean="0"/>
              <a:t>výkonů</a:t>
            </a:r>
          </a:p>
          <a:p>
            <a:pPr lvl="1"/>
            <a:r>
              <a:rPr lang="cs-CZ" dirty="0" smtClean="0"/>
              <a:t>určovány </a:t>
            </a:r>
            <a:r>
              <a:rPr lang="cs-CZ" dirty="0"/>
              <a:t>výší normativů (ročních jednotkových nákladů na studium určitého studijního programu) a </a:t>
            </a:r>
            <a:r>
              <a:rPr lang="cs-CZ" dirty="0" smtClean="0"/>
              <a:t>počtem studujících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8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/>
              <a:t>Financování ze státního </a:t>
            </a:r>
            <a:r>
              <a:rPr lang="cs-CZ" sz="4000" dirty="0" smtClean="0"/>
              <a:t>rozpočtu (II)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každoročně MŠMT sestavován </a:t>
            </a:r>
            <a:r>
              <a:rPr lang="cs-CZ" dirty="0"/>
              <a:t>dokument </a:t>
            </a:r>
            <a:r>
              <a:rPr lang="cs-CZ" u="sng" dirty="0" smtClean="0">
                <a:hlinkClick r:id="rId2"/>
              </a:rPr>
              <a:t>Pravidla </a:t>
            </a:r>
            <a:r>
              <a:rPr lang="cs-CZ" u="sng" dirty="0">
                <a:hlinkClick r:id="rId2"/>
              </a:rPr>
              <a:t>pro poskytování příspěvků a dotací veřejným vysokým </a:t>
            </a:r>
            <a:r>
              <a:rPr lang="cs-CZ" u="sng" dirty="0" smtClean="0">
                <a:hlinkClick r:id="rId2"/>
              </a:rPr>
              <a:t>školám</a:t>
            </a:r>
            <a:endParaRPr lang="cs-CZ" u="sng" dirty="0" smtClean="0"/>
          </a:p>
          <a:p>
            <a:pPr lvl="1"/>
            <a:r>
              <a:rPr lang="cs-CZ" dirty="0" smtClean="0"/>
              <a:t>vychází z priorit dlouhodobého záměru ministerstva </a:t>
            </a:r>
          </a:p>
          <a:p>
            <a:pPr lvl="2"/>
            <a:r>
              <a:rPr lang="cs-CZ" dirty="0" smtClean="0"/>
              <a:t>(2011-2015 – především </a:t>
            </a:r>
            <a:r>
              <a:rPr lang="cs-CZ" dirty="0"/>
              <a:t>podpora kvality a relevance vysokoškolského vzdělávání, otevřenost národnímu i mezinárodnímu prostředí a podpora efektivity financování </a:t>
            </a:r>
            <a:r>
              <a:rPr lang="cs-CZ" dirty="0" smtClean="0"/>
              <a:t>VŠ) </a:t>
            </a:r>
          </a:p>
          <a:p>
            <a:pPr lvl="1"/>
            <a:r>
              <a:rPr lang="cs-CZ" dirty="0" smtClean="0"/>
              <a:t>metodika pro stanovení příspěvku a dotací</a:t>
            </a:r>
          </a:p>
          <a:p>
            <a:pPr lvl="1"/>
            <a:r>
              <a:rPr lang="cs-CZ" dirty="0" smtClean="0"/>
              <a:t>rozpočet vysokého školství (příspěvky + dotace) členěn na rozpočtové okruhy (4) a ukazatele (10)</a:t>
            </a:r>
            <a:endParaRPr lang="cs-CZ" dirty="0" smtClean="0">
              <a:hlinkClick r:id="rId3"/>
            </a:endParaRPr>
          </a:p>
          <a:p>
            <a:pPr lvl="2"/>
            <a:r>
              <a:rPr lang="cs-CZ" dirty="0" smtClean="0"/>
              <a:t>RO I - institucionální </a:t>
            </a:r>
            <a:r>
              <a:rPr lang="cs-CZ" dirty="0"/>
              <a:t>financování</a:t>
            </a:r>
            <a:r>
              <a:rPr lang="cs-CZ" dirty="0" smtClean="0"/>
              <a:t> VŠ (ukazatele A, K)</a:t>
            </a:r>
          </a:p>
          <a:p>
            <a:pPr lvl="2"/>
            <a:r>
              <a:rPr lang="cs-CZ" dirty="0" smtClean="0"/>
              <a:t>RO II - podpora </a:t>
            </a:r>
            <a:r>
              <a:rPr lang="cs-CZ" dirty="0"/>
              <a:t>studentů (</a:t>
            </a:r>
            <a:r>
              <a:rPr lang="cs-CZ" dirty="0" smtClean="0"/>
              <a:t>stipendia a dotace - C, J, S, U)</a:t>
            </a:r>
          </a:p>
          <a:p>
            <a:pPr lvl="2"/>
            <a:r>
              <a:rPr lang="cs-CZ" dirty="0" smtClean="0"/>
              <a:t>RO III – podpora rozvoje VŠ (G, I)</a:t>
            </a:r>
          </a:p>
          <a:p>
            <a:pPr lvl="2"/>
            <a:r>
              <a:rPr lang="cs-CZ" dirty="0" smtClean="0"/>
              <a:t>RO IV – mezinárodní spolupráce a ostatní ( D, F) </a:t>
            </a:r>
          </a:p>
          <a:p>
            <a:pPr lvl="1"/>
            <a:endParaRPr lang="cs-CZ" dirty="0" smtClean="0">
              <a:hlinkClick r:id=""/>
            </a:endParaRPr>
          </a:p>
          <a:p>
            <a:pPr lvl="1"/>
            <a:endParaRPr lang="cs-CZ" dirty="0" smtClean="0">
              <a:hlinkClick r:id="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8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cs-CZ" sz="4000" dirty="0" smtClean="0"/>
              <a:t>Rozpočtové okruhy a ukazatele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I. Institucionální </a:t>
            </a:r>
            <a:r>
              <a:rPr lang="cs-CZ" b="1" dirty="0"/>
              <a:t>financování vysokých </a:t>
            </a:r>
            <a:r>
              <a:rPr lang="cs-CZ" b="1" dirty="0" smtClean="0"/>
              <a:t>škol</a:t>
            </a:r>
          </a:p>
          <a:p>
            <a:pPr lvl="1"/>
            <a:r>
              <a:rPr lang="cs-CZ" dirty="0" smtClean="0"/>
              <a:t>rozsah a ekonomická náročnost, kvalita VŠ</a:t>
            </a:r>
          </a:p>
          <a:p>
            <a:pPr lvl="1"/>
            <a:r>
              <a:rPr lang="cs-CZ" dirty="0" smtClean="0"/>
              <a:t>největší položka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kazatel </a:t>
            </a:r>
            <a:r>
              <a:rPr lang="cs-CZ" dirty="0"/>
              <a:t>A: počet studentů ve studijních </a:t>
            </a:r>
            <a:r>
              <a:rPr lang="cs-CZ" dirty="0" smtClean="0"/>
              <a:t>programech</a:t>
            </a:r>
          </a:p>
          <a:p>
            <a:pPr lvl="1"/>
            <a:r>
              <a:rPr lang="cs-CZ" dirty="0"/>
              <a:t>U</a:t>
            </a:r>
            <a:r>
              <a:rPr lang="nn-NO" dirty="0" smtClean="0"/>
              <a:t>kazatel </a:t>
            </a:r>
            <a:r>
              <a:rPr lang="nn-NO" dirty="0"/>
              <a:t>K: kvalita a výkon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r>
              <a:rPr lang="cs-CZ" b="1" dirty="0" smtClean="0"/>
              <a:t>II. Podpora studentů</a:t>
            </a:r>
          </a:p>
          <a:p>
            <a:pPr lvl="1"/>
            <a:r>
              <a:rPr lang="cs-CZ" dirty="0"/>
              <a:t>Ukazatel C: stipendia pro studenty doktorských studijních programů</a:t>
            </a:r>
          </a:p>
          <a:p>
            <a:pPr lvl="1"/>
            <a:r>
              <a:rPr lang="cs-CZ" dirty="0"/>
              <a:t>Ukazatel J: dotace na ubytování a stravování</a:t>
            </a:r>
          </a:p>
          <a:p>
            <a:pPr lvl="1"/>
            <a:r>
              <a:rPr lang="cs-CZ" dirty="0"/>
              <a:t>Ukazatel S: sociální stipendia</a:t>
            </a:r>
          </a:p>
          <a:p>
            <a:pPr lvl="1"/>
            <a:r>
              <a:rPr lang="cs-CZ" dirty="0"/>
              <a:t>Ukazatel U: ubytovací stipendia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III. Rozvoj </a:t>
            </a:r>
            <a:r>
              <a:rPr lang="cs-CZ" b="1" dirty="0"/>
              <a:t>vysokých </a:t>
            </a:r>
            <a:r>
              <a:rPr lang="cs-CZ" b="1" dirty="0" smtClean="0"/>
              <a:t>škol</a:t>
            </a:r>
          </a:p>
          <a:p>
            <a:pPr lvl="1"/>
            <a:r>
              <a:rPr lang="cs-CZ" dirty="0"/>
              <a:t>Ukazatel G: Fond rozvoje vysokých škol</a:t>
            </a:r>
          </a:p>
          <a:p>
            <a:pPr lvl="1"/>
            <a:r>
              <a:rPr lang="cs-CZ" dirty="0"/>
              <a:t>Ukazatel I: rozvojové programy ministerstva</a:t>
            </a:r>
          </a:p>
          <a:p>
            <a:pPr marL="0" indent="0">
              <a:buNone/>
            </a:pPr>
            <a:r>
              <a:rPr lang="cs-CZ" b="1" dirty="0" smtClean="0"/>
              <a:t>IV. Mezinárodní </a:t>
            </a:r>
            <a:r>
              <a:rPr lang="cs-CZ" b="1" dirty="0"/>
              <a:t>spolupráce a </a:t>
            </a:r>
            <a:r>
              <a:rPr lang="cs-CZ" b="1" dirty="0" smtClean="0"/>
              <a:t>ostatní</a:t>
            </a:r>
          </a:p>
          <a:p>
            <a:pPr lvl="1"/>
            <a:r>
              <a:rPr lang="cs-CZ" dirty="0"/>
              <a:t>Ukazatel D: mezinárodní spolupráce</a:t>
            </a:r>
          </a:p>
          <a:p>
            <a:pPr lvl="1"/>
            <a:r>
              <a:rPr lang="cs-CZ" dirty="0"/>
              <a:t>Ukazatel F: Fond vzdělávací politiky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Rozpis rozpočtu vysokých škol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rozpis rozpočtu VŠ na rok 2014 </a:t>
            </a:r>
            <a:r>
              <a:rPr lang="cs-CZ" dirty="0" smtClean="0"/>
              <a:t>- vychází ze zákona o SR ČR na rok 2014</a:t>
            </a:r>
          </a:p>
          <a:p>
            <a:pPr lvl="1"/>
            <a:r>
              <a:rPr lang="cs-CZ" dirty="0" smtClean="0"/>
              <a:t>kapitola 333 MŠMT (pro rok 2014 celkem 137 301 156 tis. Kč)</a:t>
            </a:r>
          </a:p>
          <a:p>
            <a:r>
              <a:rPr lang="cs-CZ" dirty="0" smtClean="0"/>
              <a:t>ukazatel VŠ ve </a:t>
            </a:r>
            <a:r>
              <a:rPr lang="cs-CZ" dirty="0"/>
              <a:t>výši </a:t>
            </a:r>
            <a:r>
              <a:rPr lang="cs-CZ" b="1" dirty="0"/>
              <a:t>21 770 802 tis. Kč </a:t>
            </a:r>
            <a:r>
              <a:rPr lang="cs-CZ" b="1" dirty="0" smtClean="0"/>
              <a:t> </a:t>
            </a:r>
            <a:r>
              <a:rPr lang="cs-CZ" dirty="0" smtClean="0"/>
              <a:t>( v 2013 21 </a:t>
            </a:r>
            <a:r>
              <a:rPr lang="cs-CZ" dirty="0"/>
              <a:t>803 802 tis. </a:t>
            </a:r>
            <a:r>
              <a:rPr lang="cs-CZ" dirty="0" smtClean="0"/>
              <a:t>Kč)</a:t>
            </a:r>
          </a:p>
          <a:p>
            <a:pPr lvl="1"/>
            <a:r>
              <a:rPr lang="cs-CZ" dirty="0"/>
              <a:t>1 863 530 tis. Kč </a:t>
            </a:r>
            <a:r>
              <a:rPr lang="cs-CZ" dirty="0" smtClean="0"/>
              <a:t> </a:t>
            </a:r>
            <a:r>
              <a:rPr lang="pt-BR" dirty="0" smtClean="0"/>
              <a:t>na </a:t>
            </a:r>
            <a:r>
              <a:rPr lang="pt-BR" dirty="0"/>
              <a:t>programové </a:t>
            </a:r>
            <a:r>
              <a:rPr lang="pt-BR" dirty="0" smtClean="0"/>
              <a:t>financování</a:t>
            </a:r>
            <a:r>
              <a:rPr lang="cs-CZ" dirty="0" smtClean="0"/>
              <a:t> (loni </a:t>
            </a:r>
            <a:r>
              <a:rPr lang="pt-BR" dirty="0"/>
              <a:t>1 995 030 tis. Kč 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19 907 272 tis. </a:t>
            </a:r>
            <a:r>
              <a:rPr lang="cs-CZ" dirty="0" smtClean="0"/>
              <a:t>Kč na běžné činnosti VŠ (</a:t>
            </a:r>
            <a:r>
              <a:rPr lang="cs-CZ" dirty="0"/>
              <a:t>loni 19 808 772 tis. </a:t>
            </a:r>
            <a:r>
              <a:rPr lang="cs-CZ" dirty="0" smtClean="0"/>
              <a:t>Kč)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1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Mezinárodní srovnání (</a:t>
            </a:r>
            <a:r>
              <a:rPr lang="cs-CZ" sz="4000" dirty="0" err="1" smtClean="0"/>
              <a:t>EaG</a:t>
            </a:r>
            <a:r>
              <a:rPr lang="cs-CZ" sz="4000" dirty="0" smtClean="0"/>
              <a:t> 2013)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Obr. Výdaje do terciárního vzdělávání jako % HDP (2010)</a:t>
            </a:r>
            <a:endParaRPr lang="cs-CZ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84698"/>
            <a:ext cx="8688318" cy="322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984411" y="6505599"/>
            <a:ext cx="3243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smtClean="0"/>
              <a:t>Zdroj: </a:t>
            </a:r>
            <a:r>
              <a:rPr lang="cs-CZ" sz="1400" i="1" dirty="0" err="1" smtClean="0"/>
              <a:t>Education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at</a:t>
            </a:r>
            <a:r>
              <a:rPr lang="cs-CZ" sz="1400" i="1" dirty="0" smtClean="0"/>
              <a:t> a Glance, 2013, s. 184</a:t>
            </a:r>
            <a:endParaRPr lang="cs-CZ" sz="14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673368" y="5930116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ČR: 1,2 % HDP</a:t>
            </a:r>
          </a:p>
          <a:p>
            <a:r>
              <a:rPr lang="cs-CZ" sz="1400" dirty="0" smtClean="0"/>
              <a:t>EU 21: 1,5 % HDP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638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dirty="0" smtClean="0"/>
              <a:t>Poplatky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VVŠ možno stanovit:</a:t>
            </a:r>
          </a:p>
          <a:p>
            <a:pPr lvl="1"/>
            <a:r>
              <a:rPr lang="cs-CZ" b="1" dirty="0"/>
              <a:t>poplatky za úkony spojené s přijímacím </a:t>
            </a:r>
            <a:r>
              <a:rPr lang="cs-CZ" b="1" dirty="0" smtClean="0"/>
              <a:t>řízením</a:t>
            </a:r>
          </a:p>
          <a:p>
            <a:pPr lvl="2"/>
            <a:r>
              <a:rPr lang="cs-CZ" dirty="0"/>
              <a:t>nejvýše 20 % základu vypočteného </a:t>
            </a:r>
            <a:r>
              <a:rPr lang="cs-CZ" dirty="0" smtClean="0"/>
              <a:t>MŠMT (aktuálně 500 </a:t>
            </a:r>
            <a:r>
              <a:rPr lang="cs-CZ" dirty="0"/>
              <a:t>- 600 </a:t>
            </a:r>
            <a:r>
              <a:rPr lang="cs-CZ" dirty="0" smtClean="0"/>
              <a:t>Kč)</a:t>
            </a:r>
          </a:p>
          <a:p>
            <a:pPr marL="704088" lvl="2" indent="0">
              <a:buNone/>
            </a:pPr>
            <a:r>
              <a:rPr lang="cs-CZ" dirty="0" smtClean="0"/>
              <a:t>	(základ = </a:t>
            </a:r>
            <a:r>
              <a:rPr lang="cs-CZ" dirty="0"/>
              <a:t>5 % z průměrné částky připadající na jednoho </a:t>
            </a:r>
            <a:r>
              <a:rPr lang="cs-CZ" dirty="0" smtClean="0"/>
              <a:t>studenta </a:t>
            </a:r>
            <a:r>
              <a:rPr lang="cs-CZ" dirty="0"/>
              <a:t>ze </a:t>
            </a:r>
            <a:r>
              <a:rPr lang="cs-CZ" dirty="0" smtClean="0"/>
              <a:t>	základního normativu)</a:t>
            </a:r>
            <a:endParaRPr lang="cs-CZ" dirty="0"/>
          </a:p>
          <a:p>
            <a:pPr lvl="1"/>
            <a:r>
              <a:rPr lang="cs-CZ" b="1" dirty="0"/>
              <a:t>poplatky spojené se studiem </a:t>
            </a:r>
            <a:r>
              <a:rPr lang="cs-CZ" dirty="0"/>
              <a:t>(týkají se studentů, kteří překračují standardní dobu studia nebo studují postupně více studijních programů</a:t>
            </a:r>
            <a:r>
              <a:rPr lang="cs-CZ" dirty="0" smtClean="0"/>
              <a:t>)</a:t>
            </a:r>
          </a:p>
          <a:p>
            <a:pPr lvl="2"/>
            <a:r>
              <a:rPr lang="cs-CZ" dirty="0"/>
              <a:t>nejméně 1,5 násobek základu za každých započatých 6 měsíců při překročení o </a:t>
            </a:r>
            <a:r>
              <a:rPr lang="cs-CZ" dirty="0" smtClean="0"/>
              <a:t>rok</a:t>
            </a:r>
          </a:p>
          <a:p>
            <a:pPr lvl="2"/>
            <a:r>
              <a:rPr lang="cs-CZ" dirty="0" smtClean="0"/>
              <a:t>další studium - za </a:t>
            </a:r>
            <a:r>
              <a:rPr lang="cs-CZ" dirty="0"/>
              <a:t>každý další započatý jeden rok nejvýše </a:t>
            </a:r>
            <a:r>
              <a:rPr lang="cs-CZ" dirty="0" smtClean="0"/>
              <a:t>základ (neplatí pro souběžné studium)</a:t>
            </a:r>
          </a:p>
          <a:p>
            <a:endParaRPr lang="cs-CZ" dirty="0" smtClean="0"/>
          </a:p>
          <a:p>
            <a:r>
              <a:rPr lang="cs-CZ" dirty="0" smtClean="0"/>
              <a:t>školné / zápisné na VVŠ?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9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Spoluúčast studentů VŠ?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800" dirty="0" smtClean="0"/>
              <a:t>Plán na zavedení školného v programovém prohlášení vlády z r. 2010:</a:t>
            </a:r>
          </a:p>
          <a:p>
            <a:endParaRPr lang="cs-CZ" dirty="0" smtClean="0"/>
          </a:p>
          <a:p>
            <a:pPr lvl="1" algn="just"/>
            <a:r>
              <a:rPr lang="cs-CZ" sz="3600" dirty="0" smtClean="0"/>
              <a:t>„Vláda </a:t>
            </a:r>
            <a:r>
              <a:rPr lang="cs-CZ" sz="3600" dirty="0"/>
              <a:t>zavede finanční spoluúčast absolventů vysokých škol na hrazení nákladů jejich studia formou tzv. </a:t>
            </a:r>
            <a:r>
              <a:rPr lang="cs-CZ" sz="3600" b="1" dirty="0"/>
              <a:t>odloženého školného </a:t>
            </a:r>
            <a:r>
              <a:rPr lang="cs-CZ" sz="3600" dirty="0"/>
              <a:t>s termínem zavedení od akademického roku </a:t>
            </a:r>
            <a:r>
              <a:rPr lang="cs-CZ" sz="3600" b="1" dirty="0"/>
              <a:t>2013/2014</a:t>
            </a:r>
            <a:r>
              <a:rPr lang="cs-CZ" sz="3600" dirty="0"/>
              <a:t>, při stropních nákladech 10 000 Kč na jeden semestr a při uplatnění zvýhodňujícího koeficientu pro podporu klíčových studijních oborů s vazbou na strategické segmenty průmyslové výroby a služeb. Školné bude školám zaplaceno ihned, za tímto účelem student bude mít možnost uzavřít půjčku garantovanou státem. Půjčka bude hrazena občany v okamžiku, kdy jejich příjem překročí výši průměrné mzdy, což nevylučuje možnost dobrovolné dřívější úhrady přímým způsobem</a:t>
            </a:r>
            <a:r>
              <a:rPr lang="cs-CZ" sz="3600" dirty="0" smtClean="0"/>
              <a:t>.“</a:t>
            </a:r>
          </a:p>
          <a:p>
            <a:pPr marL="457200" lvl="1" indent="0">
              <a:buNone/>
            </a:pPr>
            <a:endParaRPr lang="cs-CZ" sz="2500" u="sng" dirty="0" smtClean="0">
              <a:hlinkClick r:id="rId2"/>
            </a:endParaRPr>
          </a:p>
          <a:p>
            <a:pPr marL="457200" lvl="1" indent="0">
              <a:buNone/>
            </a:pPr>
            <a:r>
              <a:rPr lang="cs-CZ" sz="2500" u="sng" dirty="0" smtClean="0">
                <a:hlinkClick r:id="rId2"/>
              </a:rPr>
              <a:t>http</a:t>
            </a:r>
            <a:r>
              <a:rPr lang="cs-CZ" sz="2500" u="sng" dirty="0">
                <a:hlinkClick r:id="rId2"/>
              </a:rPr>
              <a:t>://</a:t>
            </a:r>
            <a:r>
              <a:rPr lang="cs-CZ" sz="2500" u="sng" dirty="0" smtClean="0">
                <a:hlinkClick r:id="rId2"/>
              </a:rPr>
              <a:t>www.vlada.cz/assets/media-centrum/dulezite-dokumenty/Programove_prohlaseni_vlady.pdf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4517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/>
              <a:t>Spoluúčast studentů VŠ?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r. 2011 MŠMT předložilo Věcný záměr zákona o VŠ a zároveň Věcný záměr zákona o finanční pomoci studentům</a:t>
            </a:r>
          </a:p>
          <a:p>
            <a:pPr lvl="1"/>
            <a:r>
              <a:rPr lang="cs-CZ" dirty="0" smtClean="0"/>
              <a:t>finanční spoluúčast studentů – tzv. odložené školné</a:t>
            </a:r>
          </a:p>
          <a:p>
            <a:pPr lvl="2"/>
            <a:r>
              <a:rPr lang="cs-CZ" dirty="0" smtClean="0"/>
              <a:t>maximální výše daná zákonem</a:t>
            </a:r>
          </a:p>
          <a:p>
            <a:pPr lvl="2"/>
            <a:r>
              <a:rPr lang="cs-CZ" dirty="0"/>
              <a:t>placeno ihned, ale státem garantovaná půjčka – různé možnosti </a:t>
            </a:r>
            <a:r>
              <a:rPr lang="cs-CZ" dirty="0" smtClean="0"/>
              <a:t>splácení</a:t>
            </a:r>
          </a:p>
          <a:p>
            <a:pPr lvl="2"/>
            <a:r>
              <a:rPr lang="cs-CZ" dirty="0" smtClean="0"/>
              <a:t>školné příjmem VVŠ, nikoli státu!</a:t>
            </a:r>
          </a:p>
          <a:p>
            <a:pPr lvl="2"/>
            <a:r>
              <a:rPr lang="cs-CZ" dirty="0" smtClean="0"/>
              <a:t>snaha předejít nárůstu bariér</a:t>
            </a:r>
          </a:p>
        </p:txBody>
      </p:sp>
    </p:spTree>
    <p:extLst>
      <p:ext uri="{BB962C8B-B14F-4D97-AF65-F5344CB8AC3E}">
        <p14:creationId xmlns:p14="http://schemas.microsoft.com/office/powerpoint/2010/main" val="103665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Terciární vzdělávání v ČR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VŠ</a:t>
            </a:r>
            <a:r>
              <a:rPr lang="cs-CZ" dirty="0" smtClean="0"/>
              <a:t> (</a:t>
            </a:r>
            <a:r>
              <a:rPr lang="cs-CZ" dirty="0" err="1" smtClean="0"/>
              <a:t>úr</a:t>
            </a:r>
            <a:r>
              <a:rPr lang="cs-CZ" dirty="0" smtClean="0"/>
              <a:t>. 6-8 v ISCED 2011) a VOŠ (</a:t>
            </a:r>
            <a:r>
              <a:rPr lang="cs-CZ" dirty="0" err="1" smtClean="0"/>
              <a:t>úr</a:t>
            </a:r>
            <a:r>
              <a:rPr lang="cs-CZ" dirty="0" smtClean="0"/>
              <a:t>. 5)</a:t>
            </a:r>
          </a:p>
          <a:p>
            <a:endParaRPr lang="cs-CZ" dirty="0" smtClean="0"/>
          </a:p>
          <a:p>
            <a:r>
              <a:rPr lang="cs-CZ" dirty="0" smtClean="0"/>
              <a:t>k </a:t>
            </a:r>
            <a:r>
              <a:rPr lang="cs-CZ" dirty="0" smtClean="0"/>
              <a:t>31. 12. 2012 celkem 72 </a:t>
            </a:r>
            <a:r>
              <a:rPr lang="cs-CZ" dirty="0" smtClean="0">
                <a:hlinkClick r:id="rId2"/>
              </a:rPr>
              <a:t>VŠ</a:t>
            </a:r>
            <a:r>
              <a:rPr lang="cs-CZ" dirty="0" smtClean="0"/>
              <a:t> (zdroj ČSÚ)</a:t>
            </a:r>
          </a:p>
          <a:p>
            <a:pPr lvl="1"/>
            <a:r>
              <a:rPr lang="cs-CZ" dirty="0" smtClean="0"/>
              <a:t>26 </a:t>
            </a:r>
            <a:r>
              <a:rPr lang="cs-CZ" dirty="0" smtClean="0">
                <a:hlinkClick r:id="rId3"/>
              </a:rPr>
              <a:t>veřejných vysokých škol </a:t>
            </a:r>
            <a:r>
              <a:rPr lang="cs-CZ" dirty="0" smtClean="0"/>
              <a:t>(téměř 334 tis. studentů)</a:t>
            </a:r>
          </a:p>
          <a:p>
            <a:pPr lvl="1"/>
            <a:r>
              <a:rPr lang="cs-CZ" dirty="0" smtClean="0"/>
              <a:t>44 </a:t>
            </a:r>
            <a:r>
              <a:rPr lang="cs-CZ" dirty="0" smtClean="0">
                <a:hlinkClick r:id="rId4"/>
              </a:rPr>
              <a:t>soukromých vysokých škol </a:t>
            </a:r>
            <a:r>
              <a:rPr lang="cs-CZ" dirty="0" smtClean="0"/>
              <a:t>(přes 48 tis. studentů)</a:t>
            </a:r>
          </a:p>
          <a:p>
            <a:pPr lvl="1"/>
            <a:r>
              <a:rPr lang="cs-CZ" dirty="0" smtClean="0"/>
              <a:t>2 státní VŠ: Policejní akademie ČR v Praze a Univerzita obrany (Brno)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1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/>
              <a:t>Spoluúčast studentů VŠ?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Koaliční smlouva: programová část, 10. 4. 2012:</a:t>
            </a:r>
          </a:p>
          <a:p>
            <a:endParaRPr lang="cs-CZ" dirty="0" smtClean="0"/>
          </a:p>
          <a:p>
            <a:pPr lvl="1" algn="just"/>
            <a:r>
              <a:rPr lang="cs-CZ" dirty="0"/>
              <a:t>„Vláda zavede finanční spoluúčast studentů VŠ na hrazení nákladů jejich studia formou tzv. </a:t>
            </a:r>
            <a:r>
              <a:rPr lang="cs-CZ" b="1" dirty="0"/>
              <a:t>zápisného</a:t>
            </a:r>
            <a:r>
              <a:rPr lang="cs-CZ" dirty="0"/>
              <a:t>, jehož část bude nasměrována do stipendijního fondu, s termínem zavedení od akademického roku </a:t>
            </a:r>
            <a:r>
              <a:rPr lang="cs-CZ" b="1" dirty="0"/>
              <a:t>2012/2013</a:t>
            </a:r>
            <a:r>
              <a:rPr lang="cs-CZ" dirty="0"/>
              <a:t>. Cílem opatření je posílit rozpočty vysokých škol a umožnit jim poskytovat studentům nadstandardní servis, motivovat k větší odpovědnosti studentů i vysokých škol a v neposlední řadě prostřednictvím rostoucí konkurence mezi vysokými školami v delším časovém horizontu přispět i k růstu kvality vysokoškolského vzdělání</a:t>
            </a:r>
            <a:r>
              <a:rPr lang="cs-CZ" dirty="0" smtClean="0"/>
              <a:t>.“</a:t>
            </a:r>
          </a:p>
          <a:p>
            <a:pPr marL="457200" lvl="1" indent="0" algn="just">
              <a:buNone/>
            </a:pPr>
            <a:endParaRPr lang="cs-CZ" dirty="0" smtClean="0"/>
          </a:p>
          <a:p>
            <a:pPr marL="457200" lvl="1" indent="0" algn="just">
              <a:buNone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www.vlada.cz/assets/media-centrum/dulezite-dokumenty/Koalicni-smlouva-10-4-12.pdf</a:t>
            </a:r>
            <a:r>
              <a:rPr lang="cs-CZ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06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/>
              <a:t>Spoluúčast studentů VŠ?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cs-CZ" dirty="0" smtClean="0"/>
              <a:t>Aktuálně? </a:t>
            </a:r>
          </a:p>
          <a:p>
            <a:pPr lvl="1"/>
            <a:r>
              <a:rPr lang="cs-CZ" dirty="0" smtClean="0"/>
              <a:t>reforma pozastavena (zápisné, ani školné nezavedeno)</a:t>
            </a:r>
          </a:p>
          <a:p>
            <a:r>
              <a:rPr lang="cs-CZ" dirty="0" smtClean="0"/>
              <a:t>problém – neudržitelnost veřejného financování (Tab.)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43" y="3555099"/>
            <a:ext cx="8754045" cy="217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0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 smtClean="0">
                <a:solidFill>
                  <a:srgbClr val="04617B"/>
                </a:solidFill>
              </a:rPr>
              <a:t>Modely financování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4 modely financování terciárního vzdělávání (dle OECD):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země s nízkými poplatky za studium, ale štědrým systémem podpory studentů</a:t>
            </a:r>
          </a:p>
          <a:p>
            <a:pPr marL="880110" lvl="1" indent="-514350"/>
            <a:r>
              <a:rPr lang="cs-CZ" dirty="0" smtClean="0"/>
              <a:t>Dánsko, Finsko, Island, Norsko, Švédsko</a:t>
            </a:r>
          </a:p>
          <a:p>
            <a:pPr marL="880110" lvl="1" indent="-514350"/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75 %</a:t>
            </a:r>
          </a:p>
          <a:p>
            <a:pPr marL="880110" lvl="1" indent="-514350"/>
            <a:r>
              <a:rPr lang="cs-CZ" dirty="0" smtClean="0"/>
              <a:t>reflektuje společenské hodnoty – rovnost šancí, </a:t>
            </a:r>
            <a:r>
              <a:rPr lang="cs-CZ" dirty="0" err="1" smtClean="0"/>
              <a:t>společ</a:t>
            </a:r>
            <a:r>
              <a:rPr lang="cs-CZ" dirty="0" smtClean="0"/>
              <a:t>. rovnost (</a:t>
            </a:r>
            <a:r>
              <a:rPr lang="cs-CZ" i="1" dirty="0" smtClean="0"/>
              <a:t>přístup k terciárnímu vzdělávání je právo, ne privilegium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vysoké poplatky &amp; rozvinutý systémem podpory</a:t>
            </a:r>
          </a:p>
          <a:p>
            <a:pPr marL="880110" lvl="1" indent="-514350"/>
            <a:r>
              <a:rPr lang="cs-CZ" dirty="0" smtClean="0"/>
              <a:t>Austrálie, Kanada, Nizozemí, NZ, UK, USA</a:t>
            </a:r>
          </a:p>
          <a:p>
            <a:pPr marL="880110" lvl="1" indent="-514350"/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76 %</a:t>
            </a:r>
          </a:p>
          <a:p>
            <a:pPr marL="880110" lvl="1" indent="-514350"/>
            <a:r>
              <a:rPr lang="cs-CZ" dirty="0" smtClean="0"/>
              <a:t>roční poplatky za studium překračují 1500 UUSD</a:t>
            </a:r>
          </a:p>
        </p:txBody>
      </p:sp>
    </p:spTree>
    <p:extLst>
      <p:ext uri="{BB962C8B-B14F-4D97-AF65-F5344CB8AC3E}">
        <p14:creationId xmlns:p14="http://schemas.microsoft.com/office/powerpoint/2010/main" val="2240103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 smtClean="0">
                <a:solidFill>
                  <a:srgbClr val="04617B"/>
                </a:solidFill>
              </a:rPr>
              <a:t>Modely financování ve světě (II)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 smtClean="0"/>
              <a:t>vysoké poplatky &amp; méně rozvinutý systém podpory</a:t>
            </a:r>
          </a:p>
          <a:p>
            <a:pPr marL="880110" lvl="1" indent="-514350"/>
            <a:r>
              <a:rPr lang="cs-CZ" dirty="0" smtClean="0"/>
              <a:t>Chile, Japonsko, Korea</a:t>
            </a:r>
          </a:p>
          <a:p>
            <a:pPr marL="880110" lvl="1" indent="-514350"/>
            <a:r>
              <a:rPr lang="cs-CZ" dirty="0" smtClean="0"/>
              <a:t>vysoká finanční zátěž studentům a jejich rodinám</a:t>
            </a:r>
          </a:p>
          <a:p>
            <a:pPr marL="880110" lvl="1" indent="-514350"/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Chile 45 %, </a:t>
            </a:r>
            <a:r>
              <a:rPr lang="cs-CZ" dirty="0" err="1" smtClean="0"/>
              <a:t>Jap</a:t>
            </a:r>
            <a:r>
              <a:rPr lang="cs-CZ" dirty="0" smtClean="0"/>
              <a:t> 52 %, Korea 69 %</a:t>
            </a:r>
          </a:p>
          <a:p>
            <a:pPr marL="880110" lvl="1" indent="-514350"/>
            <a:r>
              <a:rPr lang="cs-CZ" dirty="0" smtClean="0"/>
              <a:t>země s nejnižšími veřejnými výdaji do </a:t>
            </a:r>
            <a:r>
              <a:rPr lang="cs-CZ" dirty="0" err="1" smtClean="0"/>
              <a:t>ter</a:t>
            </a:r>
            <a:r>
              <a:rPr lang="cs-CZ" dirty="0" smtClean="0"/>
              <a:t>. vzdělávání</a:t>
            </a:r>
          </a:p>
          <a:p>
            <a:pPr marL="514350" indent="-514350">
              <a:buAutoNum type="arabicPeriod" startAt="3"/>
            </a:pPr>
            <a:r>
              <a:rPr lang="cs-CZ" b="1" dirty="0" smtClean="0"/>
              <a:t>nízké poplatky &amp; méně rozvinutý systém podpory</a:t>
            </a:r>
          </a:p>
          <a:p>
            <a:pPr marL="880110" lvl="1" indent="-514350"/>
            <a:r>
              <a:rPr lang="cs-CZ" dirty="0" smtClean="0"/>
              <a:t>ČR, Rakousko, Belgie, Francie, Polsko, Švýcarsko…</a:t>
            </a:r>
          </a:p>
          <a:p>
            <a:pPr marL="880110" lvl="1" indent="-514350"/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56 % (ČR 60 %)</a:t>
            </a:r>
          </a:p>
          <a:p>
            <a:pPr marL="880110" lvl="1" indent="-514350"/>
            <a:r>
              <a:rPr lang="cs-CZ" dirty="0" smtClean="0"/>
              <a:t>relativně nízké bariéry, ale zároveň malá podpora studentům (absence půjček garantovaných státem)</a:t>
            </a:r>
          </a:p>
          <a:p>
            <a:pPr marL="880110" lvl="1" indent="-514350"/>
            <a:r>
              <a:rPr lang="cs-CZ" dirty="0" smtClean="0"/>
              <a:t>podpora z jiných zdrojů než ministerstva školství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Finanční podpora studentů VŠ (ČR)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sociální dávky (přídavek na dítě, ev. sociální příplatek) do 26 let</a:t>
            </a:r>
          </a:p>
          <a:p>
            <a:r>
              <a:rPr lang="cs-CZ" dirty="0" smtClean="0"/>
              <a:t>zdravotní pojištění hrazené státem (do 26 let)</a:t>
            </a:r>
          </a:p>
          <a:p>
            <a:r>
              <a:rPr lang="cs-CZ" dirty="0" smtClean="0"/>
              <a:t>daňové úlevy</a:t>
            </a:r>
          </a:p>
          <a:p>
            <a:r>
              <a:rPr lang="cs-CZ" dirty="0" smtClean="0"/>
              <a:t>sleva na dopravu</a:t>
            </a:r>
          </a:p>
          <a:p>
            <a:r>
              <a:rPr lang="cs-CZ" dirty="0" smtClean="0"/>
              <a:t>sociální stipendium (od r. 2006)</a:t>
            </a:r>
          </a:p>
          <a:p>
            <a:r>
              <a:rPr lang="cs-CZ" dirty="0" smtClean="0"/>
              <a:t>dotované stravování</a:t>
            </a:r>
          </a:p>
          <a:p>
            <a:r>
              <a:rPr lang="cs-CZ" dirty="0" smtClean="0"/>
              <a:t>ubytovací stipendium (VŠ)</a:t>
            </a:r>
          </a:p>
          <a:p>
            <a:r>
              <a:rPr lang="cs-CZ" dirty="0" smtClean="0"/>
              <a:t>stipendia ze stipendijního fondu (prospěchová…)</a:t>
            </a:r>
          </a:p>
          <a:p>
            <a:r>
              <a:rPr lang="cs-CZ" dirty="0" smtClean="0"/>
              <a:t>doktorandská stipendia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0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Kohoutek, J. (2014). </a:t>
            </a:r>
            <a:r>
              <a:rPr lang="cs-CZ" i="1" dirty="0" smtClean="0"/>
              <a:t>Řízení českého vysokého školství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(Základní studijní text)</a:t>
            </a:r>
          </a:p>
          <a:p>
            <a:pPr>
              <a:buNone/>
            </a:pPr>
            <a:endParaRPr lang="cs-CZ" dirty="0" smtClean="0"/>
          </a:p>
          <a:p>
            <a:r>
              <a:rPr lang="en-US" dirty="0" smtClean="0"/>
              <a:t>OECD (2013), </a:t>
            </a:r>
            <a:r>
              <a:rPr lang="en-US" i="1" dirty="0" smtClean="0"/>
              <a:t>Education at a Glance 2013: OECD Indicators, OECD Publishing.</a:t>
            </a:r>
            <a:r>
              <a:rPr lang="cs-CZ" i="1" dirty="0" smtClean="0"/>
              <a:t> </a:t>
            </a:r>
            <a:r>
              <a:rPr lang="cs-CZ" i="1" dirty="0" smtClean="0">
                <a:hlinkClick r:id="rId2"/>
              </a:rPr>
              <a:t>http://dx.doi.org/10.1787/eag-2013-en</a:t>
            </a:r>
            <a:r>
              <a:rPr lang="cs-CZ" i="1" dirty="0" smtClean="0"/>
              <a:t>. </a:t>
            </a:r>
            <a:r>
              <a:rPr lang="cs-CZ" dirty="0" smtClean="0"/>
              <a:t>Dostupné z</a:t>
            </a:r>
            <a:r>
              <a:rPr lang="cs-CZ" i="1" dirty="0" smtClean="0"/>
              <a:t> </a:t>
            </a:r>
            <a:r>
              <a:rPr lang="cs-CZ" i="1" dirty="0" smtClean="0">
                <a:hlinkClick r:id="rId3"/>
              </a:rPr>
              <a:t>http://www.oecd.org/</a:t>
            </a:r>
            <a:r>
              <a:rPr lang="cs-CZ" i="1" dirty="0" err="1" smtClean="0">
                <a:hlinkClick r:id="rId3"/>
              </a:rPr>
              <a:t>edu</a:t>
            </a:r>
            <a:r>
              <a:rPr lang="cs-CZ" i="1" dirty="0" smtClean="0">
                <a:hlinkClick r:id="rId3"/>
              </a:rPr>
              <a:t>/eag2013%20%28eng%29--FINAL%2020%20June%202013.pdf</a:t>
            </a:r>
            <a:r>
              <a:rPr lang="cs-CZ" i="1" dirty="0" smtClean="0"/>
              <a:t>. </a:t>
            </a:r>
          </a:p>
          <a:p>
            <a:endParaRPr lang="cs-CZ" dirty="0" smtClean="0"/>
          </a:p>
          <a:p>
            <a:r>
              <a:rPr lang="cs-CZ" dirty="0" smtClean="0">
                <a:hlinkClick r:id="rId4"/>
              </a:rPr>
              <a:t>www.msmt.cz</a:t>
            </a:r>
            <a:endParaRPr lang="cs-CZ" dirty="0" smtClean="0"/>
          </a:p>
          <a:p>
            <a:r>
              <a:rPr lang="cs-CZ" smtClean="0">
                <a:hlinkClick r:id="rId5"/>
              </a:rPr>
              <a:t>www.czso.cz</a:t>
            </a:r>
            <a:endParaRPr lang="cs-CZ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21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Děkuji za pozornost!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761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Řízení ve vysokém školství v ČR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řízení na úrovni školy a řízení z úrovně státu</a:t>
            </a:r>
          </a:p>
          <a:p>
            <a:r>
              <a:rPr lang="cs-CZ" dirty="0" smtClean="0"/>
              <a:t>zákon č. 111/1998 Sb., o vysokých školách a o změně a doplnění dalších zákonů</a:t>
            </a:r>
          </a:p>
          <a:p>
            <a:pPr lvl="1"/>
            <a:r>
              <a:rPr lang="cs-CZ" dirty="0" smtClean="0"/>
              <a:t>VVŠ právnickými osobami – majetek ve vlastnictví</a:t>
            </a:r>
          </a:p>
          <a:p>
            <a:pPr lvl="1"/>
            <a:r>
              <a:rPr lang="cs-CZ" dirty="0" smtClean="0"/>
              <a:t>vojenské a policejní VŠ označeny jako státní vysoké školy</a:t>
            </a:r>
          </a:p>
          <a:p>
            <a:pPr lvl="1"/>
            <a:r>
              <a:rPr lang="cs-CZ" dirty="0" smtClean="0"/>
              <a:t>umožněn vznik </a:t>
            </a:r>
            <a:r>
              <a:rPr lang="cs-CZ" dirty="0"/>
              <a:t>soukromých VŠ</a:t>
            </a:r>
          </a:p>
          <a:p>
            <a:pPr lvl="1"/>
            <a:r>
              <a:rPr lang="cs-CZ" dirty="0" smtClean="0"/>
              <a:t>VŠ mohou uskutečňovat jen ty studijní programy, pro které jim MŠMT udělilo akreditaci (stanovisko Akreditační komise)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5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Pravomoci MŠMT vůči VŠ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MŠMT rozděluje finanční prostředky ze SR + kontroluje jejich využití (zejména VVŠ)</a:t>
            </a:r>
          </a:p>
          <a:p>
            <a:pPr lvl="1"/>
            <a:r>
              <a:rPr lang="cs-CZ" dirty="0" err="1" smtClean="0"/>
              <a:t>StVŠ</a:t>
            </a:r>
            <a:r>
              <a:rPr lang="cs-CZ" dirty="0" smtClean="0"/>
              <a:t> + </a:t>
            </a:r>
            <a:r>
              <a:rPr lang="cs-CZ" dirty="0" err="1" smtClean="0"/>
              <a:t>SoVŠ</a:t>
            </a:r>
            <a:r>
              <a:rPr lang="cs-CZ" dirty="0" smtClean="0"/>
              <a:t> pouze malý příspěvek / dotace</a:t>
            </a:r>
          </a:p>
          <a:p>
            <a:r>
              <a:rPr lang="cs-CZ" dirty="0" smtClean="0"/>
              <a:t>rozhoduje o udělení akreditace studijních programů, habilitačního řízení a řízení ke jmenování profesorem v daném oboru</a:t>
            </a:r>
          </a:p>
          <a:p>
            <a:r>
              <a:rPr lang="cs-CZ" dirty="0" smtClean="0"/>
              <a:t>uděluje státní souhlas PO, aby mohly působit jako </a:t>
            </a:r>
            <a:r>
              <a:rPr lang="cs-CZ" dirty="0" err="1" smtClean="0"/>
              <a:t>SoVŠ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+ další oprávnění / povinnosti</a:t>
            </a:r>
          </a:p>
          <a:p>
            <a:pPr lvl="1"/>
            <a:r>
              <a:rPr lang="cs-CZ" dirty="0" smtClean="0"/>
              <a:t>vypracovávat dlouhodobý záměr ministerstva, zpracovávat a zveřejňovat výroční zprávy o stavu vysokého školství, projednávat a vyhodnocovat  dlouhodobé záměry veřejných i soukromých vysokých škol a jejich každoroční aktualizace, registrovat statuty VŠ, vést Matriku studentů a registr docentů a profesorů (pro potřeby akreditace), poskytovat vysokým školám metodickou pomoc, vydávat osvědčení o uznání zahraničního vysokoškolského vzdělání, „vyhlášení nucené správy” nad VVŠ nebo </a:t>
            </a:r>
            <a:r>
              <a:rPr lang="cs-CZ" dirty="0" err="1" smtClean="0"/>
              <a:t>StVŠ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0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…nástroje MŠMT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financování ze státního rozpočtu</a:t>
            </a:r>
          </a:p>
          <a:p>
            <a:r>
              <a:rPr lang="cs-CZ" dirty="0" smtClean="0"/>
              <a:t>akreditace</a:t>
            </a:r>
          </a:p>
          <a:p>
            <a:r>
              <a:rPr lang="cs-CZ" dirty="0" smtClean="0"/>
              <a:t>dlouhodobý záměr vzdělávací a vědecké, výzkumné, vývojové a inovační, umělecké a další tvůrčí činnosti pro oblast VŠ (rozhodný pro stanovení příspěvku VVŠ)</a:t>
            </a:r>
          </a:p>
          <a:p>
            <a:r>
              <a:rPr lang="cs-CZ" dirty="0" smtClean="0"/>
              <a:t>rozvojové programy (VVŠ předkládají rozvojové projekty na základě vyhlášených rozvojových priorit)</a:t>
            </a:r>
          </a:p>
          <a:p>
            <a:endParaRPr lang="cs-CZ" dirty="0" smtClean="0"/>
          </a:p>
          <a:p>
            <a:r>
              <a:rPr lang="cs-CZ" dirty="0" smtClean="0"/>
              <a:t>další orgány na úrovni státu</a:t>
            </a:r>
          </a:p>
          <a:p>
            <a:pPr lvl="1"/>
            <a:r>
              <a:rPr lang="cs-CZ" dirty="0" smtClean="0"/>
              <a:t>Výbor pro vědu, vzdělání, kulturu, mládež a tělovýchovu PSP</a:t>
            </a:r>
          </a:p>
          <a:p>
            <a:pPr lvl="1"/>
            <a:r>
              <a:rPr lang="cs-CZ" dirty="0" smtClean="0"/>
              <a:t>Výbor pro vzdělávání, vědu, kulturu, lidská práva a petice Senátu</a:t>
            </a:r>
          </a:p>
          <a:p>
            <a:pPr lvl="1"/>
            <a:r>
              <a:rPr lang="cs-CZ" dirty="0" smtClean="0"/>
              <a:t>Rada pro výzkum, vývoj a inovace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52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Reprezentace VŠ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Česká konference rektorů (od r. 1998) a Rada vysokých škol</a:t>
            </a:r>
          </a:p>
          <a:p>
            <a:pPr lvl="1"/>
            <a:r>
              <a:rPr lang="cs-CZ" dirty="0" smtClean="0"/>
              <a:t>povinnost ministra </a:t>
            </a:r>
            <a:r>
              <a:rPr lang="cs-CZ" dirty="0" err="1" smtClean="0"/>
              <a:t>spoluprojednávat</a:t>
            </a:r>
            <a:r>
              <a:rPr lang="cs-CZ" dirty="0" smtClean="0"/>
              <a:t> návrhy a opatření dotýkající se VŠ</a:t>
            </a:r>
          </a:p>
          <a:p>
            <a:pPr lvl="1"/>
            <a:r>
              <a:rPr lang="cs-CZ" dirty="0" smtClean="0"/>
              <a:t>předkládání doporučení na složení Akreditační komise</a:t>
            </a:r>
          </a:p>
          <a:p>
            <a:pPr lvl="1"/>
            <a:r>
              <a:rPr lang="cs-CZ" dirty="0" smtClean="0"/>
              <a:t>zastoupení v reprezentativní komisi – projednávání rozdělování financí VŠ</a:t>
            </a:r>
          </a:p>
          <a:p>
            <a:pPr lvl="1"/>
            <a:r>
              <a:rPr lang="cs-CZ" dirty="0" smtClean="0"/>
              <a:t>RVŠ má svou Studentskou komoru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397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Samospráva vysokých škol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19256" cy="4275920"/>
          </a:xfrm>
        </p:spPr>
        <p:txBody>
          <a:bodyPr>
            <a:normAutofit/>
          </a:bodyPr>
          <a:lstStyle/>
          <a:p>
            <a:r>
              <a:rPr lang="cs-CZ" dirty="0"/>
              <a:t>VŠ se řídí vlastními </a:t>
            </a:r>
            <a:r>
              <a:rPr lang="cs-CZ" dirty="0" smtClean="0"/>
              <a:t>vnitřními předpisy</a:t>
            </a:r>
          </a:p>
          <a:p>
            <a:r>
              <a:rPr lang="cs-CZ" dirty="0" smtClean="0"/>
              <a:t>zaručení akademických svobod a práv (zákon o VŠ)</a:t>
            </a:r>
          </a:p>
          <a:p>
            <a:pPr lvl="1"/>
            <a:r>
              <a:rPr lang="cs-CZ" dirty="0" smtClean="0"/>
              <a:t>svoboda </a:t>
            </a:r>
            <a:r>
              <a:rPr lang="cs-CZ" dirty="0"/>
              <a:t>vědy, výzkumu a umělecké tvorby a zveřejňování jejich výsledků</a:t>
            </a:r>
            <a:r>
              <a:rPr lang="cs-CZ" dirty="0" smtClean="0"/>
              <a:t>, svoboda výuky,  právo </a:t>
            </a:r>
            <a:r>
              <a:rPr lang="cs-CZ" dirty="0"/>
              <a:t>učit </a:t>
            </a:r>
            <a:r>
              <a:rPr lang="cs-CZ" dirty="0" smtClean="0"/>
              <a:t> se, právo </a:t>
            </a:r>
            <a:r>
              <a:rPr lang="cs-CZ" dirty="0"/>
              <a:t>členů akademické obce volit zastupitelské akademické orgány, </a:t>
            </a:r>
            <a:r>
              <a:rPr lang="cs-CZ" dirty="0" smtClean="0"/>
              <a:t>právo </a:t>
            </a:r>
            <a:r>
              <a:rPr lang="cs-CZ" dirty="0"/>
              <a:t>používat akademické insignie a konat akademické </a:t>
            </a:r>
            <a:r>
              <a:rPr lang="cs-CZ" dirty="0" smtClean="0"/>
              <a:t>obřady</a:t>
            </a:r>
          </a:p>
          <a:p>
            <a:r>
              <a:rPr lang="cs-CZ" dirty="0" smtClean="0"/>
              <a:t>nepřípustnost zakládání a organizování činnosti </a:t>
            </a:r>
            <a:r>
              <a:rPr lang="cs-CZ" dirty="0"/>
              <a:t>politických stran a politických </a:t>
            </a:r>
            <a:r>
              <a:rPr lang="cs-CZ" dirty="0" smtClean="0"/>
              <a:t>hnutí</a:t>
            </a:r>
          </a:p>
          <a:p>
            <a:r>
              <a:rPr lang="cs-CZ" dirty="0" smtClean="0"/>
              <a:t>rozdílné pojetí samosprávy pro </a:t>
            </a:r>
            <a:r>
              <a:rPr lang="cs-CZ" dirty="0" err="1" smtClean="0"/>
              <a:t>SoVŠ</a:t>
            </a:r>
            <a:r>
              <a:rPr lang="cs-CZ" dirty="0" smtClean="0"/>
              <a:t> a VVŠ</a:t>
            </a:r>
          </a:p>
        </p:txBody>
      </p:sp>
    </p:spTree>
    <p:extLst>
      <p:ext uri="{BB962C8B-B14F-4D97-AF65-F5344CB8AC3E}">
        <p14:creationId xmlns:p14="http://schemas.microsoft.com/office/powerpoint/2010/main" val="40896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Samosprávné působnosti VVŠ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studium a vše co s ním souvisí</a:t>
            </a:r>
          </a:p>
          <a:p>
            <a:pPr lvl="0"/>
            <a:r>
              <a:rPr lang="cs-CZ" dirty="0" smtClean="0"/>
              <a:t>zaměření a organizace vědecké, výzkumné, vývojové a inovační, umělecké nebo další tvůrčí činnosti, </a:t>
            </a:r>
          </a:p>
          <a:p>
            <a:pPr lvl="0"/>
            <a:r>
              <a:rPr lang="cs-CZ" dirty="0" smtClean="0"/>
              <a:t>personální záležitosti, </a:t>
            </a:r>
          </a:p>
          <a:p>
            <a:pPr lvl="0"/>
            <a:r>
              <a:rPr lang="cs-CZ" dirty="0" smtClean="0"/>
              <a:t>ekonomické záležitosti (hospodaření a nakládání s majetkem, stanovení výše poplatků spojených se studiem), </a:t>
            </a:r>
          </a:p>
          <a:p>
            <a:pPr lvl="0"/>
            <a:r>
              <a:rPr lang="cs-CZ" dirty="0" smtClean="0"/>
              <a:t>habilitační a profesorská řízení, </a:t>
            </a:r>
          </a:p>
          <a:p>
            <a:r>
              <a:rPr lang="cs-CZ" dirty="0" smtClean="0"/>
              <a:t>vnější vztahy a zahraniční spolupráce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68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Samosprávné orgány VVŠ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Rektor </a:t>
            </a:r>
          </a:p>
          <a:p>
            <a:pPr lvl="1"/>
            <a:r>
              <a:rPr lang="cs-CZ" dirty="0"/>
              <a:t>v čele VŠ, jedná a rozhoduje ve věcech školy, předseda vědecké rady</a:t>
            </a:r>
          </a:p>
          <a:p>
            <a:pPr lvl="1"/>
            <a:r>
              <a:rPr lang="cs-CZ" dirty="0"/>
              <a:t>jmenován prezidentem republiky na 4 roky (max. 2x po sobě)</a:t>
            </a:r>
          </a:p>
          <a:p>
            <a:pPr lvl="1"/>
            <a:r>
              <a:rPr lang="cs-CZ" dirty="0"/>
              <a:t>na úrovni fakulty děkan</a:t>
            </a:r>
          </a:p>
          <a:p>
            <a:r>
              <a:rPr lang="cs-CZ" b="1" dirty="0" smtClean="0"/>
              <a:t>Akademický </a:t>
            </a:r>
            <a:r>
              <a:rPr lang="cs-CZ" b="1" dirty="0"/>
              <a:t>senát </a:t>
            </a:r>
          </a:p>
          <a:p>
            <a:pPr lvl="1"/>
            <a:r>
              <a:rPr lang="cs-CZ" dirty="0"/>
              <a:t>volení členové akademické obce (studenti tvoří 1/3 – 1/2), funkční </a:t>
            </a:r>
            <a:r>
              <a:rPr lang="cs-CZ" dirty="0" err="1"/>
              <a:t>obd</a:t>
            </a:r>
            <a:r>
              <a:rPr lang="cs-CZ" dirty="0"/>
              <a:t>. </a:t>
            </a:r>
            <a:r>
              <a:rPr lang="cs-CZ" dirty="0" err="1"/>
              <a:t>max</a:t>
            </a:r>
            <a:r>
              <a:rPr lang="cs-CZ" dirty="0"/>
              <a:t> 3 roky</a:t>
            </a:r>
          </a:p>
          <a:p>
            <a:pPr lvl="1"/>
            <a:r>
              <a:rPr lang="cs-CZ" dirty="0" smtClean="0"/>
              <a:t>rozhoduje </a:t>
            </a:r>
            <a:r>
              <a:rPr lang="cs-CZ" dirty="0"/>
              <a:t>o zřízení, organizaci a zrušení součástí VŠ, schvaluje rozpočet VŠ a kontroluje využívání finančních prostředků, usnáší se o návrhu na jmenování rektora, popř. navrhuje jeho odvolání z funkce</a:t>
            </a:r>
            <a:r>
              <a:rPr lang="cs-CZ" dirty="0" smtClean="0"/>
              <a:t>…</a:t>
            </a:r>
            <a:endParaRPr lang="cs-CZ" dirty="0"/>
          </a:p>
          <a:p>
            <a:r>
              <a:rPr lang="cs-CZ" b="1" dirty="0" smtClean="0"/>
              <a:t>Vědecká </a:t>
            </a:r>
            <a:r>
              <a:rPr lang="cs-CZ" b="1" dirty="0"/>
              <a:t>rada</a:t>
            </a:r>
          </a:p>
          <a:p>
            <a:pPr lvl="1"/>
            <a:r>
              <a:rPr lang="cs-CZ" dirty="0"/>
              <a:t>jmenuje a odvolává rektor, členy odborníci, alespoň 1/3 externisté</a:t>
            </a:r>
          </a:p>
          <a:p>
            <a:pPr lvl="1"/>
            <a:r>
              <a:rPr lang="cs-CZ" dirty="0"/>
              <a:t>projednává dlouhodobý záměr VŠ, schvaluje studijní programy, které nespadají do kompetence vědecké rady fakulty, působí při habilitačním řízení a při řízení ke jmenování </a:t>
            </a:r>
            <a:r>
              <a:rPr lang="cs-CZ" dirty="0" smtClean="0"/>
              <a:t>profesorem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6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455</TotalTime>
  <Words>1773</Words>
  <Application>Microsoft Office PowerPoint</Application>
  <PresentationFormat>Předvádění na obrazovce (4:3)</PresentationFormat>
  <Paragraphs>212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Vysoké školství v ČR: řízení, financování, mezinárodní rozměr</vt:lpstr>
      <vt:lpstr>Terciární vzdělávání v ČR</vt:lpstr>
      <vt:lpstr>Řízení ve vysokém školství v ČR</vt:lpstr>
      <vt:lpstr>Pravomoci MŠMT vůči VŠ</vt:lpstr>
      <vt:lpstr>…nástroje MŠMT</vt:lpstr>
      <vt:lpstr>Reprezentace VŠ</vt:lpstr>
      <vt:lpstr>Samospráva vysokých škol</vt:lpstr>
      <vt:lpstr>Samosprávné působnosti VVŠ</vt:lpstr>
      <vt:lpstr>Samosprávné orgány VVŠ</vt:lpstr>
      <vt:lpstr>Samosprávné orgány VVŠ (II)</vt:lpstr>
      <vt:lpstr>Financování VŠ</vt:lpstr>
      <vt:lpstr>Financování VVŠ ze státního rozpočtu</vt:lpstr>
      <vt:lpstr>Financování ze státního rozpočtu (II)</vt:lpstr>
      <vt:lpstr>Rozpočtové okruhy a ukazatele</vt:lpstr>
      <vt:lpstr>Rozpis rozpočtu vysokých škol</vt:lpstr>
      <vt:lpstr>Mezinárodní srovnání (EaG 2013)</vt:lpstr>
      <vt:lpstr>Poplatky</vt:lpstr>
      <vt:lpstr>Spoluúčast studentů VŠ?</vt:lpstr>
      <vt:lpstr>Spoluúčast studentů VŠ?</vt:lpstr>
      <vt:lpstr>Spoluúčast studentů VŠ?</vt:lpstr>
      <vt:lpstr>Spoluúčast studentů VŠ?</vt:lpstr>
      <vt:lpstr>Modely financování ve světě</vt:lpstr>
      <vt:lpstr>Modely financování ve světě (II)</vt:lpstr>
      <vt:lpstr>Finanční podpora studentů VŠ (ČR)</vt:lpstr>
      <vt:lpstr>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Vysoké školství v ČR: řízení, financování, mezinárodní rozměr</dc:title>
  <dc:creator>Berná Zuzana</dc:creator>
  <cp:lastModifiedBy>Berná Zuzana</cp:lastModifiedBy>
  <cp:revision>33</cp:revision>
  <cp:lastPrinted>2014-04-03T08:50:02Z</cp:lastPrinted>
  <dcterms:created xsi:type="dcterms:W3CDTF">2014-04-02T06:48:47Z</dcterms:created>
  <dcterms:modified xsi:type="dcterms:W3CDTF">2014-04-03T09:00:44Z</dcterms:modified>
</cp:coreProperties>
</file>