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9" r:id="rId8"/>
    <p:sldId id="260" r:id="rId9"/>
    <p:sldId id="261" r:id="rId10"/>
    <p:sldId id="262" r:id="rId11"/>
    <p:sldId id="263" r:id="rId12"/>
    <p:sldId id="264" r:id="rId13"/>
    <p:sldId id="276" r:id="rId14"/>
    <p:sldId id="275" r:id="rId15"/>
    <p:sldId id="272" r:id="rId16"/>
    <p:sldId id="273" r:id="rId17"/>
    <p:sldId id="265" r:id="rId18"/>
    <p:sldId id="284" r:id="rId19"/>
    <p:sldId id="277" r:id="rId20"/>
    <p:sldId id="283" r:id="rId21"/>
    <p:sldId id="279" r:id="rId22"/>
    <p:sldId id="285" r:id="rId23"/>
    <p:sldId id="281" r:id="rId24"/>
    <p:sldId id="270" r:id="rId25"/>
    <p:sldId id="27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>
        <p:scale>
          <a:sx n="114" d="100"/>
          <a:sy n="114" d="100"/>
        </p:scale>
        <p:origin x="-94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ll\Schools\Masarykova%20univerzita\II.%20semestr\Ekonomika%20vzd&#283;l&#225;v&#225;n&#237;\EKVZ%20tabulk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ll\Schools\Masarykova%20univerzita\II.%20semestr\Ekonomika%20vzd&#283;l&#225;v&#225;n&#237;\EKVZ%20tabulk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ll\Schools\Masarykova%20univerzita\II.%20semestr\Ekonomika%20vzd&#283;l&#225;v&#225;n&#237;\EKVZ%20tabulk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2800" dirty="0"/>
              <a:t>Celkové veřejné výdaje na vzdělávání </a:t>
            </a:r>
            <a:r>
              <a:rPr lang="cs-CZ" sz="1800" dirty="0"/>
              <a:t>(v mil. Kč)</a:t>
            </a:r>
          </a:p>
        </c:rich>
      </c:tx>
      <c:layout>
        <c:manualLayout>
          <c:xMode val="edge"/>
          <c:yMode val="edge"/>
          <c:x val="0.15015724288019375"/>
          <c:y val="4.9028374283098093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List4!$O$15</c:f>
              <c:strCache>
                <c:ptCount val="1"/>
                <c:pt idx="0">
                  <c:v>Česká republika</c:v>
                </c:pt>
              </c:strCache>
            </c:strRef>
          </c:tx>
          <c:invertIfNegative val="0"/>
          <c:cat>
            <c:numRef>
              <c:f>List4!$P$14:$AA$14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List4!$P$15:$AA$15</c:f>
              <c:numCache>
                <c:formatCode>#,##0.00</c:formatCode>
                <c:ptCount val="12"/>
                <c:pt idx="0">
                  <c:v>5313.1</c:v>
                </c:pt>
                <c:pt idx="1">
                  <c:v>5810.2</c:v>
                </c:pt>
                <c:pt idx="2">
                  <c:v>6356.4</c:v>
                </c:pt>
                <c:pt idx="3">
                  <c:v>6997.1</c:v>
                </c:pt>
                <c:pt idx="4">
                  <c:v>7245.4</c:v>
                </c:pt>
                <c:pt idx="5">
                  <c:v>7427.7</c:v>
                </c:pt>
                <c:pt idx="6">
                  <c:v>8592.7999999999993</c:v>
                </c:pt>
                <c:pt idx="7">
                  <c:v>8646.7999999999993</c:v>
                </c:pt>
                <c:pt idx="8">
                  <c:v>8260.2999999999993</c:v>
                </c:pt>
                <c:pt idx="9">
                  <c:v>8879.7000000000007</c:v>
                </c:pt>
                <c:pt idx="10">
                  <c:v>8709.1</c:v>
                </c:pt>
                <c:pt idx="11">
                  <c:v>9530.2999999999993</c:v>
                </c:pt>
              </c:numCache>
            </c:numRef>
          </c:val>
        </c:ser>
        <c:ser>
          <c:idx val="1"/>
          <c:order val="1"/>
          <c:tx>
            <c:strRef>
              <c:f>List4!$O$16</c:f>
              <c:strCache>
                <c:ptCount val="1"/>
                <c:pt idx="0">
                  <c:v>Slovensko</c:v>
                </c:pt>
              </c:strCache>
            </c:strRef>
          </c:tx>
          <c:invertIfNegative val="0"/>
          <c:cat>
            <c:numRef>
              <c:f>List4!$P$14:$AA$14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List4!$P$16:$AA$16</c:f>
              <c:numCache>
                <c:formatCode>#,##0.00</c:formatCode>
                <c:ptCount val="12"/>
                <c:pt idx="0">
                  <c:v>2023.4</c:v>
                </c:pt>
                <c:pt idx="1">
                  <c:v>2225.3000000000002</c:v>
                </c:pt>
                <c:pt idx="2">
                  <c:v>2564.9</c:v>
                </c:pt>
                <c:pt idx="3">
                  <c:v>2657.9</c:v>
                </c:pt>
                <c:pt idx="4">
                  <c:v>2785.9</c:v>
                </c:pt>
                <c:pt idx="5">
                  <c:v>2807.9</c:v>
                </c:pt>
                <c:pt idx="6">
                  <c:v>3065.2</c:v>
                </c:pt>
                <c:pt idx="7">
                  <c:v>3311.5</c:v>
                </c:pt>
                <c:pt idx="8">
                  <c:v>3545.4</c:v>
                </c:pt>
                <c:pt idx="9">
                  <c:v>3782</c:v>
                </c:pt>
                <c:pt idx="10">
                  <c:v>4096.1000000000004</c:v>
                </c:pt>
              </c:numCache>
            </c:numRef>
          </c:val>
        </c:ser>
        <c:ser>
          <c:idx val="2"/>
          <c:order val="2"/>
          <c:tx>
            <c:strRef>
              <c:f>List4!$O$17</c:f>
              <c:strCache>
                <c:ptCount val="1"/>
                <c:pt idx="0">
                  <c:v>Francie</c:v>
                </c:pt>
              </c:strCache>
            </c:strRef>
          </c:tx>
          <c:invertIfNegative val="0"/>
          <c:cat>
            <c:numRef>
              <c:f>List4!$P$14:$AA$14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List4!$P$17:$AA$17</c:f>
              <c:numCache>
                <c:formatCode>#,##0.00</c:formatCode>
                <c:ptCount val="12"/>
                <c:pt idx="0">
                  <c:v>80438.2</c:v>
                </c:pt>
                <c:pt idx="1">
                  <c:v>83115.5</c:v>
                </c:pt>
                <c:pt idx="2">
                  <c:v>85981.8</c:v>
                </c:pt>
                <c:pt idx="3">
                  <c:v>84716.7</c:v>
                </c:pt>
                <c:pt idx="4">
                  <c:v>86081.4</c:v>
                </c:pt>
                <c:pt idx="5">
                  <c:v>88362.2</c:v>
                </c:pt>
                <c:pt idx="6">
                  <c:v>90969.4</c:v>
                </c:pt>
                <c:pt idx="7">
                  <c:v>96343.8</c:v>
                </c:pt>
                <c:pt idx="8">
                  <c:v>96287.5</c:v>
                </c:pt>
                <c:pt idx="9">
                  <c:v>97299.1</c:v>
                </c:pt>
                <c:pt idx="10">
                  <c:v>100688.8</c:v>
                </c:pt>
              </c:numCache>
            </c:numRef>
          </c:val>
        </c:ser>
        <c:ser>
          <c:idx val="3"/>
          <c:order val="3"/>
          <c:tx>
            <c:strRef>
              <c:f>List4!$O$18</c:f>
              <c:strCache>
                <c:ptCount val="1"/>
                <c:pt idx="0">
                  <c:v>Německo </c:v>
                </c:pt>
              </c:strCache>
            </c:strRef>
          </c:tx>
          <c:invertIfNegative val="0"/>
          <c:val>
            <c:numRef>
              <c:f>List4!$P$18:$AA$18</c:f>
              <c:numCache>
                <c:formatCode>#,##0.00</c:formatCode>
                <c:ptCount val="12"/>
                <c:pt idx="0">
                  <c:v>82385</c:v>
                </c:pt>
                <c:pt idx="1">
                  <c:v>85140.2</c:v>
                </c:pt>
                <c:pt idx="2">
                  <c:v>91356.6</c:v>
                </c:pt>
                <c:pt idx="3">
                  <c:v>93728.8</c:v>
                </c:pt>
                <c:pt idx="4">
                  <c:v>95373.4</c:v>
                </c:pt>
                <c:pt idx="5">
                  <c:v>98152.8</c:v>
                </c:pt>
                <c:pt idx="6">
                  <c:v>99575.4</c:v>
                </c:pt>
                <c:pt idx="7">
                  <c:v>106709.8</c:v>
                </c:pt>
                <c:pt idx="8">
                  <c:v>108808.9</c:v>
                </c:pt>
                <c:pt idx="9">
                  <c:v>111710.8</c:v>
                </c:pt>
                <c:pt idx="10">
                  <c:v>120448.6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143616"/>
        <c:axId val="35210368"/>
      </c:barChart>
      <c:catAx>
        <c:axId val="3414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cs-CZ"/>
          </a:p>
        </c:txPr>
        <c:crossAx val="35210368"/>
        <c:crosses val="autoZero"/>
        <c:auto val="1"/>
        <c:lblAlgn val="ctr"/>
        <c:lblOffset val="100"/>
        <c:noMultiLvlLbl val="0"/>
      </c:catAx>
      <c:valAx>
        <c:axId val="35210368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cs-CZ"/>
          </a:p>
        </c:txPr>
        <c:crossAx val="3414361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cs-CZ" sz="3200"/>
              <a:t>Veřejné výdaje</a:t>
            </a:r>
            <a:r>
              <a:rPr lang="cs-CZ" sz="3200" baseline="0"/>
              <a:t> na vzdělávání </a:t>
            </a:r>
            <a:r>
              <a:rPr lang="cs-CZ" sz="2000" baseline="0"/>
              <a:t>(v % HDP)</a:t>
            </a:r>
            <a:endParaRPr lang="cs-CZ" sz="200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List5!$X$15</c:f>
              <c:strCache>
                <c:ptCount val="1"/>
                <c:pt idx="0">
                  <c:v>Česká republika</c:v>
                </c:pt>
              </c:strCache>
            </c:strRef>
          </c:tx>
          <c:invertIfNegative val="0"/>
          <c:cat>
            <c:numRef>
              <c:f>List5!$Y$14:$AS$14</c:f>
              <c:numCache>
                <c:formatCode>General</c:formatCode>
                <c:ptCount val="21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</c:numCache>
            </c:numRef>
          </c:cat>
          <c:val>
            <c:numRef>
              <c:f>List5!$Y$15:$AS$15</c:f>
              <c:numCache>
                <c:formatCode>General</c:formatCode>
                <c:ptCount val="21"/>
                <c:pt idx="5" formatCode="0.00">
                  <c:v>4.71</c:v>
                </c:pt>
                <c:pt idx="6" formatCode="0.00">
                  <c:v>4.46</c:v>
                </c:pt>
                <c:pt idx="7" formatCode="0.00">
                  <c:v>3.95</c:v>
                </c:pt>
                <c:pt idx="8" formatCode="0.00">
                  <c:v>3.97</c:v>
                </c:pt>
                <c:pt idx="9" formatCode="0.00">
                  <c:v>3.83</c:v>
                </c:pt>
                <c:pt idx="10" formatCode="0.00">
                  <c:v>3.93</c:v>
                </c:pt>
                <c:pt idx="11" formatCode="0.00">
                  <c:v>4.1500000000000004</c:v>
                </c:pt>
                <c:pt idx="12" formatCode="0.00">
                  <c:v>4.32</c:v>
                </c:pt>
                <c:pt idx="13" formatCode="0.00">
                  <c:v>4.2</c:v>
                </c:pt>
                <c:pt idx="14" formatCode="0.00">
                  <c:v>4.8</c:v>
                </c:pt>
                <c:pt idx="15" formatCode="0.00">
                  <c:v>4.42</c:v>
                </c:pt>
                <c:pt idx="16" formatCode="0.00">
                  <c:v>4.5</c:v>
                </c:pt>
                <c:pt idx="17" formatCode="0.00">
                  <c:v>3.92</c:v>
                </c:pt>
                <c:pt idx="18" formatCode="0.00">
                  <c:v>4.3600000000000003</c:v>
                </c:pt>
                <c:pt idx="19" formatCode="0.00">
                  <c:v>4.25</c:v>
                </c:pt>
                <c:pt idx="20" formatCode="0.00">
                  <c:v>4.51</c:v>
                </c:pt>
              </c:numCache>
            </c:numRef>
          </c:val>
        </c:ser>
        <c:ser>
          <c:idx val="1"/>
          <c:order val="1"/>
          <c:tx>
            <c:strRef>
              <c:f>List5!$X$16</c:f>
              <c:strCache>
                <c:ptCount val="1"/>
                <c:pt idx="0">
                  <c:v>Slovensko</c:v>
                </c:pt>
              </c:strCache>
            </c:strRef>
          </c:tx>
          <c:invertIfNegative val="0"/>
          <c:val>
            <c:numRef>
              <c:f>List5!$Y$16:$AS$16</c:f>
              <c:numCache>
                <c:formatCode>0.00</c:formatCode>
                <c:ptCount val="21"/>
                <c:pt idx="1">
                  <c:v>0</c:v>
                </c:pt>
                <c:pt idx="2">
                  <c:v>4.7</c:v>
                </c:pt>
                <c:pt idx="3">
                  <c:v>3.9</c:v>
                </c:pt>
                <c:pt idx="4">
                  <c:v>5.0999999999999996</c:v>
                </c:pt>
                <c:pt idx="5">
                  <c:v>4.53</c:v>
                </c:pt>
                <c:pt idx="6">
                  <c:v>4.83</c:v>
                </c:pt>
                <c:pt idx="7">
                  <c:v>4.53</c:v>
                </c:pt>
                <c:pt idx="8">
                  <c:v>4.18</c:v>
                </c:pt>
                <c:pt idx="9">
                  <c:v>3.92</c:v>
                </c:pt>
                <c:pt idx="10">
                  <c:v>3.99</c:v>
                </c:pt>
                <c:pt idx="11">
                  <c:v>4.3099999999999996</c:v>
                </c:pt>
                <c:pt idx="12">
                  <c:v>4.3</c:v>
                </c:pt>
                <c:pt idx="13">
                  <c:v>4.1900000000000004</c:v>
                </c:pt>
                <c:pt idx="14">
                  <c:v>3.85</c:v>
                </c:pt>
                <c:pt idx="15">
                  <c:v>3.8</c:v>
                </c:pt>
                <c:pt idx="16">
                  <c:v>3.62</c:v>
                </c:pt>
                <c:pt idx="17">
                  <c:v>3.61</c:v>
                </c:pt>
                <c:pt idx="18">
                  <c:v>4.9000000000000004</c:v>
                </c:pt>
                <c:pt idx="19">
                  <c:v>4.22</c:v>
                </c:pt>
              </c:numCache>
            </c:numRef>
          </c:val>
        </c:ser>
        <c:ser>
          <c:idx val="2"/>
          <c:order val="2"/>
          <c:tx>
            <c:strRef>
              <c:f>List5!$A$32</c:f>
              <c:strCache>
                <c:ptCount val="1"/>
                <c:pt idx="0">
                  <c:v>Finsko</c:v>
                </c:pt>
              </c:strCache>
            </c:strRef>
          </c:tx>
          <c:invertIfNegative val="0"/>
          <c:val>
            <c:numRef>
              <c:f>List5!$B$32:$V$32</c:f>
              <c:numCache>
                <c:formatCode>0.00</c:formatCode>
                <c:ptCount val="21"/>
                <c:pt idx="0">
                  <c:v>7.2</c:v>
                </c:pt>
                <c:pt idx="1">
                  <c:v>7.3</c:v>
                </c:pt>
                <c:pt idx="2">
                  <c:v>6.9</c:v>
                </c:pt>
                <c:pt idx="3">
                  <c:v>6.7</c:v>
                </c:pt>
                <c:pt idx="4">
                  <c:v>6.85</c:v>
                </c:pt>
                <c:pt idx="5">
                  <c:v>6.99</c:v>
                </c:pt>
                <c:pt idx="6">
                  <c:v>6.51</c:v>
                </c:pt>
                <c:pt idx="7">
                  <c:v>6.26</c:v>
                </c:pt>
                <c:pt idx="8">
                  <c:v>6.8</c:v>
                </c:pt>
                <c:pt idx="9">
                  <c:v>5.89</c:v>
                </c:pt>
                <c:pt idx="10">
                  <c:v>6.6</c:v>
                </c:pt>
                <c:pt idx="11">
                  <c:v>6.22</c:v>
                </c:pt>
                <c:pt idx="12">
                  <c:v>6.43</c:v>
                </c:pt>
                <c:pt idx="13">
                  <c:v>6.42</c:v>
                </c:pt>
                <c:pt idx="14">
                  <c:v>6.3</c:v>
                </c:pt>
                <c:pt idx="15">
                  <c:v>6.18</c:v>
                </c:pt>
                <c:pt idx="16">
                  <c:v>5.9</c:v>
                </c:pt>
                <c:pt idx="17">
                  <c:v>6.1</c:v>
                </c:pt>
                <c:pt idx="18">
                  <c:v>6.81</c:v>
                </c:pt>
                <c:pt idx="19">
                  <c:v>6.85</c:v>
                </c:pt>
                <c:pt idx="20">
                  <c:v>6.76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632640"/>
        <c:axId val="35634176"/>
      </c:barChart>
      <c:catAx>
        <c:axId val="3563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35634176"/>
        <c:crosses val="autoZero"/>
        <c:auto val="1"/>
        <c:lblAlgn val="ctr"/>
        <c:lblOffset val="100"/>
        <c:noMultiLvlLbl val="0"/>
      </c:catAx>
      <c:valAx>
        <c:axId val="3563417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cs-CZ"/>
          </a:p>
        </c:txPr>
        <c:crossAx val="3563264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cs-CZ" sz="2800"/>
              <a:t>Mobilita studentů -&gt; příliv</a:t>
            </a:r>
            <a:r>
              <a:rPr lang="cs-CZ" sz="2800" baseline="0"/>
              <a:t> studnetů </a:t>
            </a:r>
            <a:r>
              <a:rPr lang="cs-CZ" sz="1800" baseline="0"/>
              <a:t>(v tis. stud.)</a:t>
            </a:r>
            <a:endParaRPr lang="cs-CZ" sz="1800"/>
          </a:p>
        </c:rich>
      </c:tx>
      <c:layout>
        <c:manualLayout>
          <c:xMode val="edge"/>
          <c:yMode val="edge"/>
          <c:x val="0.13320990512842096"/>
          <c:y val="3.8772193519039592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List8!$O$13</c:f>
              <c:strCache>
                <c:ptCount val="1"/>
                <c:pt idx="0">
                  <c:v>Česká republika</c:v>
                </c:pt>
              </c:strCache>
            </c:strRef>
          </c:tx>
          <c:invertIfNegative val="0"/>
          <c:cat>
            <c:numRef>
              <c:f>List8!$P$12:$AA$12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List8!$P$13:$AA$13</c:f>
              <c:numCache>
                <c:formatCode>0.00</c:formatCode>
                <c:ptCount val="12"/>
                <c:pt idx="0">
                  <c:v>4.8</c:v>
                </c:pt>
                <c:pt idx="1">
                  <c:v>6</c:v>
                </c:pt>
                <c:pt idx="2">
                  <c:v>8</c:v>
                </c:pt>
                <c:pt idx="3">
                  <c:v>8.9</c:v>
                </c:pt>
                <c:pt idx="4">
                  <c:v>11.8</c:v>
                </c:pt>
                <c:pt idx="5">
                  <c:v>16.7</c:v>
                </c:pt>
                <c:pt idx="6">
                  <c:v>18.899999999999999</c:v>
                </c:pt>
                <c:pt idx="7">
                  <c:v>21.3</c:v>
                </c:pt>
                <c:pt idx="8">
                  <c:v>23.1</c:v>
                </c:pt>
                <c:pt idx="9">
                  <c:v>25.9</c:v>
                </c:pt>
                <c:pt idx="10">
                  <c:v>28.1</c:v>
                </c:pt>
                <c:pt idx="11">
                  <c:v>28.5</c:v>
                </c:pt>
              </c:numCache>
            </c:numRef>
          </c:val>
        </c:ser>
        <c:ser>
          <c:idx val="1"/>
          <c:order val="1"/>
          <c:tx>
            <c:strRef>
              <c:f>List8!$O$14</c:f>
              <c:strCache>
                <c:ptCount val="1"/>
                <c:pt idx="0">
                  <c:v>Slovensko</c:v>
                </c:pt>
              </c:strCache>
            </c:strRef>
          </c:tx>
          <c:invertIfNegative val="0"/>
          <c:cat>
            <c:numRef>
              <c:f>List8!$P$12:$AA$12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List8!$P$14:$AA$14</c:f>
              <c:numCache>
                <c:formatCode>0.00</c:formatCode>
                <c:ptCount val="12"/>
                <c:pt idx="0">
                  <c:v>0.8</c:v>
                </c:pt>
                <c:pt idx="1">
                  <c:v>0.7</c:v>
                </c:pt>
                <c:pt idx="2">
                  <c:v>0.7</c:v>
                </c:pt>
                <c:pt idx="3">
                  <c:v>0.8</c:v>
                </c:pt>
                <c:pt idx="4">
                  <c:v>0.8</c:v>
                </c:pt>
                <c:pt idx="5">
                  <c:v>1</c:v>
                </c:pt>
                <c:pt idx="6">
                  <c:v>1.2</c:v>
                </c:pt>
                <c:pt idx="7">
                  <c:v>4</c:v>
                </c:pt>
                <c:pt idx="8">
                  <c:v>5.2</c:v>
                </c:pt>
                <c:pt idx="9">
                  <c:v>7.1</c:v>
                </c:pt>
                <c:pt idx="10">
                  <c:v>7.8</c:v>
                </c:pt>
              </c:numCache>
            </c:numRef>
          </c:val>
        </c:ser>
        <c:ser>
          <c:idx val="2"/>
          <c:order val="2"/>
          <c:tx>
            <c:strRef>
              <c:f>List8!$O$15</c:f>
              <c:strCache>
                <c:ptCount val="1"/>
                <c:pt idx="0">
                  <c:v>Francie</c:v>
                </c:pt>
              </c:strCache>
            </c:strRef>
          </c:tx>
          <c:invertIfNegative val="0"/>
          <c:cat>
            <c:numRef>
              <c:f>List8!$P$12:$AA$12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List8!$P$15:$AA$15</c:f>
              <c:numCache>
                <c:formatCode>0.00</c:formatCode>
                <c:ptCount val="12"/>
                <c:pt idx="0">
                  <c:v>38.1</c:v>
                </c:pt>
                <c:pt idx="1">
                  <c:v>38.5</c:v>
                </c:pt>
                <c:pt idx="2">
                  <c:v>46.5</c:v>
                </c:pt>
                <c:pt idx="3">
                  <c:v>46.4</c:v>
                </c:pt>
                <c:pt idx="4">
                  <c:v>42.9</c:v>
                </c:pt>
                <c:pt idx="5">
                  <c:v>45.2</c:v>
                </c:pt>
                <c:pt idx="6">
                  <c:v>46</c:v>
                </c:pt>
                <c:pt idx="7">
                  <c:v>44.6</c:v>
                </c:pt>
                <c:pt idx="8">
                  <c:v>44.8</c:v>
                </c:pt>
                <c:pt idx="9">
                  <c:v>46.3</c:v>
                </c:pt>
                <c:pt idx="10">
                  <c:v>48.8</c:v>
                </c:pt>
                <c:pt idx="11">
                  <c:v>50.3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940800"/>
        <c:axId val="74942336"/>
      </c:barChart>
      <c:catAx>
        <c:axId val="74940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cs-CZ"/>
          </a:p>
        </c:txPr>
        <c:crossAx val="74942336"/>
        <c:crosses val="autoZero"/>
        <c:auto val="1"/>
        <c:lblAlgn val="ctr"/>
        <c:lblOffset val="100"/>
        <c:noMultiLvlLbl val="0"/>
      </c:catAx>
      <c:valAx>
        <c:axId val="74942336"/>
        <c:scaling>
          <c:orientation val="minMax"/>
        </c:scaling>
        <c:delete val="0"/>
        <c:axPos val="l"/>
        <c:majorGridlines/>
        <c:numFmt formatCode="0.00" sourceLinked="1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cs-CZ"/>
          </a:p>
        </c:txPr>
        <c:crossAx val="7494080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EBC5-7401-42CF-9421-3498DCF44708}" type="datetimeFigureOut">
              <a:rPr lang="cs-CZ" smtClean="0"/>
              <a:t>12.5.2014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32F0-956F-43C7-9986-2B7372FCE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10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EBC5-7401-42CF-9421-3498DCF44708}" type="datetimeFigureOut">
              <a:rPr lang="cs-CZ" smtClean="0"/>
              <a:t>12.5.2014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32F0-956F-43C7-9986-2B7372FCE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685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EBC5-7401-42CF-9421-3498DCF44708}" type="datetimeFigureOut">
              <a:rPr lang="cs-CZ" smtClean="0"/>
              <a:t>12.5.2014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32F0-956F-43C7-9986-2B7372FCE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823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EBC5-7401-42CF-9421-3498DCF44708}" type="datetimeFigureOut">
              <a:rPr lang="cs-CZ" smtClean="0"/>
              <a:t>12.5.2014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32F0-956F-43C7-9986-2B7372FCE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30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EBC5-7401-42CF-9421-3498DCF44708}" type="datetimeFigureOut">
              <a:rPr lang="cs-CZ" smtClean="0"/>
              <a:t>12.5.2014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32F0-956F-43C7-9986-2B7372FCE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20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EBC5-7401-42CF-9421-3498DCF44708}" type="datetimeFigureOut">
              <a:rPr lang="cs-CZ" smtClean="0"/>
              <a:t>12.5.2014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32F0-956F-43C7-9986-2B7372FCE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75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EBC5-7401-42CF-9421-3498DCF44708}" type="datetimeFigureOut">
              <a:rPr lang="cs-CZ" smtClean="0"/>
              <a:t>12.5.2014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32F0-956F-43C7-9986-2B7372FCE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03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EBC5-7401-42CF-9421-3498DCF44708}" type="datetimeFigureOut">
              <a:rPr lang="cs-CZ" smtClean="0"/>
              <a:t>12.5.2014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32F0-956F-43C7-9986-2B7372FCE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097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EBC5-7401-42CF-9421-3498DCF44708}" type="datetimeFigureOut">
              <a:rPr lang="cs-CZ" smtClean="0"/>
              <a:t>12.5.2014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32F0-956F-43C7-9986-2B7372FCE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17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EBC5-7401-42CF-9421-3498DCF44708}" type="datetimeFigureOut">
              <a:rPr lang="cs-CZ" smtClean="0"/>
              <a:t>12.5.2014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32F0-956F-43C7-9986-2B7372FCE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845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CEBC5-7401-42CF-9421-3498DCF44708}" type="datetimeFigureOut">
              <a:rPr lang="cs-CZ" smtClean="0"/>
              <a:t>12.5.2014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32F0-956F-43C7-9986-2B7372FCE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57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CEBC5-7401-42CF-9421-3498DCF44708}" type="datetimeFigureOut">
              <a:rPr lang="cs-CZ" smtClean="0"/>
              <a:t>12.5.2014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532F0-956F-43C7-9986-2B7372FCEB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378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ologna.msmt.cz/bolona-ocima-studentu/201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bologna.msmt.cz/bolona-ocima-studentu/201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bologna.msmt.cz/bolona-ocima-studentu/201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bologna.msmt.cz/bolona-ocima-studentu/2010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bologna.msmt.cz/" TargetMode="External"/><Relationship Id="rId2" Type="http://schemas.openxmlformats.org/officeDocument/2006/relationships/hyperlink" Target="http://europa.eu/legislation_summaries/education_training_youth/lifelong_learning/c11088_cs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pl.czso.cz/pll/eutab/html.h" TargetMode="External"/><Relationship Id="rId5" Type="http://schemas.openxmlformats.org/officeDocument/2006/relationships/hyperlink" Target="http://bologna.msmt.cz/bolona-ocima-studentu/2010" TargetMode="External"/><Relationship Id="rId4" Type="http://schemas.openxmlformats.org/officeDocument/2006/relationships/hyperlink" Target="http://student.finance.cz/pruvodce-studiem/informace/vysokoskolsky-system/bolonsky-proce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cap="all" dirty="0">
                <a:solidFill>
                  <a:schemeClr val="tx2"/>
                </a:solidFill>
              </a:rPr>
              <a:t>vliv boloňského procesu na </a:t>
            </a:r>
            <a:r>
              <a:rPr lang="cs-CZ" b="1" cap="all" dirty="0" smtClean="0">
                <a:solidFill>
                  <a:schemeClr val="tx2"/>
                </a:solidFill>
              </a:rPr>
              <a:t>vysokoškolské </a:t>
            </a:r>
            <a:r>
              <a:rPr lang="cs-CZ" b="1" cap="all" dirty="0">
                <a:solidFill>
                  <a:schemeClr val="tx2"/>
                </a:solidFill>
              </a:rPr>
              <a:t>vzdělávání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cs-CZ" sz="2000" dirty="0" smtClean="0"/>
          </a:p>
          <a:p>
            <a:pPr algn="l"/>
            <a:endParaRPr lang="cs-CZ" sz="2000" dirty="0"/>
          </a:p>
          <a:p>
            <a:pPr algn="l"/>
            <a:r>
              <a:rPr lang="cs-CZ" sz="2000" dirty="0" smtClean="0"/>
              <a:t>Autor</a:t>
            </a:r>
            <a:r>
              <a:rPr lang="cs-CZ" sz="2000" dirty="0"/>
              <a:t>:</a:t>
            </a:r>
          </a:p>
          <a:p>
            <a:pPr algn="l"/>
            <a:r>
              <a:rPr lang="cs-CZ" sz="2000" dirty="0"/>
              <a:t>Zbyněk </a:t>
            </a:r>
            <a:r>
              <a:rPr lang="cs-CZ" sz="2000" cap="all" dirty="0"/>
              <a:t>Vozdecký</a:t>
            </a:r>
            <a:endParaRPr lang="cs-CZ" sz="2000" dirty="0"/>
          </a:p>
          <a:p>
            <a:endParaRPr lang="cs-CZ" dirty="0"/>
          </a:p>
        </p:txBody>
      </p:sp>
      <p:pic>
        <p:nvPicPr>
          <p:cNvPr id="2050" name="Picture 2" descr="http://web.saaic.sk/llp/sk/Letak%20BP%202010%20Final%20na%20web_files/image00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867" y="3717032"/>
            <a:ext cx="2376264" cy="282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834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2400" b="1" dirty="0" smtClean="0">
                <a:solidFill>
                  <a:schemeClr val="tx2"/>
                </a:solidFill>
              </a:rPr>
              <a:t>Kapitola 5: </a:t>
            </a:r>
            <a:r>
              <a:rPr lang="cs-CZ" sz="4000" b="1" dirty="0" smtClean="0">
                <a:solidFill>
                  <a:schemeClr val="tx2"/>
                </a:solidFill>
                <a:latin typeface="+mj-lt"/>
              </a:rPr>
              <a:t>BERGENSKÉ KOMUNIKÉ</a:t>
            </a:r>
            <a:endParaRPr lang="cs-CZ" sz="4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748464" cy="5589240"/>
          </a:xfrm>
        </p:spPr>
        <p:txBody>
          <a:bodyPr>
            <a:noAutofit/>
          </a:bodyPr>
          <a:lstStyle/>
          <a:p>
            <a:r>
              <a:rPr lang="cs-CZ" sz="2600" dirty="0" smtClean="0"/>
              <a:t>19. a 20. května 2005</a:t>
            </a:r>
          </a:p>
          <a:p>
            <a:endParaRPr lang="cs-CZ" sz="2600" dirty="0"/>
          </a:p>
          <a:p>
            <a:r>
              <a:rPr lang="cs-CZ" sz="2600" dirty="0" smtClean="0"/>
              <a:t>Název: </a:t>
            </a:r>
            <a:br>
              <a:rPr lang="cs-CZ" sz="2600" dirty="0" smtClean="0"/>
            </a:br>
            <a:r>
              <a:rPr lang="cs-CZ" sz="2600" dirty="0" smtClean="0"/>
              <a:t>Evropský </a:t>
            </a:r>
            <a:r>
              <a:rPr lang="cs-CZ" sz="2600" dirty="0"/>
              <a:t>prostor vysokoškolského vzdělávání – plnění </a:t>
            </a:r>
            <a:r>
              <a:rPr lang="cs-CZ" sz="2600" dirty="0" smtClean="0"/>
              <a:t>cílů</a:t>
            </a:r>
          </a:p>
          <a:p>
            <a:endParaRPr lang="cs-CZ" sz="2600" dirty="0"/>
          </a:p>
          <a:p>
            <a:r>
              <a:rPr lang="cs-CZ" sz="2600" dirty="0" smtClean="0"/>
              <a:t>Přidalo: </a:t>
            </a:r>
          </a:p>
          <a:p>
            <a:pPr lvl="1"/>
            <a:r>
              <a:rPr lang="cs-CZ" sz="2600" dirty="0"/>
              <a:t>zavádění standardů a směrnic </a:t>
            </a:r>
            <a:r>
              <a:rPr lang="cs-CZ" sz="2600" dirty="0" smtClean="0"/>
              <a:t>pro zajištění kvality - ENQA</a:t>
            </a:r>
          </a:p>
          <a:p>
            <a:pPr lvl="1"/>
            <a:r>
              <a:rPr lang="cs-CZ" sz="2600" dirty="0"/>
              <a:t>vytváření národních rámců </a:t>
            </a:r>
            <a:r>
              <a:rPr lang="cs-CZ" sz="2600" dirty="0" smtClean="0"/>
              <a:t>kvalifikací</a:t>
            </a:r>
          </a:p>
          <a:p>
            <a:pPr lvl="1"/>
            <a:r>
              <a:rPr lang="cs-CZ" sz="2600" dirty="0"/>
              <a:t>u</a:t>
            </a:r>
            <a:r>
              <a:rPr lang="cs-CZ" sz="2600" dirty="0" smtClean="0"/>
              <a:t>dělování společných titulů, </a:t>
            </a:r>
            <a:r>
              <a:rPr lang="cs-CZ" sz="2600" dirty="0"/>
              <a:t>a to i na doktorské </a:t>
            </a:r>
            <a:r>
              <a:rPr lang="cs-CZ" sz="2600" dirty="0" smtClean="0"/>
              <a:t>úrovni</a:t>
            </a:r>
          </a:p>
          <a:p>
            <a:pPr lvl="1"/>
            <a:r>
              <a:rPr lang="cs-CZ" sz="2600" dirty="0"/>
              <a:t>vytváření příležitostí pro flexibilní možnosti odborné přípravy ve vysokoškolském vzdělávání, včetně postupů pro uznávání předchozí </a:t>
            </a:r>
            <a:r>
              <a:rPr lang="cs-CZ" sz="2600" dirty="0" smtClean="0"/>
              <a:t>praxe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69357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2998"/>
            <a:ext cx="7620000" cy="11430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2400" b="1" dirty="0" smtClean="0">
                <a:solidFill>
                  <a:schemeClr val="tx2"/>
                </a:solidFill>
              </a:rPr>
              <a:t>Kapitola 6: </a:t>
            </a:r>
            <a:r>
              <a:rPr lang="cs-CZ" sz="4000" b="1" dirty="0" smtClean="0">
                <a:solidFill>
                  <a:schemeClr val="tx2"/>
                </a:solidFill>
                <a:latin typeface="+mj-lt"/>
              </a:rPr>
              <a:t>LONDÝNSKÉ KOMUNIKÉ</a:t>
            </a:r>
            <a:endParaRPr lang="cs-CZ" sz="4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46" y="980728"/>
            <a:ext cx="8388424" cy="5661248"/>
          </a:xfrm>
        </p:spPr>
        <p:txBody>
          <a:bodyPr>
            <a:noAutofit/>
          </a:bodyPr>
          <a:lstStyle/>
          <a:p>
            <a:r>
              <a:rPr lang="cs-CZ" sz="2600" dirty="0" smtClean="0"/>
              <a:t>18. května 2007</a:t>
            </a:r>
          </a:p>
          <a:p>
            <a:endParaRPr lang="cs-CZ" sz="2600" dirty="0"/>
          </a:p>
          <a:p>
            <a:r>
              <a:rPr lang="cs-CZ" sz="2600" dirty="0" smtClean="0"/>
              <a:t>Název: </a:t>
            </a:r>
            <a:r>
              <a:rPr lang="cs-CZ" sz="2600" dirty="0"/>
              <a:t>K uskutečnění Evropského prostoru vysokoškolského vzdělávání – reakce na výzvy kladné globalizovaným </a:t>
            </a:r>
            <a:r>
              <a:rPr lang="cs-CZ" sz="2600" dirty="0" smtClean="0"/>
              <a:t>světem</a:t>
            </a:r>
          </a:p>
          <a:p>
            <a:endParaRPr lang="cs-CZ" sz="2600" dirty="0"/>
          </a:p>
          <a:p>
            <a:r>
              <a:rPr lang="cs-CZ" sz="2600" dirty="0" smtClean="0"/>
              <a:t>Zamření:</a:t>
            </a:r>
          </a:p>
          <a:p>
            <a:pPr lvl="1"/>
            <a:r>
              <a:rPr lang="cs-CZ" sz="2600" dirty="0"/>
              <a:t>podpora mobility studentů </a:t>
            </a:r>
            <a:r>
              <a:rPr lang="cs-CZ" sz="2600" dirty="0" smtClean="0"/>
              <a:t>i </a:t>
            </a:r>
            <a:r>
              <a:rPr lang="cs-CZ" sz="2600" dirty="0"/>
              <a:t>pedagogických pracovníků </a:t>
            </a:r>
            <a:endParaRPr lang="cs-CZ" sz="2600" dirty="0" smtClean="0"/>
          </a:p>
          <a:p>
            <a:pPr lvl="1"/>
            <a:r>
              <a:rPr lang="cs-CZ" sz="2600" dirty="0"/>
              <a:t>hodnocení účinnosti vnitrostátních strategií v oblasti sociálního rozměru </a:t>
            </a:r>
            <a:r>
              <a:rPr lang="cs-CZ" sz="2600" dirty="0" smtClean="0"/>
              <a:t>vzdělávání</a:t>
            </a:r>
          </a:p>
          <a:p>
            <a:pPr lvl="1"/>
            <a:r>
              <a:rPr lang="cs-CZ" sz="2600" dirty="0"/>
              <a:t>vytvoření ukazatelů </a:t>
            </a:r>
            <a:endParaRPr lang="cs-CZ" sz="2600" dirty="0" smtClean="0"/>
          </a:p>
          <a:p>
            <a:pPr lvl="1"/>
            <a:r>
              <a:rPr lang="cs-CZ" sz="2600" dirty="0"/>
              <a:t>prozkoumání </a:t>
            </a:r>
            <a:r>
              <a:rPr lang="cs-CZ" sz="2600" dirty="0" smtClean="0"/>
              <a:t>způsobů</a:t>
            </a:r>
          </a:p>
          <a:p>
            <a:pPr lvl="1"/>
            <a:r>
              <a:rPr lang="cs-CZ" sz="2600" dirty="0"/>
              <a:t>jeho uznávání </a:t>
            </a: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09552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354162"/>
          </a:xfrm>
        </p:spPr>
        <p:txBody>
          <a:bodyPr>
            <a:normAutofit fontScale="90000"/>
          </a:bodyPr>
          <a:lstStyle/>
          <a:p>
            <a:pPr lvl="0"/>
            <a:r>
              <a:rPr lang="cs-CZ" sz="2700" b="1" dirty="0">
                <a:solidFill>
                  <a:schemeClr val="tx2"/>
                </a:solidFill>
              </a:rPr>
              <a:t>Kapitola </a:t>
            </a:r>
            <a:r>
              <a:rPr lang="cs-CZ" sz="2700" b="1" dirty="0" smtClean="0">
                <a:solidFill>
                  <a:schemeClr val="tx2"/>
                </a:solidFill>
              </a:rPr>
              <a:t>7: </a:t>
            </a:r>
            <a:r>
              <a:rPr lang="cs-CZ" b="1" dirty="0">
                <a:solidFill>
                  <a:schemeClr val="tx2"/>
                </a:solidFill>
              </a:rPr>
              <a:t>BOLOŇSKÝ PROCES </a:t>
            </a:r>
            <a:r>
              <a:rPr lang="cs-CZ" b="1" dirty="0" smtClean="0">
                <a:solidFill>
                  <a:schemeClr val="tx2"/>
                </a:solidFill>
              </a:rPr>
              <a:t>OČIMA STUDENTŮ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MŠMT</a:t>
            </a:r>
          </a:p>
          <a:p>
            <a:endParaRPr lang="cs-CZ" dirty="0" smtClean="0"/>
          </a:p>
          <a:p>
            <a:r>
              <a:rPr lang="cs-CZ" dirty="0" smtClean="0"/>
              <a:t>Dokument: </a:t>
            </a:r>
          </a:p>
          <a:p>
            <a:pPr lvl="1"/>
            <a:r>
              <a:rPr lang="cs-CZ" dirty="0" smtClean="0"/>
              <a:t>ESU =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Students´Union</a:t>
            </a:r>
            <a:endParaRPr lang="cs-CZ" dirty="0"/>
          </a:p>
          <a:p>
            <a:pPr lvl="1"/>
            <a:r>
              <a:rPr lang="cs-CZ" dirty="0" smtClean="0"/>
              <a:t>Rok 2010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51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:\All\Schools\Masarykova univerzita\II. semestr\Ekonomika vzdělávání\Grafy\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8132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395536" y="649125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>
                <a:hlinkClick r:id="rId3"/>
              </a:rPr>
              <a:t>http://bologna.msmt.cz/bolona-ocima-studentu/2010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7101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:\All\Schools\Masarykova univerzita\II. semestr\Ekonomika vzdělávání\Grafy\9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884" y="0"/>
            <a:ext cx="916188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395536" y="6313919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>
                <a:hlinkClick r:id="rId3"/>
              </a:rPr>
              <a:t>http://bologna.msmt.cz/bolona-ocima-studentu/2010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7622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:\All\Schools\Masarykova univerzita\II. semestr\Ekonomika vzdělávání\Grafy\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0" y="1"/>
            <a:ext cx="9140180" cy="645333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380550" y="649125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>
                <a:hlinkClick r:id="rId3"/>
              </a:rPr>
              <a:t>http://bologna.msmt.cz/bolona-ocima-studentu/2010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901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:\All\Schools\Masarykova univerzita\II. semestr\Ekonomika vzdělávání\Grafy\1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6" y="-15489"/>
            <a:ext cx="913328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ovéPole 2"/>
          <p:cNvSpPr txBox="1"/>
          <p:nvPr/>
        </p:nvSpPr>
        <p:spPr>
          <a:xfrm>
            <a:off x="366695" y="648866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>
                <a:hlinkClick r:id="rId3"/>
              </a:rPr>
              <a:t>http://bologna.msmt.cz/bolona-ocima-studentu/2010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85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186308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Ekonomický stránka vzdělávání</a:t>
            </a: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2400" b="1" dirty="0">
                <a:solidFill>
                  <a:schemeClr val="tx2"/>
                </a:solidFill>
              </a:rPr>
              <a:t>Kapitola </a:t>
            </a:r>
            <a:r>
              <a:rPr lang="cs-CZ" sz="2400" b="1" dirty="0" smtClean="0">
                <a:solidFill>
                  <a:schemeClr val="tx2"/>
                </a:solidFill>
              </a:rPr>
              <a:t>8</a:t>
            </a:r>
            <a:endParaRPr lang="cs-CZ" sz="2400" b="1" dirty="0"/>
          </a:p>
        </p:txBody>
      </p:sp>
      <p:pic>
        <p:nvPicPr>
          <p:cNvPr id="5122" name="Picture 2" descr="http://www.daviddobrovolny.cz/wp-content/uploads/2013/12/ru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645024"/>
            <a:ext cx="3048000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549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279900"/>
              </p:ext>
            </p:extLst>
          </p:nvPr>
        </p:nvGraphicFramePr>
        <p:xfrm>
          <a:off x="0" y="-10"/>
          <a:ext cx="9144001" cy="68630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1209"/>
                <a:gridCol w="643566"/>
                <a:gridCol w="643566"/>
                <a:gridCol w="643566"/>
                <a:gridCol w="643566"/>
                <a:gridCol w="643566"/>
                <a:gridCol w="643566"/>
                <a:gridCol w="643566"/>
                <a:gridCol w="643566"/>
                <a:gridCol w="643566"/>
                <a:gridCol w="643566"/>
                <a:gridCol w="643566"/>
                <a:gridCol w="643566"/>
              </a:tblGrid>
              <a:tr h="17287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Země    /    Období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2000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2001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2002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2003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2004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2005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2006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2007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2008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2009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2010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2011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Belgie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15 086,10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16 143,50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15 992,70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16 296,40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16 722,50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17 592,50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18 462,20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19 937,60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19 626,50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20 859,10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Bulharsko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1 715,80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1 723,70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2 006,40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2 220,30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2 556,20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2 699,40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2 806,60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2 981,00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3 678,60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3 590,30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3 309,00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 dirty="0">
                          <a:effectLst/>
                        </a:rPr>
                        <a:t>Česká republika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5 313,10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5 810,20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6 356,40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6 997,10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7 245,40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7 427,70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8 592,80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8 646,80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8 260,30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8 879,70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8 709,10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9 530,30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>
                    <a:solidFill>
                      <a:srgbClr val="FFFF00"/>
                    </a:solidFill>
                  </a:tcPr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 dirty="0">
                          <a:effectLst/>
                        </a:rPr>
                        <a:t>Dánsko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11 216,00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11 420,90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11 917,00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11 547,00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12 388,20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12 497,80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12 716,20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13 058,40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13 141,70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13 983,80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15 265,20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 dirty="0">
                          <a:effectLst/>
                        </a:rPr>
                        <a:t>Německo 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82 385,00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85 140,20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91 356,60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93 728,80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95 373,40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98 152,80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99 575,40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106 709,80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108 808,90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111 710,80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120 448,60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Estonsko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710,9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657,8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760,9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810,5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826,7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910,1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984,5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1 108,90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1 298,50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1 217,00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1 178,10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Irsko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4 134,00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4 313,60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4 750,00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5 099,00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5 864,90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6 377,80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6 956,70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7 873,20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8 399,10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8 806,80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9 147,60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9 196,10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20744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Řecko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5 923,40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6 554,00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7 248,30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7 528,50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8 605,70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9 253,00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Španělsko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31 959,70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33 437,60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36 034,90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37 501,60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39 573,00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41 992,10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46 423,10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50 919,00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54 452,60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55 643,80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55 368,00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53 774,50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25931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Francie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80 438,20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83 115,50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85 981,80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84 716,70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86 081,40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88 362,20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90 969,40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96 343,80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96 287,50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97 299,10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100 688,80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25931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Chorvatsko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1 769,50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1 977,10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2 092,40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2 270,30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2 456,80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2 706,90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3 026,90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2 897,90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2 738,60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25931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Itálie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57 615,30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64 500,20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60 469,40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62 669,10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61 460,90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61 152,20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68 156,80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65 891,10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71 219,80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68 922,50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67 263,30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Kypr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627,3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747,7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849,6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969,9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968,8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1 071,70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1 161,80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1 256,00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1 458,40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1 499,10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1 547,50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Lotyšsko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936,3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1 017,50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1 126,80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1 110,90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1 159,30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1 268,80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1 416,00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1 585,40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1 829,20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1 548,10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1 409,80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25931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Litva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1 547,30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1 680,90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1 828,40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1 812,30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1 948,20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1 990,10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2 147,20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2 322,10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2 514,00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2 428,00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2 486,00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2 609,50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25931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Lucembursko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765,1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831,3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872,6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969,6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1 005,20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1 029,30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1 036,00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Maďarsko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4 816,90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5 929,40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6 856,60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7 766,80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7 499,90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7 825,80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8 160,70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8 173,10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8 176,90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7 865,40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7 751,90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Malta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275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281,9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303,9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322,9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479,4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486,4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492,5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476,4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436,7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590,7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Nizozemsko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20 288,10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21 579,10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23 011,80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23 785,00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25 046,40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26 500,70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27 881,30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28 829,70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30 358,30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30 496,70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31 782,70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32 396,90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Rakousko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11 457,00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11 504,40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11 940,30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11 871,80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12 377,90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12 596,60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13 307,40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13 682,20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14 181,50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14 718,90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15 376,50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Polsko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17 517,00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19 505,20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20 434,30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20 696,20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22 613,60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24 071,90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24 589,40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25 473,30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27 298,70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27 642,00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30 471,80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Portugalsko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8 965,00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8 816,00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9 043,20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9 230,50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8 960,60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9 841,80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10 038,60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10 628,50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10 128,90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11 601,20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11 771,80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Rumunsko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3 242,00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4 003,90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4 600,90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4 856,60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5 246,60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5 907,40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9 484,10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10 078,20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8 846,20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7 970,60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Slovinsko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1 848,80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1 939,20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2 006,60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2 150,40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2 253,00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2 377,30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2 301,00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2 388,30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2 352,60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2 381,70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Slovensko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2 023,40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2 225,30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2 564,90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2 657,90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2 785,90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2 807,90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3 065,20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3 311,50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3 545,40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3 782,00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4 096,10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Finsko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6 806,30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7 166,70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7 594,00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7 809,30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8 427,40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8 486,00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8 771,70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9 144,10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9 633,40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9 769,80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10 243,60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10 582,50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Švédsko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15 445,10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15 211,20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16 433,90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16 614,50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17 444,70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17 024,00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17 808,70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18 897,10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19 292,50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19 042,90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19 801,50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Spojené království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58 270,00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61 813,40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71 940,40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75 404,20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79 351,20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85 804,80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90 438,10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91 212,40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91 099,30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92 597,10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101 878,50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Island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464,6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518,2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579,6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621,1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658,2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691,5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744,7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704,3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660,8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Lichtenštejnsko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69,9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72,4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Norsko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9 512,90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10 314,60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10 884,50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11 140,60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12 194,90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12 855,70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13 253,40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14 209,90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14 637,70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14 500,30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14 867,10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Švýcarsko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10 279,80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10 864,90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12 006,70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12 254,30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12 408,30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12 695,70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13 173,90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13 389,90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14 177,30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14 723,80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15 334,10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Makedonie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349,7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364,4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Turecko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14 088,00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13 060,70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13 773,90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14 706,20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18 073,80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20 860,10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Spojené státy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415 088,00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481 996,50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490 591,50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516 314,60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514 764,40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521 335,00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574 384,10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589 227,70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600 300,60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582 299,10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600 800,60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</a:tr>
              <a:tr h="17287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Japonsko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103 735,00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104 611,00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107 696,50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109 991,80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112 497,90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113 395,70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113 887,60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118 235,40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118 080,20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116 710,60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125 827,80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700" marR="5700" marT="5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 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700" marR="5700" marT="5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6993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11560" y="5517232"/>
            <a:ext cx="4647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EUROSTAT, data z ČSÚ, zpracování: </a:t>
            </a:r>
            <a:r>
              <a:rPr lang="cs-CZ" dirty="0" smtClean="0"/>
              <a:t>Vlastní</a:t>
            </a:r>
            <a:endParaRPr lang="cs-CZ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468080951"/>
              </p:ext>
            </p:extLst>
          </p:nvPr>
        </p:nvGraphicFramePr>
        <p:xfrm>
          <a:off x="27530" y="980728"/>
          <a:ext cx="9116470" cy="4373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3272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Obsah prezentace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756" y="1594164"/>
            <a:ext cx="8361668" cy="5257800"/>
          </a:xfrm>
        </p:spPr>
        <p:txBody>
          <a:bodyPr>
            <a:noAutofit/>
          </a:bodyPr>
          <a:lstStyle/>
          <a:p>
            <a:r>
              <a:rPr lang="cs-CZ" sz="3400" dirty="0" smtClean="0"/>
              <a:t>Kapitola 1: </a:t>
            </a:r>
            <a:r>
              <a:rPr lang="cs-CZ" sz="3400" dirty="0" err="1" smtClean="0"/>
              <a:t>Sorbonská</a:t>
            </a:r>
            <a:r>
              <a:rPr lang="cs-CZ" sz="3400" dirty="0" smtClean="0"/>
              <a:t> deklarace</a:t>
            </a:r>
          </a:p>
          <a:p>
            <a:r>
              <a:rPr lang="cs-CZ" sz="3400" dirty="0" smtClean="0"/>
              <a:t>Kapitola 2: Boloňská deklarace</a:t>
            </a:r>
          </a:p>
          <a:p>
            <a:r>
              <a:rPr lang="cs-CZ" sz="3400" dirty="0" smtClean="0"/>
              <a:t>Kapitola 3: Pražské komuniké</a:t>
            </a:r>
          </a:p>
          <a:p>
            <a:r>
              <a:rPr lang="cs-CZ" sz="3400" dirty="0" smtClean="0"/>
              <a:t>Kapitola 4: Berlínské komuniké</a:t>
            </a:r>
          </a:p>
          <a:p>
            <a:r>
              <a:rPr lang="cs-CZ" sz="3400" dirty="0" smtClean="0"/>
              <a:t>Kapitola 5: Bergenské komuniké</a:t>
            </a:r>
          </a:p>
          <a:p>
            <a:r>
              <a:rPr lang="cs-CZ" sz="3400" dirty="0" smtClean="0"/>
              <a:t>Kapitola 6: Londýnské komuniké</a:t>
            </a:r>
          </a:p>
          <a:p>
            <a:r>
              <a:rPr lang="cs-CZ" sz="3400" dirty="0"/>
              <a:t>Kapitola </a:t>
            </a:r>
            <a:r>
              <a:rPr lang="cs-CZ" sz="3400" dirty="0" smtClean="0"/>
              <a:t>7: Boloňský proces očima studentů</a:t>
            </a:r>
            <a:endParaRPr lang="cs-CZ" sz="3400" dirty="0"/>
          </a:p>
          <a:p>
            <a:r>
              <a:rPr lang="cs-CZ" sz="3400" dirty="0"/>
              <a:t>Kapitola </a:t>
            </a:r>
            <a:r>
              <a:rPr lang="cs-CZ" sz="3400" dirty="0" smtClean="0"/>
              <a:t>8: Ekonomická stránka vzdělávání </a:t>
            </a:r>
            <a:endParaRPr lang="cs-CZ" sz="3400" dirty="0"/>
          </a:p>
        </p:txBody>
      </p:sp>
    </p:spTree>
    <p:extLst>
      <p:ext uri="{BB962C8B-B14F-4D97-AF65-F5344CB8AC3E}">
        <p14:creationId xmlns:p14="http://schemas.microsoft.com/office/powerpoint/2010/main" val="252519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587440"/>
              </p:ext>
            </p:extLst>
          </p:nvPr>
        </p:nvGraphicFramePr>
        <p:xfrm>
          <a:off x="0" y="-16"/>
          <a:ext cx="9143998" cy="7408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4191"/>
                <a:gridCol w="400467"/>
                <a:gridCol w="400467"/>
                <a:gridCol w="400467"/>
                <a:gridCol w="400467"/>
                <a:gridCol w="400467"/>
                <a:gridCol w="400467"/>
                <a:gridCol w="400467"/>
                <a:gridCol w="400467"/>
                <a:gridCol w="400467"/>
                <a:gridCol w="400467"/>
                <a:gridCol w="400467"/>
                <a:gridCol w="400467"/>
                <a:gridCol w="400467"/>
                <a:gridCol w="400467"/>
                <a:gridCol w="400467"/>
                <a:gridCol w="400467"/>
                <a:gridCol w="400467"/>
                <a:gridCol w="400467"/>
                <a:gridCol w="400467"/>
                <a:gridCol w="400467"/>
                <a:gridCol w="400467"/>
              </a:tblGrid>
              <a:tr h="17274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Země    /    Období</a:t>
                      </a:r>
                      <a:endParaRPr lang="cs-CZ" sz="1000" b="1" i="0" u="none" strike="noStrike" dirty="0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1991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1992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1993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1994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1995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1996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1997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1998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1999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2000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2001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2002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2003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2004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2005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2006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2007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2008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2009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2010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2011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 dirty="0">
                          <a:effectLst/>
                        </a:rPr>
                        <a:t>Belgie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6.00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6.43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6.57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6.57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Bulharsko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3.39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2.65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3.88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3.94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3.88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4.44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 dirty="0">
                          <a:effectLst/>
                        </a:rPr>
                        <a:t>Česká republika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: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: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4.71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4.46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3.95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3.97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3.83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3.93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4.15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4.32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4.20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4.8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4.42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4.5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3.92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4.36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4.25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4.51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>
                    <a:solidFill>
                      <a:srgbClr val="FFFF00"/>
                    </a:solidFill>
                  </a:tcPr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Dánsko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7.67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7.92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8.30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8.11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8.28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8.44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8.44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8.33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8.43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8.30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7.97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7.81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7.68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8.74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8.80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Německo 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4.45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4.72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4.74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4.43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4.49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20729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Estonsko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5.88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5.71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6.74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5.57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4.72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5.59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Irsko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3.34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4.35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4.72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4.74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6.43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6.41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6.15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25911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Řecko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2.87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3.46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3.48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3.25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3.71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3.57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3.56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3.83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25911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Španělsko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4.48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4.42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4.38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4.34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25911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Francie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5.81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5.86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Chorvatsko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3.71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3.93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3.87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3.98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4.33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Itálie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4.78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4.46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4.47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4.72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4.41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Kypr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5.51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7.37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6.77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6.95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6.95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7.45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7.98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7.92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Lotyšsko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6.19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5.85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5.77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5.71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5.77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5.75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Litva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6.37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5.86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5.81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Lucembursko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4.13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3.75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3.79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3.77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3.87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3.78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3.41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3.15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Maďarsko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Malta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4.43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4.48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6.58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6.45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6.18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5.72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6.74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Nizozemsko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4.78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5.53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5.50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Rakousko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5.84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5.86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5.74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5.53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5.89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Polsko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4.77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4.79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Portugalsko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5.79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Rumunsko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3.37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2.88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3.25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3.51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3.45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3.28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3.48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3.53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Slovinsko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5.86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5.76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5.74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5.73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5.72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Slovensko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4.18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3.92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3.99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4.31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4.19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3.85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3.62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3.61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4.22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Finsko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6,70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6,85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6,99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6,51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6,26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5,89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6,22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6,43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6,42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6,30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6,18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5,90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6,10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6,81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6,85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6,76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Švédsko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7.22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7.36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7.69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7.16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7.36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7.21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6.89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6.75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6.61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6.76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7.26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6.98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Spojené království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4.77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4.47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6.22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Island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5.53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5.89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5.78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6.24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6.79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7.70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7.47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7.59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7.55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7.36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7.56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7.81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Lichtenštejnsko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2.96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2.46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2.43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2.29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1.92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2.68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Norsko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7.44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6.98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7.59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6.74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7.18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7.58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7.55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7.42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6.97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6.49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6.66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7.24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6.87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Švýcarsko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5.57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5.72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5.55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5.52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Makedonie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3.35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3.30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Turecko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2.59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2.94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3.26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2.96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3.48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2.71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2.82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2.96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3.12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2.86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Albánie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Spojené státy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5.55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</a:tr>
              <a:tr h="17274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Japonsko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3.24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3.67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3.59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3.82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3.58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3.64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3.59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3.48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3.46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3.45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3.46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3.61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3.85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 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5632" marR="5632" marT="563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7421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83568" y="5445224"/>
            <a:ext cx="4647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EUROSTAT, data z ČSÚ, zpracování: </a:t>
            </a:r>
            <a:r>
              <a:rPr lang="cs-CZ" dirty="0" smtClean="0"/>
              <a:t>Vlastní</a:t>
            </a:r>
            <a:endParaRPr lang="cs-CZ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4105694237"/>
              </p:ext>
            </p:extLst>
          </p:nvPr>
        </p:nvGraphicFramePr>
        <p:xfrm>
          <a:off x="-23732" y="908720"/>
          <a:ext cx="9167732" cy="4344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58001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3792"/>
              </p:ext>
            </p:extLst>
          </p:nvPr>
        </p:nvGraphicFramePr>
        <p:xfrm>
          <a:off x="8740" y="4"/>
          <a:ext cx="9135256" cy="68466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9756"/>
                <a:gridCol w="662125"/>
                <a:gridCol w="662125"/>
                <a:gridCol w="662125"/>
                <a:gridCol w="662125"/>
                <a:gridCol w="662125"/>
                <a:gridCol w="662125"/>
                <a:gridCol w="662125"/>
                <a:gridCol w="662125"/>
                <a:gridCol w="662125"/>
                <a:gridCol w="662125"/>
                <a:gridCol w="662125"/>
                <a:gridCol w="662125"/>
              </a:tblGrid>
              <a:tr h="187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Země    /    Období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2001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2002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2003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2004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2005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2006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2007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2008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2009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2010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2011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2012</a:t>
                      </a:r>
                      <a:endParaRPr lang="cs-CZ" sz="1000" b="1" i="0" u="none" strike="noStrike">
                        <a:solidFill>
                          <a:srgbClr val="112F6E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Belgie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22.6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23.7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22.2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26.1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28.1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30.5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30.6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29.2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31.0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35.1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34.4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37.8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Bulharsko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 dirty="0">
                          <a:effectLst/>
                        </a:rPr>
                        <a:t>Česká republika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6.0 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8.9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11.8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16.7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18.9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21.3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23.1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25.9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28.1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28.5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>
                    <a:solidFill>
                      <a:srgbClr val="FFFF00"/>
                    </a:solidFill>
                  </a:tcPr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Dánsko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8.7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9.8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10.8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12.2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15.1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17.6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21.0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Německo 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105.9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113.5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119.8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125.4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121.6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119.3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115.7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108.1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112.9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116.4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114.8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Estonsko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0.5 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0.3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0.8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0.6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0.7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0.7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0.8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0.9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0.9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0.8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0.9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28136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Irsko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4.2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28136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Řecko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13.1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13.3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16.4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15.3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15.5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15.1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281369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Španělsko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13.8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16.2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17.1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23.0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27.6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30.9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30.5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Francie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38.1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38.5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46.5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46.4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42.9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45.2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46.0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44.6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44.8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46.3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48.8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50.3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Chorvatsko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0.2 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Itálie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14.0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13.1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15.6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16.6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16.3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17.0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18.4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17.8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18.8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16.8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Kypr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0.4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0.4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0.5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0.5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0.6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0.7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0.9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Lotyšsko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0.5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0.6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0.7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0.7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0.7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0.7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0.7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0.7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0.7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0.9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Litva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0.1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0.1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0.3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0.3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0.7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0.9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0.4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0.3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0.3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0.4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Lucembursko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Maďarsko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Malta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0.1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0.1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0.1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Nizozemsko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9.5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18.5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22.0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24.6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28.0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31.7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36.0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41.7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44.4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Rakousko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24.2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22.2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24.0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25.7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25.8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29.4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32.5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39.7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44.3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52.1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54.3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Polsko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8.6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Portugalsko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Rumunsko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Slovinsko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0.5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0.6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0.6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0.7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0.8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0.9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Slovensko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0.8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0.7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0.7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0.8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0.8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Finsko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Švédsko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14.9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15.9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17.4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18.7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18.8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12.8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13.0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Spojené království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110.6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103.6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103.0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103.6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106.5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144.4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159.9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165.5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175.0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186.4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195.4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Island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0.3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0.4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0.4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0.3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0.3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0.5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0.6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0.6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0.7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0.8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0.9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Lichtenštejnsko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0.4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0.3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0.5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0.5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0.5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0.6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Norsko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6.5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7.1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Švýcarsko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: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Makedonie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0.1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0.1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0.1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0.1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0.1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0.1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0.1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0.1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0.3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0.2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  <a:tr h="18758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Turecko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5.3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2.9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3.0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3.8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4.6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 dirty="0">
                          <a:effectLst/>
                        </a:rPr>
                        <a:t>: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200" marR="6200" marT="62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534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11560" y="5661248"/>
            <a:ext cx="4647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EUROSTAT, data z ČSÚ, zpracování: vlastní</a:t>
            </a: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3733501405"/>
              </p:ext>
            </p:extLst>
          </p:nvPr>
        </p:nvGraphicFramePr>
        <p:xfrm>
          <a:off x="0" y="1268760"/>
          <a:ext cx="9144000" cy="4277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09509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cs-CZ" dirty="0" smtClean="0"/>
          </a:p>
          <a:p>
            <a:pPr marL="114300" indent="0" algn="ctr">
              <a:buNone/>
            </a:pPr>
            <a:endParaRPr lang="cs-CZ" dirty="0"/>
          </a:p>
          <a:p>
            <a:pPr marL="114300" indent="0" algn="ctr">
              <a:buNone/>
            </a:pPr>
            <a:r>
              <a:rPr lang="cs-CZ" sz="4800" b="1" dirty="0" smtClean="0">
                <a:solidFill>
                  <a:schemeClr val="tx2"/>
                </a:solidFill>
              </a:rPr>
              <a:t>Děkuji Vám za pozornost</a:t>
            </a:r>
            <a:endParaRPr lang="cs-CZ" sz="4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3987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chemeClr val="tx2"/>
                </a:solidFill>
              </a:rPr>
              <a:t>Zdroje: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000" dirty="0"/>
              <a:t>Boloňský proces: vytvoření Evropského prostoru vysokoškolského vzdělávání. In: </a:t>
            </a:r>
            <a:r>
              <a:rPr lang="cs-CZ" sz="2000" i="1" dirty="0"/>
              <a:t>Europa</a:t>
            </a:r>
            <a:r>
              <a:rPr lang="cs-CZ" sz="2000" dirty="0"/>
              <a:t> [online]. 9.04.2010 [cit. 2014-04-11]. Dostupné z: </a:t>
            </a:r>
            <a:r>
              <a:rPr lang="cs-CZ" sz="2000" dirty="0">
                <a:hlinkClick r:id="rId2"/>
              </a:rPr>
              <a:t>http://europa.eu/legislation_summaries/education_training_youth/lifelong_learning/c11088_cs.htm</a:t>
            </a:r>
            <a:endParaRPr lang="cs-CZ" sz="2000" dirty="0"/>
          </a:p>
          <a:p>
            <a:pPr lvl="0"/>
            <a:r>
              <a:rPr lang="cs-CZ" sz="2000" dirty="0"/>
              <a:t>Boloňský proces. In: </a:t>
            </a:r>
            <a:r>
              <a:rPr lang="cs-CZ" sz="2000" i="1" dirty="0"/>
              <a:t>MŠMT</a:t>
            </a:r>
            <a:r>
              <a:rPr lang="cs-CZ" sz="2000" dirty="0"/>
              <a:t> [online]. [cit. 2014-04-11]. Dostupné z: </a:t>
            </a:r>
            <a:r>
              <a:rPr lang="cs-CZ" sz="2000" dirty="0">
                <a:hlinkClick r:id="rId3"/>
              </a:rPr>
              <a:t>http://bologna.msmt.cz/</a:t>
            </a:r>
            <a:endParaRPr lang="cs-CZ" sz="2000" dirty="0"/>
          </a:p>
          <a:p>
            <a:pPr lvl="0"/>
            <a:r>
              <a:rPr lang="cs-CZ" sz="2000" dirty="0"/>
              <a:t>Boloňský proces. In: </a:t>
            </a:r>
            <a:r>
              <a:rPr lang="cs-CZ" sz="2000" i="1" dirty="0"/>
              <a:t>Studentskéfinance.cz</a:t>
            </a:r>
            <a:r>
              <a:rPr lang="cs-CZ" sz="2000" dirty="0"/>
              <a:t> [online]. [cit. 2014-04-11]. Dostupné z:</a:t>
            </a:r>
            <a:r>
              <a:rPr lang="cs-CZ" sz="2000" dirty="0">
                <a:hlinkClick r:id="rId4"/>
              </a:rPr>
              <a:t>http://student.finance.cz/pruvodce-studiem/informace/vysokoskolsky-system/bolonsky-proces/</a:t>
            </a:r>
            <a:endParaRPr lang="cs-CZ" sz="2000" dirty="0"/>
          </a:p>
          <a:p>
            <a:pPr lvl="0"/>
            <a:r>
              <a:rPr lang="cs-CZ" sz="2000" dirty="0"/>
              <a:t>Boloňský proces. In: </a:t>
            </a:r>
            <a:r>
              <a:rPr lang="cs-CZ" sz="2000" i="1" dirty="0"/>
              <a:t>MŠMT, EHEA</a:t>
            </a:r>
            <a:r>
              <a:rPr lang="cs-CZ" sz="2000" dirty="0"/>
              <a:t> [online]. 2010 [cit. 2014-04-11]. Dostupné z: </a:t>
            </a:r>
            <a:r>
              <a:rPr lang="cs-CZ" sz="2000" dirty="0">
                <a:hlinkClick r:id="rId5"/>
              </a:rPr>
              <a:t>http://bologna.msmt.cz/bolona-ocima-studentu/2010</a:t>
            </a:r>
            <a:endParaRPr lang="cs-CZ" sz="2000" dirty="0"/>
          </a:p>
          <a:p>
            <a:pPr lvl="0"/>
            <a:r>
              <a:rPr lang="cs-CZ" sz="2000" dirty="0"/>
              <a:t>Databáze </a:t>
            </a:r>
            <a:r>
              <a:rPr lang="cs-CZ" sz="2000" dirty="0" err="1"/>
              <a:t>Eurostatu</a:t>
            </a:r>
            <a:r>
              <a:rPr lang="cs-CZ" sz="2000" dirty="0"/>
              <a:t>. In: </a:t>
            </a:r>
            <a:r>
              <a:rPr lang="cs-CZ" sz="2000" i="1" dirty="0" err="1"/>
              <a:t>Eurostat</a:t>
            </a:r>
            <a:r>
              <a:rPr lang="cs-CZ" sz="2000" i="1" dirty="0"/>
              <a:t>, ČSÚ</a:t>
            </a:r>
            <a:r>
              <a:rPr lang="cs-CZ" sz="2000" dirty="0"/>
              <a:t> [online]. 2014 [cit. 2014-04-11]. Dostupné z: </a:t>
            </a:r>
            <a:r>
              <a:rPr lang="cs-CZ" sz="2000" dirty="0">
                <a:hlinkClick r:id="rId6"/>
              </a:rPr>
              <a:t>http://apl.czso.cz/pll/eutab/html.h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02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2400" b="1" dirty="0" smtClean="0">
                <a:solidFill>
                  <a:schemeClr val="tx2"/>
                </a:solidFill>
              </a:rPr>
              <a:t>Kapitola 1: </a:t>
            </a:r>
            <a:r>
              <a:rPr lang="cs-CZ" sz="4000" b="1" dirty="0" smtClean="0">
                <a:solidFill>
                  <a:schemeClr val="tx2"/>
                </a:solidFill>
                <a:latin typeface="+mj-lt"/>
              </a:rPr>
              <a:t>SORBONSKÁ DEKLARACE</a:t>
            </a:r>
            <a:endParaRPr lang="cs-CZ" sz="4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Květen rok 1998 v Paříži</a:t>
            </a:r>
          </a:p>
          <a:p>
            <a:endParaRPr lang="cs-CZ" sz="2800" dirty="0"/>
          </a:p>
          <a:p>
            <a:r>
              <a:rPr lang="cs-CZ" sz="2800" dirty="0" smtClean="0"/>
              <a:t>Ministři:</a:t>
            </a:r>
          </a:p>
          <a:p>
            <a:pPr lvl="1"/>
            <a:r>
              <a:rPr lang="cs-CZ" sz="2800" dirty="0" smtClean="0"/>
              <a:t>Claudie </a:t>
            </a:r>
            <a:r>
              <a:rPr lang="cs-CZ" sz="2800" dirty="0" err="1"/>
              <a:t>Allegre</a:t>
            </a:r>
            <a:r>
              <a:rPr lang="cs-CZ" sz="2800" dirty="0"/>
              <a:t> -</a:t>
            </a:r>
            <a:r>
              <a:rPr lang="cs-CZ" sz="2800" dirty="0" smtClean="0"/>
              <a:t> Francie</a:t>
            </a:r>
          </a:p>
          <a:p>
            <a:pPr lvl="1"/>
            <a:r>
              <a:rPr lang="cs-CZ" sz="2800" dirty="0" err="1"/>
              <a:t>Jurgen</a:t>
            </a:r>
            <a:r>
              <a:rPr lang="cs-CZ" sz="2800" dirty="0"/>
              <a:t> </a:t>
            </a:r>
            <a:r>
              <a:rPr lang="cs-CZ" sz="2800" dirty="0" err="1"/>
              <a:t>Ruettgers</a:t>
            </a:r>
            <a:r>
              <a:rPr lang="cs-CZ" sz="2800" dirty="0"/>
              <a:t> -</a:t>
            </a:r>
            <a:r>
              <a:rPr lang="cs-CZ" sz="2800" dirty="0" smtClean="0"/>
              <a:t> Německo</a:t>
            </a:r>
          </a:p>
          <a:p>
            <a:pPr lvl="1"/>
            <a:r>
              <a:rPr lang="cs-CZ" sz="2800" dirty="0" err="1"/>
              <a:t>Luigi</a:t>
            </a:r>
            <a:r>
              <a:rPr lang="cs-CZ" sz="2800" dirty="0"/>
              <a:t> </a:t>
            </a:r>
            <a:r>
              <a:rPr lang="cs-CZ" sz="2800" dirty="0" err="1"/>
              <a:t>Berllinguer</a:t>
            </a:r>
            <a:r>
              <a:rPr lang="cs-CZ" sz="2800" dirty="0"/>
              <a:t> -</a:t>
            </a:r>
            <a:r>
              <a:rPr lang="cs-CZ" sz="2800" dirty="0" smtClean="0"/>
              <a:t> Itálie </a:t>
            </a:r>
          </a:p>
          <a:p>
            <a:pPr lvl="1"/>
            <a:r>
              <a:rPr lang="cs-CZ" sz="2800" dirty="0" err="1"/>
              <a:t>Tessa</a:t>
            </a:r>
            <a:r>
              <a:rPr lang="cs-CZ" sz="2800" dirty="0"/>
              <a:t> </a:t>
            </a:r>
            <a:r>
              <a:rPr lang="cs-CZ" sz="2800" dirty="0" err="1"/>
              <a:t>Blackstone</a:t>
            </a:r>
            <a:r>
              <a:rPr lang="cs-CZ" sz="2800" dirty="0"/>
              <a:t> </a:t>
            </a:r>
            <a:r>
              <a:rPr lang="cs-CZ" sz="2800" dirty="0" smtClean="0"/>
              <a:t> - Spojené království</a:t>
            </a:r>
            <a:endParaRPr lang="cs-CZ" sz="2800" dirty="0"/>
          </a:p>
          <a:p>
            <a:pPr lvl="1"/>
            <a:endParaRPr lang="cs-CZ" sz="2800" dirty="0"/>
          </a:p>
          <a:p>
            <a:r>
              <a:rPr lang="cs-CZ" sz="2800" dirty="0" smtClean="0"/>
              <a:t>Reforma vysokoškolských systémů</a:t>
            </a:r>
          </a:p>
        </p:txBody>
      </p:sp>
    </p:spTree>
    <p:extLst>
      <p:ext uri="{BB962C8B-B14F-4D97-AF65-F5344CB8AC3E}">
        <p14:creationId xmlns:p14="http://schemas.microsoft.com/office/powerpoint/2010/main" val="427853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2400" b="1" dirty="0" smtClean="0">
                <a:solidFill>
                  <a:schemeClr val="tx2"/>
                </a:solidFill>
              </a:rPr>
              <a:t>Kapitola 2: </a:t>
            </a:r>
            <a:r>
              <a:rPr lang="cs-CZ" sz="4000" b="1" dirty="0" smtClean="0">
                <a:solidFill>
                  <a:schemeClr val="tx2"/>
                </a:solidFill>
                <a:latin typeface="+mj-lt"/>
              </a:rPr>
              <a:t>BOLOŇSKÁ DEKLARACE</a:t>
            </a:r>
            <a:endParaRPr lang="cs-CZ" sz="4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19. června roku </a:t>
            </a:r>
            <a:r>
              <a:rPr lang="cs-CZ" sz="3200" dirty="0" smtClean="0"/>
              <a:t>1999</a:t>
            </a:r>
          </a:p>
          <a:p>
            <a:r>
              <a:rPr lang="cs-CZ" sz="3200" dirty="0"/>
              <a:t>31 ministry z 29 evropských zemí </a:t>
            </a:r>
            <a:endParaRPr lang="cs-CZ" sz="3200" dirty="0" smtClean="0"/>
          </a:p>
          <a:p>
            <a:r>
              <a:rPr lang="cs-CZ" sz="3200" dirty="0" smtClean="0"/>
              <a:t>ČR - Eduard Zeman</a:t>
            </a:r>
          </a:p>
          <a:p>
            <a:r>
              <a:rPr lang="cs-CZ" dirty="0" smtClean="0"/>
              <a:t>Cíl: zlepšení volného pohybu studentů v Evropě</a:t>
            </a:r>
            <a:endParaRPr lang="cs-CZ" sz="3200" dirty="0" smtClean="0"/>
          </a:p>
          <a:p>
            <a:pPr marL="342900" lvl="2" indent="-342900"/>
            <a:endParaRPr lang="cs-CZ" b="1" dirty="0" smtClean="0"/>
          </a:p>
          <a:p>
            <a:pPr marL="342900" lvl="2" indent="-342900"/>
            <a:endParaRPr lang="cs-CZ" sz="2000" b="1" dirty="0"/>
          </a:p>
          <a:p>
            <a:pPr marL="0" lvl="2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http://vsmonitor.files.wordpress.com/2012/04/bologna.gif?w=5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005064"/>
            <a:ext cx="3561711" cy="2139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22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41784"/>
            <a:ext cx="8460432" cy="1143000"/>
          </a:xfrm>
        </p:spPr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cs-CZ" sz="4000" b="1" dirty="0" smtClean="0">
                <a:solidFill>
                  <a:schemeClr val="tx2"/>
                </a:solidFill>
                <a:latin typeface="+mj-lt"/>
              </a:rPr>
              <a:t>Cíle a priority Boloňského deklarace</a:t>
            </a:r>
            <a:endParaRPr lang="cs-CZ" sz="4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3200" dirty="0"/>
              <a:t>zavedení tří stupňů vysokoškolského vzdělávání (bakalář/magistr/doktor</a:t>
            </a:r>
            <a:r>
              <a:rPr lang="cs-CZ" sz="3200" dirty="0" smtClean="0"/>
              <a:t>)</a:t>
            </a:r>
          </a:p>
          <a:p>
            <a:pPr lvl="0"/>
            <a:endParaRPr lang="cs-CZ" sz="3200" dirty="0"/>
          </a:p>
          <a:p>
            <a:pPr lvl="0"/>
            <a:r>
              <a:rPr lang="cs-CZ" sz="3200" dirty="0"/>
              <a:t>zajišťování </a:t>
            </a:r>
            <a:r>
              <a:rPr lang="cs-CZ" sz="3200" dirty="0" smtClean="0"/>
              <a:t>kvality</a:t>
            </a:r>
          </a:p>
          <a:p>
            <a:pPr lvl="0"/>
            <a:endParaRPr lang="cs-CZ" sz="3200" dirty="0"/>
          </a:p>
          <a:p>
            <a:pPr lvl="0"/>
            <a:r>
              <a:rPr lang="cs-CZ" sz="3200" dirty="0"/>
              <a:t>uznávání kvalifikace a doby </a:t>
            </a:r>
            <a:r>
              <a:rPr lang="cs-CZ" sz="3200" dirty="0" smtClean="0"/>
              <a:t>studia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01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2" algn="l" rtl="0">
              <a:spcBef>
                <a:spcPct val="0"/>
              </a:spcBef>
            </a:pPr>
            <a:r>
              <a:rPr lang="cs-CZ" sz="4000" b="1" dirty="0" smtClean="0">
                <a:solidFill>
                  <a:schemeClr val="tx2"/>
                </a:solidFill>
                <a:latin typeface="+mj-lt"/>
              </a:rPr>
              <a:t>Boloňská deklarace – tří stupňové studium</a:t>
            </a:r>
            <a:endParaRPr lang="cs-CZ" sz="4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sz="3000" dirty="0"/>
              <a:t>1. cyklus (bakalářský): 180 - 240 </a:t>
            </a:r>
            <a:r>
              <a:rPr lang="cs-CZ" sz="3000" dirty="0" smtClean="0"/>
              <a:t>kreditů</a:t>
            </a:r>
          </a:p>
          <a:p>
            <a:pPr lvl="0"/>
            <a:endParaRPr lang="cs-CZ" sz="3000" dirty="0"/>
          </a:p>
          <a:p>
            <a:pPr lvl="0"/>
            <a:r>
              <a:rPr lang="cs-CZ" sz="3000" dirty="0"/>
              <a:t>2. cyklus (magisterský): 90 - 120 </a:t>
            </a:r>
            <a:r>
              <a:rPr lang="cs-CZ" sz="3000" dirty="0" smtClean="0"/>
              <a:t>kreditů</a:t>
            </a:r>
          </a:p>
          <a:p>
            <a:pPr lvl="0"/>
            <a:endParaRPr lang="cs-CZ" sz="3000" dirty="0"/>
          </a:p>
          <a:p>
            <a:r>
              <a:rPr lang="cs-CZ" sz="3000" dirty="0"/>
              <a:t>3. cyklus (doktorský): není vymezen </a:t>
            </a:r>
            <a:r>
              <a:rPr lang="cs-CZ" sz="3000" dirty="0" smtClean="0"/>
              <a:t>kredity</a:t>
            </a:r>
          </a:p>
          <a:p>
            <a:endParaRPr lang="cs-CZ" dirty="0"/>
          </a:p>
          <a:p>
            <a:endParaRPr lang="cs-CZ" dirty="0" smtClean="0"/>
          </a:p>
          <a:p>
            <a:pPr lvl="1"/>
            <a:r>
              <a:rPr lang="cs-CZ" sz="2800" dirty="0"/>
              <a:t>Akademický </a:t>
            </a:r>
            <a:r>
              <a:rPr lang="cs-CZ" sz="2800" dirty="0" smtClean="0"/>
              <a:t>rok: </a:t>
            </a:r>
            <a:r>
              <a:rPr lang="cs-CZ" sz="2800" dirty="0"/>
              <a:t>60 </a:t>
            </a:r>
            <a:r>
              <a:rPr lang="cs-CZ" sz="2800" dirty="0" smtClean="0"/>
              <a:t>ECTS kreditů </a:t>
            </a:r>
          </a:p>
          <a:p>
            <a:pPr lvl="1"/>
            <a:r>
              <a:rPr lang="cs-CZ" sz="2800" dirty="0" smtClean="0"/>
              <a:t>Evropský </a:t>
            </a:r>
            <a:r>
              <a:rPr lang="cs-CZ" sz="2800" dirty="0"/>
              <a:t>prostor vysokoškolského </a:t>
            </a:r>
            <a:r>
              <a:rPr lang="cs-CZ" sz="2800" dirty="0" smtClean="0"/>
              <a:t>vzdělávání: 11</a:t>
            </a:r>
            <a:r>
              <a:rPr lang="cs-CZ" sz="2800" dirty="0"/>
              <a:t>. - 12. března 2010 </a:t>
            </a:r>
            <a:r>
              <a:rPr lang="cs-CZ" sz="2800" dirty="0" smtClean="0"/>
              <a:t>a</a:t>
            </a:r>
            <a:r>
              <a:rPr lang="cs-CZ" sz="2800" dirty="0"/>
              <a:t> ve </a:t>
            </a:r>
            <a:r>
              <a:rPr lang="cs-CZ" sz="2800" dirty="0" smtClean="0"/>
              <a:t>Vídni</a:t>
            </a:r>
            <a:r>
              <a:rPr lang="cs-CZ" dirty="0"/>
              <a:t> </a:t>
            </a:r>
            <a:r>
              <a:rPr lang="cs-CZ" dirty="0" smtClean="0"/>
              <a:t>a v Budapešti</a:t>
            </a:r>
          </a:p>
          <a:p>
            <a:endParaRPr lang="cs-CZ" dirty="0"/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39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l" rtl="0">
              <a:spcBef>
                <a:spcPct val="0"/>
              </a:spcBef>
            </a:pPr>
            <a:r>
              <a:rPr lang="cs-CZ" sz="4000" b="1" dirty="0" smtClean="0">
                <a:solidFill>
                  <a:schemeClr val="tx2"/>
                </a:solidFill>
                <a:latin typeface="+mj-lt"/>
              </a:rPr>
              <a:t>Boloňská deklarace zahrnuje šest akcí</a:t>
            </a:r>
            <a:endParaRPr lang="cs-CZ" sz="4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141168"/>
          </a:xfrm>
        </p:spPr>
        <p:txBody>
          <a:bodyPr>
            <a:normAutofit fontScale="92500" lnSpcReduction="10000"/>
          </a:bodyPr>
          <a:lstStyle/>
          <a:p>
            <a:pPr marL="628650" indent="-514350">
              <a:buFont typeface="+mj-lt"/>
              <a:buAutoNum type="arabicParenR"/>
            </a:pPr>
            <a:r>
              <a:rPr lang="cs-CZ" sz="2800" dirty="0" smtClean="0"/>
              <a:t>Diplom</a:t>
            </a:r>
          </a:p>
          <a:p>
            <a:pPr marL="628650" indent="-514350">
              <a:buFont typeface="+mj-lt"/>
              <a:buAutoNum type="arabicParenR"/>
            </a:pPr>
            <a:endParaRPr lang="cs-CZ" sz="2800" b="1" dirty="0"/>
          </a:p>
          <a:p>
            <a:pPr marL="628650" indent="-514350">
              <a:buFont typeface="+mj-lt"/>
              <a:buAutoNum type="arabicParenR"/>
            </a:pPr>
            <a:r>
              <a:rPr lang="cs-CZ" sz="2800" dirty="0" smtClean="0"/>
              <a:t>Dva cykly</a:t>
            </a:r>
          </a:p>
          <a:p>
            <a:pPr marL="628650" indent="-514350">
              <a:buFont typeface="+mj-lt"/>
              <a:buAutoNum type="arabicParenR"/>
            </a:pPr>
            <a:endParaRPr lang="cs-CZ" sz="2800" dirty="0"/>
          </a:p>
          <a:p>
            <a:pPr marL="628650" indent="-514350">
              <a:buFont typeface="+mj-lt"/>
              <a:buAutoNum type="arabicParenR"/>
            </a:pPr>
            <a:r>
              <a:rPr lang="cs-CZ" sz="2800" dirty="0"/>
              <a:t>S</a:t>
            </a:r>
            <a:r>
              <a:rPr lang="cs-CZ" sz="2800" dirty="0" smtClean="0"/>
              <a:t>ystém </a:t>
            </a:r>
            <a:r>
              <a:rPr lang="cs-CZ" sz="2800" dirty="0"/>
              <a:t>akumulace a přenosu kreditů </a:t>
            </a:r>
            <a:r>
              <a:rPr lang="cs-CZ" sz="2800" dirty="0" smtClean="0"/>
              <a:t> </a:t>
            </a:r>
          </a:p>
          <a:p>
            <a:pPr marL="628650" indent="-514350">
              <a:buFont typeface="+mj-lt"/>
              <a:buAutoNum type="arabicParenR"/>
            </a:pPr>
            <a:endParaRPr lang="cs-CZ" sz="2800" dirty="0"/>
          </a:p>
          <a:p>
            <a:pPr marL="628650" indent="-514350">
              <a:buFont typeface="+mj-lt"/>
              <a:buAutoNum type="arabicParenR"/>
            </a:pPr>
            <a:r>
              <a:rPr lang="cs-CZ" sz="2800" dirty="0"/>
              <a:t>M</a:t>
            </a:r>
            <a:r>
              <a:rPr lang="cs-CZ" sz="2800" dirty="0" smtClean="0"/>
              <a:t>obilita </a:t>
            </a:r>
            <a:r>
              <a:rPr lang="cs-CZ" sz="2800" dirty="0"/>
              <a:t>studentů, učitelů a výzkumných </a:t>
            </a:r>
            <a:r>
              <a:rPr lang="cs-CZ" sz="2800" dirty="0" smtClean="0"/>
              <a:t>pracovníků</a:t>
            </a:r>
          </a:p>
          <a:p>
            <a:pPr marL="628650" indent="-514350">
              <a:buFont typeface="+mj-lt"/>
              <a:buAutoNum type="arabicParenR"/>
            </a:pPr>
            <a:endParaRPr lang="cs-CZ" sz="2800" dirty="0"/>
          </a:p>
          <a:p>
            <a:pPr marL="628650" indent="-514350">
              <a:buFont typeface="+mj-lt"/>
              <a:buAutoNum type="arabicParenR"/>
            </a:pPr>
            <a:r>
              <a:rPr lang="cs-CZ" sz="2800" dirty="0" smtClean="0"/>
              <a:t>Spolupráce</a:t>
            </a:r>
          </a:p>
          <a:p>
            <a:pPr marL="628650" indent="-514350">
              <a:buFont typeface="+mj-lt"/>
              <a:buAutoNum type="arabicParenR"/>
            </a:pPr>
            <a:endParaRPr lang="cs-CZ" sz="2800" dirty="0"/>
          </a:p>
          <a:p>
            <a:pPr marL="628650" indent="-514350">
              <a:buFont typeface="+mj-lt"/>
              <a:buAutoNum type="arabicParenR"/>
            </a:pPr>
            <a:r>
              <a:rPr lang="cs-CZ" sz="2800" dirty="0" smtClean="0"/>
              <a:t>Evropský </a:t>
            </a:r>
            <a:r>
              <a:rPr lang="cs-CZ" sz="2800" dirty="0"/>
              <a:t>rozměr ve vysokoškolském </a:t>
            </a:r>
            <a:r>
              <a:rPr lang="cs-CZ" sz="2800" dirty="0" smtClean="0"/>
              <a:t>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19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2400" b="1" dirty="0" smtClean="0">
                <a:solidFill>
                  <a:schemeClr val="tx2"/>
                </a:solidFill>
              </a:rPr>
              <a:t>Kapitola 3: </a:t>
            </a:r>
            <a:r>
              <a:rPr lang="cs-CZ" sz="4000" b="1" dirty="0" smtClean="0">
                <a:solidFill>
                  <a:schemeClr val="tx2"/>
                </a:solidFill>
                <a:latin typeface="+mj-lt"/>
              </a:rPr>
              <a:t>PRAŽSKÉ KOMUNIKÉ</a:t>
            </a:r>
            <a:endParaRPr lang="cs-CZ" sz="4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69160"/>
          </a:xfrm>
        </p:spPr>
        <p:txBody>
          <a:bodyPr>
            <a:noAutofit/>
          </a:bodyPr>
          <a:lstStyle/>
          <a:p>
            <a:r>
              <a:rPr lang="cs-CZ" sz="2600" dirty="0" smtClean="0"/>
              <a:t>19. května 2001</a:t>
            </a:r>
          </a:p>
          <a:p>
            <a:endParaRPr lang="cs-CZ" sz="2600" dirty="0"/>
          </a:p>
          <a:p>
            <a:r>
              <a:rPr lang="cs-CZ" sz="2600" dirty="0" smtClean="0"/>
              <a:t>Název: </a:t>
            </a:r>
            <a:r>
              <a:rPr lang="cs-CZ" sz="2600" dirty="0"/>
              <a:t>Na cestě k Evropskému prostoru vysokoškolského </a:t>
            </a:r>
            <a:r>
              <a:rPr lang="cs-CZ" sz="2600" dirty="0" smtClean="0"/>
              <a:t>vzdělávání</a:t>
            </a:r>
          </a:p>
          <a:p>
            <a:endParaRPr lang="cs-CZ" sz="2600" dirty="0"/>
          </a:p>
          <a:p>
            <a:r>
              <a:rPr lang="cs-CZ" sz="2600" dirty="0" smtClean="0"/>
              <a:t>Přidalo: </a:t>
            </a:r>
          </a:p>
          <a:p>
            <a:pPr lvl="1"/>
            <a:r>
              <a:rPr lang="cs-CZ" sz="2600" dirty="0"/>
              <a:t>celoživotní </a:t>
            </a:r>
            <a:r>
              <a:rPr lang="cs-CZ" sz="2600" dirty="0" smtClean="0"/>
              <a:t>učení -&gt; </a:t>
            </a:r>
            <a:r>
              <a:rPr lang="cs-CZ" sz="2600" dirty="0"/>
              <a:t>zvýšení hospodářské </a:t>
            </a:r>
            <a:r>
              <a:rPr lang="cs-CZ" sz="2600" dirty="0" smtClean="0"/>
              <a:t>konkurenceschopnosti</a:t>
            </a:r>
          </a:p>
          <a:p>
            <a:pPr lvl="1"/>
            <a:r>
              <a:rPr lang="cs-CZ" sz="2600" dirty="0"/>
              <a:t>zapojení vysokoškolských institucí a </a:t>
            </a:r>
            <a:r>
              <a:rPr lang="cs-CZ" sz="2600" dirty="0" smtClean="0"/>
              <a:t>studentů</a:t>
            </a:r>
          </a:p>
          <a:p>
            <a:pPr lvl="1"/>
            <a:r>
              <a:rPr lang="cs-CZ" sz="2600" dirty="0"/>
              <a:t>podporovat atraktivitu EHEA mezi studenty v Evropě a v dalších částech světa</a:t>
            </a:r>
          </a:p>
        </p:txBody>
      </p:sp>
    </p:spTree>
    <p:extLst>
      <p:ext uri="{BB962C8B-B14F-4D97-AF65-F5344CB8AC3E}">
        <p14:creationId xmlns:p14="http://schemas.microsoft.com/office/powerpoint/2010/main" val="350372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2400" b="1" dirty="0" smtClean="0">
                <a:solidFill>
                  <a:schemeClr val="tx2"/>
                </a:solidFill>
              </a:rPr>
              <a:t>Kapitola 4: </a:t>
            </a:r>
            <a:r>
              <a:rPr lang="cs-CZ" sz="4000" b="1" dirty="0" smtClean="0">
                <a:solidFill>
                  <a:schemeClr val="tx2"/>
                </a:solidFill>
                <a:latin typeface="+mj-lt"/>
              </a:rPr>
              <a:t>BERLÍNSKÉ KOMUNIKÉ</a:t>
            </a:r>
            <a:endParaRPr lang="cs-CZ" sz="4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600" dirty="0" smtClean="0"/>
              <a:t>19. září 2003</a:t>
            </a:r>
          </a:p>
          <a:p>
            <a:endParaRPr lang="cs-CZ" sz="2600" dirty="0"/>
          </a:p>
          <a:p>
            <a:r>
              <a:rPr lang="cs-CZ" sz="2600" dirty="0" smtClean="0"/>
              <a:t>Název: </a:t>
            </a:r>
            <a:r>
              <a:rPr lang="cs-CZ" sz="2600" dirty="0"/>
              <a:t>Realizace Evropského prostoru vysokoškolského </a:t>
            </a:r>
            <a:r>
              <a:rPr lang="cs-CZ" sz="2600" dirty="0" smtClean="0"/>
              <a:t>vzdělávání</a:t>
            </a:r>
          </a:p>
          <a:p>
            <a:endParaRPr lang="cs-CZ" sz="2600" dirty="0"/>
          </a:p>
          <a:p>
            <a:r>
              <a:rPr lang="cs-CZ" sz="2600" dirty="0" smtClean="0"/>
              <a:t>Přidalo: </a:t>
            </a:r>
          </a:p>
          <a:p>
            <a:pPr lvl="1"/>
            <a:r>
              <a:rPr lang="cs-CZ" sz="2600" dirty="0"/>
              <a:t>doktorská </a:t>
            </a:r>
            <a:r>
              <a:rPr lang="cs-CZ" sz="2600" dirty="0" smtClean="0"/>
              <a:t>studia</a:t>
            </a:r>
          </a:p>
          <a:p>
            <a:pPr lvl="1"/>
            <a:r>
              <a:rPr lang="cs-CZ" sz="2600" dirty="0"/>
              <a:t>d</a:t>
            </a:r>
            <a:r>
              <a:rPr lang="cs-CZ" sz="2600" dirty="0" smtClean="0"/>
              <a:t>ůraz na výzkum -&gt; zlepšení kvality </a:t>
            </a:r>
          </a:p>
          <a:p>
            <a:pPr lvl="1"/>
            <a:r>
              <a:rPr lang="cs-CZ" sz="2600" dirty="0"/>
              <a:t>zvýšení mobility na doktorandské </a:t>
            </a:r>
            <a:br>
              <a:rPr lang="cs-CZ" sz="2600" dirty="0"/>
            </a:br>
            <a:r>
              <a:rPr lang="cs-CZ" sz="2600" dirty="0"/>
              <a:t>a postdoktorandské </a:t>
            </a:r>
            <a:r>
              <a:rPr lang="cs-CZ" sz="2600" dirty="0" smtClean="0"/>
              <a:t>úrovni</a:t>
            </a:r>
          </a:p>
          <a:p>
            <a:pPr lvl="1"/>
            <a:r>
              <a:rPr lang="cs-CZ" sz="2600" dirty="0"/>
              <a:t>z</a:t>
            </a:r>
            <a:r>
              <a:rPr lang="cs-CZ" sz="2600" dirty="0" smtClean="0"/>
              <a:t>výšení spolupráce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92701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1321</TotalTime>
  <Words>2491</Words>
  <Application>Microsoft Office PowerPoint</Application>
  <PresentationFormat>Předvádění na obrazovce (4:3)</PresentationFormat>
  <Paragraphs>1897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systému Office</vt:lpstr>
      <vt:lpstr>vliv boloňského procesu na vysokoškolské vzdělávání</vt:lpstr>
      <vt:lpstr>Obsah prezentace</vt:lpstr>
      <vt:lpstr>Kapitola 1: SORBONSKÁ DEKLARACE</vt:lpstr>
      <vt:lpstr>Kapitola 2: BOLOŇSKÁ DEKLARACE</vt:lpstr>
      <vt:lpstr>Cíle a priority Boloňského deklarace</vt:lpstr>
      <vt:lpstr>Boloňská deklarace – tří stupňové studium</vt:lpstr>
      <vt:lpstr>Boloňská deklarace zahrnuje šest akcí</vt:lpstr>
      <vt:lpstr>Kapitola 3: PRAŽSKÉ KOMUNIKÉ</vt:lpstr>
      <vt:lpstr>Kapitola 4: BERLÍNSKÉ KOMUNIKÉ</vt:lpstr>
      <vt:lpstr>Kapitola 5: BERGENSKÉ KOMUNIKÉ</vt:lpstr>
      <vt:lpstr>Kapitola 6: LONDÝNSKÉ KOMUNIKÉ</vt:lpstr>
      <vt:lpstr>Kapitola 7: BOLOŇSKÝ PROCES OČIMA STUDENTŮ</vt:lpstr>
      <vt:lpstr>Prezentace aplikace PowerPoint</vt:lpstr>
      <vt:lpstr>Prezentace aplikace PowerPoint</vt:lpstr>
      <vt:lpstr>Prezentace aplikace PowerPoint</vt:lpstr>
      <vt:lpstr>Prezentace aplikace PowerPoint</vt:lpstr>
      <vt:lpstr>Ekonomický stránka vzdělávání Kapitola 8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vliv boloňského procesu na vš vzdělávání</dc:title>
  <dc:creator>Jožka</dc:creator>
  <cp:lastModifiedBy>Vaceková Gabriela</cp:lastModifiedBy>
  <cp:revision>52</cp:revision>
  <dcterms:created xsi:type="dcterms:W3CDTF">2014-03-24T13:53:23Z</dcterms:created>
  <dcterms:modified xsi:type="dcterms:W3CDTF">2014-05-12T14:33:46Z</dcterms:modified>
</cp:coreProperties>
</file>