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1" r:id="rId4"/>
    <p:sldId id="302" r:id="rId5"/>
    <p:sldId id="279" r:id="rId6"/>
    <p:sldId id="282" r:id="rId7"/>
    <p:sldId id="283" r:id="rId8"/>
    <p:sldId id="273" r:id="rId9"/>
    <p:sldId id="272" r:id="rId10"/>
    <p:sldId id="269" r:id="rId11"/>
    <p:sldId id="274" r:id="rId12"/>
    <p:sldId id="271" r:id="rId13"/>
    <p:sldId id="276" r:id="rId14"/>
    <p:sldId id="290" r:id="rId15"/>
    <p:sldId id="294" r:id="rId16"/>
    <p:sldId id="280" r:id="rId17"/>
    <p:sldId id="284" r:id="rId18"/>
    <p:sldId id="295" r:id="rId19"/>
    <p:sldId id="296" r:id="rId20"/>
    <p:sldId id="281" r:id="rId21"/>
    <p:sldId id="297" r:id="rId22"/>
    <p:sldId id="292" r:id="rId23"/>
    <p:sldId id="293" r:id="rId24"/>
    <p:sldId id="262" r:id="rId25"/>
    <p:sldId id="298" r:id="rId26"/>
    <p:sldId id="263" r:id="rId27"/>
    <p:sldId id="277" r:id="rId28"/>
    <p:sldId id="300" r:id="rId29"/>
    <p:sldId id="299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C18-382C-4EE1-9DE7-300677928525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C0DC-7FED-4CE4-A1E2-45306A004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057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C18-382C-4EE1-9DE7-300677928525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C0DC-7FED-4CE4-A1E2-45306A004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31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C18-382C-4EE1-9DE7-300677928525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C0DC-7FED-4CE4-A1E2-45306A004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C18-382C-4EE1-9DE7-300677928525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C0DC-7FED-4CE4-A1E2-45306A004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54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C18-382C-4EE1-9DE7-300677928525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C0DC-7FED-4CE4-A1E2-45306A004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14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C18-382C-4EE1-9DE7-300677928525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C0DC-7FED-4CE4-A1E2-45306A004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11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C18-382C-4EE1-9DE7-300677928525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C0DC-7FED-4CE4-A1E2-45306A004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43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C18-382C-4EE1-9DE7-300677928525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C0DC-7FED-4CE4-A1E2-45306A004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297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C18-382C-4EE1-9DE7-300677928525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C0DC-7FED-4CE4-A1E2-45306A004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94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C18-382C-4EE1-9DE7-300677928525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C0DC-7FED-4CE4-A1E2-45306A004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248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C18-382C-4EE1-9DE7-300677928525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C0DC-7FED-4CE4-A1E2-45306A004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73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A4C18-382C-4EE1-9DE7-300677928525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1C0DC-7FED-4CE4-A1E2-45306A004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61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es.cuni.cz/CESES-20-version1-sesit05_09_fric.pdf" TargetMode="External"/><Relationship Id="rId2" Type="http://schemas.openxmlformats.org/officeDocument/2006/relationships/hyperlink" Target="http://www.revuestrednievropa.cz/upload/1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Problémy moderních demokratických států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1.2 Iluze </a:t>
            </a:r>
            <a:r>
              <a:rPr lang="cs-CZ" dirty="0" smtClean="0"/>
              <a:t>a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Největší problém demokracie je beztrestné hodnocení a zaujímání postojů k věcem, ke kterým dotyčný nemá relevantní fakta</a:t>
            </a:r>
          </a:p>
          <a:p>
            <a:r>
              <a:rPr lang="cs-CZ" dirty="0"/>
              <a:t>Jak může existovat demokratická vláda, která neupadne v iracionalitu jako důsledek mocenského boje mezi různými skupinami, které se snaží zmást veřejné mínění ve svůj prospěch</a:t>
            </a:r>
            <a:r>
              <a:rPr lang="cs-CZ" dirty="0" smtClean="0"/>
              <a:t>?</a:t>
            </a:r>
          </a:p>
          <a:p>
            <a:r>
              <a:rPr lang="cs-CZ" dirty="0" err="1"/>
              <a:t>Lippmann</a:t>
            </a:r>
            <a:r>
              <a:rPr lang="cs-CZ" dirty="0"/>
              <a:t> z toho vyvozuje, že v soudobé demokracii není možné, aby na povrch vyšla skutečná vůle lidu, která by byla založena na pochopení dané situace. </a:t>
            </a:r>
            <a:r>
              <a:rPr lang="cs-CZ" b="1" dirty="0"/>
              <a:t>Místo toho je silou vlivných médií vytvářeno takzvané </a:t>
            </a:r>
            <a:r>
              <a:rPr lang="cs-CZ" b="1" i="1" dirty="0"/>
              <a:t>veřejné mínění,</a:t>
            </a:r>
            <a:r>
              <a:rPr lang="cs-CZ" b="1" dirty="0"/>
              <a:t> které však neodpovídá skutečné vůli lidu. </a:t>
            </a:r>
            <a:endParaRPr lang="cs-CZ" b="1" dirty="0" smtClean="0"/>
          </a:p>
          <a:p>
            <a:r>
              <a:rPr lang="cs-CZ" dirty="0" smtClean="0"/>
              <a:t>Pomoc </a:t>
            </a:r>
            <a:r>
              <a:rPr lang="cs-CZ" dirty="0"/>
              <a:t>měla být v </a:t>
            </a:r>
            <a:r>
              <a:rPr lang="cs-CZ" dirty="0" err="1"/>
              <a:t>Deweyho</a:t>
            </a:r>
            <a:r>
              <a:rPr lang="cs-CZ" dirty="0"/>
              <a:t> podání provedena pomocí pokrokového vzdělávání.</a:t>
            </a:r>
          </a:p>
        </p:txBody>
      </p:sp>
    </p:spTree>
    <p:extLst>
      <p:ext uri="{BB962C8B-B14F-4D97-AF65-F5344CB8AC3E}">
        <p14:creationId xmlns:p14="http://schemas.microsoft.com/office/powerpoint/2010/main" val="327017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1.3 Úloha </a:t>
            </a:r>
            <a:r>
              <a:rPr lang="cs-CZ" dirty="0" smtClean="0"/>
              <a:t>jednotlivce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Patterson</a:t>
            </a:r>
            <a:r>
              <a:rPr lang="cs-CZ" dirty="0" smtClean="0"/>
              <a:t> - tři </a:t>
            </a:r>
            <a:r>
              <a:rPr lang="cs-CZ" dirty="0"/>
              <a:t>zásadní problémy, se kterými se potýká současný systém </a:t>
            </a:r>
            <a:r>
              <a:rPr lang="cs-CZ" dirty="0" smtClean="0"/>
              <a:t>demokracie:</a:t>
            </a:r>
          </a:p>
          <a:p>
            <a:endParaRPr lang="cs-CZ" dirty="0"/>
          </a:p>
          <a:p>
            <a:r>
              <a:rPr lang="cs-CZ" dirty="0"/>
              <a:t>Ú</a:t>
            </a:r>
            <a:r>
              <a:rPr lang="cs-CZ" dirty="0" smtClean="0"/>
              <a:t>padek </a:t>
            </a:r>
            <a:r>
              <a:rPr lang="cs-CZ" dirty="0"/>
              <a:t>občanské </a:t>
            </a:r>
            <a:r>
              <a:rPr lang="cs-CZ" dirty="0" smtClean="0"/>
              <a:t>angažovanosti v komunitním a veřejném životě, </a:t>
            </a:r>
          </a:p>
          <a:p>
            <a:r>
              <a:rPr lang="cs-CZ" dirty="0"/>
              <a:t>Ú</a:t>
            </a:r>
            <a:r>
              <a:rPr lang="cs-CZ" dirty="0" smtClean="0"/>
              <a:t>padek afektivní (</a:t>
            </a:r>
            <a:r>
              <a:rPr lang="cs-CZ" dirty="0" err="1" smtClean="0"/>
              <a:t>one</a:t>
            </a:r>
            <a:r>
              <a:rPr lang="cs-CZ" dirty="0" smtClean="0"/>
              <a:t>-to-</a:t>
            </a:r>
            <a:r>
              <a:rPr lang="cs-CZ" dirty="0" err="1" smtClean="0"/>
              <a:t>one</a:t>
            </a:r>
            <a:r>
              <a:rPr lang="cs-CZ" dirty="0" smtClean="0"/>
              <a:t>; </a:t>
            </a:r>
            <a:r>
              <a:rPr lang="cs-CZ" dirty="0" err="1" smtClean="0"/>
              <a:t>one</a:t>
            </a:r>
            <a:r>
              <a:rPr lang="cs-CZ" dirty="0" smtClean="0"/>
              <a:t>-to-</a:t>
            </a:r>
            <a:r>
              <a:rPr lang="cs-CZ" dirty="0" err="1" smtClean="0"/>
              <a:t>group</a:t>
            </a:r>
            <a:r>
              <a:rPr lang="cs-CZ" dirty="0" smtClean="0"/>
              <a:t>) důvěry</a:t>
            </a:r>
          </a:p>
          <a:p>
            <a:r>
              <a:rPr lang="cs-CZ" dirty="0" smtClean="0"/>
              <a:t>Nedůvěra </a:t>
            </a:r>
            <a:r>
              <a:rPr lang="cs-CZ" dirty="0"/>
              <a:t>v politické instituce.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7045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1.4 Vymahatelnost </a:t>
            </a:r>
            <a:r>
              <a:rPr lang="cs-CZ" dirty="0" smtClean="0"/>
              <a:t>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Podmínka demokracie</a:t>
            </a:r>
          </a:p>
          <a:p>
            <a:r>
              <a:rPr lang="cs-CZ" dirty="0" smtClean="0"/>
              <a:t>Omezená vymahatelnost práva oslabuje důvěru jednotlivce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32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1.5 Udržitelnost </a:t>
            </a:r>
            <a:r>
              <a:rPr lang="cs-CZ" dirty="0" smtClean="0"/>
              <a:t>demokracie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bohatých </a:t>
            </a:r>
            <a:r>
              <a:rPr lang="cs-CZ" dirty="0"/>
              <a:t>zemích je demokracie podstatně úspěšnější než jiné vládnoucí </a:t>
            </a:r>
            <a:r>
              <a:rPr lang="cs-CZ" dirty="0" smtClean="0"/>
              <a:t>systémy </a:t>
            </a:r>
            <a:r>
              <a:rPr lang="cs-CZ" dirty="0"/>
              <a:t>ve schopnosti po delší časové údobí vytvářet blahobyt </a:t>
            </a:r>
            <a:r>
              <a:rPr lang="cs-CZ" dirty="0" smtClean="0"/>
              <a:t>a stabilitu.</a:t>
            </a:r>
          </a:p>
          <a:p>
            <a:r>
              <a:rPr lang="cs-CZ" dirty="0" smtClean="0"/>
              <a:t>Demokracie jen pro bohaté země?</a:t>
            </a:r>
          </a:p>
          <a:p>
            <a:r>
              <a:rPr lang="cs-CZ" dirty="0"/>
              <a:t>autokracie jsou schopné udržet stabilitu často za velice nestabilních poměrů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Podmínka udržitelnosti: Jednotlivec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73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Ekonomické </a:t>
            </a:r>
            <a:r>
              <a:rPr lang="cs-CZ" dirty="0" smtClean="0"/>
              <a:t>spory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Demokracie a </a:t>
            </a:r>
            <a:r>
              <a:rPr lang="cs-CZ" dirty="0" smtClean="0"/>
              <a:t>liberalismus (s)</a:t>
            </a:r>
          </a:p>
          <a:p>
            <a:r>
              <a:rPr lang="cs-CZ" dirty="0" smtClean="0"/>
              <a:t>Demokracie a sociální stát (r, </a:t>
            </a:r>
            <a:r>
              <a:rPr lang="cs-CZ" dirty="0" err="1" smtClean="0"/>
              <a:t>s+r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cs-CZ" dirty="0" smtClean="0"/>
              <a:t>Princip: dosažení, udržení, růst blahobytu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b="1" dirty="0" smtClean="0"/>
              <a:t>Určení </a:t>
            </a:r>
            <a:r>
              <a:rPr lang="cs-CZ" b="1" dirty="0"/>
              <a:t>hranice?</a:t>
            </a:r>
          </a:p>
          <a:p>
            <a:endParaRPr lang="cs-CZ" dirty="0" smtClean="0"/>
          </a:p>
          <a:p>
            <a:r>
              <a:rPr lang="cs-CZ" dirty="0" smtClean="0"/>
              <a:t>Když </a:t>
            </a:r>
            <a:r>
              <a:rPr lang="cs-CZ" dirty="0"/>
              <a:t>selže trh, musí nastoupit stát – stát=zásah=omezení svobody… stát versus svoboda?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7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Selhání </a:t>
            </a:r>
            <a:r>
              <a:rPr lang="cs-CZ" dirty="0" smtClean="0"/>
              <a:t>demokracie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Přímá demokracie</a:t>
            </a:r>
          </a:p>
          <a:p>
            <a:r>
              <a:rPr lang="cs-CZ" dirty="0" smtClean="0"/>
              <a:t>Zastupiteská demokracie</a:t>
            </a:r>
          </a:p>
          <a:p>
            <a:r>
              <a:rPr lang="cs-CZ" dirty="0" smtClean="0"/>
              <a:t>Decentralizované soustavy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93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Selhání přímé </a:t>
            </a:r>
            <a:r>
              <a:rPr lang="cs-CZ" dirty="0" smtClean="0"/>
              <a:t>demokracie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smtClean="0"/>
              <a:t>úskalí </a:t>
            </a:r>
            <a:r>
              <a:rPr lang="cs-CZ" i="1" dirty="0"/>
              <a:t>referenda</a:t>
            </a:r>
            <a:r>
              <a:rPr lang="cs-CZ" dirty="0"/>
              <a:t> – problém s formulací otázky v referendu, aby byla současně srozumitelná, nenávodná a zároveň plně vystihovala podstatu problému;</a:t>
            </a:r>
          </a:p>
          <a:p>
            <a:r>
              <a:rPr lang="cs-CZ" i="1" dirty="0"/>
              <a:t>nevýrazná většina vítězí nad vyhraněnou menšinou</a:t>
            </a:r>
            <a:r>
              <a:rPr lang="cs-CZ" dirty="0"/>
              <a:t> – většina může mít opačný názor k problému, který se jí nedotýká než vyhraněná menšina, které se věc přímo dotýká.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98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Selhání reprezentativní demokracie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001419"/>
          </a:xfrm>
        </p:spPr>
        <p:txBody>
          <a:bodyPr>
            <a:noAutofit/>
          </a:bodyPr>
          <a:lstStyle/>
          <a:p>
            <a:pPr lvl="1"/>
            <a:r>
              <a:rPr lang="cs-CZ" sz="2000" i="1" dirty="0" smtClean="0"/>
              <a:t>volební paradox</a:t>
            </a:r>
            <a:r>
              <a:rPr lang="cs-CZ" sz="2000" dirty="0" smtClean="0"/>
              <a:t> – </a:t>
            </a:r>
            <a:r>
              <a:rPr lang="cs-CZ" sz="2000" dirty="0" err="1" smtClean="0"/>
              <a:t>Condorcet</a:t>
            </a:r>
            <a:r>
              <a:rPr lang="cs-CZ" sz="2000" dirty="0" smtClean="0"/>
              <a:t>, </a:t>
            </a:r>
            <a:r>
              <a:rPr lang="cs-CZ" sz="2000" dirty="0" err="1" smtClean="0"/>
              <a:t>Arrow</a:t>
            </a:r>
            <a:r>
              <a:rPr lang="cs-CZ" sz="2000" dirty="0" smtClean="0"/>
              <a:t> – podmínky kdy volební systém vzhledem k preferencím voličů selhává (výběrem volebního systému lze výrazně ovlivnit celkové výsledky politických stran i pořadí kandidátů);</a:t>
            </a:r>
          </a:p>
          <a:p>
            <a:pPr lvl="1"/>
            <a:r>
              <a:rPr lang="cs-CZ" sz="2000" i="1" dirty="0" smtClean="0"/>
              <a:t>„balíčky“ preferencí</a:t>
            </a:r>
            <a:r>
              <a:rPr lang="cs-CZ" sz="2000" dirty="0" smtClean="0"/>
              <a:t> – existuje několik, pro voliče významných, politických agend a může vyhrát i kandidát, který nezískal většinovou podporu ani v jedné agendě, pokud se mu podaří uspokojit jednotlivé skupiny voličů v těch agendách, které je nejvíce tíží;</a:t>
            </a:r>
          </a:p>
          <a:p>
            <a:pPr lvl="1"/>
            <a:r>
              <a:rPr lang="cs-CZ" sz="2000" b="1" i="1" dirty="0" smtClean="0"/>
              <a:t>odcizení zvolených reprezentantů zájmům voličů</a:t>
            </a:r>
            <a:r>
              <a:rPr lang="cs-CZ" sz="2000" b="1" dirty="0" smtClean="0"/>
              <a:t> – kontrola zvolených zástupců ze strany voličů je obtížná, někdy nemožná;</a:t>
            </a:r>
          </a:p>
          <a:p>
            <a:pPr lvl="1"/>
            <a:r>
              <a:rPr lang="cs-CZ" sz="2000" i="1" dirty="0" smtClean="0"/>
              <a:t>vliv organizovaných zájmů</a:t>
            </a:r>
            <a:r>
              <a:rPr lang="cs-CZ" sz="2000" dirty="0" smtClean="0"/>
              <a:t> (lobby) -  silné skupiny jsou schopny si prosadit lepší podmínky na náklady celé společnosti;</a:t>
            </a:r>
          </a:p>
          <a:p>
            <a:pPr lvl="1"/>
            <a:r>
              <a:rPr lang="cs-CZ" sz="2000" i="1" dirty="0" smtClean="0"/>
              <a:t>omezený časový horizont</a:t>
            </a:r>
            <a:r>
              <a:rPr lang="cs-CZ" sz="2000" dirty="0" smtClean="0"/>
              <a:t> -  většina politických rozhodnutí se děje pouze v horizontu jednoho volebního období, proto existuje riziko, že krátkodobý prospěch je upřednostněn i  s vědomím dlouhodobé ztráty;</a:t>
            </a:r>
          </a:p>
          <a:p>
            <a:pPr lvl="1"/>
            <a:r>
              <a:rPr lang="cs-CZ" sz="2000" i="1" dirty="0" smtClean="0"/>
              <a:t>vliv masmédií</a:t>
            </a:r>
            <a:r>
              <a:rPr lang="cs-CZ" sz="2000" dirty="0" smtClean="0"/>
              <a:t> – hromadné sdělovací prostředky mají silnou moc ovlivnit různé skupiny obyvatel a tím i ovlivnit preference jednotlivých stran.</a:t>
            </a:r>
          </a:p>
        </p:txBody>
      </p:sp>
    </p:spTree>
    <p:extLst>
      <p:ext uri="{BB962C8B-B14F-4D97-AF65-F5344CB8AC3E}">
        <p14:creationId xmlns:p14="http://schemas.microsoft.com/office/powerpoint/2010/main" val="217935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660399"/>
              </p:ext>
            </p:extLst>
          </p:nvPr>
        </p:nvGraphicFramePr>
        <p:xfrm>
          <a:off x="107504" y="548680"/>
          <a:ext cx="8785225" cy="622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Graf" r:id="rId3" imgW="7191444" imgH="5095910" progId="Excel.Chart.8">
                  <p:embed/>
                </p:oleObj>
              </mc:Choice>
              <mc:Fallback>
                <p:oleObj name="Graf" r:id="rId3" imgW="7191444" imgH="509591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548680"/>
                        <a:ext cx="8785225" cy="622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Názor studentů 2010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1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Názor studentů 2010</a:t>
            </a:r>
            <a:endParaRPr lang="cs-CZ" dirty="0"/>
          </a:p>
        </p:txBody>
      </p:sp>
      <p:graphicFrame>
        <p:nvGraphicFramePr>
          <p:cNvPr id="1741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8474459"/>
              </p:ext>
            </p:extLst>
          </p:nvPr>
        </p:nvGraphicFramePr>
        <p:xfrm>
          <a:off x="251520" y="1052736"/>
          <a:ext cx="8640763" cy="565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Graf" r:id="rId3" imgW="7791519" imgH="5095910" progId="Excel.Chart.8">
                  <p:embed/>
                </p:oleObj>
              </mc:Choice>
              <mc:Fallback>
                <p:oleObj name="Graf" r:id="rId3" imgW="7791519" imgH="509591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052736"/>
                        <a:ext cx="8640763" cy="565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4494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Dahla</a:t>
            </a:r>
            <a:r>
              <a:rPr lang="cs-CZ" dirty="0" smtClean="0"/>
              <a:t> </a:t>
            </a:r>
            <a:r>
              <a:rPr lang="cs-CZ" dirty="0"/>
              <a:t>(1994) </a:t>
            </a:r>
            <a:endParaRPr lang="cs-CZ" dirty="0" smtClean="0"/>
          </a:p>
          <a:p>
            <a:r>
              <a:rPr lang="cs-CZ" i="1" dirty="0" smtClean="0"/>
              <a:t>ve </a:t>
            </a:r>
            <a:r>
              <a:rPr lang="cs-CZ" i="1" dirty="0"/>
              <a:t>velmi malých politických systémech mohou občané zásadním způsobem participovat na rozhodnutích, na kterých příliš nezáleží, ale nemohou se podílet na těch, které jsou opravdu důležité</a:t>
            </a:r>
            <a:r>
              <a:rPr lang="cs-CZ" dirty="0"/>
              <a:t>.</a:t>
            </a:r>
            <a:r>
              <a:rPr lang="cs-CZ" i="1" dirty="0"/>
              <a:t> </a:t>
            </a:r>
            <a:endParaRPr lang="cs-CZ" i="1" dirty="0" smtClean="0"/>
          </a:p>
          <a:p>
            <a:r>
              <a:rPr lang="cs-CZ" i="1" dirty="0" smtClean="0"/>
              <a:t>Naproti </a:t>
            </a:r>
            <a:r>
              <a:rPr lang="cs-CZ" i="1" dirty="0"/>
              <a:t>tomu velmi velké systémy mají kapacity vypořádat se s problémy, které jsou pro občany důležité, ale na druhou stranu velmi omezují příležitosti participovat a ovlivňovat rozhodování o těchto </a:t>
            </a:r>
            <a:r>
              <a:rPr lang="cs-CZ" i="1" dirty="0" smtClean="0"/>
              <a:t>problémech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3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Selhání vlastní decentralizovaným </a:t>
            </a:r>
            <a:r>
              <a:rPr lang="cs-CZ" dirty="0" smtClean="0"/>
              <a:t>soustavám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 smtClean="0"/>
              <a:t>složitost </a:t>
            </a:r>
            <a:r>
              <a:rPr lang="cs-CZ" i="1" dirty="0"/>
              <a:t>řízení v decentralizovaných soustavách správy</a:t>
            </a:r>
            <a:r>
              <a:rPr lang="cs-CZ" dirty="0"/>
              <a:t> – pokud je potřeba přijmout rozhodnutí týkající se většího počtu samostatných útvarů, bude řízení složitější a pomalejší;</a:t>
            </a:r>
          </a:p>
          <a:p>
            <a:r>
              <a:rPr lang="cs-CZ" i="1" dirty="0"/>
              <a:t>ohrožení veřejných zájmů prosazováním zájmů skupinových</a:t>
            </a:r>
            <a:r>
              <a:rPr lang="cs-CZ" dirty="0"/>
              <a:t> – pokud jsou decentralizované složky ovládány místními zájmovými skupinami, pak se schopnost státu prosadit ucelenou politiku výrazně oslabuje;</a:t>
            </a:r>
          </a:p>
          <a:p>
            <a:r>
              <a:rPr lang="cs-CZ" i="1" dirty="0"/>
              <a:t>fiskální externality</a:t>
            </a:r>
            <a:r>
              <a:rPr lang="cs-CZ" dirty="0"/>
              <a:t> – místní </a:t>
            </a:r>
            <a:r>
              <a:rPr lang="cs-CZ" dirty="0" err="1"/>
              <a:t>decizoři</a:t>
            </a:r>
            <a:r>
              <a:rPr lang="cs-CZ" dirty="0"/>
              <a:t> (</a:t>
            </a:r>
            <a:r>
              <a:rPr lang="cs-CZ" dirty="0" err="1"/>
              <a:t>rozhodovatelé</a:t>
            </a:r>
            <a:r>
              <a:rPr lang="cs-CZ" dirty="0"/>
              <a:t>) mohou mít tendenci ignorovat řešení problémů, které se negativně dotýkají vyššího celku.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04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4 Možnosti </a:t>
            </a:r>
            <a:r>
              <a:rPr lang="cs-CZ" dirty="0" smtClean="0"/>
              <a:t>řešení selhání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4726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Klíčová proměnná: PARTICIPACE</a:t>
            </a:r>
          </a:p>
          <a:p>
            <a:r>
              <a:rPr lang="cs-CZ" dirty="0"/>
              <a:t>Demokratický </a:t>
            </a:r>
            <a:r>
              <a:rPr lang="cs-CZ" dirty="0" err="1"/>
              <a:t>elitismus</a:t>
            </a:r>
            <a:endParaRPr lang="cs-CZ" dirty="0"/>
          </a:p>
          <a:p>
            <a:pPr lvl="1"/>
            <a:r>
              <a:rPr lang="cs-CZ" sz="2900" dirty="0"/>
              <a:t>Oligarchie versus masy</a:t>
            </a:r>
          </a:p>
          <a:p>
            <a:pPr lvl="1"/>
            <a:r>
              <a:rPr lang="cs-CZ" sz="2900" dirty="0"/>
              <a:t>Politická participace je tedy v podstatě omezena pouze na akt výběru a volby, protože </a:t>
            </a:r>
            <a:r>
              <a:rPr lang="cs-CZ" sz="2900" i="1" dirty="0"/>
              <a:t>větší zapojení lidí do procesů vládnutí podkopává stabilitu a rovnováhu </a:t>
            </a:r>
            <a:r>
              <a:rPr lang="cs-CZ" sz="2900" dirty="0"/>
              <a:t>politického systému, kterou zajišťují odpovědné elity. </a:t>
            </a:r>
          </a:p>
          <a:p>
            <a:pPr lvl="1"/>
            <a:r>
              <a:rPr lang="cs-CZ" sz="2900" dirty="0"/>
              <a:t>Lidé (masa) jsou obecně neinformovaní a apatičtí a svou aktivní participací by způsobili přijímání neuvážených, krátkodobých a celkově špatných rozhodnutích a politik.</a:t>
            </a:r>
          </a:p>
          <a:p>
            <a:r>
              <a:rPr lang="cs-CZ" dirty="0"/>
              <a:t>Teorie racionální volby</a:t>
            </a:r>
          </a:p>
          <a:p>
            <a:pPr lvl="1"/>
            <a:r>
              <a:rPr lang="cs-CZ" sz="2900" dirty="0"/>
              <a:t>Při zvážení zisků a ztrát, které provádí každý rozumný a svůj zájem sledující jedinec, se pro většinu lidí jako nejracionálnější chování jeví „jízda na černo“, protože většinu přínosů získá i v případě nečinnosti. Politicky participují ti, kdož z této participace mají přímý prospěch</a:t>
            </a:r>
          </a:p>
          <a:p>
            <a:r>
              <a:rPr lang="cs-CZ" dirty="0"/>
              <a:t>participativní teorie demokracie</a:t>
            </a:r>
          </a:p>
          <a:p>
            <a:pPr lvl="1"/>
            <a:r>
              <a:rPr lang="cs-CZ" sz="2900" dirty="0"/>
              <a:t>veřejnost může, resp. by měla, mít více přímého vlivu na procesy vládnutí než jaké nabízí reprezentativní demokracie.</a:t>
            </a:r>
          </a:p>
          <a:p>
            <a:pPr lvl="1"/>
            <a:r>
              <a:rPr lang="cs-CZ" sz="2900" dirty="0"/>
              <a:t>občanské aktivity, které se zaměřují na ovlivňování vlády a veřejné politiky.</a:t>
            </a:r>
          </a:p>
          <a:p>
            <a:pPr lvl="1"/>
            <a:r>
              <a:rPr lang="cs-CZ" sz="2900" dirty="0"/>
              <a:t>Participace tradiční x netradiční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45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Druhy participace</a:t>
            </a:r>
            <a:endParaRPr lang="cs-CZ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52736"/>
            <a:ext cx="7241480" cy="51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752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1"/>
            <a:ext cx="8136904" cy="680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67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r>
              <a:rPr lang="cs-CZ" sz="2800"/>
              <a:t>Odcizení zvolených reprezentantů zájmům voličů</a:t>
            </a:r>
            <a:r>
              <a:rPr lang="cs-CZ" sz="4000"/>
              <a:t> 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125538"/>
            <a:ext cx="4321175" cy="57324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>
                <a:solidFill>
                  <a:schemeClr val="accent2"/>
                </a:solidFill>
              </a:rPr>
              <a:t>Důsledky</a:t>
            </a:r>
          </a:p>
          <a:p>
            <a:pPr>
              <a:lnSpc>
                <a:spcPct val="90000"/>
              </a:lnSpc>
            </a:pPr>
            <a:r>
              <a:rPr lang="cs-CZ" sz="2000">
                <a:solidFill>
                  <a:schemeClr val="hlink"/>
                </a:solidFill>
              </a:rPr>
              <a:t>strana sleduje své vlastní zájmy, ne zájem voličů</a:t>
            </a:r>
          </a:p>
          <a:p>
            <a:pPr>
              <a:lnSpc>
                <a:spcPct val="90000"/>
              </a:lnSpc>
            </a:pPr>
            <a:r>
              <a:rPr lang="cs-CZ" sz="2000"/>
              <a:t>vznik koalic, obchodování s hlasy</a:t>
            </a:r>
          </a:p>
          <a:p>
            <a:pPr>
              <a:lnSpc>
                <a:spcPct val="90000"/>
              </a:lnSpc>
            </a:pPr>
            <a:r>
              <a:rPr lang="cs-CZ" sz="2000"/>
              <a:t>neprosazování zájmu společnosti jako celku (hlavni ekonomické a politické zájmy)</a:t>
            </a:r>
          </a:p>
          <a:p>
            <a:pPr>
              <a:lnSpc>
                <a:spcPct val="90000"/>
              </a:lnSpc>
            </a:pPr>
            <a:r>
              <a:rPr lang="cs-CZ" sz="2000"/>
              <a:t>nedodržení volebního programu </a:t>
            </a:r>
          </a:p>
          <a:p>
            <a:pPr>
              <a:lnSpc>
                <a:spcPct val="90000"/>
              </a:lnSpc>
            </a:pPr>
            <a:r>
              <a:rPr lang="cs-CZ" sz="2000"/>
              <a:t>vyšší míra alokační neefektivnosti</a:t>
            </a:r>
          </a:p>
          <a:p>
            <a:pPr>
              <a:lnSpc>
                <a:spcPct val="90000"/>
              </a:lnSpc>
            </a:pPr>
            <a:r>
              <a:rPr lang="cs-CZ" sz="2000"/>
              <a:t>vyšší míra předvolebního populismu</a:t>
            </a:r>
          </a:p>
          <a:p>
            <a:pPr>
              <a:lnSpc>
                <a:spcPct val="90000"/>
              </a:lnSpc>
            </a:pPr>
            <a:r>
              <a:rPr lang="cs-CZ" sz="2000"/>
              <a:t>prostor pro korupci, nezodpovědnost</a:t>
            </a:r>
          </a:p>
          <a:p>
            <a:pPr>
              <a:lnSpc>
                <a:spcPct val="90000"/>
              </a:lnSpc>
            </a:pPr>
            <a:r>
              <a:rPr lang="cs-CZ" sz="2000"/>
              <a:t>nízká volební účast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196975"/>
            <a:ext cx="4316413" cy="5661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>
                <a:solidFill>
                  <a:schemeClr val="accent2"/>
                </a:solidFill>
              </a:rPr>
              <a:t>Řešení</a:t>
            </a:r>
          </a:p>
          <a:p>
            <a:pPr>
              <a:lnSpc>
                <a:spcPct val="90000"/>
              </a:lnSpc>
            </a:pPr>
            <a:r>
              <a:rPr lang="cs-CZ" sz="2000">
                <a:solidFill>
                  <a:schemeClr val="hlink"/>
                </a:solidFill>
              </a:rPr>
              <a:t>volba konkrétního zastupitele přímo voliči - dle preferenci na hlas.lístku</a:t>
            </a:r>
          </a:p>
          <a:p>
            <a:pPr>
              <a:lnSpc>
                <a:spcPct val="90000"/>
              </a:lnSpc>
            </a:pPr>
            <a:r>
              <a:rPr lang="cs-CZ" sz="2000"/>
              <a:t>zavedení vázaného mandátu - politik zodpovědný za svá rozhodnutí</a:t>
            </a:r>
          </a:p>
          <a:p>
            <a:pPr>
              <a:lnSpc>
                <a:spcPct val="90000"/>
              </a:lnSpc>
            </a:pPr>
            <a:r>
              <a:rPr lang="cs-CZ" sz="2000"/>
              <a:t>změna volebního systému a snížení/zrušení benefitu pro politiky</a:t>
            </a:r>
          </a:p>
          <a:p>
            <a:pPr>
              <a:lnSpc>
                <a:spcPct val="90000"/>
              </a:lnSpc>
            </a:pPr>
            <a:r>
              <a:rPr lang="cs-CZ" sz="2000"/>
              <a:t>sankce za nedodržení předvolebního programu</a:t>
            </a:r>
          </a:p>
          <a:p>
            <a:pPr>
              <a:lnSpc>
                <a:spcPct val="90000"/>
              </a:lnSpc>
            </a:pPr>
            <a:r>
              <a:rPr lang="cs-CZ" sz="2000">
                <a:solidFill>
                  <a:schemeClr val="hlink"/>
                </a:solidFill>
              </a:rPr>
              <a:t>vyšší míra transparentnosti obecně i při nakládaní s VeFi</a:t>
            </a:r>
          </a:p>
          <a:p>
            <a:pPr>
              <a:lnSpc>
                <a:spcPct val="90000"/>
              </a:lnSpc>
            </a:pPr>
            <a:r>
              <a:rPr lang="cs-CZ" sz="2000"/>
              <a:t>odměna politiků dle aktuální hosp. situace státu</a:t>
            </a:r>
          </a:p>
          <a:p>
            <a:pPr>
              <a:lnSpc>
                <a:spcPct val="90000"/>
              </a:lnSpc>
            </a:pPr>
            <a:r>
              <a:rPr lang="cs-CZ" sz="2000"/>
              <a:t>blog politika</a:t>
            </a:r>
          </a:p>
          <a:p>
            <a:pPr>
              <a:lnSpc>
                <a:spcPct val="90000"/>
              </a:lnSpc>
            </a:pPr>
            <a:r>
              <a:rPr lang="cs-CZ" sz="2000"/>
              <a:t>vyšší míra přímé demokracie</a:t>
            </a:r>
          </a:p>
          <a:p>
            <a:pPr>
              <a:lnSpc>
                <a:spcPct val="90000"/>
              </a:lnSpc>
            </a:pP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85711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Omezený časový horizont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341438"/>
            <a:ext cx="4032250" cy="532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>
                <a:solidFill>
                  <a:schemeClr val="accent2"/>
                </a:solidFill>
              </a:rPr>
              <a:t>Důsledky</a:t>
            </a:r>
          </a:p>
          <a:p>
            <a:pPr>
              <a:lnSpc>
                <a:spcPct val="90000"/>
              </a:lnSpc>
            </a:pPr>
            <a:r>
              <a:rPr lang="cs-CZ" sz="2000">
                <a:solidFill>
                  <a:schemeClr val="hlink"/>
                </a:solidFill>
              </a:rPr>
              <a:t>orientace na současnost, ignorování dlouhodobého prospěchu</a:t>
            </a:r>
          </a:p>
          <a:p>
            <a:pPr>
              <a:lnSpc>
                <a:spcPct val="90000"/>
              </a:lnSpc>
            </a:pPr>
            <a:r>
              <a:rPr lang="cs-CZ" sz="2000"/>
              <a:t>přesun finanční zátěže na další generace</a:t>
            </a:r>
          </a:p>
          <a:p>
            <a:pPr>
              <a:lnSpc>
                <a:spcPct val="90000"/>
              </a:lnSpc>
            </a:pPr>
            <a:r>
              <a:rPr lang="cs-CZ" sz="2000"/>
              <a:t>zadlužování státu</a:t>
            </a:r>
          </a:p>
          <a:p>
            <a:pPr>
              <a:lnSpc>
                <a:spcPct val="90000"/>
              </a:lnSpc>
            </a:pPr>
            <a:r>
              <a:rPr lang="cs-CZ" sz="2000"/>
              <a:t>Krátkodobost změn ("1 vláda tam…2 vláda zpět")</a:t>
            </a:r>
          </a:p>
          <a:p>
            <a:pPr>
              <a:lnSpc>
                <a:spcPct val="90000"/>
              </a:lnSpc>
            </a:pPr>
            <a:r>
              <a:rPr lang="cs-CZ" sz="2000"/>
              <a:t>snaha o zalíbení se voličům</a:t>
            </a:r>
          </a:p>
          <a:p>
            <a:pPr>
              <a:lnSpc>
                <a:spcPct val="90000"/>
              </a:lnSpc>
            </a:pPr>
            <a:r>
              <a:rPr lang="cs-CZ" sz="2000"/>
              <a:t>preference částečných řešení nebo "iluzorních"</a:t>
            </a:r>
          </a:p>
          <a:p>
            <a:pPr>
              <a:lnSpc>
                <a:spcPct val="90000"/>
              </a:lnSpc>
            </a:pPr>
            <a:r>
              <a:rPr lang="cs-CZ" sz="2000"/>
              <a:t>neochota k systémových změnám</a:t>
            </a:r>
          </a:p>
          <a:p>
            <a:pPr>
              <a:lnSpc>
                <a:spcPct val="90000"/>
              </a:lnSpc>
            </a:pPr>
            <a:r>
              <a:rPr lang="cs-CZ" sz="2000"/>
              <a:t>nejistota voliče</a:t>
            </a:r>
          </a:p>
          <a:p>
            <a:pPr>
              <a:lnSpc>
                <a:spcPct val="90000"/>
              </a:lnSpc>
            </a:pPr>
            <a:r>
              <a:rPr lang="cs-CZ" sz="2000">
                <a:solidFill>
                  <a:schemeClr val="hlink"/>
                </a:solidFill>
              </a:rPr>
              <a:t>neefektivní užití zdrojů</a:t>
            </a:r>
          </a:p>
          <a:p>
            <a:pPr>
              <a:lnSpc>
                <a:spcPct val="90000"/>
              </a:lnSpc>
            </a:pPr>
            <a:endParaRPr lang="cs-CZ" sz="2000">
              <a:solidFill>
                <a:schemeClr val="hlink"/>
              </a:solidFill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27488" cy="4852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>
                <a:solidFill>
                  <a:schemeClr val="accent2"/>
                </a:solidFill>
              </a:rPr>
              <a:t>Řešení</a:t>
            </a:r>
          </a:p>
          <a:p>
            <a:pPr>
              <a:lnSpc>
                <a:spcPct val="90000"/>
              </a:lnSpc>
            </a:pPr>
            <a:r>
              <a:rPr lang="cs-CZ" sz="2000">
                <a:solidFill>
                  <a:schemeClr val="hlink"/>
                </a:solidFill>
              </a:rPr>
              <a:t>tvorba "nedotknutelných" dlouhodobých koncepcí</a:t>
            </a:r>
          </a:p>
          <a:p>
            <a:pPr>
              <a:lnSpc>
                <a:spcPct val="90000"/>
              </a:lnSpc>
            </a:pPr>
            <a:r>
              <a:rPr lang="cs-CZ" sz="2000"/>
              <a:t>prodloužení volebního období</a:t>
            </a:r>
          </a:p>
          <a:p>
            <a:pPr>
              <a:lnSpc>
                <a:spcPct val="90000"/>
              </a:lnSpc>
            </a:pPr>
            <a:r>
              <a:rPr lang="cs-CZ" sz="2000"/>
              <a:t>důraz na komunikaci s voliči, jejich zapojení tak aby byla podpořena dlouhodobost změn</a:t>
            </a:r>
          </a:p>
          <a:p>
            <a:pPr>
              <a:lnSpc>
                <a:spcPct val="90000"/>
              </a:lnSpc>
            </a:pPr>
            <a:r>
              <a:rPr lang="cs-CZ" sz="2000"/>
              <a:t>postižitelnost politika za "chyby v práci", odpovědnost i po skončení mandátu</a:t>
            </a:r>
          </a:p>
          <a:p>
            <a:pPr>
              <a:lnSpc>
                <a:spcPct val="90000"/>
              </a:lnSpc>
            </a:pPr>
            <a:r>
              <a:rPr lang="cs-CZ" sz="2000"/>
              <a:t>posílení kontroly při rozhodování</a:t>
            </a:r>
          </a:p>
          <a:p>
            <a:pPr>
              <a:lnSpc>
                <a:spcPct val="90000"/>
              </a:lnSpc>
            </a:pP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44764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Vliv lobby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268413"/>
            <a:ext cx="4249738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>
                <a:solidFill>
                  <a:schemeClr val="accent2"/>
                </a:solidFill>
              </a:rPr>
              <a:t>Důsledky</a:t>
            </a:r>
          </a:p>
          <a:p>
            <a:pPr>
              <a:lnSpc>
                <a:spcPct val="80000"/>
              </a:lnSpc>
            </a:pPr>
            <a:r>
              <a:rPr lang="cs-CZ" sz="2400"/>
              <a:t>neefektivní alokace zdrojů</a:t>
            </a:r>
          </a:p>
          <a:p>
            <a:pPr>
              <a:lnSpc>
                <a:spcPct val="80000"/>
              </a:lnSpc>
            </a:pPr>
            <a:r>
              <a:rPr lang="cs-CZ" sz="2400">
                <a:solidFill>
                  <a:schemeClr val="hlink"/>
                </a:solidFill>
              </a:rPr>
              <a:t>nedůvěra v reprezentativní demokracii</a:t>
            </a:r>
          </a:p>
          <a:p>
            <a:pPr>
              <a:lnSpc>
                <a:spcPct val="80000"/>
              </a:lnSpc>
            </a:pPr>
            <a:r>
              <a:rPr lang="cs-CZ" sz="2400"/>
              <a:t>růst korupce</a:t>
            </a:r>
          </a:p>
          <a:p>
            <a:pPr>
              <a:lnSpc>
                <a:spcPct val="80000"/>
              </a:lnSpc>
            </a:pPr>
            <a:r>
              <a:rPr lang="cs-CZ" sz="2400"/>
              <a:t>omezení "pravomocí" vlády, parlamentu</a:t>
            </a:r>
          </a:p>
          <a:p>
            <a:pPr>
              <a:lnSpc>
                <a:spcPct val="80000"/>
              </a:lnSpc>
            </a:pPr>
            <a:r>
              <a:rPr lang="cs-CZ" sz="2400"/>
              <a:t>netransparentnost rozhodování vlády/parlamentu</a:t>
            </a:r>
          </a:p>
          <a:p>
            <a:pPr>
              <a:lnSpc>
                <a:spcPct val="80000"/>
              </a:lnSpc>
            </a:pPr>
            <a:r>
              <a:rPr lang="cs-CZ" sz="2400">
                <a:solidFill>
                  <a:schemeClr val="hlink"/>
                </a:solidFill>
              </a:rPr>
              <a:t>ekonomicky nesmyslná rozhodnutí</a:t>
            </a:r>
          </a:p>
          <a:p>
            <a:pPr>
              <a:lnSpc>
                <a:spcPct val="80000"/>
              </a:lnSpc>
            </a:pPr>
            <a:endParaRPr lang="cs-CZ" sz="2400">
              <a:solidFill>
                <a:schemeClr val="hlink"/>
              </a:solidFill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196975"/>
            <a:ext cx="4171950" cy="5661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>
                <a:solidFill>
                  <a:schemeClr val="accent2"/>
                </a:solidFill>
              </a:rPr>
              <a:t>Řešení</a:t>
            </a:r>
          </a:p>
          <a:p>
            <a:pPr>
              <a:lnSpc>
                <a:spcPct val="80000"/>
              </a:lnSpc>
            </a:pPr>
            <a:r>
              <a:rPr lang="cs-CZ" sz="2400">
                <a:solidFill>
                  <a:schemeClr val="hlink"/>
                </a:solidFill>
              </a:rPr>
              <a:t>Právní úprava lobbingu nebo sebeorganizací (komory)</a:t>
            </a:r>
          </a:p>
          <a:p>
            <a:pPr>
              <a:lnSpc>
                <a:spcPct val="80000"/>
              </a:lnSpc>
            </a:pPr>
            <a:r>
              <a:rPr lang="cs-CZ" sz="2400"/>
              <a:t>změna systému veřejných zakázek - transparentnost</a:t>
            </a:r>
          </a:p>
          <a:p>
            <a:pPr>
              <a:lnSpc>
                <a:spcPct val="80000"/>
              </a:lnSpc>
            </a:pPr>
            <a:r>
              <a:rPr lang="cs-CZ" sz="2400"/>
              <a:t>ošetření střetu zájmů (dozorčí, správní aj. rady versus výkon rozhodovací fce)</a:t>
            </a:r>
          </a:p>
          <a:p>
            <a:pPr>
              <a:lnSpc>
                <a:spcPct val="80000"/>
              </a:lnSpc>
            </a:pPr>
            <a:r>
              <a:rPr lang="cs-CZ" sz="2400"/>
              <a:t>pravidla možnost stávkování</a:t>
            </a:r>
          </a:p>
          <a:p>
            <a:pPr>
              <a:lnSpc>
                <a:spcPct val="80000"/>
              </a:lnSpc>
            </a:pPr>
            <a:r>
              <a:rPr lang="cs-CZ" sz="2400"/>
              <a:t>Odpovědnost politika za důsledky rozhodování</a:t>
            </a:r>
          </a:p>
          <a:p>
            <a:pPr>
              <a:lnSpc>
                <a:spcPct val="80000"/>
              </a:lnSpc>
            </a:pPr>
            <a:r>
              <a:rPr lang="cs-CZ" sz="2400"/>
              <a:t>zapojení voličů do rozhodování</a:t>
            </a:r>
          </a:p>
          <a:p>
            <a:pPr>
              <a:lnSpc>
                <a:spcPct val="80000"/>
              </a:lnSpc>
            </a:pP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94973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Jeden z důvodů, kterými se dnes zpochybňuje politické vzdělávání, zní: demokracie je stabilní, takže už politické vzdělávání není zapotřebí. Tomu odpovídá tvrzení: kdo je sytý, může přestat jíst. Co ale, když dostane znovu hlad</a:t>
            </a:r>
            <a:r>
              <a:rPr lang="cs-CZ" i="1" dirty="0" smtClean="0"/>
              <a:t>?</a:t>
            </a:r>
            <a:r>
              <a:rPr lang="cs-CZ" i="1" dirty="0"/>
              <a:t> Lze se vzdát policie, protože </a:t>
            </a:r>
            <a:r>
              <a:rPr lang="cs-CZ" i="1" dirty="0" smtClean="0"/>
              <a:t>většina obyvatel </a:t>
            </a:r>
            <a:r>
              <a:rPr lang="cs-CZ" i="1" dirty="0"/>
              <a:t>dodržuje právo</a:t>
            </a:r>
            <a:r>
              <a:rPr lang="cs-CZ" i="1" dirty="0" smtClean="0"/>
              <a:t>? (</a:t>
            </a:r>
            <a:r>
              <a:rPr lang="cs-CZ" i="1" dirty="0" err="1" smtClean="0"/>
              <a:t>Frick</a:t>
            </a:r>
            <a:r>
              <a:rPr lang="cs-CZ" i="1" dirty="0" smtClean="0"/>
              <a:t>)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969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česká demokracie křehká nebo stabilní?</a:t>
            </a:r>
          </a:p>
          <a:p>
            <a:r>
              <a:rPr lang="cs-CZ" dirty="0" smtClean="0"/>
              <a:t>Jako roli hraje v demokracii „kult osobnosti“?</a:t>
            </a:r>
          </a:p>
          <a:p>
            <a:r>
              <a:rPr lang="cs-CZ" dirty="0" smtClean="0"/>
              <a:t>Jak dopadne střet demokratických a autoritářských/totalitních zemí?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2666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 ISU</a:t>
            </a:r>
          </a:p>
          <a:p>
            <a:pPr lvl="1"/>
            <a:r>
              <a:rPr lang="cs-CZ" dirty="0" smtClean="0"/>
              <a:t>Kontroverze demokracie – </a:t>
            </a:r>
            <a:r>
              <a:rPr lang="cs-CZ" dirty="0" err="1" smtClean="0"/>
              <a:t>Dobrovolský</a:t>
            </a:r>
            <a:r>
              <a:rPr lang="cs-CZ" dirty="0" smtClean="0"/>
              <a:t>, </a:t>
            </a:r>
            <a:r>
              <a:rPr lang="cs-CZ" dirty="0" err="1" smtClean="0"/>
              <a:t>Schlemmer</a:t>
            </a:r>
            <a:endParaRPr lang="cs-CZ" dirty="0" smtClean="0"/>
          </a:p>
          <a:p>
            <a:pPr lvl="1"/>
            <a:r>
              <a:rPr lang="cs-CZ" dirty="0" smtClean="0"/>
              <a:t>Politická participace – Nekola</a:t>
            </a:r>
          </a:p>
          <a:p>
            <a:pPr lvl="1"/>
            <a:r>
              <a:rPr lang="cs-CZ" dirty="0" smtClean="0"/>
              <a:t>Selhání státu – Potůček</a:t>
            </a:r>
          </a:p>
          <a:p>
            <a:r>
              <a:rPr lang="cs-CZ" dirty="0" smtClean="0"/>
              <a:t>Další:</a:t>
            </a:r>
          </a:p>
          <a:p>
            <a:pPr lvl="1"/>
            <a:r>
              <a:rPr lang="cs-CZ" dirty="0" smtClean="0"/>
              <a:t>Potůček, M.: Nejen trh</a:t>
            </a:r>
          </a:p>
          <a:p>
            <a:pPr lvl="1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www.revuestrednievropa.cz/upload/1.pdf</a:t>
            </a:r>
            <a:endParaRPr lang="cs-CZ" dirty="0" smtClean="0"/>
          </a:p>
          <a:p>
            <a:pPr lvl="1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www.ceses.cuni.cz/CESES-20-version1-sesit05_09_fric.pdf</a:t>
            </a:r>
            <a:r>
              <a:rPr lang="cs-CZ" dirty="0" smtClean="0"/>
              <a:t>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177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Historicky lze demokracie shrnout podle </a:t>
            </a:r>
            <a:r>
              <a:rPr lang="cs-CZ" dirty="0" err="1"/>
              <a:t>R.A.Dahla</a:t>
            </a:r>
            <a:r>
              <a:rPr lang="cs-CZ" dirty="0"/>
              <a:t> do </a:t>
            </a:r>
            <a:r>
              <a:rPr lang="cs-CZ" dirty="0" smtClean="0"/>
              <a:t>tří etap:</a:t>
            </a:r>
            <a:endParaRPr lang="cs-CZ" dirty="0"/>
          </a:p>
          <a:p>
            <a:r>
              <a:rPr lang="cs-CZ" dirty="0"/>
              <a:t>1) </a:t>
            </a:r>
            <a:r>
              <a:rPr lang="cs-CZ" dirty="0" smtClean="0"/>
              <a:t>Přímá </a:t>
            </a:r>
            <a:r>
              <a:rPr lang="cs-CZ" dirty="0"/>
              <a:t>demokracie malých </a:t>
            </a:r>
            <a:r>
              <a:rPr lang="cs-CZ" dirty="0" smtClean="0"/>
              <a:t>městských </a:t>
            </a:r>
            <a:r>
              <a:rPr lang="cs-CZ" dirty="0"/>
              <a:t>státu, která </a:t>
            </a:r>
            <a:r>
              <a:rPr lang="cs-CZ" dirty="0" smtClean="0"/>
              <a:t>začala </a:t>
            </a:r>
            <a:r>
              <a:rPr lang="cs-CZ" dirty="0"/>
              <a:t>v antickém </a:t>
            </a:r>
            <a:r>
              <a:rPr lang="cs-CZ" dirty="0"/>
              <a:t>Ř</a:t>
            </a:r>
            <a:r>
              <a:rPr lang="cs-CZ" dirty="0" smtClean="0"/>
              <a:t>ecku a skončila </a:t>
            </a:r>
            <a:r>
              <a:rPr lang="cs-CZ" dirty="0"/>
              <a:t>v 18. století.</a:t>
            </a:r>
          </a:p>
          <a:p>
            <a:r>
              <a:rPr lang="cs-CZ" dirty="0"/>
              <a:t>2) Reprezentativní demokracie </a:t>
            </a:r>
            <a:r>
              <a:rPr lang="cs-CZ" dirty="0" smtClean="0"/>
              <a:t>větších </a:t>
            </a:r>
            <a:r>
              <a:rPr lang="cs-CZ" dirty="0"/>
              <a:t>národních státu, která </a:t>
            </a:r>
            <a:r>
              <a:rPr lang="cs-CZ" dirty="0" smtClean="0"/>
              <a:t>začala někde na rozhraní </a:t>
            </a:r>
            <a:r>
              <a:rPr lang="cs-CZ" dirty="0"/>
              <a:t>18. a 19. stol.</a:t>
            </a:r>
          </a:p>
          <a:p>
            <a:r>
              <a:rPr lang="cs-CZ" dirty="0"/>
              <a:t>3) Koncem 20. stol. podle </a:t>
            </a:r>
            <a:r>
              <a:rPr lang="cs-CZ" dirty="0" err="1"/>
              <a:t>Dahla</a:t>
            </a:r>
            <a:r>
              <a:rPr lang="cs-CZ" dirty="0"/>
              <a:t> možná </a:t>
            </a:r>
            <a:r>
              <a:rPr lang="cs-CZ" dirty="0" smtClean="0"/>
              <a:t>začíná </a:t>
            </a:r>
            <a:r>
              <a:rPr lang="cs-CZ" dirty="0"/>
              <a:t>transformace demokracie </a:t>
            </a:r>
            <a:r>
              <a:rPr lang="cs-CZ" dirty="0" smtClean="0"/>
              <a:t>na nadnárodní </a:t>
            </a:r>
            <a:r>
              <a:rPr lang="cs-CZ" dirty="0"/>
              <a:t>úrovni, i když není jisté, jestli </a:t>
            </a:r>
            <a:r>
              <a:rPr lang="cs-CZ" dirty="0" smtClean="0"/>
              <a:t>nepůjde </a:t>
            </a:r>
            <a:r>
              <a:rPr lang="cs-CZ" dirty="0"/>
              <a:t>spíše o </a:t>
            </a:r>
            <a:r>
              <a:rPr lang="cs-CZ" dirty="0" smtClean="0"/>
              <a:t>nějakou </a:t>
            </a:r>
            <a:r>
              <a:rPr lang="cs-CZ" dirty="0"/>
              <a:t>formu </a:t>
            </a:r>
            <a:r>
              <a:rPr lang="cs-CZ" dirty="0" smtClean="0"/>
              <a:t>poručnictví </a:t>
            </a:r>
            <a:r>
              <a:rPr lang="cs-CZ" dirty="0"/>
              <a:t>než </a:t>
            </a:r>
            <a:r>
              <a:rPr lang="cs-CZ" dirty="0" smtClean="0"/>
              <a:t>o demokracii </a:t>
            </a:r>
            <a:r>
              <a:rPr lang="cs-CZ" dirty="0"/>
              <a:t>na nadnárodní úrovni.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6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Schumpeter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tři </a:t>
            </a:r>
            <a:r>
              <a:rPr lang="cs-CZ" dirty="0"/>
              <a:t>implikace klasické demokratické doktríny, </a:t>
            </a:r>
            <a:r>
              <a:rPr lang="cs-CZ" dirty="0" smtClean="0"/>
              <a:t>které považuje </a:t>
            </a:r>
            <a:r>
              <a:rPr lang="cs-CZ" dirty="0"/>
              <a:t>za nerealistické:</a:t>
            </a:r>
          </a:p>
          <a:p>
            <a:pPr lvl="1"/>
            <a:r>
              <a:rPr lang="cs-CZ" dirty="0"/>
              <a:t>1) "obecné blaho", které každý rozumný </a:t>
            </a:r>
            <a:r>
              <a:rPr lang="cs-CZ" dirty="0" err="1" smtClean="0"/>
              <a:t>človek</a:t>
            </a:r>
            <a:r>
              <a:rPr lang="cs-CZ" dirty="0" smtClean="0"/>
              <a:t> </a:t>
            </a:r>
            <a:r>
              <a:rPr lang="cs-CZ" dirty="0"/>
              <a:t>muže zjistit na základe </a:t>
            </a:r>
            <a:r>
              <a:rPr lang="cs-CZ" dirty="0" smtClean="0"/>
              <a:t>racionálního uvažování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2) "všeobecná </a:t>
            </a:r>
            <a:r>
              <a:rPr lang="cs-CZ" dirty="0" smtClean="0"/>
              <a:t>vůle</a:t>
            </a:r>
            <a:r>
              <a:rPr lang="cs-CZ" dirty="0"/>
              <a:t>" neboli "</a:t>
            </a:r>
            <a:r>
              <a:rPr lang="cs-CZ" dirty="0" smtClean="0"/>
              <a:t>společná vůle </a:t>
            </a:r>
            <a:r>
              <a:rPr lang="cs-CZ" dirty="0"/>
              <a:t>lidu" odpovídající tomuto obecnému blahu,</a:t>
            </a:r>
          </a:p>
          <a:p>
            <a:pPr lvl="1"/>
            <a:r>
              <a:rPr lang="cs-CZ" dirty="0"/>
              <a:t>3) "racionální" chování </a:t>
            </a:r>
            <a:r>
              <a:rPr lang="cs-CZ" dirty="0" smtClean="0"/>
              <a:t>občanu</a:t>
            </a:r>
            <a:r>
              <a:rPr lang="cs-CZ" dirty="0"/>
              <a:t>, díky </a:t>
            </a:r>
            <a:r>
              <a:rPr lang="cs-CZ" dirty="0" smtClean="0"/>
              <a:t>němuž </a:t>
            </a:r>
            <a:r>
              <a:rPr lang="cs-CZ" dirty="0"/>
              <a:t>obecné blaho muže být </a:t>
            </a:r>
            <a:r>
              <a:rPr lang="cs-CZ" dirty="0" smtClean="0"/>
              <a:t>zjištěno a všeobecná vůle </a:t>
            </a:r>
            <a:r>
              <a:rPr lang="cs-CZ" dirty="0"/>
              <a:t>formulována.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91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demokracie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Politické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Hodnotové základy (Rovnost a svoboda)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Iluze a informace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Úloha jednotlivce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Vymahatelnost práva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Udržitelnost demokracie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Ekonomické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Liberální versus sociální doktrína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Státní (ne)zásahy do ekonomiky ohrožující demokracii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Selhání demokracie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Řešení selhání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83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1.1 Hodnotové </a:t>
            </a:r>
            <a:r>
              <a:rPr lang="cs-CZ" sz="4000" dirty="0" smtClean="0"/>
              <a:t>základy</a:t>
            </a:r>
            <a:endParaRPr lang="cs-CZ" sz="40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ROVNOST x SVOBODA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Rovnost absolutní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Rovnost šancí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Svoboda až po hranici svobody druhého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Která hodnota je důležitější?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Pro rozvoj společnosti?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Pro dlouhodobou stabilitu a růst společnosti?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Pro reprezentativní demokracii?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Je možné dosahovat je současně?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Jaké je přijatelné omezení svobody ve prospěch rovnosti šancí?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01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 rovnost šancí = omezení svobod včetně ekonomických zásahů</a:t>
            </a:r>
          </a:p>
          <a:p>
            <a:r>
              <a:rPr lang="cs-CZ" dirty="0" smtClean="0"/>
              <a:t>Problém a spor: kde je optimální hranice zásahů, které „maximalizují“ rovnost </a:t>
            </a:r>
            <a:r>
              <a:rPr lang="cs-CZ" dirty="0" smtClean="0"/>
              <a:t>šancí</a:t>
            </a:r>
          </a:p>
          <a:p>
            <a:endParaRPr lang="cs-CZ" dirty="0"/>
          </a:p>
          <a:p>
            <a:r>
              <a:rPr lang="cs-CZ" dirty="0" smtClean="0"/>
              <a:t>Pozitivní diskriminace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23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Jedním z problémů demokracie je to, že hájí názory a práva všech a zároveň omezuje šířku, resp. svobodu slova tím, že přijímá zákony k ochraně minorit, vyznání a politicky-korektního vyjadřování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Příklad: postřílet muslimy x smrt nevěřícím psům</a:t>
            </a:r>
          </a:p>
          <a:p>
            <a:pPr lvl="1"/>
            <a:r>
              <a:rPr lang="cs-CZ" dirty="0" smtClean="0"/>
              <a:t>trestný čin </a:t>
            </a:r>
            <a:r>
              <a:rPr lang="cs-CZ" dirty="0"/>
              <a:t>podněcování k rasové </a:t>
            </a:r>
            <a:r>
              <a:rPr lang="cs-CZ" dirty="0" smtClean="0"/>
              <a:t>nesnášenlivosti</a:t>
            </a:r>
          </a:p>
          <a:p>
            <a:pPr lvl="1"/>
            <a:r>
              <a:rPr lang="cs-CZ" dirty="0" smtClean="0"/>
              <a:t>Nebo právo na svobodu slova menšiny?</a:t>
            </a:r>
          </a:p>
          <a:p>
            <a:r>
              <a:rPr lang="cs-CZ" dirty="0" smtClean="0"/>
              <a:t>Příklad: integrace imigrantů: ustoupit nebo neustoupit vlastní kulturou a tradicí, pokud vím, že v původní zemi imigranta by moji kulturu neakceptovali? 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91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Rovnost x elita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Teze: skutečná </a:t>
            </a:r>
            <a:r>
              <a:rPr lang="cs-CZ" dirty="0"/>
              <a:t>demokracie může existovat výhradně v rámci komunity, jíž stmelují společné hodnoty a historické svazky. </a:t>
            </a:r>
            <a:endParaRPr lang="cs-CZ" dirty="0" smtClean="0"/>
          </a:p>
          <a:p>
            <a:pPr lvl="1"/>
            <a:r>
              <a:rPr lang="cs-CZ" dirty="0" smtClean="0"/>
              <a:t>Heterogenita skupiny </a:t>
            </a:r>
            <a:r>
              <a:rPr lang="cs-CZ" dirty="0" smtClean="0"/>
              <a:t>vyvolává </a:t>
            </a:r>
            <a:r>
              <a:rPr lang="cs-CZ" dirty="0" smtClean="0"/>
              <a:t>problémy</a:t>
            </a:r>
          </a:p>
          <a:p>
            <a:pPr lvl="1"/>
            <a:r>
              <a:rPr lang="cs-CZ" dirty="0" smtClean="0"/>
              <a:t>čím </a:t>
            </a:r>
            <a:r>
              <a:rPr lang="cs-CZ" dirty="0"/>
              <a:t>větším je daný politický svazek, tím silnější typ vlády potřebuje k udržení své </a:t>
            </a:r>
            <a:r>
              <a:rPr lang="cs-CZ" dirty="0" smtClean="0"/>
              <a:t>celistvosti</a:t>
            </a:r>
          </a:p>
          <a:p>
            <a:r>
              <a:rPr lang="cs-CZ" dirty="0" err="1" smtClean="0"/>
              <a:t>Benoist</a:t>
            </a:r>
            <a:r>
              <a:rPr lang="cs-CZ" dirty="0" smtClean="0"/>
              <a:t>: opravdová </a:t>
            </a:r>
            <a:r>
              <a:rPr lang="cs-CZ" dirty="0"/>
              <a:t>demokracie je systémem elitářským, nikoli </a:t>
            </a:r>
            <a:r>
              <a:rPr lang="cs-CZ" dirty="0" smtClean="0"/>
              <a:t>rovnostářským</a:t>
            </a:r>
          </a:p>
          <a:p>
            <a:r>
              <a:rPr lang="cs-CZ" dirty="0" smtClean="0"/>
              <a:t>Demokracie umožňuje přeskupení </a:t>
            </a:r>
            <a:r>
              <a:rPr lang="cs-CZ" dirty="0"/>
              <a:t>elit, neboť za předpokladu, že je občanům dána rovná šance se stát nerovnými, nejlepší z nich se vyšplhají na vrchol, zatímco ti nejhorší klesnou ke dnu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18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1178</Words>
  <Application>Microsoft Office PowerPoint</Application>
  <PresentationFormat>Předvádění na obrazovce (4:3)</PresentationFormat>
  <Paragraphs>183</Paragraphs>
  <Slides>29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1" baseType="lpstr">
      <vt:lpstr>Motiv systému Office</vt:lpstr>
      <vt:lpstr>Graf</vt:lpstr>
      <vt:lpstr>Problémy moderních demokratických států</vt:lpstr>
      <vt:lpstr>Prezentace aplikace PowerPoint</vt:lpstr>
      <vt:lpstr>Prezentace aplikace PowerPoint</vt:lpstr>
      <vt:lpstr>Schumpeter</vt:lpstr>
      <vt:lpstr>Problémy demokracie</vt:lpstr>
      <vt:lpstr>1.1 Hodnotové základy</vt:lpstr>
      <vt:lpstr>rovnost</vt:lpstr>
      <vt:lpstr>svoboda</vt:lpstr>
      <vt:lpstr>Rovnost x elita</vt:lpstr>
      <vt:lpstr>1.2 Iluze a informace</vt:lpstr>
      <vt:lpstr>1.3 Úloha jednotlivce</vt:lpstr>
      <vt:lpstr>1.4 Vymahatelnost práva</vt:lpstr>
      <vt:lpstr>1.5 Udržitelnost demokracie</vt:lpstr>
      <vt:lpstr>2 Ekonomické spory</vt:lpstr>
      <vt:lpstr>3 Selhání demokracie</vt:lpstr>
      <vt:lpstr>Selhání přímé demokracie</vt:lpstr>
      <vt:lpstr>Selhání reprezentativní demokracie</vt:lpstr>
      <vt:lpstr>Názor studentů 2010</vt:lpstr>
      <vt:lpstr>Názor studentů 2010</vt:lpstr>
      <vt:lpstr>Selhání vlastní decentralizovaným soustavám</vt:lpstr>
      <vt:lpstr>4 Možnosti řešení selhání</vt:lpstr>
      <vt:lpstr>Druhy participace</vt:lpstr>
      <vt:lpstr>Prezentace aplikace PowerPoint</vt:lpstr>
      <vt:lpstr>Odcizení zvolených reprezentantů zájmům voličů </vt:lpstr>
      <vt:lpstr>Omezený časový horizont</vt:lpstr>
      <vt:lpstr>Vliv lobby</vt:lpstr>
      <vt:lpstr>Prezentace aplikace PowerPoint</vt:lpstr>
      <vt:lpstr>Diskuze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Marek</dc:creator>
  <cp:lastModifiedBy>MP</cp:lastModifiedBy>
  <cp:revision>24</cp:revision>
  <dcterms:created xsi:type="dcterms:W3CDTF">2013-03-24T15:17:39Z</dcterms:created>
  <dcterms:modified xsi:type="dcterms:W3CDTF">2014-03-26T07:04:06Z</dcterms:modified>
</cp:coreProperties>
</file>