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351" r:id="rId3"/>
    <p:sldId id="259" r:id="rId4"/>
    <p:sldId id="337" r:id="rId5"/>
    <p:sldId id="364" r:id="rId6"/>
    <p:sldId id="338" r:id="rId7"/>
    <p:sldId id="341" r:id="rId8"/>
    <p:sldId id="342" r:id="rId9"/>
    <p:sldId id="343" r:id="rId10"/>
    <p:sldId id="344" r:id="rId11"/>
    <p:sldId id="345" r:id="rId12"/>
    <p:sldId id="346" r:id="rId13"/>
    <p:sldId id="348" r:id="rId14"/>
    <p:sldId id="349" r:id="rId15"/>
    <p:sldId id="355" r:id="rId16"/>
    <p:sldId id="358" r:id="rId17"/>
    <p:sldId id="357" r:id="rId18"/>
    <p:sldId id="359" r:id="rId19"/>
    <p:sldId id="261" r:id="rId20"/>
    <p:sldId id="265" r:id="rId21"/>
    <p:sldId id="266" r:id="rId22"/>
    <p:sldId id="270" r:id="rId23"/>
    <p:sldId id="361" r:id="rId24"/>
    <p:sldId id="362" r:id="rId25"/>
    <p:sldId id="296" r:id="rId26"/>
    <p:sldId id="360" r:id="rId27"/>
    <p:sldId id="363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284F7-7187-4560-9B1B-9DF690F70C09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AAE8B-7D6C-46F7-ABF1-9EFF7124CD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883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0A9CB1-D93E-4BCC-9669-769926DDFDA8}" type="slidenum">
              <a:rPr lang="cs-CZ"/>
              <a:pPr/>
              <a:t>10</a:t>
            </a:fld>
            <a:endParaRPr lang="cs-CZ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zh-CN"/>
              <a:t>[1] Optimální nabídky produkce veřejného statku je různými autory vzhledem k mezním nákladům vymezována různě: Musgrave – suma individuálních cen, Bowen/Samuelson – suma mezních měr substituce, Buchanan – suma mezních hodnocení. Rozdělení převzato od Jackson, Brown (2003)</a:t>
            </a:r>
            <a:endParaRPr lang="cs-CZ"/>
          </a:p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Dye</a:t>
            </a:r>
            <a:r>
              <a:rPr lang="cs-CZ" dirty="0" smtClean="0"/>
              <a:t> p.8 upraveno</a:t>
            </a:r>
          </a:p>
          <a:p>
            <a:r>
              <a:rPr lang="cs-CZ" dirty="0" smtClean="0"/>
              <a:t>+ dostupnost</a:t>
            </a:r>
            <a:r>
              <a:rPr lang="cs-CZ" baseline="0" dirty="0" smtClean="0"/>
              <a:t> dat a informací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AAE8B-7D6C-46F7-ABF1-9EFF7124CDB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761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Dye</a:t>
            </a:r>
            <a:r>
              <a:rPr lang="cs-CZ" baseline="0" dirty="0" smtClean="0"/>
              <a:t> p.12-30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AAE8B-7D6C-46F7-ABF1-9EFF7124CDB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546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Dunn</a:t>
            </a:r>
            <a:r>
              <a:rPr lang="cs-CZ" dirty="0" smtClean="0"/>
              <a:t> p.18</a:t>
            </a:r>
          </a:p>
          <a:p>
            <a:r>
              <a:rPr lang="cs-CZ" dirty="0" err="1" smtClean="0"/>
              <a:t>Note</a:t>
            </a:r>
            <a:r>
              <a:rPr lang="cs-CZ" dirty="0" smtClean="0"/>
              <a:t>: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repertory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grid</a:t>
            </a:r>
            <a:r>
              <a:rPr lang="cs-CZ" baseline="0" dirty="0" smtClean="0"/>
              <a:t> – </a:t>
            </a:r>
            <a:r>
              <a:rPr lang="cs-CZ" baseline="0" dirty="0" err="1" smtClean="0"/>
              <a:t>analyza</a:t>
            </a:r>
            <a:r>
              <a:rPr lang="cs-CZ" baseline="0" dirty="0" smtClean="0"/>
              <a:t> interview s cílem najít důležité faktory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AAE8B-7D6C-46F7-ABF1-9EFF7124CDB4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268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F79AC-1999-4CFD-825B-CDCE7E011114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6D1D-2B8C-49E2-91E4-529B4821C5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88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F79AC-1999-4CFD-825B-CDCE7E011114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6D1D-2B8C-49E2-91E4-529B4821C5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949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F79AC-1999-4CFD-825B-CDCE7E011114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6D1D-2B8C-49E2-91E4-529B4821C5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393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0B519-A4AC-4EE4-8B33-F2A1CABB32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616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A808AE0-9DA6-4A88-9017-901C92C5A44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431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EEBB-3359-472F-9D56-2F82E32443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62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F79AC-1999-4CFD-825B-CDCE7E011114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6D1D-2B8C-49E2-91E4-529B4821C5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60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F79AC-1999-4CFD-825B-CDCE7E011114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6D1D-2B8C-49E2-91E4-529B4821C5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83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F79AC-1999-4CFD-825B-CDCE7E011114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6D1D-2B8C-49E2-91E4-529B4821C5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633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F79AC-1999-4CFD-825B-CDCE7E011114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6D1D-2B8C-49E2-91E4-529B4821C5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88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F79AC-1999-4CFD-825B-CDCE7E011114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6D1D-2B8C-49E2-91E4-529B4821C5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70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F79AC-1999-4CFD-825B-CDCE7E011114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6D1D-2B8C-49E2-91E4-529B4821C5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36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F79AC-1999-4CFD-825B-CDCE7E011114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6D1D-2B8C-49E2-91E4-529B4821C5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278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F79AC-1999-4CFD-825B-CDCE7E011114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6D1D-2B8C-49E2-91E4-529B4821C5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481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F79AC-1999-4CFD-825B-CDCE7E011114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46D1D-2B8C-49E2-91E4-529B4821C5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40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  <p:sldLayoutId id="214748366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Veřejná politika</a:t>
            </a:r>
            <a:br>
              <a:rPr lang="cs-CZ" dirty="0" smtClean="0"/>
            </a:br>
            <a:r>
              <a:rPr lang="cs-CZ" sz="2800" dirty="0" smtClean="0"/>
              <a:t>pojmy, principy</a:t>
            </a:r>
            <a:r>
              <a:rPr lang="cs-CZ" sz="2800" dirty="0"/>
              <a:t> </a:t>
            </a:r>
            <a:r>
              <a:rPr lang="cs-CZ" sz="2800" dirty="0" smtClean="0"/>
              <a:t>a analýza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P8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3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Srovnání pohledu na „optimum“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zh-CN" sz="2400" i="1" dirty="0"/>
              <a:t>Optimum </a:t>
            </a:r>
            <a:r>
              <a:rPr lang="cs-CZ" altLang="zh-CN" sz="2400" dirty="0"/>
              <a:t>kvality i kvantity poskytovaných veřejných statků (formy redistribuce apod.) </a:t>
            </a:r>
            <a:r>
              <a:rPr lang="cs-CZ" altLang="zh-CN" sz="2400" b="1" i="1" dirty="0"/>
              <a:t>z pohledu veřejné politiky lze posuzovat</a:t>
            </a:r>
            <a:r>
              <a:rPr lang="cs-CZ" altLang="zh-CN" sz="2400" dirty="0"/>
              <a:t> přinejmenším ve třech rovinách: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zh-CN" sz="2400" i="1" dirty="0"/>
          </a:p>
          <a:p>
            <a:pPr lvl="1">
              <a:lnSpc>
                <a:spcPct val="80000"/>
              </a:lnSpc>
            </a:pPr>
            <a:r>
              <a:rPr lang="cs-CZ" altLang="zh-CN" sz="2000" i="1" dirty="0"/>
              <a:t>z hlediska cílů, pro které byla daná veřejná politika vytvořena</a:t>
            </a:r>
            <a:r>
              <a:rPr lang="cs-CZ" altLang="zh-CN" sz="2000" dirty="0"/>
              <a:t>. </a:t>
            </a:r>
          </a:p>
          <a:p>
            <a:pPr lvl="1">
              <a:lnSpc>
                <a:spcPct val="80000"/>
              </a:lnSpc>
            </a:pPr>
            <a:r>
              <a:rPr lang="cs-CZ" altLang="zh-CN" sz="2000" i="1" dirty="0"/>
              <a:t>z hlediska zájmů jednotlivých aktérů</a:t>
            </a:r>
            <a:r>
              <a:rPr lang="cs-CZ" altLang="zh-CN" sz="2000" dirty="0"/>
              <a:t>. </a:t>
            </a:r>
          </a:p>
          <a:p>
            <a:pPr lvl="1">
              <a:lnSpc>
                <a:spcPct val="80000"/>
              </a:lnSpc>
            </a:pPr>
            <a:r>
              <a:rPr lang="cs-CZ" altLang="zh-CN" sz="2000" dirty="0"/>
              <a:t>Normativně, dle výchozí </a:t>
            </a:r>
            <a:r>
              <a:rPr lang="cs-CZ" altLang="zh-CN" sz="2000" dirty="0" smtClean="0"/>
              <a:t>ideologie</a:t>
            </a:r>
            <a:endParaRPr lang="cs-CZ" altLang="zh-CN" sz="2000" dirty="0"/>
          </a:p>
          <a:p>
            <a:pPr>
              <a:lnSpc>
                <a:spcPct val="80000"/>
              </a:lnSpc>
            </a:pPr>
            <a:endParaRPr lang="cs-CZ" altLang="zh-CN" sz="2400" b="1" i="1" dirty="0"/>
          </a:p>
          <a:p>
            <a:pPr>
              <a:lnSpc>
                <a:spcPct val="80000"/>
              </a:lnSpc>
            </a:pPr>
            <a:r>
              <a:rPr lang="cs-CZ" altLang="zh-CN" sz="2400" b="1" i="1" dirty="0"/>
              <a:t>Optimum z pohledu ekonomie</a:t>
            </a:r>
            <a:r>
              <a:rPr lang="cs-CZ" altLang="zh-CN" sz="2400" dirty="0"/>
              <a:t> lze odvozovat z celého spektra ekonomických přístupů. Tradičním požadavkem je pak tzv. </a:t>
            </a:r>
            <a:r>
              <a:rPr lang="cs-CZ" altLang="zh-CN" sz="2400" b="1" dirty="0" err="1"/>
              <a:t>Paretovská</a:t>
            </a:r>
            <a:r>
              <a:rPr lang="cs-CZ" altLang="zh-CN" sz="2400" b="1" dirty="0"/>
              <a:t> efektivnost</a:t>
            </a:r>
            <a:r>
              <a:rPr lang="cs-CZ" altLang="zh-CN" sz="2400" dirty="0"/>
              <a:t>, optimální množství určeno prostřednictvím mezních nákladů a mezních individuálních cen</a:t>
            </a:r>
          </a:p>
        </p:txBody>
      </p:sp>
    </p:spTree>
    <p:extLst>
      <p:ext uri="{BB962C8B-B14F-4D97-AF65-F5344CB8AC3E}">
        <p14:creationId xmlns:p14="http://schemas.microsoft.com/office/powerpoint/2010/main" val="127494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Měření užitku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zh-CN" sz="2400" dirty="0"/>
              <a:t>Existují minimálně dvě významné roviny, ve kterých má smysl provádět hodnocení: </a:t>
            </a:r>
            <a:r>
              <a:rPr lang="cs-CZ" altLang="zh-CN" sz="2400" b="1" dirty="0"/>
              <a:t>politické a ekonomické hodnocení</a:t>
            </a:r>
            <a:r>
              <a:rPr lang="cs-CZ" altLang="zh-CN" sz="2400" dirty="0"/>
              <a:t>.  </a:t>
            </a:r>
          </a:p>
          <a:p>
            <a:pPr>
              <a:lnSpc>
                <a:spcPct val="90000"/>
              </a:lnSpc>
            </a:pPr>
            <a:r>
              <a:rPr lang="cs-CZ" altLang="zh-CN" sz="2400" dirty="0"/>
              <a:t>Politické hodnocení: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potenciál získat podporu (hlasy voličů, podpora aktérů), 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být uskutečněna (šance na splnění cílů)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posloužit nějakému dalšímu, primárně politickému (zájmovému, mocenskému) účelu. </a:t>
            </a:r>
          </a:p>
          <a:p>
            <a:pPr>
              <a:lnSpc>
                <a:spcPct val="90000"/>
              </a:lnSpc>
            </a:pPr>
            <a:r>
              <a:rPr lang="cs-CZ" altLang="zh-CN" sz="2400" dirty="0"/>
              <a:t>Ekonomické hodnocení: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používá kritéria racionality  -  racionální činnost spočívá v efektivním využití omezených zdrojů za účelem maximálního dosažení cílů, resp. žádoucích užitků. … pořídili jsme to tak levně jak to jen šlo</a:t>
            </a:r>
            <a:r>
              <a:rPr lang="cs-CZ" altLang="zh-CN" sz="2000" dirty="0" smtClean="0"/>
              <a:t>?</a:t>
            </a:r>
          </a:p>
          <a:p>
            <a:pPr>
              <a:lnSpc>
                <a:spcPct val="90000"/>
              </a:lnSpc>
            </a:pPr>
            <a:endParaRPr lang="cs-CZ" altLang="zh-CN" sz="2400" dirty="0"/>
          </a:p>
          <a:p>
            <a:pPr>
              <a:lnSpc>
                <a:spcPct val="90000"/>
              </a:lnSpc>
            </a:pPr>
            <a:r>
              <a:rPr lang="cs-CZ" altLang="zh-CN" sz="2400" dirty="0" smtClean="0"/>
              <a:t>Problém „krátkodobosti“ užitku</a:t>
            </a:r>
            <a:endParaRPr lang="cs-CZ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76717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Okolností a prostředí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altLang="zh-CN" sz="2000" dirty="0"/>
              <a:t>Tak jako dochází k tržním selháním, dochází i k selhání vlády. </a:t>
            </a:r>
          </a:p>
          <a:p>
            <a:pPr>
              <a:lnSpc>
                <a:spcPct val="80000"/>
              </a:lnSpc>
            </a:pPr>
            <a:r>
              <a:rPr lang="cs-CZ" altLang="zh-CN" sz="2000" dirty="0"/>
              <a:t>(Jackson, Brown 2003):</a:t>
            </a:r>
          </a:p>
          <a:p>
            <a:pPr lvl="1">
              <a:lnSpc>
                <a:spcPct val="80000"/>
              </a:lnSpc>
            </a:pPr>
            <a:r>
              <a:rPr lang="cs-CZ" altLang="zh-CN" sz="1800" dirty="0"/>
              <a:t>výsledkem vládních intervencí jsou nepředpokládané změny;</a:t>
            </a:r>
          </a:p>
          <a:p>
            <a:pPr lvl="1">
              <a:lnSpc>
                <a:spcPct val="80000"/>
              </a:lnSpc>
            </a:pPr>
            <a:r>
              <a:rPr lang="cs-CZ" altLang="zh-CN" sz="1800" dirty="0"/>
              <a:t>formulované cíle vládní politiky jsou nejasné;</a:t>
            </a:r>
          </a:p>
          <a:p>
            <a:pPr lvl="1">
              <a:lnSpc>
                <a:spcPct val="80000"/>
              </a:lnSpc>
            </a:pPr>
            <a:r>
              <a:rPr lang="cs-CZ" altLang="zh-CN" sz="1800" dirty="0"/>
              <a:t>existují selhání při realizaci;</a:t>
            </a:r>
          </a:p>
          <a:p>
            <a:pPr lvl="1">
              <a:lnSpc>
                <a:spcPct val="80000"/>
              </a:lnSpc>
            </a:pPr>
            <a:r>
              <a:rPr lang="cs-CZ" altLang="zh-CN" sz="1800" dirty="0"/>
              <a:t>náklady na vládní intervenci nejsou nulové (náklady na byrokracii; transakční náklady);</a:t>
            </a:r>
          </a:p>
          <a:p>
            <a:pPr lvl="1">
              <a:lnSpc>
                <a:spcPct val="80000"/>
              </a:lnSpc>
            </a:pPr>
            <a:r>
              <a:rPr lang="cs-CZ" altLang="zh-CN" sz="1800" dirty="0"/>
              <a:t>snaha jednotlivců maximalizovat svůj užitek, čímž dochází ke společenským ztrátám (z pohledu teorie veřejné volby).</a:t>
            </a:r>
          </a:p>
          <a:p>
            <a:pPr>
              <a:lnSpc>
                <a:spcPct val="80000"/>
              </a:lnSpc>
            </a:pPr>
            <a:endParaRPr lang="cs-CZ" altLang="zh-CN" sz="2000" b="1" dirty="0" smtClean="0"/>
          </a:p>
          <a:p>
            <a:pPr>
              <a:lnSpc>
                <a:spcPct val="80000"/>
              </a:lnSpc>
            </a:pPr>
            <a:r>
              <a:rPr lang="cs-CZ" altLang="zh-CN" sz="2000" b="1" dirty="0" smtClean="0"/>
              <a:t>Neexistuje </a:t>
            </a:r>
            <a:r>
              <a:rPr lang="cs-CZ" altLang="zh-CN" sz="2000" b="1" dirty="0"/>
              <a:t>obecná shoda v tom, jak je posuzována realita</a:t>
            </a:r>
            <a:r>
              <a:rPr lang="cs-CZ" altLang="zh-CN" sz="2000" dirty="0"/>
              <a:t> (</a:t>
            </a:r>
            <a:r>
              <a:rPr lang="cs-CZ" altLang="zh-CN" sz="2000" dirty="0" err="1"/>
              <a:t>Stiglitz</a:t>
            </a:r>
            <a:r>
              <a:rPr lang="cs-CZ" altLang="zh-CN" sz="2000" dirty="0"/>
              <a:t> 1997):</a:t>
            </a:r>
          </a:p>
          <a:p>
            <a:pPr lvl="1">
              <a:lnSpc>
                <a:spcPct val="80000"/>
              </a:lnSpc>
            </a:pPr>
            <a:r>
              <a:rPr lang="cs-CZ" altLang="zh-CN" sz="1800" dirty="0">
                <a:solidFill>
                  <a:schemeClr val="accent2"/>
                </a:solidFill>
              </a:rPr>
              <a:t>neschopnost přesně odhadnout důsledky vládní politiky;</a:t>
            </a:r>
          </a:p>
          <a:p>
            <a:pPr lvl="1">
              <a:lnSpc>
                <a:spcPct val="80000"/>
              </a:lnSpc>
            </a:pPr>
            <a:r>
              <a:rPr lang="cs-CZ" altLang="zh-CN" sz="1800" dirty="0">
                <a:solidFill>
                  <a:schemeClr val="accent2"/>
                </a:solidFill>
              </a:rPr>
              <a:t>rozdíly v názorech na chování ekonomiky;</a:t>
            </a:r>
          </a:p>
          <a:p>
            <a:pPr lvl="1">
              <a:lnSpc>
                <a:spcPct val="80000"/>
              </a:lnSpc>
            </a:pPr>
            <a:r>
              <a:rPr lang="cs-CZ" altLang="zh-CN" sz="1800" dirty="0">
                <a:solidFill>
                  <a:schemeClr val="accent2"/>
                </a:solidFill>
              </a:rPr>
              <a:t>neshody v hodnotách</a:t>
            </a:r>
            <a:endParaRPr lang="cs-CZ" altLang="zh-CN" sz="1800" dirty="0"/>
          </a:p>
        </p:txBody>
      </p:sp>
    </p:spTree>
    <p:extLst>
      <p:ext uri="{BB962C8B-B14F-4D97-AF65-F5344CB8AC3E}">
        <p14:creationId xmlns:p14="http://schemas.microsoft.com/office/powerpoint/2010/main" val="63287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300" name="Group 4"/>
          <p:cNvGrpSpPr>
            <a:grpSpLocks noChangeAspect="1"/>
          </p:cNvGrpSpPr>
          <p:nvPr/>
        </p:nvGrpSpPr>
        <p:grpSpPr bwMode="auto">
          <a:xfrm>
            <a:off x="179388" y="1484313"/>
            <a:ext cx="8783637" cy="4516437"/>
            <a:chOff x="2205" y="9525"/>
            <a:chExt cx="7200" cy="3701"/>
          </a:xfrm>
        </p:grpSpPr>
        <p:sp>
          <p:nvSpPr>
            <p:cNvPr id="55301" name="AutoShape 5"/>
            <p:cNvSpPr>
              <a:spLocks noChangeAspect="1" noChangeArrowheads="1"/>
            </p:cNvSpPr>
            <p:nvPr/>
          </p:nvSpPr>
          <p:spPr bwMode="auto">
            <a:xfrm>
              <a:off x="2205" y="9525"/>
              <a:ext cx="7200" cy="3701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5302" name="Rectangle 6"/>
            <p:cNvSpPr>
              <a:spLocks noChangeArrowheads="1"/>
            </p:cNvSpPr>
            <p:nvPr/>
          </p:nvSpPr>
          <p:spPr bwMode="auto">
            <a:xfrm>
              <a:off x="3789" y="9646"/>
              <a:ext cx="187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2000">
                  <a:latin typeface="Times New Roman" pitchFamily="18" charset="0"/>
                </a:rPr>
                <a:t>Problém:</a:t>
              </a:r>
              <a:r>
                <a:rPr lang="cs-CZ" sz="1200">
                  <a:latin typeface="Times New Roman" pitchFamily="18" charset="0"/>
                </a:rPr>
                <a:t> </a:t>
              </a:r>
              <a:endParaRPr lang="cs-CZ">
                <a:latin typeface="Tahoma" pitchFamily="34" charset="0"/>
              </a:endParaRPr>
            </a:p>
          </p:txBody>
        </p:sp>
        <p:sp>
          <p:nvSpPr>
            <p:cNvPr id="55303" name="Rectangle 7"/>
            <p:cNvSpPr>
              <a:spLocks noChangeArrowheads="1"/>
            </p:cNvSpPr>
            <p:nvPr/>
          </p:nvSpPr>
          <p:spPr bwMode="auto">
            <a:xfrm>
              <a:off x="2349" y="9669"/>
              <a:ext cx="1008" cy="4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2000">
                  <a:latin typeface="Times New Roman" pitchFamily="18" charset="0"/>
                </a:rPr>
                <a:t>Příčiny ?</a:t>
              </a:r>
            </a:p>
            <a:p>
              <a:endParaRPr lang="cs-CZ" sz="2000">
                <a:latin typeface="Tahoma" pitchFamily="34" charset="0"/>
              </a:endParaRPr>
            </a:p>
          </p:txBody>
        </p:sp>
        <p:sp>
          <p:nvSpPr>
            <p:cNvPr id="55304" name="Rectangle 8"/>
            <p:cNvSpPr>
              <a:spLocks noChangeArrowheads="1"/>
            </p:cNvSpPr>
            <p:nvPr/>
          </p:nvSpPr>
          <p:spPr bwMode="auto">
            <a:xfrm>
              <a:off x="6093" y="9669"/>
              <a:ext cx="1296" cy="4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2000">
                  <a:latin typeface="Times New Roman" pitchFamily="18" charset="0"/>
                </a:rPr>
                <a:t>Důsledky ?</a:t>
              </a:r>
            </a:p>
            <a:p>
              <a:endParaRPr lang="cs-CZ" sz="2000">
                <a:latin typeface="Tahoma" pitchFamily="34" charset="0"/>
              </a:endParaRPr>
            </a:p>
          </p:txBody>
        </p:sp>
        <p:sp>
          <p:nvSpPr>
            <p:cNvPr id="55305" name="Rectangle 9"/>
            <p:cNvSpPr>
              <a:spLocks noChangeArrowheads="1"/>
            </p:cNvSpPr>
            <p:nvPr/>
          </p:nvSpPr>
          <p:spPr bwMode="auto">
            <a:xfrm>
              <a:off x="4221" y="10533"/>
              <a:ext cx="2880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2000" b="1">
                  <a:latin typeface="Times New Roman" pitchFamily="18" charset="0"/>
                </a:rPr>
                <a:t>Politika</a:t>
              </a:r>
            </a:p>
            <a:p>
              <a:pPr algn="ctr"/>
              <a:r>
                <a:rPr lang="cs-CZ" sz="2000" i="1">
                  <a:latin typeface="Times New Roman" pitchFamily="18" charset="0"/>
                </a:rPr>
                <a:t>cíle a jejich uskutečnění</a:t>
              </a:r>
            </a:p>
            <a:p>
              <a:endParaRPr lang="cs-CZ" sz="2000">
                <a:latin typeface="Tahoma" pitchFamily="34" charset="0"/>
              </a:endParaRPr>
            </a:p>
          </p:txBody>
        </p:sp>
        <p:sp>
          <p:nvSpPr>
            <p:cNvPr id="55306" name="Rectangle 10"/>
            <p:cNvSpPr>
              <a:spLocks noChangeArrowheads="1"/>
            </p:cNvSpPr>
            <p:nvPr/>
          </p:nvSpPr>
          <p:spPr bwMode="auto">
            <a:xfrm>
              <a:off x="4797" y="11397"/>
              <a:ext cx="1728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2000" b="1">
                  <a:latin typeface="Times New Roman" pitchFamily="18" charset="0"/>
                </a:rPr>
                <a:t>Výsledek</a:t>
              </a:r>
            </a:p>
            <a:p>
              <a:endParaRPr lang="cs-CZ" sz="2000">
                <a:latin typeface="Tahoma" pitchFamily="34" charset="0"/>
              </a:endParaRPr>
            </a:p>
          </p:txBody>
        </p:sp>
        <p:sp>
          <p:nvSpPr>
            <p:cNvPr id="55307" name="Rectangle 11"/>
            <p:cNvSpPr>
              <a:spLocks noChangeArrowheads="1"/>
            </p:cNvSpPr>
            <p:nvPr/>
          </p:nvSpPr>
          <p:spPr bwMode="auto">
            <a:xfrm>
              <a:off x="4221" y="12015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2000">
                  <a:latin typeface="Times New Roman" pitchFamily="18" charset="0"/>
                </a:rPr>
                <a:t>Vnímaný</a:t>
              </a:r>
            </a:p>
            <a:p>
              <a:endParaRPr lang="cs-CZ" sz="2000">
                <a:latin typeface="Tahoma" pitchFamily="34" charset="0"/>
              </a:endParaRPr>
            </a:p>
          </p:txBody>
        </p:sp>
        <p:sp>
          <p:nvSpPr>
            <p:cNvPr id="55308" name="Rectangle 12"/>
            <p:cNvSpPr>
              <a:spLocks noChangeArrowheads="1"/>
            </p:cNvSpPr>
            <p:nvPr/>
          </p:nvSpPr>
          <p:spPr bwMode="auto">
            <a:xfrm>
              <a:off x="5661" y="12015"/>
              <a:ext cx="1296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2000">
                  <a:latin typeface="Times New Roman" pitchFamily="18" charset="0"/>
                </a:rPr>
                <a:t>Skutečný</a:t>
              </a:r>
            </a:p>
            <a:p>
              <a:endParaRPr lang="cs-CZ" sz="2000">
                <a:latin typeface="Tahoma" pitchFamily="34" charset="0"/>
              </a:endParaRPr>
            </a:p>
          </p:txBody>
        </p:sp>
        <p:sp>
          <p:nvSpPr>
            <p:cNvPr id="55309" name="Rectangle 13"/>
            <p:cNvSpPr>
              <a:spLocks noChangeArrowheads="1"/>
            </p:cNvSpPr>
            <p:nvPr/>
          </p:nvSpPr>
          <p:spPr bwMode="auto">
            <a:xfrm>
              <a:off x="7245" y="11151"/>
              <a:ext cx="1584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i="1">
                  <a:latin typeface="Times New Roman" pitchFamily="18" charset="0"/>
                </a:rPr>
                <a:t>Zamýšlený</a:t>
              </a:r>
            </a:p>
            <a:p>
              <a:endParaRPr lang="cs-CZ">
                <a:latin typeface="Tahoma" pitchFamily="34" charset="0"/>
              </a:endParaRPr>
            </a:p>
          </p:txBody>
        </p:sp>
        <p:sp>
          <p:nvSpPr>
            <p:cNvPr id="55310" name="Rectangle 14"/>
            <p:cNvSpPr>
              <a:spLocks noChangeArrowheads="1"/>
            </p:cNvSpPr>
            <p:nvPr/>
          </p:nvSpPr>
          <p:spPr bwMode="auto">
            <a:xfrm>
              <a:off x="7245" y="11583"/>
              <a:ext cx="1584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i="1">
                  <a:latin typeface="Times New Roman" pitchFamily="18" charset="0"/>
                </a:rPr>
                <a:t>Nezamýšlený</a:t>
              </a:r>
            </a:p>
            <a:p>
              <a:endParaRPr lang="cs-CZ">
                <a:latin typeface="Tahoma" pitchFamily="34" charset="0"/>
              </a:endParaRPr>
            </a:p>
          </p:txBody>
        </p:sp>
        <p:sp>
          <p:nvSpPr>
            <p:cNvPr id="55311" name="Rectangle 15"/>
            <p:cNvSpPr>
              <a:spLocks noChangeArrowheads="1"/>
            </p:cNvSpPr>
            <p:nvPr/>
          </p:nvSpPr>
          <p:spPr bwMode="auto">
            <a:xfrm>
              <a:off x="2637" y="12650"/>
              <a:ext cx="619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lvl="1">
                <a:buFont typeface="Times New Roman" pitchFamily="18" charset="0"/>
                <a:buChar char="-"/>
              </a:pPr>
              <a:r>
                <a:rPr lang="cs-CZ">
                  <a:latin typeface="Times New Roman" pitchFamily="18" charset="0"/>
                </a:rPr>
                <a:t>Byl problém vyřešen?</a:t>
              </a:r>
            </a:p>
            <a:p>
              <a:pPr lvl="1">
                <a:buFont typeface="Times New Roman" pitchFamily="18" charset="0"/>
                <a:buChar char="-"/>
              </a:pPr>
              <a:r>
                <a:rPr lang="cs-CZ">
                  <a:latin typeface="Times New Roman" pitchFamily="18" charset="0"/>
                </a:rPr>
                <a:t>Převýšily ekonomické a společenské benefity vynaložené náklady?</a:t>
              </a:r>
            </a:p>
            <a:p>
              <a:endParaRPr lang="cs-CZ">
                <a:latin typeface="Times New Roman" pitchFamily="18" charset="0"/>
              </a:endParaRPr>
            </a:p>
            <a:p>
              <a:endParaRPr lang="cs-CZ">
                <a:latin typeface="Tahoma" pitchFamily="34" charset="0"/>
              </a:endParaRPr>
            </a:p>
          </p:txBody>
        </p:sp>
        <p:sp>
          <p:nvSpPr>
            <p:cNvPr id="55312" name="Rectangle 16"/>
            <p:cNvSpPr>
              <a:spLocks noChangeArrowheads="1"/>
            </p:cNvSpPr>
            <p:nvPr/>
          </p:nvSpPr>
          <p:spPr bwMode="auto">
            <a:xfrm>
              <a:off x="7821" y="9525"/>
              <a:ext cx="1152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i="1">
                  <a:latin typeface="Times New Roman" pitchFamily="18" charset="0"/>
                </a:rPr>
                <a:t>Ekonomické</a:t>
              </a:r>
            </a:p>
            <a:p>
              <a:endParaRPr lang="cs-CZ">
                <a:latin typeface="Tahoma" pitchFamily="34" charset="0"/>
              </a:endParaRPr>
            </a:p>
          </p:txBody>
        </p:sp>
        <p:sp>
          <p:nvSpPr>
            <p:cNvPr id="55313" name="Rectangle 17"/>
            <p:cNvSpPr>
              <a:spLocks noChangeArrowheads="1"/>
            </p:cNvSpPr>
            <p:nvPr/>
          </p:nvSpPr>
          <p:spPr bwMode="auto">
            <a:xfrm>
              <a:off x="7821" y="9813"/>
              <a:ext cx="1152" cy="4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i="1">
                  <a:latin typeface="Times New Roman" pitchFamily="18" charset="0"/>
                </a:rPr>
                <a:t>Společenské</a:t>
              </a:r>
            </a:p>
            <a:p>
              <a:endParaRPr lang="cs-CZ">
                <a:latin typeface="Tahoma" pitchFamily="34" charset="0"/>
              </a:endParaRPr>
            </a:p>
          </p:txBody>
        </p:sp>
        <p:sp>
          <p:nvSpPr>
            <p:cNvPr id="55314" name="AutoShape 18"/>
            <p:cNvSpPr>
              <a:spLocks noChangeArrowheads="1"/>
            </p:cNvSpPr>
            <p:nvPr/>
          </p:nvSpPr>
          <p:spPr bwMode="auto">
            <a:xfrm>
              <a:off x="5085" y="10245"/>
              <a:ext cx="288" cy="28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315" name="AutoShape 19"/>
            <p:cNvSpPr>
              <a:spLocks noChangeArrowheads="1"/>
            </p:cNvSpPr>
            <p:nvPr/>
          </p:nvSpPr>
          <p:spPr bwMode="auto">
            <a:xfrm>
              <a:off x="5517" y="11109"/>
              <a:ext cx="288" cy="28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cxnSp>
          <p:nvCxnSpPr>
            <p:cNvPr id="55316" name="AutoShape 20"/>
            <p:cNvCxnSpPr>
              <a:cxnSpLocks noChangeShapeType="1"/>
              <a:stCxn id="55308" idx="2"/>
              <a:endCxn id="55311" idx="0"/>
            </p:cNvCxnSpPr>
            <p:nvPr/>
          </p:nvCxnSpPr>
          <p:spPr bwMode="auto">
            <a:xfrm flipH="1">
              <a:off x="5733" y="12447"/>
              <a:ext cx="576" cy="20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17" name="AutoShape 21"/>
            <p:cNvCxnSpPr>
              <a:cxnSpLocks noChangeShapeType="1"/>
              <a:stCxn id="55302" idx="1"/>
              <a:endCxn id="55303" idx="3"/>
            </p:cNvCxnSpPr>
            <p:nvPr/>
          </p:nvCxnSpPr>
          <p:spPr bwMode="auto">
            <a:xfrm flipH="1">
              <a:off x="3357" y="9862"/>
              <a:ext cx="432" cy="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18" name="AutoShape 22"/>
            <p:cNvCxnSpPr>
              <a:cxnSpLocks noChangeShapeType="1"/>
              <a:stCxn id="55302" idx="3"/>
              <a:endCxn id="55304" idx="1"/>
            </p:cNvCxnSpPr>
            <p:nvPr/>
          </p:nvCxnSpPr>
          <p:spPr bwMode="auto">
            <a:xfrm>
              <a:off x="5661" y="9862"/>
              <a:ext cx="432" cy="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19" name="AutoShape 23"/>
            <p:cNvCxnSpPr>
              <a:cxnSpLocks noChangeShapeType="1"/>
              <a:stCxn id="55304" idx="3"/>
              <a:endCxn id="55312" idx="1"/>
            </p:cNvCxnSpPr>
            <p:nvPr/>
          </p:nvCxnSpPr>
          <p:spPr bwMode="auto">
            <a:xfrm flipV="1">
              <a:off x="7389" y="9741"/>
              <a:ext cx="432" cy="1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0" name="AutoShape 24"/>
            <p:cNvCxnSpPr>
              <a:cxnSpLocks noChangeShapeType="1"/>
              <a:stCxn id="55304" idx="3"/>
              <a:endCxn id="55313" idx="1"/>
            </p:cNvCxnSpPr>
            <p:nvPr/>
          </p:nvCxnSpPr>
          <p:spPr bwMode="auto">
            <a:xfrm>
              <a:off x="7389" y="9885"/>
              <a:ext cx="432" cy="1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1" name="AutoShape 25"/>
            <p:cNvCxnSpPr>
              <a:cxnSpLocks noChangeShapeType="1"/>
              <a:stCxn id="55306" idx="2"/>
              <a:endCxn id="55307" idx="0"/>
            </p:cNvCxnSpPr>
            <p:nvPr/>
          </p:nvCxnSpPr>
          <p:spPr bwMode="auto">
            <a:xfrm flipH="1">
              <a:off x="4797" y="11829"/>
              <a:ext cx="864" cy="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2" name="AutoShape 26"/>
            <p:cNvCxnSpPr>
              <a:cxnSpLocks noChangeShapeType="1"/>
              <a:stCxn id="55306" idx="2"/>
              <a:endCxn id="55308" idx="0"/>
            </p:cNvCxnSpPr>
            <p:nvPr/>
          </p:nvCxnSpPr>
          <p:spPr bwMode="auto">
            <a:xfrm>
              <a:off x="5661" y="11829"/>
              <a:ext cx="648" cy="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3" name="AutoShape 27"/>
            <p:cNvCxnSpPr>
              <a:cxnSpLocks noChangeShapeType="1"/>
              <a:stCxn id="55306" idx="3"/>
              <a:endCxn id="55309" idx="1"/>
            </p:cNvCxnSpPr>
            <p:nvPr/>
          </p:nvCxnSpPr>
          <p:spPr bwMode="auto">
            <a:xfrm flipV="1">
              <a:off x="6525" y="11367"/>
              <a:ext cx="720" cy="24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4" name="AutoShape 28"/>
            <p:cNvCxnSpPr>
              <a:cxnSpLocks noChangeShapeType="1"/>
              <a:stCxn id="55306" idx="3"/>
              <a:endCxn id="55310" idx="1"/>
            </p:cNvCxnSpPr>
            <p:nvPr/>
          </p:nvCxnSpPr>
          <p:spPr bwMode="auto">
            <a:xfrm>
              <a:off x="6525" y="11613"/>
              <a:ext cx="720" cy="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5325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Politika a její souvislosti</a:t>
            </a:r>
          </a:p>
        </p:txBody>
      </p:sp>
    </p:spTree>
    <p:extLst>
      <p:ext uri="{BB962C8B-B14F-4D97-AF65-F5344CB8AC3E}">
        <p14:creationId xmlns:p14="http://schemas.microsoft.com/office/powerpoint/2010/main" val="77211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Shrnutí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Nevíme, co přesně politika je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Víme jistě, že existuje </a:t>
            </a:r>
            <a:r>
              <a:rPr lang="cs-CZ" sz="2400" dirty="0" smtClean="0">
                <a:sym typeface="Wingdings" pitchFamily="2" charset="2"/>
              </a:rPr>
              <a:t>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>
                <a:sym typeface="Wingdings" pitchFamily="2" charset="2"/>
              </a:rPr>
              <a:t>Víme, že má dopady na kvalitu života jednotlivce i společnosti</a:t>
            </a:r>
            <a:endParaRPr lang="cs-CZ" sz="2400" dirty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cs-CZ" sz="2800" dirty="0"/>
              <a:t>Neexistuje shoda v hodnotách ani v popisu reality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Existují alternativy, které lze rozpoznat a </a:t>
            </a:r>
            <a:r>
              <a:rPr lang="cs-CZ" sz="2400" dirty="0" smtClean="0"/>
              <a:t>využít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Je chyba  vnímat současný stav jako fixní a neměnný</a:t>
            </a: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8408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politiky zahrnuje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„tři úrovně“</a:t>
            </a:r>
          </a:p>
          <a:p>
            <a:r>
              <a:rPr lang="cs-CZ" dirty="0" smtClean="0"/>
              <a:t>Vysvětlení souvislostí a příčin – nenormativně - to je základem pro „doporučení“</a:t>
            </a:r>
          </a:p>
          <a:p>
            <a:r>
              <a:rPr lang="cs-CZ" dirty="0" smtClean="0"/>
              <a:t>Výzkum závislostí a důsledků – kvalitativní a kvantitativní techniky</a:t>
            </a:r>
          </a:p>
          <a:p>
            <a:r>
              <a:rPr lang="cs-CZ" dirty="0" smtClean="0"/>
              <a:t>Vývoj a testování teorie o příčinách a důsledcích politiky – snaha najít univerzálně platnou teorii (tj. i předejít současným chybám v budoucnu)</a:t>
            </a:r>
          </a:p>
          <a:p>
            <a:endParaRPr lang="cs-CZ" dirty="0" smtClean="0"/>
          </a:p>
          <a:p>
            <a:r>
              <a:rPr lang="cs-CZ" dirty="0" smtClean="0"/>
              <a:t>Popis – příčiny - důsledky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36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Limity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Omezení síly státu (vlády) </a:t>
            </a:r>
            <a:r>
              <a:rPr lang="cs-CZ" dirty="0" smtClean="0"/>
              <a:t>– vnitřní</a:t>
            </a:r>
            <a:r>
              <a:rPr lang="cs-CZ" dirty="0" smtClean="0"/>
              <a:t>, vnější </a:t>
            </a:r>
            <a:r>
              <a:rPr lang="cs-CZ" dirty="0" smtClean="0"/>
              <a:t>příčiny (analogie černý pasažér, mohou být problémy vyřešeny všechny – teoreticky?)</a:t>
            </a:r>
            <a:endParaRPr lang="cs-CZ" dirty="0" smtClean="0"/>
          </a:p>
          <a:p>
            <a:r>
              <a:rPr lang="cs-CZ" dirty="0" smtClean="0"/>
              <a:t>Nesouhlas o problému – konflikt hodnot</a:t>
            </a:r>
          </a:p>
          <a:p>
            <a:r>
              <a:rPr lang="cs-CZ" dirty="0" smtClean="0"/>
              <a:t>Subjektivita interpretace</a:t>
            </a:r>
          </a:p>
          <a:p>
            <a:r>
              <a:rPr lang="cs-CZ" dirty="0" smtClean="0"/>
              <a:t>Omezená možnost experimentu</a:t>
            </a:r>
          </a:p>
          <a:p>
            <a:r>
              <a:rPr lang="cs-CZ" dirty="0" smtClean="0"/>
              <a:t>Komplexnost lidského </a:t>
            </a:r>
            <a:r>
              <a:rPr lang="cs-CZ" dirty="0" smtClean="0"/>
              <a:t>chování – neznáme vše, ale dokážeme manipulovat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+?</a:t>
            </a:r>
          </a:p>
          <a:p>
            <a:r>
              <a:rPr lang="cs-CZ" dirty="0" smtClean="0"/>
              <a:t>Pozor na rozdíl mezi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and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advocacy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06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pro analýzu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 smtClean="0"/>
              <a:t>Institucionalistický</a:t>
            </a:r>
            <a:r>
              <a:rPr lang="cs-CZ" dirty="0" smtClean="0"/>
              <a:t> model – </a:t>
            </a:r>
            <a:r>
              <a:rPr lang="cs-CZ" dirty="0" err="1" smtClean="0"/>
              <a:t>policy</a:t>
            </a:r>
            <a:r>
              <a:rPr lang="cs-CZ" dirty="0" smtClean="0"/>
              <a:t> je důsledek vlivu </a:t>
            </a:r>
            <a:r>
              <a:rPr lang="cs-CZ" dirty="0" smtClean="0"/>
              <a:t>institucí (legitimita)</a:t>
            </a:r>
            <a:endParaRPr lang="cs-CZ" dirty="0" smtClean="0"/>
          </a:p>
          <a:p>
            <a:r>
              <a:rPr lang="cs-CZ" dirty="0" smtClean="0"/>
              <a:t>Procesní modely – teorie politického cyklu</a:t>
            </a:r>
          </a:p>
          <a:p>
            <a:r>
              <a:rPr lang="cs-CZ" dirty="0" smtClean="0"/>
              <a:t>Racionální modely – maximalizace sociálního zisku (benefity vetší než náklady</a:t>
            </a:r>
            <a:r>
              <a:rPr lang="cs-CZ" dirty="0" smtClean="0"/>
              <a:t>). Existují překážky „racionality“(ekonomické x politické optimum)</a:t>
            </a:r>
            <a:endParaRPr lang="cs-CZ" dirty="0" smtClean="0"/>
          </a:p>
          <a:p>
            <a:r>
              <a:rPr lang="cs-CZ" dirty="0" err="1" smtClean="0"/>
              <a:t>Inkrementalistické</a:t>
            </a:r>
            <a:r>
              <a:rPr lang="cs-CZ" dirty="0" smtClean="0"/>
              <a:t> modely – postupná (někdy nespojitá) změna. Politika vždy </a:t>
            </a:r>
            <a:r>
              <a:rPr lang="cs-CZ" dirty="0" smtClean="0"/>
              <a:t>ovlivněna/odůvodněna </a:t>
            </a:r>
            <a:r>
              <a:rPr lang="cs-CZ" dirty="0" smtClean="0"/>
              <a:t>předchozím</a:t>
            </a:r>
          </a:p>
          <a:p>
            <a:r>
              <a:rPr lang="cs-CZ" dirty="0" smtClean="0"/>
              <a:t>Skupinové modely  - teorie sítí/zájmových </a:t>
            </a:r>
            <a:r>
              <a:rPr lang="cs-CZ" dirty="0" smtClean="0"/>
              <a:t>skupin, hledání rovnováhy</a:t>
            </a:r>
            <a:endParaRPr lang="cs-CZ" dirty="0" smtClean="0"/>
          </a:p>
          <a:p>
            <a:r>
              <a:rPr lang="cs-CZ" dirty="0" smtClean="0"/>
              <a:t>Teorie elit – </a:t>
            </a:r>
            <a:r>
              <a:rPr lang="cs-CZ" dirty="0" err="1" smtClean="0"/>
              <a:t>policy</a:t>
            </a:r>
            <a:r>
              <a:rPr lang="cs-CZ" dirty="0" smtClean="0"/>
              <a:t>=preference </a:t>
            </a:r>
            <a:r>
              <a:rPr lang="cs-CZ" dirty="0" smtClean="0"/>
              <a:t>elity (≠ nepřátelská masám). Viz P6</a:t>
            </a:r>
            <a:endParaRPr lang="cs-CZ" dirty="0" smtClean="0"/>
          </a:p>
          <a:p>
            <a:r>
              <a:rPr lang="cs-CZ" dirty="0" smtClean="0"/>
              <a:t>Teorie veřejné volby – homo </a:t>
            </a:r>
            <a:r>
              <a:rPr lang="cs-CZ" dirty="0" err="1" smtClean="0"/>
              <a:t>economicus</a:t>
            </a:r>
            <a:r>
              <a:rPr lang="cs-CZ" dirty="0" smtClean="0"/>
              <a:t> (</a:t>
            </a:r>
            <a:r>
              <a:rPr lang="cs-CZ" dirty="0" err="1" smtClean="0"/>
              <a:t>politicus</a:t>
            </a:r>
            <a:r>
              <a:rPr lang="cs-CZ" dirty="0" smtClean="0"/>
              <a:t> –max. soc. </a:t>
            </a:r>
            <a:r>
              <a:rPr lang="cs-CZ" dirty="0" err="1" smtClean="0"/>
              <a:t>welfare</a:t>
            </a:r>
            <a:r>
              <a:rPr lang="cs-CZ" dirty="0" smtClean="0"/>
              <a:t>). </a:t>
            </a:r>
            <a:endParaRPr lang="cs-CZ" dirty="0" smtClean="0"/>
          </a:p>
          <a:p>
            <a:r>
              <a:rPr lang="cs-CZ" dirty="0" smtClean="0"/>
              <a:t>Teorie her – racionální volba v konkurenčních situacích, nalezení </a:t>
            </a:r>
            <a:r>
              <a:rPr lang="cs-CZ" dirty="0" smtClean="0"/>
              <a:t>optima/</a:t>
            </a:r>
            <a:r>
              <a:rPr lang="cs-CZ" dirty="0" err="1" smtClean="0"/>
              <a:t>suboptima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Nejde o soutěž „který model je lepší“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93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modely slouží?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Uspořádat a zjednodušit realitu</a:t>
            </a:r>
          </a:p>
          <a:p>
            <a:r>
              <a:rPr lang="cs-CZ" dirty="0" smtClean="0"/>
              <a:t>Určit co je důležité</a:t>
            </a:r>
          </a:p>
          <a:p>
            <a:r>
              <a:rPr lang="cs-CZ" dirty="0" smtClean="0"/>
              <a:t>Uchopit realitu</a:t>
            </a:r>
          </a:p>
          <a:p>
            <a:r>
              <a:rPr lang="cs-CZ" dirty="0" smtClean="0"/>
              <a:t>Nasměrovat výzkum</a:t>
            </a:r>
          </a:p>
          <a:p>
            <a:r>
              <a:rPr lang="cs-CZ" dirty="0" smtClean="0"/>
              <a:t>Nabídnout vysvětlení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81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6287"/>
          </a:xfrm>
        </p:spPr>
        <p:txBody>
          <a:bodyPr/>
          <a:lstStyle/>
          <a:p>
            <a:pPr eaLnBrk="1" hangingPunct="1"/>
            <a:r>
              <a:rPr lang="cs-CZ" dirty="0" smtClean="0"/>
              <a:t>Politický cyklus - proces</a:t>
            </a:r>
          </a:p>
        </p:txBody>
      </p:sp>
      <p:grpSp>
        <p:nvGrpSpPr>
          <p:cNvPr id="2" name="Zástupný symbol pro obsah 66562"/>
          <p:cNvGrpSpPr>
            <a:grpSpLocks/>
          </p:cNvGrpSpPr>
          <p:nvPr/>
        </p:nvGrpSpPr>
        <p:grpSpPr bwMode="auto">
          <a:xfrm>
            <a:off x="684213" y="1322388"/>
            <a:ext cx="7488237" cy="5334000"/>
            <a:chOff x="1414" y="966"/>
            <a:chExt cx="2886" cy="2878"/>
          </a:xfrm>
        </p:grpSpPr>
        <p:sp>
          <p:nvSpPr>
            <p:cNvPr id="3" name="_s1028"/>
            <p:cNvSpPr>
              <a:spLocks noChangeArrowheads="1" noTextEdit="1"/>
            </p:cNvSpPr>
            <p:nvPr/>
          </p:nvSpPr>
          <p:spPr bwMode="auto">
            <a:xfrm>
              <a:off x="2043" y="1210"/>
              <a:ext cx="1626" cy="1626"/>
            </a:xfrm>
            <a:custGeom>
              <a:avLst/>
              <a:gdLst>
                <a:gd name="G0" fmla="+- -5373952 0 0"/>
                <a:gd name="G1" fmla="+- -7864320 0 0"/>
                <a:gd name="G2" fmla="+- -5373952 0 -7864320"/>
                <a:gd name="G3" fmla="+- 10800 0 0"/>
                <a:gd name="G4" fmla="+- 0 0 -537395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864320"/>
                <a:gd name="G10" fmla="+- 7200 0 2700"/>
                <a:gd name="G11" fmla="cos G10 -5373952"/>
                <a:gd name="G12" fmla="sin G10 -5373952"/>
                <a:gd name="G13" fmla="cos 13500 -5373952"/>
                <a:gd name="G14" fmla="sin 13500 -537395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373952"/>
                <a:gd name="G22" fmla="sin G20 -5373952"/>
                <a:gd name="G23" fmla="+- G21 10800 0"/>
                <a:gd name="G24" fmla="+- G12 G23 G22"/>
                <a:gd name="G25" fmla="+- G22 G23 G11"/>
                <a:gd name="G26" fmla="cos 10800 -5373952"/>
                <a:gd name="G27" fmla="sin 10800 -5373952"/>
                <a:gd name="G28" fmla="cos 7200 -5373952"/>
                <a:gd name="G29" fmla="sin 7200 -537395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64320"/>
                <a:gd name="G36" fmla="sin G34 -7864320"/>
                <a:gd name="G37" fmla="+/ -7864320 -537395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739 w 21600"/>
                <a:gd name="T5" fmla="*/ 198 h 21600"/>
                <a:gd name="T6" fmla="*/ 6299 w 21600"/>
                <a:gd name="T7" fmla="*/ 3005 h 21600"/>
                <a:gd name="T8" fmla="*/ 9426 w 21600"/>
                <a:gd name="T9" fmla="*/ 3732 h 21600"/>
                <a:gd name="T10" fmla="*/ 12678 w 21600"/>
                <a:gd name="T11" fmla="*/ -2569 h 21600"/>
                <a:gd name="T12" fmla="*/ 16508 w 21600"/>
                <a:gd name="T13" fmla="*/ 2513 h 21600"/>
                <a:gd name="T14" fmla="*/ 11426 w 21600"/>
                <a:gd name="T15" fmla="*/ 634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802" y="3670"/>
                  </a:moveTo>
                  <a:cubicBezTo>
                    <a:pt x="11470" y="3623"/>
                    <a:pt x="11135" y="3600"/>
                    <a:pt x="10800" y="3600"/>
                  </a:cubicBezTo>
                  <a:cubicBezTo>
                    <a:pt x="9536" y="3599"/>
                    <a:pt x="8294" y="3932"/>
                    <a:pt x="7199" y="4564"/>
                  </a:cubicBezTo>
                  <a:lnTo>
                    <a:pt x="5399" y="1446"/>
                  </a:lnTo>
                  <a:cubicBezTo>
                    <a:pt x="7041" y="499"/>
                    <a:pt x="8904" y="-1"/>
                    <a:pt x="10800" y="0"/>
                  </a:cubicBezTo>
                  <a:cubicBezTo>
                    <a:pt x="11302" y="0"/>
                    <a:pt x="11805" y="35"/>
                    <a:pt x="12303" y="105"/>
                  </a:cubicBezTo>
                  <a:lnTo>
                    <a:pt x="12678" y="-2569"/>
                  </a:lnTo>
                  <a:lnTo>
                    <a:pt x="16508" y="2513"/>
                  </a:lnTo>
                  <a:lnTo>
                    <a:pt x="11426" y="6343"/>
                  </a:lnTo>
                  <a:lnTo>
                    <a:pt x="11802" y="367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_s1029"/>
            <p:cNvSpPr>
              <a:spLocks noChangeArrowheads="1" noTextEdit="1"/>
            </p:cNvSpPr>
            <p:nvPr/>
          </p:nvSpPr>
          <p:spPr bwMode="auto">
            <a:xfrm rot="5400000">
              <a:off x="2425" y="1592"/>
              <a:ext cx="1626" cy="1626"/>
            </a:xfrm>
            <a:custGeom>
              <a:avLst/>
              <a:gdLst>
                <a:gd name="G0" fmla="+- -5373952 0 0"/>
                <a:gd name="G1" fmla="+- -7864320 0 0"/>
                <a:gd name="G2" fmla="+- -5373952 0 -7864320"/>
                <a:gd name="G3" fmla="+- 10800 0 0"/>
                <a:gd name="G4" fmla="+- 0 0 -537395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864320"/>
                <a:gd name="G10" fmla="+- 7200 0 2700"/>
                <a:gd name="G11" fmla="cos G10 -5373952"/>
                <a:gd name="G12" fmla="sin G10 -5373952"/>
                <a:gd name="G13" fmla="cos 13500 -5373952"/>
                <a:gd name="G14" fmla="sin 13500 -537395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373952"/>
                <a:gd name="G22" fmla="sin G20 -5373952"/>
                <a:gd name="G23" fmla="+- G21 10800 0"/>
                <a:gd name="G24" fmla="+- G12 G23 G22"/>
                <a:gd name="G25" fmla="+- G22 G23 G11"/>
                <a:gd name="G26" fmla="cos 10800 -5373952"/>
                <a:gd name="G27" fmla="sin 10800 -5373952"/>
                <a:gd name="G28" fmla="cos 7200 -5373952"/>
                <a:gd name="G29" fmla="sin 7200 -537395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64320"/>
                <a:gd name="G36" fmla="sin G34 -7864320"/>
                <a:gd name="G37" fmla="+/ -7864320 -537395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739 w 21600"/>
                <a:gd name="T5" fmla="*/ 198 h 21600"/>
                <a:gd name="T6" fmla="*/ 6299 w 21600"/>
                <a:gd name="T7" fmla="*/ 3005 h 21600"/>
                <a:gd name="T8" fmla="*/ 9426 w 21600"/>
                <a:gd name="T9" fmla="*/ 3732 h 21600"/>
                <a:gd name="T10" fmla="*/ 12678 w 21600"/>
                <a:gd name="T11" fmla="*/ -2569 h 21600"/>
                <a:gd name="T12" fmla="*/ 16508 w 21600"/>
                <a:gd name="T13" fmla="*/ 2513 h 21600"/>
                <a:gd name="T14" fmla="*/ 11426 w 21600"/>
                <a:gd name="T15" fmla="*/ 634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802" y="3670"/>
                  </a:moveTo>
                  <a:cubicBezTo>
                    <a:pt x="11470" y="3623"/>
                    <a:pt x="11135" y="3600"/>
                    <a:pt x="10800" y="3600"/>
                  </a:cubicBezTo>
                  <a:cubicBezTo>
                    <a:pt x="9536" y="3599"/>
                    <a:pt x="8294" y="3932"/>
                    <a:pt x="7199" y="4564"/>
                  </a:cubicBezTo>
                  <a:lnTo>
                    <a:pt x="5399" y="1446"/>
                  </a:lnTo>
                  <a:cubicBezTo>
                    <a:pt x="7041" y="499"/>
                    <a:pt x="8904" y="-1"/>
                    <a:pt x="10800" y="0"/>
                  </a:cubicBezTo>
                  <a:cubicBezTo>
                    <a:pt x="11302" y="0"/>
                    <a:pt x="11805" y="35"/>
                    <a:pt x="12303" y="105"/>
                  </a:cubicBezTo>
                  <a:lnTo>
                    <a:pt x="12678" y="-2569"/>
                  </a:lnTo>
                  <a:lnTo>
                    <a:pt x="16508" y="2513"/>
                  </a:lnTo>
                  <a:lnTo>
                    <a:pt x="11426" y="6343"/>
                  </a:lnTo>
                  <a:lnTo>
                    <a:pt x="11802" y="367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" name="_s1030"/>
            <p:cNvSpPr>
              <a:spLocks noChangeArrowheads="1" noTextEdit="1"/>
            </p:cNvSpPr>
            <p:nvPr/>
          </p:nvSpPr>
          <p:spPr bwMode="auto">
            <a:xfrm rot="10800000">
              <a:off x="2043" y="1974"/>
              <a:ext cx="1626" cy="1626"/>
            </a:xfrm>
            <a:custGeom>
              <a:avLst/>
              <a:gdLst>
                <a:gd name="G0" fmla="+- -5373952 0 0"/>
                <a:gd name="G1" fmla="+- -7864320 0 0"/>
                <a:gd name="G2" fmla="+- -5373952 0 -7864320"/>
                <a:gd name="G3" fmla="+- 10800 0 0"/>
                <a:gd name="G4" fmla="+- 0 0 -537395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864320"/>
                <a:gd name="G10" fmla="+- 7200 0 2700"/>
                <a:gd name="G11" fmla="cos G10 -5373952"/>
                <a:gd name="G12" fmla="sin G10 -5373952"/>
                <a:gd name="G13" fmla="cos 13500 -5373952"/>
                <a:gd name="G14" fmla="sin 13500 -537395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373952"/>
                <a:gd name="G22" fmla="sin G20 -5373952"/>
                <a:gd name="G23" fmla="+- G21 10800 0"/>
                <a:gd name="G24" fmla="+- G12 G23 G22"/>
                <a:gd name="G25" fmla="+- G22 G23 G11"/>
                <a:gd name="G26" fmla="cos 10800 -5373952"/>
                <a:gd name="G27" fmla="sin 10800 -5373952"/>
                <a:gd name="G28" fmla="cos 7200 -5373952"/>
                <a:gd name="G29" fmla="sin 7200 -537395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64320"/>
                <a:gd name="G36" fmla="sin G34 -7864320"/>
                <a:gd name="G37" fmla="+/ -7864320 -537395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739 w 21600"/>
                <a:gd name="T5" fmla="*/ 198 h 21600"/>
                <a:gd name="T6" fmla="*/ 6299 w 21600"/>
                <a:gd name="T7" fmla="*/ 3005 h 21600"/>
                <a:gd name="T8" fmla="*/ 9426 w 21600"/>
                <a:gd name="T9" fmla="*/ 3732 h 21600"/>
                <a:gd name="T10" fmla="*/ 12678 w 21600"/>
                <a:gd name="T11" fmla="*/ -2569 h 21600"/>
                <a:gd name="T12" fmla="*/ 16508 w 21600"/>
                <a:gd name="T13" fmla="*/ 2513 h 21600"/>
                <a:gd name="T14" fmla="*/ 11426 w 21600"/>
                <a:gd name="T15" fmla="*/ 634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802" y="3670"/>
                  </a:moveTo>
                  <a:cubicBezTo>
                    <a:pt x="11470" y="3623"/>
                    <a:pt x="11135" y="3600"/>
                    <a:pt x="10800" y="3600"/>
                  </a:cubicBezTo>
                  <a:cubicBezTo>
                    <a:pt x="9536" y="3599"/>
                    <a:pt x="8294" y="3932"/>
                    <a:pt x="7199" y="4564"/>
                  </a:cubicBezTo>
                  <a:lnTo>
                    <a:pt x="5399" y="1446"/>
                  </a:lnTo>
                  <a:cubicBezTo>
                    <a:pt x="7041" y="499"/>
                    <a:pt x="8904" y="-1"/>
                    <a:pt x="10800" y="0"/>
                  </a:cubicBezTo>
                  <a:cubicBezTo>
                    <a:pt x="11302" y="0"/>
                    <a:pt x="11805" y="35"/>
                    <a:pt x="12303" y="105"/>
                  </a:cubicBezTo>
                  <a:lnTo>
                    <a:pt x="12678" y="-2569"/>
                  </a:lnTo>
                  <a:lnTo>
                    <a:pt x="16508" y="2513"/>
                  </a:lnTo>
                  <a:lnTo>
                    <a:pt x="11426" y="6343"/>
                  </a:lnTo>
                  <a:lnTo>
                    <a:pt x="11802" y="367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_s1031"/>
            <p:cNvSpPr>
              <a:spLocks noChangeArrowheads="1" noTextEdit="1"/>
            </p:cNvSpPr>
            <p:nvPr/>
          </p:nvSpPr>
          <p:spPr bwMode="auto">
            <a:xfrm rot="16200000">
              <a:off x="1661" y="1592"/>
              <a:ext cx="1626" cy="1626"/>
            </a:xfrm>
            <a:custGeom>
              <a:avLst/>
              <a:gdLst>
                <a:gd name="G0" fmla="+- -5373952 0 0"/>
                <a:gd name="G1" fmla="+- -7864320 0 0"/>
                <a:gd name="G2" fmla="+- -5373952 0 -7864320"/>
                <a:gd name="G3" fmla="+- 10800 0 0"/>
                <a:gd name="G4" fmla="+- 0 0 -537395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864320"/>
                <a:gd name="G10" fmla="+- 7200 0 2700"/>
                <a:gd name="G11" fmla="cos G10 -5373952"/>
                <a:gd name="G12" fmla="sin G10 -5373952"/>
                <a:gd name="G13" fmla="cos 13500 -5373952"/>
                <a:gd name="G14" fmla="sin 13500 -537395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373952"/>
                <a:gd name="G22" fmla="sin G20 -5373952"/>
                <a:gd name="G23" fmla="+- G21 10800 0"/>
                <a:gd name="G24" fmla="+- G12 G23 G22"/>
                <a:gd name="G25" fmla="+- G22 G23 G11"/>
                <a:gd name="G26" fmla="cos 10800 -5373952"/>
                <a:gd name="G27" fmla="sin 10800 -5373952"/>
                <a:gd name="G28" fmla="cos 7200 -5373952"/>
                <a:gd name="G29" fmla="sin 7200 -537395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64320"/>
                <a:gd name="G36" fmla="sin G34 -7864320"/>
                <a:gd name="G37" fmla="+/ -7864320 -537395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739 w 21600"/>
                <a:gd name="T5" fmla="*/ 198 h 21600"/>
                <a:gd name="T6" fmla="*/ 6299 w 21600"/>
                <a:gd name="T7" fmla="*/ 3005 h 21600"/>
                <a:gd name="T8" fmla="*/ 9426 w 21600"/>
                <a:gd name="T9" fmla="*/ 3732 h 21600"/>
                <a:gd name="T10" fmla="*/ 12678 w 21600"/>
                <a:gd name="T11" fmla="*/ -2569 h 21600"/>
                <a:gd name="T12" fmla="*/ 16508 w 21600"/>
                <a:gd name="T13" fmla="*/ 2513 h 21600"/>
                <a:gd name="T14" fmla="*/ 11426 w 21600"/>
                <a:gd name="T15" fmla="*/ 634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802" y="3670"/>
                  </a:moveTo>
                  <a:cubicBezTo>
                    <a:pt x="11470" y="3623"/>
                    <a:pt x="11135" y="3600"/>
                    <a:pt x="10800" y="3600"/>
                  </a:cubicBezTo>
                  <a:cubicBezTo>
                    <a:pt x="9536" y="3599"/>
                    <a:pt x="8294" y="3932"/>
                    <a:pt x="7199" y="4564"/>
                  </a:cubicBezTo>
                  <a:lnTo>
                    <a:pt x="5399" y="1446"/>
                  </a:lnTo>
                  <a:cubicBezTo>
                    <a:pt x="7041" y="499"/>
                    <a:pt x="8904" y="-1"/>
                    <a:pt x="10800" y="0"/>
                  </a:cubicBezTo>
                  <a:cubicBezTo>
                    <a:pt x="11302" y="0"/>
                    <a:pt x="11805" y="35"/>
                    <a:pt x="12303" y="105"/>
                  </a:cubicBezTo>
                  <a:lnTo>
                    <a:pt x="12678" y="-2569"/>
                  </a:lnTo>
                  <a:lnTo>
                    <a:pt x="16508" y="2513"/>
                  </a:lnTo>
                  <a:lnTo>
                    <a:pt x="11426" y="6343"/>
                  </a:lnTo>
                  <a:lnTo>
                    <a:pt x="11802" y="367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_s1032"/>
            <p:cNvSpPr>
              <a:spLocks noChangeArrowheads="1"/>
            </p:cNvSpPr>
            <p:nvPr/>
          </p:nvSpPr>
          <p:spPr bwMode="auto">
            <a:xfrm>
              <a:off x="3289" y="1359"/>
              <a:ext cx="613" cy="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Problém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(jeho rozpoznání)</a:t>
              </a:r>
            </a:p>
          </p:txBody>
        </p:sp>
        <p:sp>
          <p:nvSpPr>
            <p:cNvPr id="8" name="_s1033"/>
            <p:cNvSpPr>
              <a:spLocks noChangeArrowheads="1"/>
            </p:cNvSpPr>
            <p:nvPr/>
          </p:nvSpPr>
          <p:spPr bwMode="auto">
            <a:xfrm>
              <a:off x="3290" y="2838"/>
              <a:ext cx="613" cy="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Cíle politiky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(Varianty řešení,nástroje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a volba řešení)</a:t>
              </a:r>
            </a:p>
          </p:txBody>
        </p:sp>
        <p:sp>
          <p:nvSpPr>
            <p:cNvPr id="9" name="_s1034"/>
            <p:cNvSpPr>
              <a:spLocks noChangeArrowheads="1"/>
            </p:cNvSpPr>
            <p:nvPr/>
          </p:nvSpPr>
          <p:spPr bwMode="auto">
            <a:xfrm>
              <a:off x="1810" y="1360"/>
              <a:ext cx="613" cy="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Zhodnocení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(Evaluace)</a:t>
              </a:r>
            </a:p>
          </p:txBody>
        </p:sp>
        <p:sp>
          <p:nvSpPr>
            <p:cNvPr id="10" name="_s1035"/>
            <p:cNvSpPr>
              <a:spLocks noChangeArrowheads="1"/>
            </p:cNvSpPr>
            <p:nvPr/>
          </p:nvSpPr>
          <p:spPr bwMode="auto">
            <a:xfrm>
              <a:off x="1811" y="2839"/>
              <a:ext cx="613" cy="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Uskutečnění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(implementace)</a:t>
              </a:r>
            </a:p>
          </p:txBody>
        </p:sp>
      </p:grpSp>
      <p:sp>
        <p:nvSpPr>
          <p:cNvPr id="1037" name="Oval 13"/>
          <p:cNvSpPr>
            <a:spLocks noChangeArrowheads="1"/>
          </p:cNvSpPr>
          <p:nvPr/>
        </p:nvSpPr>
        <p:spPr bwMode="auto">
          <a:xfrm>
            <a:off x="539750" y="1125538"/>
            <a:ext cx="2376488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Vyřešení problému</a:t>
            </a:r>
          </a:p>
          <a:p>
            <a:pPr algn="ctr"/>
            <a:r>
              <a:rPr lang="cs-CZ"/>
              <a:t>(terminace)</a:t>
            </a: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>
            <a:off x="2987675" y="2133600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2700338" y="1989138"/>
            <a:ext cx="215900" cy="287337"/>
          </a:xfrm>
          <a:prstGeom prst="upArrow">
            <a:avLst>
              <a:gd name="adj1" fmla="val 50000"/>
              <a:gd name="adj2" fmla="val 3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93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Pojmy</a:t>
            </a:r>
          </a:p>
          <a:p>
            <a:pPr lvl="1"/>
            <a:r>
              <a:rPr lang="cs-CZ" dirty="0" smtClean="0"/>
              <a:t>Souvislosti</a:t>
            </a:r>
          </a:p>
          <a:p>
            <a:pPr lvl="1"/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3112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Politické sítě</a:t>
            </a:r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3708400" y="3573463"/>
            <a:ext cx="1800225" cy="172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800"/>
              <a:t>Zájem,cíl</a:t>
            </a:r>
          </a:p>
          <a:p>
            <a:pPr algn="ctr"/>
            <a:r>
              <a:rPr lang="cs-CZ" sz="2800"/>
              <a:t>…politika</a:t>
            </a: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611188" y="4652963"/>
            <a:ext cx="2305050" cy="172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400"/>
              <a:t>Aktér 2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6227763" y="4581525"/>
            <a:ext cx="2520950" cy="172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400"/>
              <a:t>Aktér 3</a:t>
            </a: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3419475" y="1268413"/>
            <a:ext cx="2374900" cy="172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400"/>
              <a:t>Aktér 1</a:t>
            </a:r>
          </a:p>
        </p:txBody>
      </p:sp>
      <p:cxnSp>
        <p:nvCxnSpPr>
          <p:cNvPr id="10247" name="AutoShape 7"/>
          <p:cNvCxnSpPr>
            <a:cxnSpLocks noChangeShapeType="1"/>
            <a:stCxn id="10244" idx="6"/>
            <a:endCxn id="10243" idx="3"/>
          </p:cNvCxnSpPr>
          <p:nvPr/>
        </p:nvCxnSpPr>
        <p:spPr bwMode="auto">
          <a:xfrm flipV="1">
            <a:off x="2916238" y="5048250"/>
            <a:ext cx="1055687" cy="468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48" name="AutoShape 8"/>
          <p:cNvCxnSpPr>
            <a:cxnSpLocks noChangeShapeType="1"/>
            <a:stCxn id="10246" idx="4"/>
            <a:endCxn id="10243" idx="0"/>
          </p:cNvCxnSpPr>
          <p:nvPr/>
        </p:nvCxnSpPr>
        <p:spPr bwMode="auto">
          <a:xfrm>
            <a:off x="4606925" y="2995613"/>
            <a:ext cx="1588" cy="577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49" name="AutoShape 9"/>
          <p:cNvCxnSpPr>
            <a:cxnSpLocks noChangeShapeType="1"/>
            <a:stCxn id="10243" idx="5"/>
            <a:endCxn id="10245" idx="2"/>
          </p:cNvCxnSpPr>
          <p:nvPr/>
        </p:nvCxnSpPr>
        <p:spPr bwMode="auto">
          <a:xfrm>
            <a:off x="5245100" y="5048250"/>
            <a:ext cx="982663" cy="396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0" name="AutoShape 10"/>
          <p:cNvCxnSpPr>
            <a:cxnSpLocks noChangeShapeType="1"/>
            <a:stCxn id="10244" idx="0"/>
            <a:endCxn id="10246" idx="3"/>
          </p:cNvCxnSpPr>
          <p:nvPr/>
        </p:nvCxnSpPr>
        <p:spPr bwMode="auto">
          <a:xfrm flipV="1">
            <a:off x="1763713" y="2743200"/>
            <a:ext cx="2003425" cy="19097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1" name="AutoShape 11"/>
          <p:cNvCxnSpPr>
            <a:cxnSpLocks noChangeShapeType="1"/>
            <a:stCxn id="10246" idx="5"/>
          </p:cNvCxnSpPr>
          <p:nvPr/>
        </p:nvCxnSpPr>
        <p:spPr bwMode="auto">
          <a:xfrm rot="16200000" flipH="1">
            <a:off x="5350669" y="2839244"/>
            <a:ext cx="1838325" cy="1646237"/>
          </a:xfrm>
          <a:prstGeom prst="curvedConnector3">
            <a:avLst>
              <a:gd name="adj1" fmla="val 56824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2" name="AutoShape 12"/>
          <p:cNvCxnSpPr>
            <a:cxnSpLocks noChangeShapeType="1"/>
            <a:stCxn id="10244" idx="5"/>
            <a:endCxn id="10245" idx="3"/>
          </p:cNvCxnSpPr>
          <p:nvPr/>
        </p:nvCxnSpPr>
        <p:spPr bwMode="auto">
          <a:xfrm flipV="1">
            <a:off x="2578100" y="6056313"/>
            <a:ext cx="4019550" cy="71437"/>
          </a:xfrm>
          <a:prstGeom prst="straightConnector1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53" name="Picture 13" descr="smil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929063"/>
            <a:ext cx="6477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14" descr="smil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3803650"/>
            <a:ext cx="719138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15" descr="smil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276475"/>
            <a:ext cx="595313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6" name="Picture 16" descr="smile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5445125"/>
            <a:ext cx="5762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7" name="Picture 17" descr="smile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5445125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8" name="Picture 18" descr="smile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636838"/>
            <a:ext cx="676275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7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pPr eaLnBrk="1" hangingPunct="1"/>
            <a:r>
              <a:rPr lang="cs-CZ" sz="3200" dirty="0" smtClean="0"/>
              <a:t>Koncepce politických sítí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89743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Zúčastnění aktéři (politici, odborníci, úředníci, zájmové skupiny,..) ovlivňují výsledek prostřednictvím vlastního nasazení a angažovanosti, přičemž podléhají vlivu pravidel a postupů.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Z různých kombinací aktérů a pravidel jsou různé výstupy. Ty jsou ovlivněny: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sz="2000" dirty="0" smtClean="0"/>
              <a:t>Sílou vazeb mezi aktéry.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sz="2000" dirty="0" smtClean="0"/>
              <a:t>Stupněm flexibility systému.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sz="2000" dirty="0" smtClean="0"/>
              <a:t>Právním a tržním prostředím.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sz="2000" dirty="0" smtClean="0"/>
              <a:t>Druhem sítě (např. otevřenost x uzavřenost vůči novým aktérům).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Akcentován je důraz na </a:t>
            </a:r>
            <a:r>
              <a:rPr lang="cs-CZ" sz="2400" dirty="0" err="1" smtClean="0"/>
              <a:t>nehierarchické</a:t>
            </a:r>
            <a:r>
              <a:rPr lang="cs-CZ" sz="2400" dirty="0" smtClean="0"/>
              <a:t> pojetí procesu interakcí.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Sítě mohou být stabilní  i nestabilní. Např. iron triangle – stabilní sít v USA (zájmové skupiny, vládní agentury, kongres)</a:t>
            </a:r>
          </a:p>
        </p:txBody>
      </p:sp>
    </p:spTree>
    <p:extLst>
      <p:ext uri="{BB962C8B-B14F-4D97-AF65-F5344CB8AC3E}">
        <p14:creationId xmlns:p14="http://schemas.microsoft.com/office/powerpoint/2010/main" val="171765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artoon honesty 3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5150" y="0"/>
            <a:ext cx="5881688" cy="6669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536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Metody analýzy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904272" y="836712"/>
            <a:ext cx="5043992" cy="511256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7544" y="1340768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Sekundární data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79512" y="4725144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Primární data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364088" y="6165304"/>
            <a:ext cx="18722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Lokalizace souvislostí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904272" y="6093296"/>
            <a:ext cx="18722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Zobecnění souvislostí</a:t>
            </a:r>
            <a:endParaRPr lang="cs-CZ" dirty="0"/>
          </a:p>
        </p:txBody>
      </p:sp>
      <p:cxnSp>
        <p:nvCxnSpPr>
          <p:cNvPr id="13" name="Přímá spojnice 12"/>
          <p:cNvCxnSpPr>
            <a:stCxn id="5" idx="0"/>
            <a:endCxn id="5" idx="4"/>
          </p:cNvCxnSpPr>
          <p:nvPr/>
        </p:nvCxnSpPr>
        <p:spPr>
          <a:xfrm>
            <a:off x="4426268" y="836712"/>
            <a:ext cx="0" cy="5112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>
            <a:endCxn id="5" idx="6"/>
          </p:cNvCxnSpPr>
          <p:nvPr/>
        </p:nvCxnSpPr>
        <p:spPr>
          <a:xfrm>
            <a:off x="1904272" y="3392996"/>
            <a:ext cx="50439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2483768" y="3717032"/>
            <a:ext cx="180020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Dotazníky, terénní studie, experiment, simulace, analýza rozhodování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2627784" y="1592796"/>
            <a:ext cx="1656184" cy="1548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Ekonometrie, ekonomické modely, CBA, analýzy čas. řad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4644008" y="1340768"/>
            <a:ext cx="151216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Popis, case study analýza, analýza argumentů, experimentální simulace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4716016" y="3717032"/>
            <a:ext cx="180020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Brainstorming, analýza hodnot,</a:t>
            </a:r>
          </a:p>
          <a:p>
            <a:pPr algn="ctr"/>
            <a:r>
              <a:rPr lang="cs-CZ" dirty="0" err="1" smtClean="0"/>
              <a:t>Repertory</a:t>
            </a:r>
            <a:r>
              <a:rPr lang="cs-CZ" dirty="0" smtClean="0"/>
              <a:t> </a:t>
            </a:r>
            <a:r>
              <a:rPr lang="cs-CZ" dirty="0" err="1" smtClean="0"/>
              <a:t>grid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733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analýzy - 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Čísla versus řeči</a:t>
            </a:r>
          </a:p>
          <a:p>
            <a:r>
              <a:rPr lang="cs-CZ" dirty="0" smtClean="0"/>
              <a:t>Ideálně volba metody podle cíle – prakticky volba metody podle dat</a:t>
            </a:r>
          </a:p>
          <a:p>
            <a:r>
              <a:rPr lang="cs-CZ" dirty="0" smtClean="0"/>
              <a:t>Ex post vysvětlení – pokud jsem zjistil jenom to, co jsem věděl před analýzou potom</a:t>
            </a:r>
          </a:p>
          <a:p>
            <a:pPr lvl="1"/>
            <a:r>
              <a:rPr lang="cs-CZ" dirty="0" smtClean="0"/>
              <a:t>Analýza byla špatná</a:t>
            </a:r>
          </a:p>
          <a:p>
            <a:pPr lvl="1"/>
            <a:r>
              <a:rPr lang="cs-CZ" dirty="0" smtClean="0"/>
              <a:t>Analýza byla zmanipulovaná (směrem, který </a:t>
            </a:r>
            <a:r>
              <a:rPr lang="cs-CZ" dirty="0" smtClean="0"/>
              <a:t>preferuji viz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advocacy</a:t>
            </a:r>
            <a:r>
              <a:rPr lang="cs-CZ" dirty="0" smtClean="0"/>
              <a:t> x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Doporučení </a:t>
            </a:r>
          </a:p>
          <a:p>
            <a:pPr lvl="1"/>
            <a:r>
              <a:rPr lang="cs-CZ" dirty="0" smtClean="0"/>
              <a:t>pokud doporučuji něco, co je zjevně logické i bez analýzy, potom byla analýza zbytečná</a:t>
            </a:r>
          </a:p>
          <a:p>
            <a:pPr lvl="1"/>
            <a:r>
              <a:rPr lang="cs-CZ" dirty="0" smtClean="0"/>
              <a:t>Co doporučuji musí být </a:t>
            </a:r>
            <a:r>
              <a:rPr lang="cs-CZ" dirty="0" smtClean="0"/>
              <a:t>zdůvodněno</a:t>
            </a:r>
          </a:p>
          <a:p>
            <a:r>
              <a:rPr lang="cs-CZ" dirty="0" smtClean="0"/>
              <a:t>Zásada: není šablona, kterou lze bezmyšlenkovitě aplikovat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62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Možnosti směřování veřejné politiky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700808"/>
            <a:ext cx="8343528" cy="429101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dvě alternativy:</a:t>
            </a:r>
            <a:endParaRPr lang="cs-CZ" sz="2400" i="1" dirty="0" smtClean="0"/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sz="2000" b="1" dirty="0" smtClean="0"/>
              <a:t>společnost a její členové jsou schopni jednat zodpovědně (a dokážou určit problém a vyslovit preference)</a:t>
            </a:r>
            <a:r>
              <a:rPr lang="cs-CZ" sz="2000" dirty="0" smtClean="0"/>
              <a:t>. 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chemeClr val="tx1"/>
              </a:buClr>
            </a:pPr>
            <a:r>
              <a:rPr lang="cs-CZ" sz="1800" dirty="0" smtClean="0"/>
              <a:t>Lepší možnost než trh: plánování a správa.</a:t>
            </a:r>
            <a:endParaRPr lang="cs-CZ" sz="1800" i="1" dirty="0" smtClean="0"/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sz="2000" b="1" dirty="0" smtClean="0"/>
              <a:t>lidský intelekt je omezený</a:t>
            </a:r>
            <a:r>
              <a:rPr lang="cs-CZ" sz="2000" dirty="0" smtClean="0"/>
              <a:t> a je nutno použít jiné metody k řízení společnosti. 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chemeClr val="tx1"/>
              </a:buClr>
            </a:pPr>
            <a:r>
              <a:rPr lang="cs-CZ" sz="1800" dirty="0" smtClean="0"/>
              <a:t>Lépe je spolehnout na tržní řešení, plánovat nelze</a:t>
            </a:r>
          </a:p>
          <a:p>
            <a:pPr marL="571500" indent="-457200">
              <a:lnSpc>
                <a:spcPct val="90000"/>
              </a:lnSpc>
              <a:buClr>
                <a:schemeClr val="tx1"/>
              </a:buClr>
            </a:pPr>
            <a:endParaRPr lang="cs-CZ" sz="2600" dirty="0"/>
          </a:p>
          <a:p>
            <a:pPr marL="571500" indent="-457200">
              <a:lnSpc>
                <a:spcPct val="90000"/>
              </a:lnSpc>
              <a:buClr>
                <a:schemeClr val="tx1"/>
              </a:buClr>
            </a:pPr>
            <a:endParaRPr lang="cs-CZ" sz="2600" dirty="0" smtClean="0"/>
          </a:p>
          <a:p>
            <a:pPr marL="571500" indent="-457200">
              <a:lnSpc>
                <a:spcPct val="90000"/>
              </a:lnSpc>
              <a:buClr>
                <a:schemeClr val="tx1"/>
              </a:buClr>
            </a:pPr>
            <a:r>
              <a:rPr lang="cs-CZ" sz="2600" dirty="0" smtClean="0"/>
              <a:t>Viz P6 a problém přímé x nepřímé demokracie</a:t>
            </a:r>
          </a:p>
        </p:txBody>
      </p:sp>
    </p:spTree>
    <p:extLst>
      <p:ext uri="{BB962C8B-B14F-4D97-AF65-F5344CB8AC3E}">
        <p14:creationId xmlns:p14="http://schemas.microsoft.com/office/powerpoint/2010/main" val="416248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 v </a:t>
            </a:r>
            <a:r>
              <a:rPr lang="cs-CZ" dirty="0" err="1" smtClean="0"/>
              <a:t>ISu</a:t>
            </a:r>
            <a:endParaRPr lang="cs-CZ" dirty="0" smtClean="0"/>
          </a:p>
          <a:p>
            <a:r>
              <a:rPr lang="cs-CZ" dirty="0" err="1" smtClean="0"/>
              <a:t>Dye</a:t>
            </a:r>
            <a:r>
              <a:rPr lang="cs-CZ" dirty="0" smtClean="0"/>
              <a:t> – </a:t>
            </a:r>
            <a:r>
              <a:rPr lang="cs-CZ" dirty="0" err="1" smtClean="0"/>
              <a:t>Understanding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public </a:t>
            </a:r>
            <a:r>
              <a:rPr lang="cs-CZ" dirty="0" err="1" smtClean="0"/>
              <a:t>policy</a:t>
            </a:r>
            <a:r>
              <a:rPr lang="cs-CZ" dirty="0" smtClean="0"/>
              <a:t> (kpt. 1-2)</a:t>
            </a:r>
          </a:p>
          <a:p>
            <a:r>
              <a:rPr lang="cs-CZ" dirty="0" err="1" smtClean="0"/>
              <a:t>Parsons</a:t>
            </a:r>
            <a:r>
              <a:rPr lang="cs-CZ" dirty="0" smtClean="0"/>
              <a:t> – public </a:t>
            </a:r>
            <a:r>
              <a:rPr lang="cs-CZ" dirty="0" err="1" smtClean="0"/>
              <a:t>policy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1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z="3200" smtClean="0"/>
              <a:t>Hlavní přístupy ke zkoumání politiky </a:t>
            </a:r>
          </a:p>
        </p:txBody>
      </p:sp>
      <p:graphicFrame>
        <p:nvGraphicFramePr>
          <p:cNvPr id="35843" name="Group 3"/>
          <p:cNvGraphicFramePr>
            <a:graphicFrameLocks noGrp="1"/>
          </p:cNvGraphicFramePr>
          <p:nvPr>
            <p:ph idx="1"/>
          </p:nvPr>
        </p:nvGraphicFramePr>
        <p:xfrm>
          <a:off x="0" y="1268413"/>
          <a:ext cx="8964613" cy="5329237"/>
        </p:xfrm>
        <a:graphic>
          <a:graphicData uri="http://schemas.openxmlformats.org/drawingml/2006/table">
            <a:tbl>
              <a:tblPr/>
              <a:tblGrid>
                <a:gridCol w="1249363"/>
                <a:gridCol w="1543050"/>
                <a:gridCol w="3086100"/>
                <a:gridCol w="3086100"/>
              </a:tblGrid>
              <a:tr h="46037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Metoda teoretické konstrukce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3817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Deduktivní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Induktivní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0788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Jednotka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 analýzy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jednotlivec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Teorie racionální volby</a:t>
                      </a:r>
                      <a:endParaRPr kumimoji="0" lang="cs-CZ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(Veřejná volba)</a:t>
                      </a:r>
                      <a:endParaRPr kumimoji="0" lang="cs-CZ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Sociologický individualismus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(Ekonomie blahobytu)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493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kolektiv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Analýza tříd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(Marxismus)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Teorie zájmových skupin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(Pluralismus/Korporativismus)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496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struktura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Institucionalismus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(Analýza transakčních nákladů)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Socio-historický Neoinstitucionalismus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ea typeface="SimSun" pitchFamily="2" charset="-122"/>
                          <a:cs typeface="Times New Roman" pitchFamily="18" charset="0"/>
                        </a:rPr>
                        <a:t>(Statism)</a:t>
                      </a:r>
                      <a:endParaRPr kumimoji="0" lang="cs-CZ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98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Pojem veřejná politika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786687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Zde napomůže angličtina…. </a:t>
            </a:r>
            <a:endParaRPr lang="cs-CZ" sz="2400" i="1" smtClean="0"/>
          </a:p>
          <a:p>
            <a:pPr eaLnBrk="1" hangingPunct="1">
              <a:lnSpc>
                <a:spcPct val="90000"/>
              </a:lnSpc>
            </a:pPr>
            <a:r>
              <a:rPr lang="cs-CZ" sz="2800" i="1" smtClean="0"/>
              <a:t>Polity</a:t>
            </a:r>
            <a:r>
              <a:rPr lang="cs-CZ" sz="280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Konkrétní nebo </a:t>
            </a:r>
            <a:r>
              <a:rPr lang="cs-CZ" sz="2400" b="1" smtClean="0"/>
              <a:t>existující řád</a:t>
            </a:r>
            <a:r>
              <a:rPr lang="cs-CZ" sz="2400" smtClean="0"/>
              <a:t>, instituce.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i="1" smtClean="0"/>
              <a:t>Politics</a:t>
            </a:r>
            <a:r>
              <a:rPr lang="cs-CZ" sz="280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b="1" smtClean="0"/>
              <a:t>Proces</a:t>
            </a:r>
            <a:r>
              <a:rPr lang="cs-CZ" sz="2400" smtClean="0"/>
              <a:t> a dynamická složka vytvářené politiky.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Ohled na různé zájmy a konflikty.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i="1" smtClean="0"/>
              <a:t>Policy</a:t>
            </a:r>
            <a:r>
              <a:rPr lang="cs-CZ" sz="280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Obsah, výsledek,materiál, </a:t>
            </a:r>
            <a:r>
              <a:rPr lang="cs-CZ" sz="2400" b="1" smtClean="0"/>
              <a:t>cíl</a:t>
            </a:r>
            <a:r>
              <a:rPr lang="cs-CZ" sz="2400" smtClean="0"/>
              <a:t>, konkrétní politika. </a:t>
            </a:r>
            <a:endParaRPr lang="cs-CZ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mtClean="0"/>
              <a:t>	</a:t>
            </a:r>
            <a:r>
              <a:rPr lang="cs-CZ" sz="2400" smtClean="0"/>
              <a:t>Konkrétní politický řád tvoří rámec (</a:t>
            </a:r>
            <a:r>
              <a:rPr lang="cs-CZ" sz="2400" i="1" smtClean="0"/>
              <a:t>polity</a:t>
            </a:r>
            <a:r>
              <a:rPr lang="cs-CZ" sz="2400" smtClean="0"/>
              <a:t>), v němž na základě strategie politického konfliktu a konsensu (</a:t>
            </a:r>
            <a:r>
              <a:rPr lang="cs-CZ" sz="2400" i="1" smtClean="0"/>
              <a:t>politics</a:t>
            </a:r>
            <a:r>
              <a:rPr lang="cs-CZ" sz="2400" smtClean="0"/>
              <a:t>) vzniká materiální stránka (</a:t>
            </a:r>
            <a:r>
              <a:rPr lang="cs-CZ" sz="2400" i="1" smtClean="0"/>
              <a:t>policy</a:t>
            </a:r>
            <a:r>
              <a:rPr lang="cs-CZ" sz="240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568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Veřejná a sociální politika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Vždy limituje meze svobody jednotlivce</a:t>
            </a:r>
          </a:p>
          <a:p>
            <a:pPr lvl="1"/>
            <a:r>
              <a:rPr lang="cs-CZ"/>
              <a:t>Vždy ovlivňuje tržní prostředí</a:t>
            </a:r>
          </a:p>
          <a:p>
            <a:r>
              <a:rPr lang="cs-CZ"/>
              <a:t>Lze ji ovlivnit/využít/ignorovat, ale nelze se vyhnout jejímu vlivu</a:t>
            </a:r>
          </a:p>
          <a:p>
            <a:r>
              <a:rPr lang="cs-CZ" b="1"/>
              <a:t>Dva pohledy:</a:t>
            </a:r>
          </a:p>
          <a:p>
            <a:pPr lvl="1"/>
            <a:r>
              <a:rPr lang="cs-CZ"/>
              <a:t>Idealistický: jak by to být mělo</a:t>
            </a:r>
          </a:p>
          <a:p>
            <a:pPr lvl="1"/>
            <a:r>
              <a:rPr lang="cs-CZ"/>
              <a:t>Pragmatický: jak to je, a jak to využít ke svému prospěchu</a:t>
            </a:r>
          </a:p>
        </p:txBody>
      </p:sp>
    </p:spTree>
    <p:extLst>
      <p:ext uri="{BB962C8B-B14F-4D97-AF65-F5344CB8AC3E}">
        <p14:creationId xmlns:p14="http://schemas.microsoft.com/office/powerpoint/2010/main" val="113799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Veřejná politika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Politika je cokoliv, co se vláda rozhodne učinit nebo neučinit</a:t>
            </a:r>
          </a:p>
          <a:p>
            <a:pPr>
              <a:lnSpc>
                <a:spcPct val="90000"/>
              </a:lnSpc>
            </a:pPr>
            <a:r>
              <a:rPr lang="cs-CZ" dirty="0"/>
              <a:t>Veřejná politika směřuje k naplnění cílů, které jsou chápany jako cíle/potřeby celé společnosti. 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Zájem celé společnosti x zájem většiny společnosti x zájem </a:t>
            </a:r>
            <a:r>
              <a:rPr lang="cs-CZ" dirty="0" smtClean="0"/>
              <a:t>elity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Význam VP roste, jak roste „stát“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55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Veřejná politika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/>
              <a:t>Nemá jednotnou definici, definice vycházejí z těchto obecných principů:</a:t>
            </a:r>
          </a:p>
          <a:p>
            <a:pPr lvl="1"/>
            <a:r>
              <a:rPr lang="cs-CZ" altLang="zh-CN" sz="2400" dirty="0"/>
              <a:t>Politika je činěna ve jménu „veřejnosti“.</a:t>
            </a:r>
          </a:p>
          <a:p>
            <a:pPr lvl="1"/>
            <a:r>
              <a:rPr lang="cs-CZ" altLang="zh-CN" sz="2400" dirty="0"/>
              <a:t>Politika je ve všeobecnosti iniciována a vykonávána vládou.</a:t>
            </a:r>
          </a:p>
          <a:p>
            <a:pPr lvl="1"/>
            <a:r>
              <a:rPr lang="cs-CZ" altLang="zh-CN" sz="2400" dirty="0"/>
              <a:t>Politika je interpretována a implementována prostřednictvím veřejných i soukromých aktérů.</a:t>
            </a:r>
          </a:p>
          <a:p>
            <a:pPr lvl="1"/>
            <a:r>
              <a:rPr lang="cs-CZ" altLang="zh-CN" sz="2400" dirty="0"/>
              <a:t>Politika je to, co vláda zamýšlí </a:t>
            </a:r>
            <a:r>
              <a:rPr lang="cs-CZ" altLang="zh-CN" sz="2400" dirty="0" smtClean="0"/>
              <a:t>učinit, dělá i to co se rozhodne </a:t>
            </a:r>
            <a:r>
              <a:rPr lang="cs-CZ" altLang="zh-CN" sz="2400" dirty="0"/>
              <a:t>nevykonat</a:t>
            </a:r>
            <a:r>
              <a:rPr lang="cs-CZ" altLang="zh-CN" sz="2400" dirty="0" smtClean="0"/>
              <a:t>.</a:t>
            </a:r>
          </a:p>
          <a:p>
            <a:r>
              <a:rPr lang="cs-CZ" dirty="0" smtClean="0"/>
              <a:t>Vědní disciplína</a:t>
            </a:r>
            <a:endParaRPr lang="cs-CZ" dirty="0" smtClean="0"/>
          </a:p>
          <a:p>
            <a:pPr lvl="1"/>
            <a:r>
              <a:rPr lang="cs-CZ" dirty="0" smtClean="0"/>
              <a:t>Veřejná </a:t>
            </a:r>
            <a:r>
              <a:rPr lang="cs-CZ" dirty="0" smtClean="0"/>
              <a:t>politika x </a:t>
            </a:r>
            <a:r>
              <a:rPr lang="cs-CZ" dirty="0" smtClean="0"/>
              <a:t>politologie (politické vědy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60. léta 20st.</a:t>
            </a:r>
          </a:p>
          <a:p>
            <a:pPr lvl="1"/>
            <a:r>
              <a:rPr lang="cs-CZ" dirty="0" err="1" smtClean="0"/>
              <a:t>Multidisciplinarita</a:t>
            </a:r>
            <a:r>
              <a:rPr lang="cs-CZ" dirty="0" smtClean="0"/>
              <a:t> – politologie, ekonomie, právo, sociologie,…</a:t>
            </a:r>
            <a:endParaRPr lang="cs-CZ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4229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cs-CZ"/>
              <a:t>Veřejná versus sociální politika</a:t>
            </a:r>
          </a:p>
        </p:txBody>
      </p:sp>
      <p:sp>
        <p:nvSpPr>
          <p:cNvPr id="8225" name="Rectangle 3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268413"/>
            <a:ext cx="8229600" cy="7493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2400"/>
              <a:t>1. SP je součástí VP</a:t>
            </a:r>
          </a:p>
          <a:p>
            <a:pPr>
              <a:lnSpc>
                <a:spcPct val="80000"/>
              </a:lnSpc>
            </a:pPr>
            <a:r>
              <a:rPr lang="cs-CZ" sz="2400"/>
              <a:t>2. SP stojí samostatně oproti VP</a:t>
            </a:r>
          </a:p>
        </p:txBody>
      </p:sp>
      <p:graphicFrame>
        <p:nvGraphicFramePr>
          <p:cNvPr id="8228" name="Group 36"/>
          <p:cNvGraphicFramePr>
            <a:graphicFrameLocks noGrp="1"/>
          </p:cNvGraphicFramePr>
          <p:nvPr>
            <p:ph sz="half" idx="2"/>
          </p:nvPr>
        </p:nvGraphicFramePr>
        <p:xfrm>
          <a:off x="395288" y="2060575"/>
          <a:ext cx="8229600" cy="475488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Veřejná politika                                                Sociální politika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Politika ŽP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Bezpečnostní p.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Mediální p.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hospodářská 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p. lidských práv a svobod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p. zaměstnanosti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p. bydlení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vzdělávací p.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     p. péče o zdraví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           rodinná p.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                    p. sociálního zabezpečení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                            p. boje s chudobou a soc. vyloučením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48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Hodnotové základy veřejné  a sociální politiky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Klíčové je chápání vztahu „rovnost“ (rovnost šancí) a „svoboda“</a:t>
            </a:r>
          </a:p>
          <a:p>
            <a:pPr>
              <a:lnSpc>
                <a:spcPct val="90000"/>
              </a:lnSpc>
            </a:pPr>
            <a:r>
              <a:rPr lang="cs-CZ" dirty="0"/>
              <a:t>Spor o slučitelnost rovnosti a </a:t>
            </a:r>
            <a:r>
              <a:rPr lang="cs-CZ" dirty="0" smtClean="0"/>
              <a:t>svobody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Viz P6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4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VP </a:t>
            </a:r>
            <a:r>
              <a:rPr lang="cs-CZ" dirty="0" smtClean="0"/>
              <a:t>versus ekonomie</a:t>
            </a:r>
            <a:endParaRPr lang="cs-CZ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zh-CN" sz="2000" dirty="0"/>
              <a:t>Klasické problémy z pohledu veřejné ekonomie a veřejné politiky:</a:t>
            </a:r>
          </a:p>
          <a:p>
            <a:pPr lvl="1">
              <a:lnSpc>
                <a:spcPct val="80000"/>
              </a:lnSpc>
            </a:pPr>
            <a:r>
              <a:rPr lang="cs-CZ" altLang="zh-CN" sz="2000" dirty="0"/>
              <a:t>optimální alokace statků</a:t>
            </a:r>
            <a:r>
              <a:rPr lang="cs-CZ" altLang="zh-CN" sz="2000" dirty="0">
                <a:hlinkClick r:id="" action="ppaction://noaction"/>
              </a:rPr>
              <a:t>[1]</a:t>
            </a:r>
            <a:r>
              <a:rPr lang="cs-CZ" altLang="zh-CN" sz="2000" dirty="0"/>
              <a:t> a efektivnost jeho dosažení;</a:t>
            </a:r>
          </a:p>
          <a:p>
            <a:pPr lvl="1">
              <a:lnSpc>
                <a:spcPct val="80000"/>
              </a:lnSpc>
            </a:pPr>
            <a:r>
              <a:rPr lang="cs-CZ" altLang="zh-CN" sz="2000" dirty="0"/>
              <a:t>měření a oceňování užitku;</a:t>
            </a:r>
          </a:p>
          <a:p>
            <a:pPr lvl="1">
              <a:lnSpc>
                <a:spcPct val="80000"/>
              </a:lnSpc>
            </a:pPr>
            <a:r>
              <a:rPr lang="cs-CZ" altLang="zh-CN" sz="2000" dirty="0"/>
              <a:t>okolnosti a prostředí (selhání trhu, selhání státu, rozhodnutí společnosti).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zh-CN" sz="1600" dirty="0"/>
              <a:t/>
            </a:r>
            <a:br>
              <a:rPr lang="cs-CZ" altLang="zh-CN" sz="1600" dirty="0"/>
            </a:br>
            <a:endParaRPr lang="cs-CZ" altLang="zh-CN" sz="1600" dirty="0"/>
          </a:p>
          <a:p>
            <a:pPr>
              <a:lnSpc>
                <a:spcPct val="80000"/>
              </a:lnSpc>
              <a:buFontTx/>
              <a:buNone/>
            </a:pPr>
            <a:endParaRPr lang="cs-CZ" altLang="zh-CN" sz="1600" dirty="0"/>
          </a:p>
          <a:p>
            <a:pPr>
              <a:lnSpc>
                <a:spcPct val="80000"/>
              </a:lnSpc>
              <a:buFontTx/>
              <a:buNone/>
            </a:pPr>
            <a:endParaRPr lang="cs-CZ" altLang="zh-CN" sz="1600" dirty="0"/>
          </a:p>
          <a:p>
            <a:pPr>
              <a:lnSpc>
                <a:spcPct val="80000"/>
              </a:lnSpc>
            </a:pPr>
            <a:r>
              <a:rPr lang="cs-CZ" altLang="zh-CN" sz="1800" dirty="0">
                <a:hlinkClick r:id="" action="ppaction://noaction"/>
              </a:rPr>
              <a:t>[1]</a:t>
            </a:r>
            <a:r>
              <a:rPr lang="cs-CZ" altLang="zh-CN" sz="1800" dirty="0"/>
              <a:t> Ačkoliv problém optimální alokace zdrojů považuje většina autorů za zásadní, například Hayek považuje za </a:t>
            </a:r>
            <a:r>
              <a:rPr lang="cs-CZ" altLang="zh-CN" sz="1800" b="1" dirty="0"/>
              <a:t>klíčový</a:t>
            </a:r>
            <a:r>
              <a:rPr lang="cs-CZ" altLang="zh-CN" sz="1800" dirty="0"/>
              <a:t> </a:t>
            </a:r>
            <a:r>
              <a:rPr lang="cs-CZ" altLang="zh-CN" sz="1800" b="1" dirty="0"/>
              <a:t>problém</a:t>
            </a:r>
            <a:r>
              <a:rPr lang="cs-CZ" altLang="zh-CN" sz="1800" dirty="0"/>
              <a:t> </a:t>
            </a:r>
            <a:r>
              <a:rPr lang="cs-CZ" altLang="zh-CN" sz="1800" b="1" dirty="0"/>
              <a:t>koordinace</a:t>
            </a:r>
            <a:r>
              <a:rPr lang="cs-CZ" altLang="zh-CN" sz="1800" dirty="0"/>
              <a:t>. </a:t>
            </a:r>
          </a:p>
          <a:p>
            <a:pPr>
              <a:lnSpc>
                <a:spcPct val="80000"/>
              </a:lnSpc>
            </a:pPr>
            <a:r>
              <a:rPr lang="cs-CZ" altLang="zh-CN" sz="1800" dirty="0"/>
              <a:t>Za nejlepší způsob koordinace potom považuje tržní mechanismus a výsledná situace je tedy tou nejlepší možnou ve srovnání s ostatními koordinačními alternativami. </a:t>
            </a:r>
          </a:p>
          <a:p>
            <a:pPr>
              <a:lnSpc>
                <a:spcPct val="80000"/>
              </a:lnSpc>
            </a:pPr>
            <a:r>
              <a:rPr lang="cs-CZ" altLang="zh-CN" sz="1800" dirty="0"/>
              <a:t>Optikou tohoto přístupu potom odpadá i problém hodnocení užitku, pokud jednotlivci začnou nějaký statek považovat za hodnotný (například životní </a:t>
            </a:r>
            <a:r>
              <a:rPr lang="cs-CZ" altLang="zh-CN" sz="1800" dirty="0" smtClean="0"/>
              <a:t>prostředí, vzdělání), </a:t>
            </a:r>
            <a:r>
              <a:rPr lang="cs-CZ" altLang="zh-CN" sz="1800" dirty="0"/>
              <a:t>potom trh tuto skutečnost zohlední najde způsob jak ji ocenit.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8903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1084</Words>
  <Application>Microsoft Office PowerPoint</Application>
  <PresentationFormat>Předvádění na obrazovce (4:3)</PresentationFormat>
  <Paragraphs>248</Paragraphs>
  <Slides>27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systému Office</vt:lpstr>
      <vt:lpstr>Veřejná politika pojmy, principy a analýza</vt:lpstr>
      <vt:lpstr>Struktura</vt:lpstr>
      <vt:lpstr>Pojem veřejná politika</vt:lpstr>
      <vt:lpstr>Veřejná a sociální politika</vt:lpstr>
      <vt:lpstr>Veřejná politika</vt:lpstr>
      <vt:lpstr>Veřejná politika</vt:lpstr>
      <vt:lpstr>Veřejná versus sociální politika</vt:lpstr>
      <vt:lpstr>Hodnotové základy veřejné  a sociální politiky</vt:lpstr>
      <vt:lpstr>VP versus ekonomie</vt:lpstr>
      <vt:lpstr>Srovnání pohledu na „optimum“</vt:lpstr>
      <vt:lpstr>Měření užitku</vt:lpstr>
      <vt:lpstr>Okolností a prostředí</vt:lpstr>
      <vt:lpstr>Politika a její souvislosti</vt:lpstr>
      <vt:lpstr>Shrnutí</vt:lpstr>
      <vt:lpstr>Analýza politiky zahrnuje</vt:lpstr>
      <vt:lpstr>Limity policy analysis</vt:lpstr>
      <vt:lpstr>Modely pro analýzu politiky</vt:lpstr>
      <vt:lpstr>K čemu modely slouží?</vt:lpstr>
      <vt:lpstr>Politický cyklus - proces</vt:lpstr>
      <vt:lpstr>Politické sítě</vt:lpstr>
      <vt:lpstr>Koncepce politických sítí</vt:lpstr>
      <vt:lpstr>Prezentace aplikace PowerPoint</vt:lpstr>
      <vt:lpstr>Metody analýzy</vt:lpstr>
      <vt:lpstr>Metody analýzy - diskuze</vt:lpstr>
      <vt:lpstr>Možnosti směřování veřejné politiky</vt:lpstr>
      <vt:lpstr>Literatura</vt:lpstr>
      <vt:lpstr>Hlavní přístupy ke zkoumání politiky 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MP</dc:creator>
  <cp:lastModifiedBy>Marek</cp:lastModifiedBy>
  <cp:revision>16</cp:revision>
  <dcterms:created xsi:type="dcterms:W3CDTF">2013-04-16T09:18:52Z</dcterms:created>
  <dcterms:modified xsi:type="dcterms:W3CDTF">2014-04-15T19:11:06Z</dcterms:modified>
</cp:coreProperties>
</file>