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4"/>
  </p:notesMasterIdLst>
  <p:sldIdLst>
    <p:sldId id="256" r:id="rId2"/>
    <p:sldId id="282" r:id="rId3"/>
    <p:sldId id="258" r:id="rId4"/>
    <p:sldId id="259" r:id="rId5"/>
    <p:sldId id="260" r:id="rId6"/>
    <p:sldId id="283" r:id="rId7"/>
    <p:sldId id="274" r:id="rId8"/>
    <p:sldId id="273" r:id="rId9"/>
    <p:sldId id="275" r:id="rId10"/>
    <p:sldId id="276" r:id="rId11"/>
    <p:sldId id="284" r:id="rId12"/>
    <p:sldId id="263" r:id="rId13"/>
    <p:sldId id="285" r:id="rId14"/>
    <p:sldId id="264" r:id="rId15"/>
    <p:sldId id="286" r:id="rId16"/>
    <p:sldId id="287" r:id="rId17"/>
    <p:sldId id="265" r:id="rId18"/>
    <p:sldId id="290" r:id="rId19"/>
    <p:sldId id="291" r:id="rId20"/>
    <p:sldId id="266" r:id="rId21"/>
    <p:sldId id="277" r:id="rId22"/>
    <p:sldId id="278" r:id="rId23"/>
    <p:sldId id="288" r:id="rId24"/>
    <p:sldId id="279" r:id="rId25"/>
    <p:sldId id="280" r:id="rId26"/>
    <p:sldId id="292" r:id="rId27"/>
    <p:sldId id="268" r:id="rId28"/>
    <p:sldId id="293" r:id="rId29"/>
    <p:sldId id="271" r:id="rId30"/>
    <p:sldId id="269" r:id="rId31"/>
    <p:sldId id="270" r:id="rId32"/>
    <p:sldId id="272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48E63-9404-4B13-8FAC-7A264AF4E13B}" type="datetimeFigureOut">
              <a:rPr lang="cs-CZ" smtClean="0"/>
              <a:t>22.4.2014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53EE9-BEE6-43CE-BED6-416DCD3D60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58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Parsons</a:t>
            </a:r>
            <a:r>
              <a:rPr lang="cs-CZ" dirty="0" smtClean="0"/>
              <a:t> 115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AAE8B-7D6C-46F7-ABF1-9EFF7124CDB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844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Parsons</a:t>
            </a:r>
            <a:r>
              <a:rPr lang="cs-CZ" dirty="0" smtClean="0"/>
              <a:t> p.113 upraveno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AAE8B-7D6C-46F7-ABF1-9EFF7124CDB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209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Parsons</a:t>
            </a:r>
            <a:r>
              <a:rPr lang="cs-CZ" baseline="0" dirty="0" smtClean="0"/>
              <a:t> p.55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AAE8B-7D6C-46F7-ABF1-9EFF7124CDB4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119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E19F-4C22-47B0-AA66-10C9C1EE09CF}" type="datetimeFigureOut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4C8B-1C16-41CE-80A1-5E005188D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967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E19F-4C22-47B0-AA66-10C9C1EE09CF}" type="datetimeFigureOut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4C8B-1C16-41CE-80A1-5E005188D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49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E19F-4C22-47B0-AA66-10C9C1EE09CF}" type="datetimeFigureOut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4C8B-1C16-41CE-80A1-5E005188D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0981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2EEBB-3359-472F-9D56-2F82E32443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648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E19F-4C22-47B0-AA66-10C9C1EE09CF}" type="datetimeFigureOut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4C8B-1C16-41CE-80A1-5E005188D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1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E19F-4C22-47B0-AA66-10C9C1EE09CF}" type="datetimeFigureOut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4C8B-1C16-41CE-80A1-5E005188D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65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E19F-4C22-47B0-AA66-10C9C1EE09CF}" type="datetimeFigureOut">
              <a:rPr lang="cs-CZ" smtClean="0"/>
              <a:t>22.4.2014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4C8B-1C16-41CE-80A1-5E005188D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14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E19F-4C22-47B0-AA66-10C9C1EE09CF}" type="datetimeFigureOut">
              <a:rPr lang="cs-CZ" smtClean="0"/>
              <a:t>22.4.2014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4C8B-1C16-41CE-80A1-5E005188D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4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E19F-4C22-47B0-AA66-10C9C1EE09CF}" type="datetimeFigureOut">
              <a:rPr lang="cs-CZ" smtClean="0"/>
              <a:t>22.4.2014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4C8B-1C16-41CE-80A1-5E005188D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1118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E19F-4C22-47B0-AA66-10C9C1EE09CF}" type="datetimeFigureOut">
              <a:rPr lang="cs-CZ" smtClean="0"/>
              <a:t>22.4.2014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4C8B-1C16-41CE-80A1-5E005188D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090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E19F-4C22-47B0-AA66-10C9C1EE09CF}" type="datetimeFigureOut">
              <a:rPr lang="cs-CZ" smtClean="0"/>
              <a:t>22.4.2014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4C8B-1C16-41CE-80A1-5E005188D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265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E19F-4C22-47B0-AA66-10C9C1EE09CF}" type="datetimeFigureOut">
              <a:rPr lang="cs-CZ" smtClean="0"/>
              <a:t>22.4.2014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4C8B-1C16-41CE-80A1-5E005188D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095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2E19F-4C22-47B0-AA66-10C9C1EE09CF}" type="datetimeFigureOut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44C8B-1C16-41CE-80A1-5E005188D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293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Politika jako politický cyklus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625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9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mtClean="0"/>
              <a:t>Problém a jeho souvislosti</a:t>
            </a:r>
          </a:p>
        </p:txBody>
      </p:sp>
      <p:grpSp>
        <p:nvGrpSpPr>
          <p:cNvPr id="19459" name="Group 4"/>
          <p:cNvGrpSpPr>
            <a:grpSpLocks noChangeAspect="1"/>
          </p:cNvGrpSpPr>
          <p:nvPr/>
        </p:nvGrpSpPr>
        <p:grpSpPr bwMode="auto">
          <a:xfrm>
            <a:off x="468313" y="1412875"/>
            <a:ext cx="8135937" cy="5327650"/>
            <a:chOff x="2205" y="9525"/>
            <a:chExt cx="7200" cy="3701"/>
          </a:xfrm>
        </p:grpSpPr>
        <p:sp>
          <p:nvSpPr>
            <p:cNvPr id="19460" name="AutoShape 5"/>
            <p:cNvSpPr>
              <a:spLocks noChangeAspect="1" noChangeArrowheads="1"/>
            </p:cNvSpPr>
            <p:nvPr/>
          </p:nvSpPr>
          <p:spPr bwMode="auto">
            <a:xfrm>
              <a:off x="2205" y="9525"/>
              <a:ext cx="7200" cy="3701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61" name="Rectangle 6"/>
            <p:cNvSpPr>
              <a:spLocks noChangeArrowheads="1"/>
            </p:cNvSpPr>
            <p:nvPr/>
          </p:nvSpPr>
          <p:spPr bwMode="auto">
            <a:xfrm>
              <a:off x="3789" y="9525"/>
              <a:ext cx="1872" cy="7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2200">
                  <a:latin typeface="Times New Roman" pitchFamily="18" charset="0"/>
                </a:rPr>
                <a:t>Problém: </a:t>
              </a:r>
            </a:p>
            <a:p>
              <a:r>
                <a:rPr lang="cs-CZ" sz="2200" b="1">
                  <a:latin typeface="Times New Roman" pitchFamily="18" charset="0"/>
                </a:rPr>
                <a:t>nezaměstnanost</a:t>
              </a:r>
              <a:endParaRPr lang="cs-CZ" sz="2200">
                <a:latin typeface="Times New Roman" pitchFamily="18" charset="0"/>
              </a:endParaRPr>
            </a:p>
            <a:p>
              <a:endParaRPr lang="cs-CZ" sz="2200"/>
            </a:p>
          </p:txBody>
        </p:sp>
        <p:sp>
          <p:nvSpPr>
            <p:cNvPr id="19462" name="Rectangle 7"/>
            <p:cNvSpPr>
              <a:spLocks noChangeArrowheads="1"/>
            </p:cNvSpPr>
            <p:nvPr/>
          </p:nvSpPr>
          <p:spPr bwMode="auto">
            <a:xfrm>
              <a:off x="2349" y="9669"/>
              <a:ext cx="1008" cy="4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>
                  <a:latin typeface="Times New Roman" pitchFamily="18" charset="0"/>
                </a:rPr>
                <a:t>Příčiny ?</a:t>
              </a:r>
            </a:p>
            <a:p>
              <a:endParaRPr lang="cs-CZ"/>
            </a:p>
          </p:txBody>
        </p:sp>
        <p:sp>
          <p:nvSpPr>
            <p:cNvPr id="19463" name="Rectangle 8"/>
            <p:cNvSpPr>
              <a:spLocks noChangeArrowheads="1"/>
            </p:cNvSpPr>
            <p:nvPr/>
          </p:nvSpPr>
          <p:spPr bwMode="auto">
            <a:xfrm>
              <a:off x="6093" y="9669"/>
              <a:ext cx="1296" cy="4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2000">
                  <a:latin typeface="Times New Roman" pitchFamily="18" charset="0"/>
                </a:rPr>
                <a:t>Důsledky ?</a:t>
              </a:r>
            </a:p>
            <a:p>
              <a:endParaRPr lang="cs-CZ" sz="2000"/>
            </a:p>
          </p:txBody>
        </p:sp>
        <p:sp>
          <p:nvSpPr>
            <p:cNvPr id="19464" name="Rectangle 9"/>
            <p:cNvSpPr>
              <a:spLocks noChangeArrowheads="1"/>
            </p:cNvSpPr>
            <p:nvPr/>
          </p:nvSpPr>
          <p:spPr bwMode="auto">
            <a:xfrm>
              <a:off x="4221" y="10533"/>
              <a:ext cx="2880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2000" b="1">
                  <a:latin typeface="Times New Roman" pitchFamily="18" charset="0"/>
                </a:rPr>
                <a:t>Politika zaměstnanosti</a:t>
              </a:r>
            </a:p>
            <a:p>
              <a:pPr algn="ctr"/>
              <a:r>
                <a:rPr lang="cs-CZ" sz="2000" i="1">
                  <a:latin typeface="Times New Roman" pitchFamily="18" charset="0"/>
                </a:rPr>
                <a:t>cíle a jejich implementace</a:t>
              </a:r>
            </a:p>
            <a:p>
              <a:endParaRPr lang="cs-CZ" sz="2000"/>
            </a:p>
          </p:txBody>
        </p:sp>
        <p:sp>
          <p:nvSpPr>
            <p:cNvPr id="19465" name="Rectangle 10"/>
            <p:cNvSpPr>
              <a:spLocks noChangeArrowheads="1"/>
            </p:cNvSpPr>
            <p:nvPr/>
          </p:nvSpPr>
          <p:spPr bwMode="auto">
            <a:xfrm>
              <a:off x="4797" y="11397"/>
              <a:ext cx="1728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2400" b="1">
                  <a:latin typeface="Times New Roman" pitchFamily="18" charset="0"/>
                </a:rPr>
                <a:t>Výsledek</a:t>
              </a:r>
            </a:p>
            <a:p>
              <a:endParaRPr lang="cs-CZ"/>
            </a:p>
          </p:txBody>
        </p:sp>
        <p:sp>
          <p:nvSpPr>
            <p:cNvPr id="19466" name="Rectangle 11"/>
            <p:cNvSpPr>
              <a:spLocks noChangeArrowheads="1"/>
            </p:cNvSpPr>
            <p:nvPr/>
          </p:nvSpPr>
          <p:spPr bwMode="auto">
            <a:xfrm>
              <a:off x="4221" y="12015"/>
              <a:ext cx="1152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2000">
                  <a:latin typeface="Times New Roman" pitchFamily="18" charset="0"/>
                </a:rPr>
                <a:t>Vnímaný</a:t>
              </a:r>
            </a:p>
            <a:p>
              <a:endParaRPr lang="cs-CZ" sz="2000"/>
            </a:p>
          </p:txBody>
        </p:sp>
        <p:sp>
          <p:nvSpPr>
            <p:cNvPr id="19467" name="Rectangle 12"/>
            <p:cNvSpPr>
              <a:spLocks noChangeArrowheads="1"/>
            </p:cNvSpPr>
            <p:nvPr/>
          </p:nvSpPr>
          <p:spPr bwMode="auto">
            <a:xfrm>
              <a:off x="5661" y="12015"/>
              <a:ext cx="1296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2000">
                  <a:latin typeface="Times New Roman" pitchFamily="18" charset="0"/>
                </a:rPr>
                <a:t>Skutečný</a:t>
              </a:r>
            </a:p>
            <a:p>
              <a:endParaRPr lang="cs-CZ" sz="2000"/>
            </a:p>
          </p:txBody>
        </p:sp>
        <p:sp>
          <p:nvSpPr>
            <p:cNvPr id="19468" name="Rectangle 13"/>
            <p:cNvSpPr>
              <a:spLocks noChangeArrowheads="1"/>
            </p:cNvSpPr>
            <p:nvPr/>
          </p:nvSpPr>
          <p:spPr bwMode="auto">
            <a:xfrm>
              <a:off x="7245" y="11151"/>
              <a:ext cx="1584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sz="2000" i="1">
                  <a:latin typeface="Times New Roman" pitchFamily="18" charset="0"/>
                </a:rPr>
                <a:t>Zamýšlený</a:t>
              </a:r>
            </a:p>
            <a:p>
              <a:endParaRPr lang="cs-CZ" sz="2000"/>
            </a:p>
          </p:txBody>
        </p:sp>
        <p:sp>
          <p:nvSpPr>
            <p:cNvPr id="19469" name="Rectangle 14"/>
            <p:cNvSpPr>
              <a:spLocks noChangeArrowheads="1"/>
            </p:cNvSpPr>
            <p:nvPr/>
          </p:nvSpPr>
          <p:spPr bwMode="auto">
            <a:xfrm>
              <a:off x="7245" y="11583"/>
              <a:ext cx="1584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sz="2000" i="1">
                  <a:latin typeface="Times New Roman" pitchFamily="18" charset="0"/>
                </a:rPr>
                <a:t>Nezamýšlený</a:t>
              </a:r>
            </a:p>
            <a:p>
              <a:endParaRPr lang="cs-CZ" sz="2000"/>
            </a:p>
          </p:txBody>
        </p:sp>
        <p:sp>
          <p:nvSpPr>
            <p:cNvPr id="19470" name="Rectangle 15"/>
            <p:cNvSpPr>
              <a:spLocks noChangeArrowheads="1"/>
            </p:cNvSpPr>
            <p:nvPr/>
          </p:nvSpPr>
          <p:spPr bwMode="auto">
            <a:xfrm>
              <a:off x="2637" y="12650"/>
              <a:ext cx="619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lvl="1">
                <a:buFont typeface="Times New Roman" pitchFamily="18" charset="0"/>
                <a:buChar char="-"/>
              </a:pPr>
              <a:r>
                <a:rPr lang="cs-CZ">
                  <a:latin typeface="Times New Roman" pitchFamily="18" charset="0"/>
                </a:rPr>
                <a:t>Byl problém vyřešen?</a:t>
              </a:r>
            </a:p>
            <a:p>
              <a:pPr lvl="1">
                <a:buFont typeface="Times New Roman" pitchFamily="18" charset="0"/>
                <a:buChar char="-"/>
              </a:pPr>
              <a:r>
                <a:rPr lang="cs-CZ">
                  <a:latin typeface="Times New Roman" pitchFamily="18" charset="0"/>
                </a:rPr>
                <a:t>Převýšily ekonomické a společenské benefity vynaložené náklady?</a:t>
              </a:r>
            </a:p>
            <a:p>
              <a:endParaRPr lang="cs-CZ"/>
            </a:p>
          </p:txBody>
        </p:sp>
        <p:sp>
          <p:nvSpPr>
            <p:cNvPr id="19471" name="Rectangle 16"/>
            <p:cNvSpPr>
              <a:spLocks noChangeArrowheads="1"/>
            </p:cNvSpPr>
            <p:nvPr/>
          </p:nvSpPr>
          <p:spPr bwMode="auto">
            <a:xfrm>
              <a:off x="7821" y="9525"/>
              <a:ext cx="1152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i="1">
                  <a:latin typeface="Times New Roman" pitchFamily="18" charset="0"/>
                </a:rPr>
                <a:t>Ekonomické</a:t>
              </a:r>
            </a:p>
            <a:p>
              <a:endParaRPr lang="cs-CZ"/>
            </a:p>
          </p:txBody>
        </p:sp>
        <p:sp>
          <p:nvSpPr>
            <p:cNvPr id="19472" name="Rectangle 17"/>
            <p:cNvSpPr>
              <a:spLocks noChangeArrowheads="1"/>
            </p:cNvSpPr>
            <p:nvPr/>
          </p:nvSpPr>
          <p:spPr bwMode="auto">
            <a:xfrm>
              <a:off x="7821" y="9813"/>
              <a:ext cx="1152" cy="4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i="1">
                  <a:latin typeface="Times New Roman" pitchFamily="18" charset="0"/>
                </a:rPr>
                <a:t>Společenské</a:t>
              </a:r>
            </a:p>
            <a:p>
              <a:endParaRPr lang="cs-CZ"/>
            </a:p>
          </p:txBody>
        </p:sp>
        <p:sp>
          <p:nvSpPr>
            <p:cNvPr id="19473" name="AutoShape 18"/>
            <p:cNvSpPr>
              <a:spLocks noChangeArrowheads="1"/>
            </p:cNvSpPr>
            <p:nvPr/>
          </p:nvSpPr>
          <p:spPr bwMode="auto">
            <a:xfrm>
              <a:off x="5085" y="10245"/>
              <a:ext cx="288" cy="28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9474" name="AutoShape 19"/>
            <p:cNvSpPr>
              <a:spLocks noChangeArrowheads="1"/>
            </p:cNvSpPr>
            <p:nvPr/>
          </p:nvSpPr>
          <p:spPr bwMode="auto">
            <a:xfrm>
              <a:off x="5517" y="11109"/>
              <a:ext cx="288" cy="28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cxnSp>
          <p:nvCxnSpPr>
            <p:cNvPr id="19475" name="AutoShape 20"/>
            <p:cNvCxnSpPr>
              <a:cxnSpLocks noChangeShapeType="1"/>
              <a:stCxn id="19467" idx="2"/>
              <a:endCxn id="19470" idx="0"/>
            </p:cNvCxnSpPr>
            <p:nvPr/>
          </p:nvCxnSpPr>
          <p:spPr bwMode="auto">
            <a:xfrm flipH="1">
              <a:off x="5733" y="12447"/>
              <a:ext cx="576" cy="2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6" name="AutoShape 21"/>
            <p:cNvCxnSpPr>
              <a:cxnSpLocks noChangeShapeType="1"/>
              <a:stCxn id="19461" idx="1"/>
              <a:endCxn id="19462" idx="3"/>
            </p:cNvCxnSpPr>
            <p:nvPr/>
          </p:nvCxnSpPr>
          <p:spPr bwMode="auto">
            <a:xfrm flipH="1">
              <a:off x="3357" y="9885"/>
              <a:ext cx="432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7" name="AutoShape 22"/>
            <p:cNvCxnSpPr>
              <a:cxnSpLocks noChangeShapeType="1"/>
              <a:stCxn id="19461" idx="3"/>
              <a:endCxn id="19463" idx="1"/>
            </p:cNvCxnSpPr>
            <p:nvPr/>
          </p:nvCxnSpPr>
          <p:spPr bwMode="auto">
            <a:xfrm>
              <a:off x="5661" y="9885"/>
              <a:ext cx="432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8" name="AutoShape 23"/>
            <p:cNvCxnSpPr>
              <a:cxnSpLocks noChangeShapeType="1"/>
              <a:stCxn id="19463" idx="3"/>
              <a:endCxn id="19471" idx="1"/>
            </p:cNvCxnSpPr>
            <p:nvPr/>
          </p:nvCxnSpPr>
          <p:spPr bwMode="auto">
            <a:xfrm flipV="1">
              <a:off x="7389" y="9741"/>
              <a:ext cx="432" cy="1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9" name="AutoShape 24"/>
            <p:cNvCxnSpPr>
              <a:cxnSpLocks noChangeShapeType="1"/>
              <a:stCxn id="19463" idx="3"/>
              <a:endCxn id="19472" idx="1"/>
            </p:cNvCxnSpPr>
            <p:nvPr/>
          </p:nvCxnSpPr>
          <p:spPr bwMode="auto">
            <a:xfrm>
              <a:off x="7389" y="9885"/>
              <a:ext cx="432" cy="1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80" name="AutoShape 25"/>
            <p:cNvCxnSpPr>
              <a:cxnSpLocks noChangeShapeType="1"/>
              <a:stCxn id="19465" idx="2"/>
              <a:endCxn id="19466" idx="0"/>
            </p:cNvCxnSpPr>
            <p:nvPr/>
          </p:nvCxnSpPr>
          <p:spPr bwMode="auto">
            <a:xfrm flipH="1">
              <a:off x="4797" y="11829"/>
              <a:ext cx="864" cy="1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81" name="AutoShape 26"/>
            <p:cNvCxnSpPr>
              <a:cxnSpLocks noChangeShapeType="1"/>
              <a:stCxn id="19465" idx="2"/>
              <a:endCxn id="19467" idx="0"/>
            </p:cNvCxnSpPr>
            <p:nvPr/>
          </p:nvCxnSpPr>
          <p:spPr bwMode="auto">
            <a:xfrm>
              <a:off x="5661" y="11829"/>
              <a:ext cx="648" cy="1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82" name="AutoShape 27"/>
            <p:cNvCxnSpPr>
              <a:cxnSpLocks noChangeShapeType="1"/>
              <a:stCxn id="19465" idx="3"/>
              <a:endCxn id="19468" idx="1"/>
            </p:cNvCxnSpPr>
            <p:nvPr/>
          </p:nvCxnSpPr>
          <p:spPr bwMode="auto">
            <a:xfrm flipV="1">
              <a:off x="6525" y="11367"/>
              <a:ext cx="720" cy="2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83" name="AutoShape 28"/>
            <p:cNvCxnSpPr>
              <a:cxnSpLocks noChangeShapeType="1"/>
              <a:stCxn id="19465" idx="3"/>
              <a:endCxn id="19469" idx="1"/>
            </p:cNvCxnSpPr>
            <p:nvPr/>
          </p:nvCxnSpPr>
          <p:spPr bwMode="auto">
            <a:xfrm>
              <a:off x="6525" y="11613"/>
              <a:ext cx="720" cy="1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75225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Formulace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Varianty</a:t>
            </a:r>
          </a:p>
          <a:p>
            <a:pPr lvl="1"/>
            <a:r>
              <a:rPr lang="cs-CZ" dirty="0" smtClean="0"/>
              <a:t>Levná x drahá, rychlá x pomalá, výhodná pro X </a:t>
            </a:r>
            <a:r>
              <a:rPr lang="cs-CZ" dirty="0" err="1" smtClean="0"/>
              <a:t>x</a:t>
            </a:r>
            <a:r>
              <a:rPr lang="cs-CZ" dirty="0" smtClean="0"/>
              <a:t> výhodná pro Y,…</a:t>
            </a:r>
          </a:p>
          <a:p>
            <a:r>
              <a:rPr lang="cs-CZ" dirty="0" smtClean="0"/>
              <a:t>Cíle politiky</a:t>
            </a:r>
          </a:p>
          <a:p>
            <a:pPr lvl="1"/>
            <a:r>
              <a:rPr lang="cs-CZ" dirty="0" smtClean="0"/>
              <a:t>SMART – </a:t>
            </a:r>
            <a:r>
              <a:rPr lang="cs-CZ" dirty="0" err="1" smtClean="0"/>
              <a:t>specific</a:t>
            </a:r>
            <a:r>
              <a:rPr lang="cs-CZ" dirty="0" smtClean="0"/>
              <a:t>; </a:t>
            </a:r>
            <a:r>
              <a:rPr lang="cs-CZ" dirty="0" err="1" smtClean="0"/>
              <a:t>measurable</a:t>
            </a:r>
            <a:r>
              <a:rPr lang="cs-CZ" dirty="0" smtClean="0"/>
              <a:t>, </a:t>
            </a:r>
            <a:r>
              <a:rPr lang="cs-CZ" dirty="0" err="1" smtClean="0"/>
              <a:t>attainable</a:t>
            </a:r>
            <a:r>
              <a:rPr lang="cs-CZ" dirty="0" smtClean="0"/>
              <a:t>, </a:t>
            </a:r>
            <a:r>
              <a:rPr lang="cs-CZ" dirty="0" err="1" smtClean="0"/>
              <a:t>relevant</a:t>
            </a:r>
            <a:r>
              <a:rPr lang="cs-CZ" dirty="0" smtClean="0"/>
              <a:t>, </a:t>
            </a:r>
            <a:r>
              <a:rPr lang="cs-CZ" dirty="0" err="1" smtClean="0"/>
              <a:t>time-bound</a:t>
            </a:r>
            <a:r>
              <a:rPr lang="cs-CZ" dirty="0" smtClean="0"/>
              <a:t> (existují i alternativní pojmy)</a:t>
            </a:r>
          </a:p>
          <a:p>
            <a:pPr lvl="1"/>
            <a:r>
              <a:rPr lang="cs-CZ" dirty="0" smtClean="0"/>
              <a:t>Co, jak přesně, do kdy a kdo za to odpovídá/kontroluje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0441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3. Rozhodování a legitimizace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cs-CZ" dirty="0" smtClean="0"/>
              <a:t>Volba mezi alternativami politiky, které byly generovány jako reakce na stanovení problému (fáze utváření politiky)</a:t>
            </a:r>
          </a:p>
          <a:p>
            <a:pPr eaLnBrk="1" hangingPunct="1"/>
            <a:r>
              <a:rPr lang="cs-CZ" b="1" dirty="0" smtClean="0"/>
              <a:t>Jde o politický proces</a:t>
            </a:r>
          </a:p>
          <a:p>
            <a:pPr eaLnBrk="1" hangingPunct="1"/>
            <a:r>
              <a:rPr lang="cs-CZ" dirty="0" smtClean="0"/>
              <a:t>Rozhodují zpravidla aktéři vybavení „autoritou“</a:t>
            </a:r>
          </a:p>
          <a:p>
            <a:pPr lvl="1" eaLnBrk="1" hangingPunct="1"/>
            <a:r>
              <a:rPr lang="cs-CZ" dirty="0" smtClean="0"/>
              <a:t>Ovlivňují: zájmové skupiny, byrokracie,…</a:t>
            </a:r>
          </a:p>
          <a:p>
            <a:r>
              <a:rPr lang="cs-CZ" dirty="0" smtClean="0"/>
              <a:t>Typy rozhodnutí</a:t>
            </a:r>
          </a:p>
          <a:p>
            <a:pPr lvl="1"/>
            <a:r>
              <a:rPr lang="cs-CZ" dirty="0"/>
              <a:t>Pozitivní</a:t>
            </a:r>
          </a:p>
          <a:p>
            <a:pPr lvl="2"/>
            <a:r>
              <a:rPr lang="cs-CZ" dirty="0"/>
              <a:t>Rozhodnutí o změně</a:t>
            </a:r>
          </a:p>
          <a:p>
            <a:pPr lvl="1"/>
            <a:r>
              <a:rPr lang="cs-CZ" dirty="0"/>
              <a:t>Negativní</a:t>
            </a:r>
          </a:p>
          <a:p>
            <a:pPr lvl="2"/>
            <a:r>
              <a:rPr lang="cs-CZ" dirty="0"/>
              <a:t>Rozhodnutí o zachování současného stavu</a:t>
            </a:r>
          </a:p>
          <a:p>
            <a:pPr lvl="1"/>
            <a:r>
              <a:rPr lang="cs-CZ" dirty="0"/>
              <a:t>Bez rozhodnutí</a:t>
            </a:r>
          </a:p>
          <a:p>
            <a:pPr lvl="1" eaLnBrk="1" hangingPunct="1"/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4148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Politické optimum x ekonomické optimum</a:t>
            </a:r>
          </a:p>
          <a:p>
            <a:r>
              <a:rPr lang="cs-CZ" dirty="0" smtClean="0"/>
              <a:t>Volba mezi variantami není „rigidní“ – viz proces přijímání zákonů</a:t>
            </a:r>
          </a:p>
          <a:p>
            <a:pPr lvl="1"/>
            <a:r>
              <a:rPr lang="cs-CZ" dirty="0" smtClean="0"/>
              <a:t>Modifikace mohou zlikvidovat funkční mechanismy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3492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4. Implementace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Implementace – realizace, uskutečnění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Implementační deficit - </a:t>
            </a:r>
            <a:r>
              <a:rPr lang="cs-CZ" sz="2800" dirty="0"/>
              <a:t>rozdíl mezi původně plánovaným cílem a skutečně pozorovaným výsledkem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Co se nepokazilo do teď, pokazí se teď</a:t>
            </a:r>
          </a:p>
          <a:p>
            <a:pPr lvl="1" eaLnBrk="1" hangingPunct="1">
              <a:lnSpc>
                <a:spcPct val="90000"/>
              </a:lnSpc>
            </a:pPr>
            <a:endParaRPr lang="cs-CZ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Implementace: </a:t>
            </a:r>
            <a:r>
              <a:rPr lang="cs-CZ" sz="2400" dirty="0" err="1" smtClean="0"/>
              <a:t>Pressman</a:t>
            </a:r>
            <a:r>
              <a:rPr lang="cs-CZ" sz="2400" dirty="0" smtClean="0"/>
              <a:t>, </a:t>
            </a:r>
            <a:r>
              <a:rPr lang="cs-CZ" sz="2400" dirty="0" err="1" smtClean="0"/>
              <a:t>Wildawsky</a:t>
            </a:r>
            <a:r>
              <a:rPr lang="cs-CZ" sz="2400" dirty="0" smtClean="0"/>
              <a:t>… Analýza programu v Oklahomě (60 léta)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Mnohoznačnost pojmu (viz příloha)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52058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Implementace =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cs-CZ" dirty="0" smtClean="0"/>
              <a:t>=Uskutečnit (úspěšně/efektivně) zvolenou variantu</a:t>
            </a:r>
          </a:p>
          <a:p>
            <a:r>
              <a:rPr lang="cs-CZ" dirty="0" smtClean="0"/>
              <a:t>= splnit cíle politiky</a:t>
            </a:r>
          </a:p>
          <a:p>
            <a:r>
              <a:rPr lang="cs-CZ" dirty="0" smtClean="0"/>
              <a:t>= vyřešit problém, pro který byla politika vytvořena</a:t>
            </a:r>
            <a:endParaRPr lang="cs-CZ" dirty="0"/>
          </a:p>
        </p:txBody>
      </p:sp>
      <p:sp>
        <p:nvSpPr>
          <p:cNvPr id="4" name="AutoShape 1"/>
          <p:cNvSpPr>
            <a:spLocks noChangeAspect="1" noChangeArrowheads="1"/>
          </p:cNvSpPr>
          <p:nvPr/>
        </p:nvSpPr>
        <p:spPr bwMode="auto">
          <a:xfrm>
            <a:off x="0" y="457200"/>
            <a:ext cx="57150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pSp>
        <p:nvGrpSpPr>
          <p:cNvPr id="5" name="Group 2"/>
          <p:cNvGrpSpPr>
            <a:grpSpLocks noChangeAspect="1"/>
          </p:cNvGrpSpPr>
          <p:nvPr/>
        </p:nvGrpSpPr>
        <p:grpSpPr bwMode="auto">
          <a:xfrm>
            <a:off x="1600200" y="4581128"/>
            <a:ext cx="5715000" cy="1714500"/>
            <a:chOff x="2205" y="5520"/>
            <a:chExt cx="7200" cy="2160"/>
          </a:xfrm>
        </p:grpSpPr>
        <p:sp>
          <p:nvSpPr>
            <p:cNvPr id="6" name="AutoShape 20"/>
            <p:cNvSpPr>
              <a:spLocks noChangeAspect="1" noChangeArrowheads="1" noTextEdit="1"/>
            </p:cNvSpPr>
            <p:nvPr/>
          </p:nvSpPr>
          <p:spPr bwMode="auto">
            <a:xfrm>
              <a:off x="2205" y="5520"/>
              <a:ext cx="7200" cy="2160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" name="Rectangle 19"/>
            <p:cNvSpPr>
              <a:spLocks noChangeArrowheads="1"/>
            </p:cNvSpPr>
            <p:nvPr/>
          </p:nvSpPr>
          <p:spPr bwMode="auto">
            <a:xfrm>
              <a:off x="2349" y="5520"/>
              <a:ext cx="1440" cy="10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zh-CN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SimSun" pitchFamily="2" charset="-122"/>
                  <a:cs typeface="Times New Roman" pitchFamily="18" charset="0"/>
                </a:rPr>
                <a:t>Vstupy (inputs)</a:t>
              </a:r>
              <a:endParaRPr kumimoji="0" lang="cs-CZ" altLang="zh-CN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18"/>
            <p:cNvSpPr>
              <a:spLocks noChangeArrowheads="1"/>
            </p:cNvSpPr>
            <p:nvPr/>
          </p:nvSpPr>
          <p:spPr bwMode="auto">
            <a:xfrm>
              <a:off x="5949" y="5520"/>
              <a:ext cx="1440" cy="10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zh-CN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SimSun" pitchFamily="2" charset="-122"/>
                  <a:cs typeface="Times New Roman" pitchFamily="18" charset="0"/>
                </a:rPr>
                <a:t>Výstupy (outputs)</a:t>
              </a:r>
              <a:endParaRPr kumimoji="0" lang="cs-CZ" altLang="zh-CN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7821" y="5520"/>
              <a:ext cx="1440" cy="10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zh-CN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SimSun" pitchFamily="2" charset="-122"/>
                  <a:cs typeface="Times New Roman" pitchFamily="18" charset="0"/>
                </a:rPr>
                <a:t>Výsledky (outcomes)</a:t>
              </a:r>
              <a:endParaRPr kumimoji="0" lang="cs-CZ" altLang="zh-CN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6"/>
            <p:cNvSpPr>
              <a:spLocks noChangeArrowheads="1"/>
            </p:cNvSpPr>
            <p:nvPr/>
          </p:nvSpPr>
          <p:spPr bwMode="auto">
            <a:xfrm>
              <a:off x="3933" y="6960"/>
              <a:ext cx="1728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zh-CN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SimSun" pitchFamily="2" charset="-122"/>
                  <a:cs typeface="Times New Roman" pitchFamily="18" charset="0"/>
                </a:rPr>
                <a:t>Efektivnost (efficiency)</a:t>
              </a:r>
              <a:endParaRPr kumimoji="0" lang="cs-CZ" altLang="zh-CN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6813" y="6960"/>
              <a:ext cx="1872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zh-CN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SimSun" pitchFamily="2" charset="-122"/>
                  <a:cs typeface="Times New Roman" pitchFamily="18" charset="0"/>
                </a:rPr>
                <a:t>Účinnost (effectiveness)</a:t>
              </a:r>
              <a:endParaRPr kumimoji="0" lang="cs-CZ" altLang="zh-CN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4077" y="5520"/>
              <a:ext cx="1440" cy="10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zh-CN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SimSun" pitchFamily="2" charset="-122"/>
                  <a:cs typeface="Times New Roman" pitchFamily="18" charset="0"/>
                </a:rPr>
                <a:t>Proces</a:t>
              </a:r>
              <a:endParaRPr kumimoji="0" lang="cs-CZ" altLang="zh-CN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zh-CN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SimSun" pitchFamily="2" charset="-122"/>
                  <a:cs typeface="Times New Roman" pitchFamily="18" charset="0"/>
                </a:rPr>
                <a:t>implementace</a:t>
              </a:r>
              <a:r>
                <a:rPr kumimoji="0" lang="cs-CZ" altLang="zh-CN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SimSun" pitchFamily="2" charset="-122"/>
                  <a:cs typeface="Times New Roman" pitchFamily="18" charset="0"/>
                </a:rPr>
                <a:t> </a:t>
              </a:r>
              <a:r>
                <a:rPr kumimoji="0" lang="cs-CZ" altLang="zh-CN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SimSun" pitchFamily="2" charset="-122"/>
                  <a:cs typeface="Times New Roman" pitchFamily="18" charset="0"/>
                </a:rPr>
                <a:t>(process)</a:t>
              </a:r>
              <a:endParaRPr kumimoji="0" lang="cs-CZ" altLang="zh-CN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3789" y="5952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5517" y="5952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7389" y="5952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 flipH="1">
              <a:off x="3213" y="7392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" name="Line 9"/>
            <p:cNvSpPr>
              <a:spLocks noChangeShapeType="1"/>
            </p:cNvSpPr>
            <p:nvPr/>
          </p:nvSpPr>
          <p:spPr bwMode="auto">
            <a:xfrm flipV="1">
              <a:off x="3213" y="6528"/>
              <a:ext cx="1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5661" y="7392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9" name="Line 7"/>
            <p:cNvSpPr>
              <a:spLocks noChangeShapeType="1"/>
            </p:cNvSpPr>
            <p:nvPr/>
          </p:nvSpPr>
          <p:spPr bwMode="auto">
            <a:xfrm flipV="1">
              <a:off x="6093" y="6528"/>
              <a:ext cx="1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" name="Line 6"/>
            <p:cNvSpPr>
              <a:spLocks noChangeShapeType="1"/>
            </p:cNvSpPr>
            <p:nvPr/>
          </p:nvSpPr>
          <p:spPr bwMode="auto">
            <a:xfrm flipH="1">
              <a:off x="6381" y="7392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1" name="Line 5"/>
            <p:cNvSpPr>
              <a:spLocks noChangeShapeType="1"/>
            </p:cNvSpPr>
            <p:nvPr/>
          </p:nvSpPr>
          <p:spPr bwMode="auto">
            <a:xfrm flipV="1">
              <a:off x="6381" y="6528"/>
              <a:ext cx="1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" name="Line 4"/>
            <p:cNvSpPr>
              <a:spLocks noChangeShapeType="1"/>
            </p:cNvSpPr>
            <p:nvPr/>
          </p:nvSpPr>
          <p:spPr bwMode="auto">
            <a:xfrm>
              <a:off x="8685" y="7392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" name="Line 3"/>
            <p:cNvSpPr>
              <a:spLocks noChangeShapeType="1"/>
            </p:cNvSpPr>
            <p:nvPr/>
          </p:nvSpPr>
          <p:spPr bwMode="auto">
            <a:xfrm flipV="1">
              <a:off x="8973" y="6528"/>
              <a:ext cx="1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342900" y="4152473"/>
            <a:ext cx="48365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SimSun" pitchFamily="2" charset="-122"/>
                <a:cs typeface="Times New Roman" pitchFamily="18" charset="0"/>
              </a:rPr>
              <a:t>vztah mezi pojmy efektivnost a účinnost </a:t>
            </a:r>
            <a:endParaRPr kumimoji="0" lang="cs-CZ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476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Implementaci ovlivňují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Aktéři – osoby, skupiny</a:t>
            </a:r>
          </a:p>
          <a:p>
            <a:r>
              <a:rPr lang="cs-CZ" dirty="0" smtClean="0"/>
              <a:t>Faktory – neživé okolnosti</a:t>
            </a:r>
          </a:p>
          <a:p>
            <a:endParaRPr lang="cs-CZ" dirty="0"/>
          </a:p>
          <a:p>
            <a:r>
              <a:rPr lang="cs-CZ" dirty="0" smtClean="0"/>
              <a:t>A i F mají „sílu“ ovlivnit proces implementace a jejich síla působí „pro“ nebo „proti“ cíli politiky</a:t>
            </a:r>
          </a:p>
          <a:p>
            <a:endParaRPr lang="cs-CZ" dirty="0"/>
          </a:p>
          <a:p>
            <a:r>
              <a:rPr lang="cs-CZ" dirty="0" smtClean="0"/>
              <a:t>Liší se stupněm </a:t>
            </a:r>
            <a:r>
              <a:rPr lang="cs-CZ" dirty="0" err="1" smtClean="0"/>
              <a:t>předvídatenosti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3184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smtClean="0"/>
              <a:t>Proces implementace</a:t>
            </a:r>
          </a:p>
        </p:txBody>
      </p:sp>
      <p:grpSp>
        <p:nvGrpSpPr>
          <p:cNvPr id="24579" name="Group 5"/>
          <p:cNvGrpSpPr>
            <a:grpSpLocks noChangeAspect="1"/>
          </p:cNvGrpSpPr>
          <p:nvPr/>
        </p:nvGrpSpPr>
        <p:grpSpPr bwMode="auto">
          <a:xfrm>
            <a:off x="395288" y="1125538"/>
            <a:ext cx="8137525" cy="5637212"/>
            <a:chOff x="2198" y="8136"/>
            <a:chExt cx="7200" cy="4988"/>
          </a:xfrm>
        </p:grpSpPr>
        <p:sp>
          <p:nvSpPr>
            <p:cNvPr id="24580" name="AutoShape 6"/>
            <p:cNvSpPr>
              <a:spLocks noChangeAspect="1" noChangeArrowheads="1"/>
            </p:cNvSpPr>
            <p:nvPr/>
          </p:nvSpPr>
          <p:spPr bwMode="auto">
            <a:xfrm>
              <a:off x="2198" y="8136"/>
              <a:ext cx="7200" cy="49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81" name="Rectangle 7"/>
            <p:cNvSpPr>
              <a:spLocks noChangeArrowheads="1"/>
            </p:cNvSpPr>
            <p:nvPr/>
          </p:nvSpPr>
          <p:spPr bwMode="auto">
            <a:xfrm>
              <a:off x="2486" y="9576"/>
              <a:ext cx="1584" cy="576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/>
            <a:lstStyle/>
            <a:p>
              <a:pPr algn="ctr"/>
              <a:r>
                <a:rPr lang="cs-CZ" sz="2000">
                  <a:latin typeface="Times New Roman" pitchFamily="18" charset="0"/>
                </a:rPr>
                <a:t>Aktéři</a:t>
              </a:r>
              <a:endParaRPr lang="cs-CZ" sz="2000"/>
            </a:p>
          </p:txBody>
        </p:sp>
        <p:sp>
          <p:nvSpPr>
            <p:cNvPr id="24582" name="Rectangle 8"/>
            <p:cNvSpPr>
              <a:spLocks noChangeArrowheads="1"/>
            </p:cNvSpPr>
            <p:nvPr/>
          </p:nvSpPr>
          <p:spPr bwMode="auto">
            <a:xfrm>
              <a:off x="4646" y="8280"/>
              <a:ext cx="1872" cy="576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/>
            <a:lstStyle/>
            <a:p>
              <a:pPr algn="ctr"/>
              <a:r>
                <a:rPr lang="cs-CZ" sz="2000">
                  <a:latin typeface="Times New Roman" pitchFamily="18" charset="0"/>
                </a:rPr>
                <a:t>Cíle politiky</a:t>
              </a:r>
              <a:endParaRPr lang="cs-CZ" sz="2000"/>
            </a:p>
          </p:txBody>
        </p:sp>
        <p:sp>
          <p:nvSpPr>
            <p:cNvPr id="24583" name="Rectangle 9"/>
            <p:cNvSpPr>
              <a:spLocks noChangeArrowheads="1"/>
            </p:cNvSpPr>
            <p:nvPr/>
          </p:nvSpPr>
          <p:spPr bwMode="auto">
            <a:xfrm>
              <a:off x="7238" y="9432"/>
              <a:ext cx="1728" cy="576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/>
            <a:lstStyle/>
            <a:p>
              <a:pPr algn="ctr"/>
              <a:r>
                <a:rPr lang="cs-CZ" sz="2000">
                  <a:latin typeface="Times New Roman" pitchFamily="18" charset="0"/>
                </a:rPr>
                <a:t>Faktory</a:t>
              </a:r>
              <a:endParaRPr lang="cs-CZ" sz="2000"/>
            </a:p>
          </p:txBody>
        </p:sp>
        <p:sp>
          <p:nvSpPr>
            <p:cNvPr id="24584" name="Oval 10"/>
            <p:cNvSpPr>
              <a:spLocks noChangeArrowheads="1"/>
            </p:cNvSpPr>
            <p:nvPr/>
          </p:nvSpPr>
          <p:spPr bwMode="auto">
            <a:xfrm>
              <a:off x="4502" y="9144"/>
              <a:ext cx="2304" cy="158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/>
            <a:lstStyle/>
            <a:p>
              <a:pPr algn="ctr"/>
              <a:r>
                <a:rPr lang="cs-CZ" sz="2000" b="1" i="1">
                  <a:latin typeface="Times New Roman" pitchFamily="18" charset="0"/>
                </a:rPr>
                <a:t>Proces implementace</a:t>
              </a:r>
            </a:p>
            <a:p>
              <a:pPr algn="ctr"/>
              <a:r>
                <a:rPr lang="cs-CZ" sz="2000" b="1" i="1">
                  <a:latin typeface="Times New Roman" pitchFamily="18" charset="0"/>
                </a:rPr>
                <a:t>(prostředí implementace)</a:t>
              </a:r>
              <a:endParaRPr lang="cs-CZ" sz="2000"/>
            </a:p>
          </p:txBody>
        </p:sp>
        <p:sp>
          <p:nvSpPr>
            <p:cNvPr id="24585" name="Rectangle 11"/>
            <p:cNvSpPr>
              <a:spLocks noChangeArrowheads="1"/>
            </p:cNvSpPr>
            <p:nvPr/>
          </p:nvSpPr>
          <p:spPr bwMode="auto">
            <a:xfrm>
              <a:off x="4502" y="11160"/>
              <a:ext cx="2016" cy="72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/>
            <a:lstStyle/>
            <a:p>
              <a:pPr algn="ctr"/>
              <a:r>
                <a:rPr lang="cs-CZ" b="1">
                  <a:latin typeface="Times New Roman" pitchFamily="18" charset="0"/>
                </a:rPr>
                <a:t>Výsledek procesu implementace</a:t>
              </a:r>
              <a:endParaRPr lang="cs-CZ"/>
            </a:p>
          </p:txBody>
        </p:sp>
        <p:sp>
          <p:nvSpPr>
            <p:cNvPr id="24586" name="Rectangle 12"/>
            <p:cNvSpPr>
              <a:spLocks noChangeArrowheads="1"/>
            </p:cNvSpPr>
            <p:nvPr/>
          </p:nvSpPr>
          <p:spPr bwMode="auto">
            <a:xfrm>
              <a:off x="2486" y="10440"/>
              <a:ext cx="1152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2000">
                  <a:latin typeface="Times New Roman" pitchFamily="18" charset="0"/>
                </a:rPr>
                <a:t>zájem</a:t>
              </a:r>
              <a:endParaRPr lang="cs-CZ" sz="2000"/>
            </a:p>
          </p:txBody>
        </p:sp>
        <p:sp>
          <p:nvSpPr>
            <p:cNvPr id="24587" name="Rectangle 13"/>
            <p:cNvSpPr>
              <a:spLocks noChangeArrowheads="1"/>
            </p:cNvSpPr>
            <p:nvPr/>
          </p:nvSpPr>
          <p:spPr bwMode="auto">
            <a:xfrm>
              <a:off x="2486" y="11160"/>
              <a:ext cx="1152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2000">
                  <a:latin typeface="Times New Roman" pitchFamily="18" charset="0"/>
                </a:rPr>
                <a:t>váha</a:t>
              </a:r>
              <a:endParaRPr lang="cs-CZ" sz="2000"/>
            </a:p>
          </p:txBody>
        </p:sp>
        <p:sp>
          <p:nvSpPr>
            <p:cNvPr id="24588" name="Rectangle 14"/>
            <p:cNvSpPr>
              <a:spLocks noChangeArrowheads="1"/>
            </p:cNvSpPr>
            <p:nvPr/>
          </p:nvSpPr>
          <p:spPr bwMode="auto">
            <a:xfrm>
              <a:off x="7958" y="10230"/>
              <a:ext cx="1008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2000">
                  <a:latin typeface="Times New Roman" pitchFamily="18" charset="0"/>
                </a:rPr>
                <a:t>směr</a:t>
              </a:r>
              <a:endParaRPr lang="cs-CZ" sz="2000"/>
            </a:p>
          </p:txBody>
        </p:sp>
        <p:sp>
          <p:nvSpPr>
            <p:cNvPr id="24589" name="Rectangle 15"/>
            <p:cNvSpPr>
              <a:spLocks noChangeArrowheads="1"/>
            </p:cNvSpPr>
            <p:nvPr/>
          </p:nvSpPr>
          <p:spPr bwMode="auto">
            <a:xfrm>
              <a:off x="7958" y="11160"/>
              <a:ext cx="1008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2000">
                  <a:latin typeface="Times New Roman" pitchFamily="18" charset="0"/>
                </a:rPr>
                <a:t>váha</a:t>
              </a:r>
              <a:endParaRPr lang="cs-CZ" sz="2000"/>
            </a:p>
          </p:txBody>
        </p:sp>
        <p:sp>
          <p:nvSpPr>
            <p:cNvPr id="24590" name="AutoShape 16"/>
            <p:cNvSpPr>
              <a:spLocks noChangeArrowheads="1"/>
            </p:cNvSpPr>
            <p:nvPr/>
          </p:nvSpPr>
          <p:spPr bwMode="auto">
            <a:xfrm>
              <a:off x="4070" y="9864"/>
              <a:ext cx="432" cy="144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4591" name="AutoShape 17"/>
            <p:cNvSpPr>
              <a:spLocks noChangeArrowheads="1"/>
            </p:cNvSpPr>
            <p:nvPr/>
          </p:nvSpPr>
          <p:spPr bwMode="auto">
            <a:xfrm>
              <a:off x="6806" y="9720"/>
              <a:ext cx="432" cy="144"/>
            </a:xfrm>
            <a:prstGeom prst="leftArrow">
              <a:avLst>
                <a:gd name="adj1" fmla="val 50000"/>
                <a:gd name="adj2" fmla="val 7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4592" name="AutoShape 18"/>
            <p:cNvSpPr>
              <a:spLocks noChangeArrowheads="1"/>
            </p:cNvSpPr>
            <p:nvPr/>
          </p:nvSpPr>
          <p:spPr bwMode="auto">
            <a:xfrm>
              <a:off x="5510" y="10728"/>
              <a:ext cx="144" cy="432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4593" name="Line 19"/>
            <p:cNvSpPr>
              <a:spLocks noChangeShapeType="1"/>
            </p:cNvSpPr>
            <p:nvPr/>
          </p:nvSpPr>
          <p:spPr bwMode="auto">
            <a:xfrm flipV="1">
              <a:off x="3926" y="10152"/>
              <a:ext cx="1" cy="12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94" name="Line 20"/>
            <p:cNvSpPr>
              <a:spLocks noChangeShapeType="1"/>
            </p:cNvSpPr>
            <p:nvPr/>
          </p:nvSpPr>
          <p:spPr bwMode="auto">
            <a:xfrm>
              <a:off x="3638" y="10728"/>
              <a:ext cx="2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95" name="Line 21"/>
            <p:cNvSpPr>
              <a:spLocks noChangeShapeType="1"/>
            </p:cNvSpPr>
            <p:nvPr/>
          </p:nvSpPr>
          <p:spPr bwMode="auto">
            <a:xfrm>
              <a:off x="3638" y="11448"/>
              <a:ext cx="2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96" name="Line 22"/>
            <p:cNvSpPr>
              <a:spLocks noChangeShapeType="1"/>
            </p:cNvSpPr>
            <p:nvPr/>
          </p:nvSpPr>
          <p:spPr bwMode="auto">
            <a:xfrm flipV="1">
              <a:off x="7670" y="10008"/>
              <a:ext cx="1" cy="12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97" name="Line 23"/>
            <p:cNvSpPr>
              <a:spLocks noChangeShapeType="1"/>
            </p:cNvSpPr>
            <p:nvPr/>
          </p:nvSpPr>
          <p:spPr bwMode="auto">
            <a:xfrm flipH="1">
              <a:off x="7670" y="10518"/>
              <a:ext cx="2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98" name="Line 24"/>
            <p:cNvSpPr>
              <a:spLocks noChangeShapeType="1"/>
            </p:cNvSpPr>
            <p:nvPr/>
          </p:nvSpPr>
          <p:spPr bwMode="auto">
            <a:xfrm flipH="1">
              <a:off x="7670" y="11304"/>
              <a:ext cx="2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99" name="Line 25"/>
            <p:cNvSpPr>
              <a:spLocks noChangeShapeType="1"/>
            </p:cNvSpPr>
            <p:nvPr/>
          </p:nvSpPr>
          <p:spPr bwMode="auto">
            <a:xfrm>
              <a:off x="5654" y="8856"/>
              <a:ext cx="1" cy="2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00" name="Rectangle 26"/>
            <p:cNvSpPr>
              <a:spLocks noChangeArrowheads="1"/>
            </p:cNvSpPr>
            <p:nvPr/>
          </p:nvSpPr>
          <p:spPr bwMode="auto">
            <a:xfrm>
              <a:off x="5942" y="12312"/>
              <a:ext cx="1872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2000">
                  <a:latin typeface="Times New Roman" pitchFamily="18" charset="0"/>
                </a:rPr>
                <a:t>Implementační deficit, přebytek</a:t>
              </a:r>
              <a:endParaRPr lang="cs-CZ" sz="2000"/>
            </a:p>
          </p:txBody>
        </p:sp>
        <p:sp>
          <p:nvSpPr>
            <p:cNvPr id="24601" name="Rectangle 27"/>
            <p:cNvSpPr>
              <a:spLocks noChangeArrowheads="1"/>
            </p:cNvSpPr>
            <p:nvPr/>
          </p:nvSpPr>
          <p:spPr bwMode="auto">
            <a:xfrm>
              <a:off x="2774" y="12456"/>
              <a:ext cx="2160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2000">
                  <a:latin typeface="Times New Roman" pitchFamily="18" charset="0"/>
                </a:rPr>
                <a:t>Cíle splněny</a:t>
              </a:r>
              <a:endParaRPr lang="cs-CZ" sz="2000"/>
            </a:p>
          </p:txBody>
        </p:sp>
        <p:cxnSp>
          <p:nvCxnSpPr>
            <p:cNvPr id="24602" name="AutoShape 28"/>
            <p:cNvCxnSpPr>
              <a:cxnSpLocks noChangeShapeType="1"/>
              <a:stCxn id="24585" idx="2"/>
              <a:endCxn id="24601" idx="0"/>
            </p:cNvCxnSpPr>
            <p:nvPr/>
          </p:nvCxnSpPr>
          <p:spPr bwMode="auto">
            <a:xfrm flipH="1">
              <a:off x="3854" y="11892"/>
              <a:ext cx="1656" cy="56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3" name="AutoShape 29"/>
            <p:cNvCxnSpPr>
              <a:cxnSpLocks noChangeShapeType="1"/>
              <a:stCxn id="24585" idx="2"/>
              <a:endCxn id="24600" idx="0"/>
            </p:cNvCxnSpPr>
            <p:nvPr/>
          </p:nvCxnSpPr>
          <p:spPr bwMode="auto">
            <a:xfrm>
              <a:off x="5510" y="11892"/>
              <a:ext cx="1368" cy="4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63801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Aktéři</a:t>
            </a:r>
          </a:p>
        </p:txBody>
      </p:sp>
      <p:graphicFrame>
        <p:nvGraphicFramePr>
          <p:cNvPr id="134181" name="Group 37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3365499"/>
        </p:xfrm>
        <a:graphic>
          <a:graphicData uri="http://schemas.openxmlformats.org/drawingml/2006/table">
            <a:tbl>
              <a:tblPr/>
              <a:tblGrid>
                <a:gridCol w="2401888"/>
                <a:gridCol w="2647950"/>
                <a:gridCol w="3179762"/>
              </a:tblGrid>
              <a:tr h="6065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Vládní aktéři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Nevládní aktéři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01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Zvolení zástupci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Politicko-ekonomické struktury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Výzkumné organizace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5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Jmenovaní úředníci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Firmy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Politické strany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9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Zaměstnanci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Mass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Veřejnost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Zájmové skupiny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smtClean="0"/>
              <a:t>Faktory ovlivňující proces implementace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Vnitřní x vnější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Restrukturalizace ministerstva x Nový zákon mají vliv na realizaci cíle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Předvídatelné x nepředvídatelné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Reakce cílové skupiny x povodeň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Silné x slabé (svým vlivem)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Vliv suchého léta na: dotační program do zemědělství x program na podporu výstavby azylového bydlení</a:t>
            </a:r>
          </a:p>
        </p:txBody>
      </p:sp>
    </p:spTree>
    <p:extLst>
      <p:ext uri="{BB962C8B-B14F-4D97-AF65-F5344CB8AC3E}">
        <p14:creationId xmlns:p14="http://schemas.microsoft.com/office/powerpoint/2010/main" val="273092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6287"/>
          </a:xfrm>
        </p:spPr>
        <p:txBody>
          <a:bodyPr/>
          <a:lstStyle/>
          <a:p>
            <a:pPr eaLnBrk="1" hangingPunct="1"/>
            <a:r>
              <a:rPr lang="cs-CZ" dirty="0" smtClean="0"/>
              <a:t>Politický cyklus - proces</a:t>
            </a:r>
          </a:p>
        </p:txBody>
      </p:sp>
      <p:grpSp>
        <p:nvGrpSpPr>
          <p:cNvPr id="2" name="Zástupný symbol pro obsah 66562"/>
          <p:cNvGrpSpPr>
            <a:grpSpLocks/>
          </p:cNvGrpSpPr>
          <p:nvPr/>
        </p:nvGrpSpPr>
        <p:grpSpPr bwMode="auto">
          <a:xfrm>
            <a:off x="684213" y="1322388"/>
            <a:ext cx="7488237" cy="5334000"/>
            <a:chOff x="1414" y="966"/>
            <a:chExt cx="2886" cy="2878"/>
          </a:xfrm>
        </p:grpSpPr>
        <p:sp>
          <p:nvSpPr>
            <p:cNvPr id="3" name="_s1028"/>
            <p:cNvSpPr>
              <a:spLocks noChangeArrowheads="1" noTextEdit="1"/>
            </p:cNvSpPr>
            <p:nvPr/>
          </p:nvSpPr>
          <p:spPr bwMode="auto">
            <a:xfrm>
              <a:off x="2043" y="1210"/>
              <a:ext cx="1626" cy="1626"/>
            </a:xfrm>
            <a:custGeom>
              <a:avLst/>
              <a:gdLst>
                <a:gd name="G0" fmla="+- -5373952 0 0"/>
                <a:gd name="G1" fmla="+- -7864320 0 0"/>
                <a:gd name="G2" fmla="+- -5373952 0 -7864320"/>
                <a:gd name="G3" fmla="+- 10800 0 0"/>
                <a:gd name="G4" fmla="+- 0 0 -537395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864320"/>
                <a:gd name="G10" fmla="+- 7200 0 2700"/>
                <a:gd name="G11" fmla="cos G10 -5373952"/>
                <a:gd name="G12" fmla="sin G10 -5373952"/>
                <a:gd name="G13" fmla="cos 13500 -5373952"/>
                <a:gd name="G14" fmla="sin 13500 -5373952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373952"/>
                <a:gd name="G22" fmla="sin G20 -5373952"/>
                <a:gd name="G23" fmla="+- G21 10800 0"/>
                <a:gd name="G24" fmla="+- G12 G23 G22"/>
                <a:gd name="G25" fmla="+- G22 G23 G11"/>
                <a:gd name="G26" fmla="cos 10800 -5373952"/>
                <a:gd name="G27" fmla="sin 10800 -5373952"/>
                <a:gd name="G28" fmla="cos 7200 -5373952"/>
                <a:gd name="G29" fmla="sin 7200 -537395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864320"/>
                <a:gd name="G36" fmla="sin G34 -7864320"/>
                <a:gd name="G37" fmla="+/ -7864320 -537395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739 w 21600"/>
                <a:gd name="T5" fmla="*/ 198 h 21600"/>
                <a:gd name="T6" fmla="*/ 6299 w 21600"/>
                <a:gd name="T7" fmla="*/ 3005 h 21600"/>
                <a:gd name="T8" fmla="*/ 9426 w 21600"/>
                <a:gd name="T9" fmla="*/ 3732 h 21600"/>
                <a:gd name="T10" fmla="*/ 12678 w 21600"/>
                <a:gd name="T11" fmla="*/ -2569 h 21600"/>
                <a:gd name="T12" fmla="*/ 16508 w 21600"/>
                <a:gd name="T13" fmla="*/ 2513 h 21600"/>
                <a:gd name="T14" fmla="*/ 11426 w 21600"/>
                <a:gd name="T15" fmla="*/ 634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802" y="3670"/>
                  </a:moveTo>
                  <a:cubicBezTo>
                    <a:pt x="11470" y="3623"/>
                    <a:pt x="11135" y="3600"/>
                    <a:pt x="10800" y="3600"/>
                  </a:cubicBezTo>
                  <a:cubicBezTo>
                    <a:pt x="9536" y="3599"/>
                    <a:pt x="8294" y="3932"/>
                    <a:pt x="7199" y="4564"/>
                  </a:cubicBezTo>
                  <a:lnTo>
                    <a:pt x="5399" y="1446"/>
                  </a:lnTo>
                  <a:cubicBezTo>
                    <a:pt x="7041" y="499"/>
                    <a:pt x="8904" y="-1"/>
                    <a:pt x="10800" y="0"/>
                  </a:cubicBezTo>
                  <a:cubicBezTo>
                    <a:pt x="11302" y="0"/>
                    <a:pt x="11805" y="35"/>
                    <a:pt x="12303" y="105"/>
                  </a:cubicBezTo>
                  <a:lnTo>
                    <a:pt x="12678" y="-2569"/>
                  </a:lnTo>
                  <a:lnTo>
                    <a:pt x="16508" y="2513"/>
                  </a:lnTo>
                  <a:lnTo>
                    <a:pt x="11426" y="6343"/>
                  </a:lnTo>
                  <a:lnTo>
                    <a:pt x="11802" y="367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" name="_s1029"/>
            <p:cNvSpPr>
              <a:spLocks noChangeArrowheads="1" noTextEdit="1"/>
            </p:cNvSpPr>
            <p:nvPr/>
          </p:nvSpPr>
          <p:spPr bwMode="auto">
            <a:xfrm rot="5400000">
              <a:off x="2425" y="1592"/>
              <a:ext cx="1626" cy="1626"/>
            </a:xfrm>
            <a:custGeom>
              <a:avLst/>
              <a:gdLst>
                <a:gd name="G0" fmla="+- -5373952 0 0"/>
                <a:gd name="G1" fmla="+- -7864320 0 0"/>
                <a:gd name="G2" fmla="+- -5373952 0 -7864320"/>
                <a:gd name="G3" fmla="+- 10800 0 0"/>
                <a:gd name="G4" fmla="+- 0 0 -537395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864320"/>
                <a:gd name="G10" fmla="+- 7200 0 2700"/>
                <a:gd name="G11" fmla="cos G10 -5373952"/>
                <a:gd name="G12" fmla="sin G10 -5373952"/>
                <a:gd name="G13" fmla="cos 13500 -5373952"/>
                <a:gd name="G14" fmla="sin 13500 -5373952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373952"/>
                <a:gd name="G22" fmla="sin G20 -5373952"/>
                <a:gd name="G23" fmla="+- G21 10800 0"/>
                <a:gd name="G24" fmla="+- G12 G23 G22"/>
                <a:gd name="G25" fmla="+- G22 G23 G11"/>
                <a:gd name="G26" fmla="cos 10800 -5373952"/>
                <a:gd name="G27" fmla="sin 10800 -5373952"/>
                <a:gd name="G28" fmla="cos 7200 -5373952"/>
                <a:gd name="G29" fmla="sin 7200 -537395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864320"/>
                <a:gd name="G36" fmla="sin G34 -7864320"/>
                <a:gd name="G37" fmla="+/ -7864320 -537395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739 w 21600"/>
                <a:gd name="T5" fmla="*/ 198 h 21600"/>
                <a:gd name="T6" fmla="*/ 6299 w 21600"/>
                <a:gd name="T7" fmla="*/ 3005 h 21600"/>
                <a:gd name="T8" fmla="*/ 9426 w 21600"/>
                <a:gd name="T9" fmla="*/ 3732 h 21600"/>
                <a:gd name="T10" fmla="*/ 12678 w 21600"/>
                <a:gd name="T11" fmla="*/ -2569 h 21600"/>
                <a:gd name="T12" fmla="*/ 16508 w 21600"/>
                <a:gd name="T13" fmla="*/ 2513 h 21600"/>
                <a:gd name="T14" fmla="*/ 11426 w 21600"/>
                <a:gd name="T15" fmla="*/ 634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802" y="3670"/>
                  </a:moveTo>
                  <a:cubicBezTo>
                    <a:pt x="11470" y="3623"/>
                    <a:pt x="11135" y="3600"/>
                    <a:pt x="10800" y="3600"/>
                  </a:cubicBezTo>
                  <a:cubicBezTo>
                    <a:pt x="9536" y="3599"/>
                    <a:pt x="8294" y="3932"/>
                    <a:pt x="7199" y="4564"/>
                  </a:cubicBezTo>
                  <a:lnTo>
                    <a:pt x="5399" y="1446"/>
                  </a:lnTo>
                  <a:cubicBezTo>
                    <a:pt x="7041" y="499"/>
                    <a:pt x="8904" y="-1"/>
                    <a:pt x="10800" y="0"/>
                  </a:cubicBezTo>
                  <a:cubicBezTo>
                    <a:pt x="11302" y="0"/>
                    <a:pt x="11805" y="35"/>
                    <a:pt x="12303" y="105"/>
                  </a:cubicBezTo>
                  <a:lnTo>
                    <a:pt x="12678" y="-2569"/>
                  </a:lnTo>
                  <a:lnTo>
                    <a:pt x="16508" y="2513"/>
                  </a:lnTo>
                  <a:lnTo>
                    <a:pt x="11426" y="6343"/>
                  </a:lnTo>
                  <a:lnTo>
                    <a:pt x="11802" y="367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" name="_s1030"/>
            <p:cNvSpPr>
              <a:spLocks noChangeArrowheads="1" noTextEdit="1"/>
            </p:cNvSpPr>
            <p:nvPr/>
          </p:nvSpPr>
          <p:spPr bwMode="auto">
            <a:xfrm rot="10800000">
              <a:off x="2043" y="1974"/>
              <a:ext cx="1626" cy="1626"/>
            </a:xfrm>
            <a:custGeom>
              <a:avLst/>
              <a:gdLst>
                <a:gd name="G0" fmla="+- -5373952 0 0"/>
                <a:gd name="G1" fmla="+- -7864320 0 0"/>
                <a:gd name="G2" fmla="+- -5373952 0 -7864320"/>
                <a:gd name="G3" fmla="+- 10800 0 0"/>
                <a:gd name="G4" fmla="+- 0 0 -537395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864320"/>
                <a:gd name="G10" fmla="+- 7200 0 2700"/>
                <a:gd name="G11" fmla="cos G10 -5373952"/>
                <a:gd name="G12" fmla="sin G10 -5373952"/>
                <a:gd name="G13" fmla="cos 13500 -5373952"/>
                <a:gd name="G14" fmla="sin 13500 -5373952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373952"/>
                <a:gd name="G22" fmla="sin G20 -5373952"/>
                <a:gd name="G23" fmla="+- G21 10800 0"/>
                <a:gd name="G24" fmla="+- G12 G23 G22"/>
                <a:gd name="G25" fmla="+- G22 G23 G11"/>
                <a:gd name="G26" fmla="cos 10800 -5373952"/>
                <a:gd name="G27" fmla="sin 10800 -5373952"/>
                <a:gd name="G28" fmla="cos 7200 -5373952"/>
                <a:gd name="G29" fmla="sin 7200 -537395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864320"/>
                <a:gd name="G36" fmla="sin G34 -7864320"/>
                <a:gd name="G37" fmla="+/ -7864320 -537395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739 w 21600"/>
                <a:gd name="T5" fmla="*/ 198 h 21600"/>
                <a:gd name="T6" fmla="*/ 6299 w 21600"/>
                <a:gd name="T7" fmla="*/ 3005 h 21600"/>
                <a:gd name="T8" fmla="*/ 9426 w 21600"/>
                <a:gd name="T9" fmla="*/ 3732 h 21600"/>
                <a:gd name="T10" fmla="*/ 12678 w 21600"/>
                <a:gd name="T11" fmla="*/ -2569 h 21600"/>
                <a:gd name="T12" fmla="*/ 16508 w 21600"/>
                <a:gd name="T13" fmla="*/ 2513 h 21600"/>
                <a:gd name="T14" fmla="*/ 11426 w 21600"/>
                <a:gd name="T15" fmla="*/ 634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802" y="3670"/>
                  </a:moveTo>
                  <a:cubicBezTo>
                    <a:pt x="11470" y="3623"/>
                    <a:pt x="11135" y="3600"/>
                    <a:pt x="10800" y="3600"/>
                  </a:cubicBezTo>
                  <a:cubicBezTo>
                    <a:pt x="9536" y="3599"/>
                    <a:pt x="8294" y="3932"/>
                    <a:pt x="7199" y="4564"/>
                  </a:cubicBezTo>
                  <a:lnTo>
                    <a:pt x="5399" y="1446"/>
                  </a:lnTo>
                  <a:cubicBezTo>
                    <a:pt x="7041" y="499"/>
                    <a:pt x="8904" y="-1"/>
                    <a:pt x="10800" y="0"/>
                  </a:cubicBezTo>
                  <a:cubicBezTo>
                    <a:pt x="11302" y="0"/>
                    <a:pt x="11805" y="35"/>
                    <a:pt x="12303" y="105"/>
                  </a:cubicBezTo>
                  <a:lnTo>
                    <a:pt x="12678" y="-2569"/>
                  </a:lnTo>
                  <a:lnTo>
                    <a:pt x="16508" y="2513"/>
                  </a:lnTo>
                  <a:lnTo>
                    <a:pt x="11426" y="6343"/>
                  </a:lnTo>
                  <a:lnTo>
                    <a:pt x="11802" y="367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_s1031"/>
            <p:cNvSpPr>
              <a:spLocks noChangeArrowheads="1" noTextEdit="1"/>
            </p:cNvSpPr>
            <p:nvPr/>
          </p:nvSpPr>
          <p:spPr bwMode="auto">
            <a:xfrm rot="16200000">
              <a:off x="1661" y="1592"/>
              <a:ext cx="1626" cy="1626"/>
            </a:xfrm>
            <a:custGeom>
              <a:avLst/>
              <a:gdLst>
                <a:gd name="G0" fmla="+- -5373952 0 0"/>
                <a:gd name="G1" fmla="+- -7864320 0 0"/>
                <a:gd name="G2" fmla="+- -5373952 0 -7864320"/>
                <a:gd name="G3" fmla="+- 10800 0 0"/>
                <a:gd name="G4" fmla="+- 0 0 -537395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864320"/>
                <a:gd name="G10" fmla="+- 7200 0 2700"/>
                <a:gd name="G11" fmla="cos G10 -5373952"/>
                <a:gd name="G12" fmla="sin G10 -5373952"/>
                <a:gd name="G13" fmla="cos 13500 -5373952"/>
                <a:gd name="G14" fmla="sin 13500 -5373952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373952"/>
                <a:gd name="G22" fmla="sin G20 -5373952"/>
                <a:gd name="G23" fmla="+- G21 10800 0"/>
                <a:gd name="G24" fmla="+- G12 G23 G22"/>
                <a:gd name="G25" fmla="+- G22 G23 G11"/>
                <a:gd name="G26" fmla="cos 10800 -5373952"/>
                <a:gd name="G27" fmla="sin 10800 -5373952"/>
                <a:gd name="G28" fmla="cos 7200 -5373952"/>
                <a:gd name="G29" fmla="sin 7200 -537395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864320"/>
                <a:gd name="G36" fmla="sin G34 -7864320"/>
                <a:gd name="G37" fmla="+/ -7864320 -537395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739 w 21600"/>
                <a:gd name="T5" fmla="*/ 198 h 21600"/>
                <a:gd name="T6" fmla="*/ 6299 w 21600"/>
                <a:gd name="T7" fmla="*/ 3005 h 21600"/>
                <a:gd name="T8" fmla="*/ 9426 w 21600"/>
                <a:gd name="T9" fmla="*/ 3732 h 21600"/>
                <a:gd name="T10" fmla="*/ 12678 w 21600"/>
                <a:gd name="T11" fmla="*/ -2569 h 21600"/>
                <a:gd name="T12" fmla="*/ 16508 w 21600"/>
                <a:gd name="T13" fmla="*/ 2513 h 21600"/>
                <a:gd name="T14" fmla="*/ 11426 w 21600"/>
                <a:gd name="T15" fmla="*/ 634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802" y="3670"/>
                  </a:moveTo>
                  <a:cubicBezTo>
                    <a:pt x="11470" y="3623"/>
                    <a:pt x="11135" y="3600"/>
                    <a:pt x="10800" y="3600"/>
                  </a:cubicBezTo>
                  <a:cubicBezTo>
                    <a:pt x="9536" y="3599"/>
                    <a:pt x="8294" y="3932"/>
                    <a:pt x="7199" y="4564"/>
                  </a:cubicBezTo>
                  <a:lnTo>
                    <a:pt x="5399" y="1446"/>
                  </a:lnTo>
                  <a:cubicBezTo>
                    <a:pt x="7041" y="499"/>
                    <a:pt x="8904" y="-1"/>
                    <a:pt x="10800" y="0"/>
                  </a:cubicBezTo>
                  <a:cubicBezTo>
                    <a:pt x="11302" y="0"/>
                    <a:pt x="11805" y="35"/>
                    <a:pt x="12303" y="105"/>
                  </a:cubicBezTo>
                  <a:lnTo>
                    <a:pt x="12678" y="-2569"/>
                  </a:lnTo>
                  <a:lnTo>
                    <a:pt x="16508" y="2513"/>
                  </a:lnTo>
                  <a:lnTo>
                    <a:pt x="11426" y="6343"/>
                  </a:lnTo>
                  <a:lnTo>
                    <a:pt x="11802" y="367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" name="_s1032"/>
            <p:cNvSpPr>
              <a:spLocks noChangeArrowheads="1"/>
            </p:cNvSpPr>
            <p:nvPr/>
          </p:nvSpPr>
          <p:spPr bwMode="auto">
            <a:xfrm>
              <a:off x="3289" y="1359"/>
              <a:ext cx="613" cy="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Problém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(jeho rozpoznání)</a:t>
              </a:r>
            </a:p>
          </p:txBody>
        </p:sp>
        <p:sp>
          <p:nvSpPr>
            <p:cNvPr id="8" name="_s1033"/>
            <p:cNvSpPr>
              <a:spLocks noChangeArrowheads="1"/>
            </p:cNvSpPr>
            <p:nvPr/>
          </p:nvSpPr>
          <p:spPr bwMode="auto">
            <a:xfrm>
              <a:off x="3290" y="2838"/>
              <a:ext cx="613" cy="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Cíle politiky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(Varianty řešení,nástroje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a volba řešení)</a:t>
              </a:r>
            </a:p>
          </p:txBody>
        </p:sp>
        <p:sp>
          <p:nvSpPr>
            <p:cNvPr id="9" name="_s1034"/>
            <p:cNvSpPr>
              <a:spLocks noChangeArrowheads="1"/>
            </p:cNvSpPr>
            <p:nvPr/>
          </p:nvSpPr>
          <p:spPr bwMode="auto">
            <a:xfrm>
              <a:off x="1810" y="1360"/>
              <a:ext cx="613" cy="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Zhodnocení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(Evaluace)</a:t>
              </a:r>
            </a:p>
          </p:txBody>
        </p:sp>
        <p:sp>
          <p:nvSpPr>
            <p:cNvPr id="10" name="_s1035"/>
            <p:cNvSpPr>
              <a:spLocks noChangeArrowheads="1"/>
            </p:cNvSpPr>
            <p:nvPr/>
          </p:nvSpPr>
          <p:spPr bwMode="auto">
            <a:xfrm>
              <a:off x="1811" y="2839"/>
              <a:ext cx="613" cy="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Uskutečnění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(implementace)</a:t>
              </a:r>
            </a:p>
          </p:txBody>
        </p:sp>
      </p:grpSp>
      <p:sp>
        <p:nvSpPr>
          <p:cNvPr id="1037" name="Oval 13"/>
          <p:cNvSpPr>
            <a:spLocks noChangeArrowheads="1"/>
          </p:cNvSpPr>
          <p:nvPr/>
        </p:nvSpPr>
        <p:spPr bwMode="auto">
          <a:xfrm>
            <a:off x="539750" y="1125538"/>
            <a:ext cx="2376488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Vyřešení problému</a:t>
            </a:r>
          </a:p>
          <a:p>
            <a:pPr algn="ctr"/>
            <a:r>
              <a:rPr lang="cs-CZ"/>
              <a:t>(terminace)</a:t>
            </a: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>
            <a:off x="2987675" y="2133600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>
            <a:off x="2700338" y="1989138"/>
            <a:ext cx="215900" cy="287337"/>
          </a:xfrm>
          <a:prstGeom prst="upArrow">
            <a:avLst>
              <a:gd name="adj1" fmla="val 50000"/>
              <a:gd name="adj2" fmla="val 33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03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dirty="0" smtClean="0"/>
              <a:t>Přístupy k analýze implementačního procesu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784"/>
            <a:ext cx="8229600" cy="4674716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None/>
            </a:pPr>
            <a:r>
              <a:rPr lang="cs-CZ" dirty="0" smtClean="0"/>
              <a:t>Proč analýza procesu implementace</a:t>
            </a:r>
          </a:p>
          <a:p>
            <a:pPr eaLnBrk="1" hangingPunct="1"/>
            <a:r>
              <a:rPr lang="cs-CZ" dirty="0" smtClean="0"/>
              <a:t>1 proč se něco stalo</a:t>
            </a:r>
          </a:p>
          <a:p>
            <a:pPr eaLnBrk="1" hangingPunct="1"/>
            <a:r>
              <a:rPr lang="cs-CZ" dirty="0" smtClean="0"/>
              <a:t>2 co doporučit do budoucna (pokud to lze)</a:t>
            </a:r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 smtClean="0"/>
              <a:t>Shora dolů (top-</a:t>
            </a:r>
            <a:r>
              <a:rPr lang="cs-CZ" dirty="0" err="1" smtClean="0"/>
              <a:t>down</a:t>
            </a:r>
            <a:r>
              <a:rPr lang="cs-CZ" dirty="0" smtClean="0"/>
              <a:t>)</a:t>
            </a:r>
          </a:p>
          <a:p>
            <a:pPr eaLnBrk="1" hangingPunct="1"/>
            <a:r>
              <a:rPr lang="cs-CZ" dirty="0" smtClean="0"/>
              <a:t>Zdola nahoru (</a:t>
            </a:r>
            <a:r>
              <a:rPr lang="cs-CZ" dirty="0" err="1" smtClean="0"/>
              <a:t>bottom</a:t>
            </a:r>
            <a:r>
              <a:rPr lang="cs-CZ" dirty="0" smtClean="0"/>
              <a:t>-up)</a:t>
            </a:r>
          </a:p>
          <a:p>
            <a:pPr eaLnBrk="1" hangingPunct="1"/>
            <a:r>
              <a:rPr lang="cs-CZ" dirty="0" smtClean="0"/>
              <a:t>Syntetizující přístupy</a:t>
            </a:r>
          </a:p>
          <a:p>
            <a:pPr eaLnBrk="1" hangingPunct="1">
              <a:buFontTx/>
              <a:buNone/>
            </a:pPr>
            <a:r>
              <a:rPr lang="cs-CZ" dirty="0" smtClean="0"/>
              <a:t>Doplňující teorie</a:t>
            </a:r>
          </a:p>
          <a:p>
            <a:pPr eaLnBrk="1" hangingPunct="1"/>
            <a:r>
              <a:rPr lang="cs-CZ" dirty="0" err="1" smtClean="0"/>
              <a:t>Principal</a:t>
            </a:r>
            <a:r>
              <a:rPr lang="cs-CZ" dirty="0" smtClean="0"/>
              <a:t>-agent teorie</a:t>
            </a:r>
          </a:p>
          <a:p>
            <a:pPr eaLnBrk="1" hangingPunct="1"/>
            <a:r>
              <a:rPr lang="cs-CZ" dirty="0" smtClean="0"/>
              <a:t>Teorie volby nástrojů</a:t>
            </a:r>
          </a:p>
        </p:txBody>
      </p:sp>
    </p:spTree>
    <p:extLst>
      <p:ext uri="{BB962C8B-B14F-4D97-AF65-F5344CB8AC3E}">
        <p14:creationId xmlns:p14="http://schemas.microsoft.com/office/powerpoint/2010/main" val="23956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Top-down - soubor podmínek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Jasné a konzistentní cíle programu.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Adekvátní teoretický kauzální model vlivu (impact-model).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Právně strukturovaný implementační proces.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Angažovaní, s programem loajální a kompetentní úředníci.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Podpora zájmových skupin a politických autorit, politická legitimita programu.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Stabilita sociálně ekonomických podmínek, jejich změny, které nenarušují podstatně politickou podporu nebo kauzální model.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306896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Bottom-up analýza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Identifikace sítě účastníků </a:t>
            </a:r>
          </a:p>
          <a:p>
            <a:pPr eaLnBrk="1" hangingPunct="1"/>
            <a:r>
              <a:rPr lang="cs-CZ" altLang="cs-CZ" dirty="0" smtClean="0"/>
              <a:t>Zkoumání jejich cílů, strategií, aktivit a kontaktů.</a:t>
            </a:r>
          </a:p>
          <a:p>
            <a:pPr eaLnBrk="1" hangingPunct="1"/>
            <a:r>
              <a:rPr lang="cs-CZ" altLang="cs-CZ" dirty="0" smtClean="0"/>
              <a:t>Identifikace aktérů zapojených do plánování, financování a provádění vládních i nevládních programů.</a:t>
            </a:r>
          </a:p>
          <a:p>
            <a:pPr eaLnBrk="1" hangingPunct="1"/>
            <a:r>
              <a:rPr lang="cs-CZ" altLang="cs-CZ" dirty="0" smtClean="0"/>
              <a:t>Street </a:t>
            </a:r>
            <a:r>
              <a:rPr lang="cs-CZ" altLang="cs-CZ" dirty="0" err="1" smtClean="0"/>
              <a:t>level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bureacracy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69122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Syntetizující 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Mix předchozí plus vlastní pohled na věc</a:t>
            </a:r>
          </a:p>
          <a:p>
            <a:r>
              <a:rPr lang="cs-CZ" dirty="0" smtClean="0"/>
              <a:t>Důležité je, co chci zjistit</a:t>
            </a:r>
          </a:p>
          <a:p>
            <a:pPr lvl="1"/>
            <a:r>
              <a:rPr lang="cs-CZ" dirty="0" smtClean="0"/>
              <a:t>A jaká mám data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x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advocasy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Proč Brno nepřesunulo hlavní nádraží?</a:t>
            </a:r>
          </a:p>
          <a:p>
            <a:pPr lvl="1"/>
            <a:r>
              <a:rPr lang="cs-CZ" dirty="0" smtClean="0"/>
              <a:t>Hypotézy</a:t>
            </a:r>
          </a:p>
          <a:p>
            <a:pPr lvl="1"/>
            <a:r>
              <a:rPr lang="cs-CZ" dirty="0" smtClean="0"/>
              <a:t>Verifikace</a:t>
            </a:r>
          </a:p>
          <a:p>
            <a:pPr lvl="1"/>
            <a:r>
              <a:rPr lang="cs-CZ" dirty="0" smtClean="0"/>
              <a:t>Identifikace klíčových okolností</a:t>
            </a:r>
          </a:p>
          <a:p>
            <a:pPr lvl="1"/>
            <a:r>
              <a:rPr lang="cs-CZ" dirty="0" smtClean="0"/>
              <a:t>Predikce dalšího vývoje</a:t>
            </a:r>
          </a:p>
          <a:p>
            <a:r>
              <a:rPr lang="cs-CZ" dirty="0" smtClean="0"/>
              <a:t>Proč stojí km dálnice tolik peněz?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79150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Principal-agent teorie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Vyvinuta k vysvětlení rozdílů mezi záměrem politiky a způsobem jakým ji úředníci realizují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Úředník x politik, právník x klient, lékař x pacient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Nutná „dobrá vůle“ agenta vyhovět přání klienta, klientův zájem však nemusí být zájmem agenta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Tvůrce politiky musí počítat s vlivem úředníků na proces implementace.</a:t>
            </a:r>
          </a:p>
        </p:txBody>
      </p:sp>
    </p:spTree>
    <p:extLst>
      <p:ext uri="{BB962C8B-B14F-4D97-AF65-F5344CB8AC3E}">
        <p14:creationId xmlns:p14="http://schemas.microsoft.com/office/powerpoint/2010/main" val="347217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Teorie volby nástrojů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Realizace politiky vyžaduje využití různých nástrojů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Teoreticky může být pro splnění daného cíle jakýkoliv nástroj.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Některé nástroje jsou však vhodnější než jiné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Nástroje skutečné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Informace, dotace, daně, regulace, státní podnik, přímé opatření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Nástroje procedurální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Distribuce informací, výzkum, poradní komise, institucionální reforma</a:t>
            </a:r>
          </a:p>
        </p:txBody>
      </p:sp>
    </p:spTree>
    <p:extLst>
      <p:ext uri="{BB962C8B-B14F-4D97-AF65-F5344CB8AC3E}">
        <p14:creationId xmlns:p14="http://schemas.microsoft.com/office/powerpoint/2010/main" val="357244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Výsledek implementace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Implementační deficit</a:t>
            </a:r>
          </a:p>
          <a:p>
            <a:r>
              <a:rPr lang="cs-CZ" dirty="0" smtClean="0"/>
              <a:t>(přebytek, optimum)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12976"/>
            <a:ext cx="8400360" cy="2614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17390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5. Evaluace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cs-CZ" sz="2800" dirty="0" smtClean="0"/>
              <a:t>Metody komplexní – volba různých technik, v principu jde o konfrontací cíle s výsledkem a určení důvodů, proč bylo dosaženo právě toho výsledku</a:t>
            </a:r>
          </a:p>
          <a:p>
            <a:pPr eaLnBrk="1" hangingPunct="1"/>
            <a:r>
              <a:rPr lang="cs-CZ" sz="2800" dirty="0" smtClean="0"/>
              <a:t>Hodnotit lze</a:t>
            </a:r>
          </a:p>
          <a:p>
            <a:pPr lvl="1"/>
            <a:r>
              <a:rPr lang="cs-CZ" sz="2400" dirty="0" smtClean="0"/>
              <a:t>Politický aspekt (prosazení politiky, smysluplnost cíle,…)</a:t>
            </a:r>
          </a:p>
          <a:p>
            <a:pPr lvl="1"/>
            <a:r>
              <a:rPr lang="cs-CZ" sz="2400" dirty="0" smtClean="0"/>
              <a:t>Sociální aspekt (dopady politiky na vybrané skupiny obyvatel</a:t>
            </a:r>
          </a:p>
          <a:p>
            <a:pPr lvl="1"/>
            <a:r>
              <a:rPr lang="cs-CZ" sz="2400" dirty="0" smtClean="0"/>
              <a:t>Ekonomický aspekt</a:t>
            </a:r>
          </a:p>
          <a:p>
            <a:pPr lvl="1"/>
            <a:r>
              <a:rPr lang="cs-CZ" sz="2400" dirty="0" smtClean="0"/>
              <a:t>Stabilitu/dlouhodobost (např. reforem)</a:t>
            </a:r>
          </a:p>
          <a:p>
            <a:endParaRPr lang="cs-CZ" sz="2800" dirty="0" smtClean="0"/>
          </a:p>
          <a:p>
            <a:r>
              <a:rPr lang="cs-CZ" sz="2800" dirty="0" smtClean="0"/>
              <a:t>Obecné </a:t>
            </a:r>
            <a:r>
              <a:rPr lang="cs-CZ" sz="2800" dirty="0"/>
              <a:t>problémy měření  výstupu (čas, život)</a:t>
            </a:r>
          </a:p>
          <a:p>
            <a:r>
              <a:rPr lang="cs-CZ" sz="2800" dirty="0"/>
              <a:t>Metody ekonomické</a:t>
            </a:r>
          </a:p>
          <a:p>
            <a:pPr lvl="1">
              <a:spcBef>
                <a:spcPct val="40000"/>
              </a:spcBef>
            </a:pPr>
            <a:r>
              <a:rPr lang="cs-CZ" sz="2600" dirty="0"/>
              <a:t>CMA, CUA, CEA, CBA</a:t>
            </a:r>
          </a:p>
          <a:p>
            <a:pPr lvl="1">
              <a:spcBef>
                <a:spcPct val="40000"/>
              </a:spcBef>
            </a:pPr>
            <a:r>
              <a:rPr lang="cs-CZ" sz="2600" dirty="0"/>
              <a:t>viz předmět Metody hodnocení…</a:t>
            </a:r>
          </a:p>
          <a:p>
            <a:pPr lvl="1"/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54350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(6.) Terminace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Teoreticky ukončení politiky/programu, který byl účelově vytvořen</a:t>
            </a:r>
          </a:p>
          <a:p>
            <a:pPr lvl="1"/>
            <a:r>
              <a:rPr lang="cs-CZ" dirty="0" smtClean="0"/>
              <a:t>Zánik úřadu, komise pro něco,…</a:t>
            </a:r>
          </a:p>
          <a:p>
            <a:r>
              <a:rPr lang="cs-CZ" dirty="0" smtClean="0"/>
              <a:t>Prakticky snaha udržet se při životě</a:t>
            </a:r>
          </a:p>
          <a:p>
            <a:r>
              <a:rPr lang="cs-CZ" dirty="0" smtClean="0"/>
              <a:t>U „národních politik“ cyklus (racionální, </a:t>
            </a:r>
            <a:r>
              <a:rPr lang="cs-CZ" dirty="0" err="1" smtClean="0"/>
              <a:t>inkrementalistický</a:t>
            </a:r>
            <a:r>
              <a:rPr lang="cs-CZ" dirty="0" smtClean="0"/>
              <a:t>) – vždy existuje politika vlády pro </a:t>
            </a:r>
            <a:r>
              <a:rPr lang="cs-CZ" dirty="0" err="1" smtClean="0"/>
              <a:t>škoství</a:t>
            </a:r>
            <a:r>
              <a:rPr lang="cs-CZ" dirty="0" smtClean="0"/>
              <a:t>, zdravotnictví,…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2650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Závěr: srovnání teorií</a:t>
            </a:r>
          </a:p>
        </p:txBody>
      </p:sp>
      <p:graphicFrame>
        <p:nvGraphicFramePr>
          <p:cNvPr id="128099" name="Group 99"/>
          <p:cNvGraphicFramePr>
            <a:graphicFrameLocks noGrp="1"/>
          </p:cNvGraphicFramePr>
          <p:nvPr>
            <p:ph idx="1"/>
          </p:nvPr>
        </p:nvGraphicFramePr>
        <p:xfrm>
          <a:off x="179388" y="1600200"/>
          <a:ext cx="8785225" cy="4525963"/>
        </p:xfrm>
        <a:graphic>
          <a:graphicData uri="http://schemas.openxmlformats.org/drawingml/2006/table">
            <a:tbl>
              <a:tblPr/>
              <a:tblGrid>
                <a:gridCol w="1522412"/>
                <a:gridCol w="1771650"/>
                <a:gridCol w="1947863"/>
                <a:gridCol w="1949450"/>
                <a:gridCol w="1593850"/>
              </a:tblGrid>
              <a:tr h="15081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Implementace jako</a:t>
                      </a:r>
                      <a:endParaRPr kumimoji="0" lang="cs-CZ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Přístup k veřejné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 politice</a:t>
                      </a:r>
                      <a:endParaRPr kumimoji="0" lang="cs-CZ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Model tvorby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 rozhodnutí</a:t>
                      </a:r>
                      <a:endParaRPr kumimoji="0" lang="cs-CZ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„dominantní“ </a:t>
                      </a:r>
                      <a:endParaRPr kumimoji="0" lang="cs-CZ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dimenze politiky</a:t>
                      </a:r>
                      <a:endParaRPr kumimoji="0" lang="cs-CZ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Přístup k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 implementaci</a:t>
                      </a:r>
                      <a:endParaRPr kumimoji="0" lang="cs-CZ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Stav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 uskutečnění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Teorie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 politického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 cyklu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Racionalistický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 přístup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Vertikální dimenze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Top-down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Proces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 realizace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AAA model,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 model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 politických sítí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Inkrementalistický přístup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Horizontální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 dimenze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Bottom-up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66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buFontTx/>
              <a:buAutoNum type="arabicPeriod"/>
            </a:pPr>
            <a:r>
              <a:rPr lang="cs-CZ" sz="3600" b="1" dirty="0" smtClean="0"/>
              <a:t>Utváření politické agendy;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cs-CZ" dirty="0" smtClean="0"/>
              <a:t>Proč se některé problémy „řeší“ a jiné ne?</a:t>
            </a:r>
          </a:p>
          <a:p>
            <a:pPr eaLnBrk="1" hangingPunct="1"/>
            <a:r>
              <a:rPr lang="cs-CZ" dirty="0" smtClean="0"/>
              <a:t>Jak vláda „rozpoznává problém“ a jak jej prezentuje veřejnosti?</a:t>
            </a:r>
          </a:p>
          <a:p>
            <a:pPr eaLnBrk="1" hangingPunct="1"/>
            <a:r>
              <a:rPr lang="cs-CZ" dirty="0" smtClean="0"/>
              <a:t>Kdo je iniciátorem nastolení diskuze o problému?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Vlastnosti </a:t>
            </a:r>
            <a:r>
              <a:rPr lang="cs-CZ" dirty="0"/>
              <a:t>„dobrého“ problému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Problém ovlivňuje většinu společnosti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Je srozumitelný a řešitelný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Je schopen ve správný čas generovat „dramatický“ efekt pro media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5132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Literatura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Povinná</a:t>
            </a:r>
          </a:p>
          <a:p>
            <a:pPr lvl="1"/>
            <a:r>
              <a:rPr lang="cs-CZ" dirty="0" smtClean="0"/>
              <a:t>Studijní text v </a:t>
            </a:r>
            <a:r>
              <a:rPr lang="cs-CZ" dirty="0" err="1" smtClean="0"/>
              <a:t>ISu</a:t>
            </a:r>
            <a:endParaRPr lang="cs-CZ" dirty="0" smtClean="0"/>
          </a:p>
          <a:p>
            <a:pPr lvl="1"/>
            <a:r>
              <a:rPr lang="cs-CZ" sz="2000" dirty="0" smtClean="0"/>
              <a:t>Potůček-veřejná </a:t>
            </a:r>
            <a:r>
              <a:rPr lang="cs-CZ" sz="2000" dirty="0"/>
              <a:t>politika – kpt.1-3</a:t>
            </a:r>
          </a:p>
          <a:p>
            <a:r>
              <a:rPr lang="cs-CZ" sz="2400" dirty="0" smtClean="0"/>
              <a:t>Doporučená</a:t>
            </a:r>
          </a:p>
          <a:p>
            <a:pPr lvl="1"/>
            <a:r>
              <a:rPr lang="cs-CZ" sz="2000" dirty="0" err="1" smtClean="0"/>
              <a:t>Howlett</a:t>
            </a:r>
            <a:r>
              <a:rPr lang="cs-CZ" sz="2000" dirty="0" smtClean="0"/>
              <a:t>, </a:t>
            </a:r>
            <a:r>
              <a:rPr lang="cs-CZ" sz="2000" dirty="0" err="1" smtClean="0"/>
              <a:t>Ramesh</a:t>
            </a:r>
            <a:r>
              <a:rPr lang="cs-CZ" sz="2000" dirty="0" smtClean="0"/>
              <a:t> – </a:t>
            </a:r>
            <a:r>
              <a:rPr lang="cs-CZ" sz="2000" dirty="0" err="1" smtClean="0"/>
              <a:t>Studying</a:t>
            </a:r>
            <a:r>
              <a:rPr lang="cs-CZ" sz="2000" dirty="0" smtClean="0"/>
              <a:t> polic </a:t>
            </a:r>
            <a:r>
              <a:rPr lang="cs-CZ" sz="2000" dirty="0" err="1" smtClean="0"/>
              <a:t>policy</a:t>
            </a:r>
            <a:endParaRPr lang="cs-CZ" sz="2000" dirty="0"/>
          </a:p>
          <a:p>
            <a:pPr lvl="1"/>
            <a:r>
              <a:rPr lang="cs-CZ" sz="2000" dirty="0"/>
              <a:t>Fiala, Schubert – Moderní analýza politiky – kpt.1, 3</a:t>
            </a:r>
          </a:p>
          <a:p>
            <a:pPr lvl="1"/>
            <a:r>
              <a:rPr lang="cs-CZ" sz="2000" dirty="0" err="1"/>
              <a:t>Colebatch</a:t>
            </a:r>
            <a:r>
              <a:rPr lang="cs-CZ" sz="2000" dirty="0"/>
              <a:t> – Úvod do </a:t>
            </a:r>
            <a:r>
              <a:rPr lang="cs-CZ" sz="2000" dirty="0" err="1" smtClean="0"/>
              <a:t>policy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6056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159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2800" smtClean="0"/>
              <a:t>Horizontální a vertikální dimenze politiky</a:t>
            </a:r>
          </a:p>
        </p:txBody>
      </p:sp>
      <p:grpSp>
        <p:nvGrpSpPr>
          <p:cNvPr id="12291" name="Group 3"/>
          <p:cNvGrpSpPr>
            <a:grpSpLocks noChangeAspect="1"/>
          </p:cNvGrpSpPr>
          <p:nvPr/>
        </p:nvGrpSpPr>
        <p:grpSpPr bwMode="auto">
          <a:xfrm>
            <a:off x="1258888" y="908050"/>
            <a:ext cx="6334125" cy="5961063"/>
            <a:chOff x="2205" y="4488"/>
            <a:chExt cx="7344" cy="6912"/>
          </a:xfrm>
        </p:grpSpPr>
        <p:sp>
          <p:nvSpPr>
            <p:cNvPr id="12292" name="AutoShape 4"/>
            <p:cNvSpPr>
              <a:spLocks noChangeAspect="1" noChangeArrowheads="1"/>
            </p:cNvSpPr>
            <p:nvPr/>
          </p:nvSpPr>
          <p:spPr bwMode="auto">
            <a:xfrm>
              <a:off x="2205" y="4488"/>
              <a:ext cx="7344" cy="691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293" name="Oval 5"/>
            <p:cNvSpPr>
              <a:spLocks noChangeArrowheads="1"/>
            </p:cNvSpPr>
            <p:nvPr/>
          </p:nvSpPr>
          <p:spPr bwMode="auto">
            <a:xfrm>
              <a:off x="2205" y="6936"/>
              <a:ext cx="7200" cy="43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r>
                <a:rPr lang="cs-CZ" altLang="zh-CN" sz="1200">
                  <a:latin typeface="Times New Roman" pitchFamily="18" charset="0"/>
                  <a:ea typeface="SimSun" pitchFamily="2" charset="-122"/>
                </a:rPr>
                <a:t>                                                          </a:t>
              </a:r>
            </a:p>
            <a:p>
              <a:endParaRPr lang="cs-CZ" altLang="zh-CN" sz="1200">
                <a:latin typeface="Times New Roman" pitchFamily="18" charset="0"/>
                <a:ea typeface="SimSun" pitchFamily="2" charset="-122"/>
              </a:endParaRPr>
            </a:p>
            <a:p>
              <a:endParaRPr lang="cs-CZ" altLang="zh-CN" sz="1200">
                <a:latin typeface="Times New Roman" pitchFamily="18" charset="0"/>
                <a:ea typeface="SimSun" pitchFamily="2" charset="-122"/>
              </a:endParaRPr>
            </a:p>
            <a:p>
              <a:endParaRPr lang="cs-CZ" altLang="zh-CN" sz="1200">
                <a:latin typeface="Times New Roman" pitchFamily="18" charset="0"/>
                <a:ea typeface="SimSun" pitchFamily="2" charset="-122"/>
              </a:endParaRPr>
            </a:p>
            <a:p>
              <a:endParaRPr lang="cs-CZ" altLang="zh-CN" sz="1200">
                <a:latin typeface="Times New Roman" pitchFamily="18" charset="0"/>
                <a:ea typeface="SimSun" pitchFamily="2" charset="-122"/>
              </a:endParaRPr>
            </a:p>
            <a:p>
              <a:endParaRPr lang="cs-CZ" altLang="zh-CN" sz="1200">
                <a:latin typeface="Times New Roman" pitchFamily="18" charset="0"/>
                <a:ea typeface="SimSun" pitchFamily="2" charset="-122"/>
              </a:endParaRPr>
            </a:p>
            <a:p>
              <a:pPr algn="r"/>
              <a:r>
                <a:rPr lang="cs-CZ" altLang="zh-CN" sz="1200" b="1">
                  <a:latin typeface="Times New Roman" pitchFamily="18" charset="0"/>
                  <a:ea typeface="SimSun" pitchFamily="2" charset="-122"/>
                </a:rPr>
                <a:t>Horizontální</a:t>
              </a:r>
            </a:p>
            <a:p>
              <a:endParaRPr lang="cs-CZ"/>
            </a:p>
          </p:txBody>
        </p:sp>
        <p:sp>
          <p:nvSpPr>
            <p:cNvPr id="12294" name="Oval 6"/>
            <p:cNvSpPr>
              <a:spLocks noChangeArrowheads="1"/>
            </p:cNvSpPr>
            <p:nvPr/>
          </p:nvSpPr>
          <p:spPr bwMode="auto">
            <a:xfrm>
              <a:off x="4077" y="4632"/>
              <a:ext cx="3168" cy="6336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2295" name="Oval 7"/>
            <p:cNvSpPr>
              <a:spLocks noChangeArrowheads="1"/>
            </p:cNvSpPr>
            <p:nvPr/>
          </p:nvSpPr>
          <p:spPr bwMode="auto">
            <a:xfrm>
              <a:off x="4797" y="8232"/>
              <a:ext cx="1872" cy="115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cs-CZ" altLang="zh-CN" sz="1100">
                  <a:latin typeface="Times New Roman" pitchFamily="18" charset="0"/>
                  <a:ea typeface="SimSun" pitchFamily="2" charset="-122"/>
                </a:rPr>
                <a:t>Podřízení implementující politiku</a:t>
              </a:r>
              <a:endParaRPr lang="cs-CZ"/>
            </a:p>
          </p:txBody>
        </p:sp>
        <p:sp>
          <p:nvSpPr>
            <p:cNvPr id="12296" name="Oval 8"/>
            <p:cNvSpPr>
              <a:spLocks noChangeArrowheads="1"/>
            </p:cNvSpPr>
            <p:nvPr/>
          </p:nvSpPr>
          <p:spPr bwMode="auto">
            <a:xfrm>
              <a:off x="2637" y="7800"/>
              <a:ext cx="1728" cy="1008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altLang="zh-CN" sz="1200">
                <a:latin typeface="Times New Roman" pitchFamily="18" charset="0"/>
                <a:ea typeface="SimSun" pitchFamily="2" charset="-122"/>
              </a:endParaRPr>
            </a:p>
            <a:p>
              <a:r>
                <a:rPr lang="cs-CZ" altLang="zh-CN" sz="1200">
                  <a:latin typeface="Times New Roman" pitchFamily="18" charset="0"/>
                  <a:ea typeface="SimSun" pitchFamily="2" charset="-122"/>
                </a:rPr>
                <a:t>Další úřady</a:t>
              </a:r>
              <a:endParaRPr lang="cs-CZ"/>
            </a:p>
          </p:txBody>
        </p:sp>
        <p:sp>
          <p:nvSpPr>
            <p:cNvPr id="12297" name="Oval 9"/>
            <p:cNvSpPr>
              <a:spLocks noChangeArrowheads="1"/>
            </p:cNvSpPr>
            <p:nvPr/>
          </p:nvSpPr>
          <p:spPr bwMode="auto">
            <a:xfrm>
              <a:off x="2925" y="9384"/>
              <a:ext cx="1872" cy="864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cs-CZ" altLang="zh-CN" sz="1200">
                  <a:latin typeface="Times New Roman" pitchFamily="18" charset="0"/>
                  <a:ea typeface="SimSun" pitchFamily="2" charset="-122"/>
                </a:rPr>
                <a:t>Další úrovně vlády</a:t>
              </a:r>
              <a:endParaRPr lang="cs-CZ"/>
            </a:p>
          </p:txBody>
        </p:sp>
        <p:sp>
          <p:nvSpPr>
            <p:cNvPr id="12298" name="Oval 10"/>
            <p:cNvSpPr>
              <a:spLocks noChangeArrowheads="1"/>
            </p:cNvSpPr>
            <p:nvPr/>
          </p:nvSpPr>
          <p:spPr bwMode="auto">
            <a:xfrm>
              <a:off x="6813" y="9384"/>
              <a:ext cx="1872" cy="864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cs-CZ" altLang="zh-CN" sz="1200">
                  <a:latin typeface="Times New Roman" pitchFamily="18" charset="0"/>
                  <a:ea typeface="SimSun" pitchFamily="2" charset="-122"/>
                </a:rPr>
                <a:t>Mezinárodní účastnici</a:t>
              </a:r>
              <a:endParaRPr lang="cs-CZ"/>
            </a:p>
          </p:txBody>
        </p:sp>
        <p:sp>
          <p:nvSpPr>
            <p:cNvPr id="12299" name="Oval 11"/>
            <p:cNvSpPr>
              <a:spLocks noChangeArrowheads="1"/>
            </p:cNvSpPr>
            <p:nvPr/>
          </p:nvSpPr>
          <p:spPr bwMode="auto">
            <a:xfrm>
              <a:off x="6957" y="7800"/>
              <a:ext cx="1872" cy="864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cs-CZ" altLang="zh-CN" sz="1200">
                  <a:latin typeface="Times New Roman" pitchFamily="18" charset="0"/>
                  <a:ea typeface="SimSun" pitchFamily="2" charset="-122"/>
                </a:rPr>
                <a:t>Účastníci mimo vládu</a:t>
              </a:r>
              <a:endParaRPr lang="cs-CZ"/>
            </a:p>
          </p:txBody>
        </p:sp>
        <p:sp>
          <p:nvSpPr>
            <p:cNvPr id="12300" name="Oval 12"/>
            <p:cNvSpPr>
              <a:spLocks noChangeArrowheads="1"/>
            </p:cNvSpPr>
            <p:nvPr/>
          </p:nvSpPr>
          <p:spPr bwMode="auto">
            <a:xfrm>
              <a:off x="4653" y="5496"/>
              <a:ext cx="2016" cy="115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altLang="zh-CN" sz="1100">
                <a:latin typeface="Times New Roman" pitchFamily="18" charset="0"/>
                <a:ea typeface="SimSun" pitchFamily="2" charset="-122"/>
              </a:endParaRPr>
            </a:p>
            <a:p>
              <a:pPr algn="ctr"/>
              <a:r>
                <a:rPr lang="cs-CZ" altLang="zh-CN" sz="1100">
                  <a:latin typeface="Times New Roman" pitchFamily="18" charset="0"/>
                  <a:ea typeface="SimSun" pitchFamily="2" charset="-122"/>
                </a:rPr>
                <a:t>Zplnomocněný tvůrce rozhodnutí</a:t>
              </a:r>
              <a:endParaRPr lang="cs-CZ"/>
            </a:p>
          </p:txBody>
        </p: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 flipV="1">
              <a:off x="4797" y="9240"/>
              <a:ext cx="288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302" name="Line 14"/>
            <p:cNvSpPr>
              <a:spLocks noChangeShapeType="1"/>
            </p:cNvSpPr>
            <p:nvPr/>
          </p:nvSpPr>
          <p:spPr bwMode="auto">
            <a:xfrm>
              <a:off x="6525" y="9096"/>
              <a:ext cx="576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303" name="Line 15"/>
            <p:cNvSpPr>
              <a:spLocks noChangeShapeType="1"/>
            </p:cNvSpPr>
            <p:nvPr/>
          </p:nvSpPr>
          <p:spPr bwMode="auto">
            <a:xfrm>
              <a:off x="4365" y="8376"/>
              <a:ext cx="43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 flipH="1">
              <a:off x="6525" y="8232"/>
              <a:ext cx="432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305" name="Line 17"/>
            <p:cNvSpPr>
              <a:spLocks noChangeShapeType="1"/>
            </p:cNvSpPr>
            <p:nvPr/>
          </p:nvSpPr>
          <p:spPr bwMode="auto">
            <a:xfrm>
              <a:off x="5661" y="6648"/>
              <a:ext cx="0" cy="15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4653" y="4776"/>
              <a:ext cx="1872" cy="57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cs-CZ" altLang="zh-CN" sz="1200" b="1">
                  <a:latin typeface="Times New Roman" pitchFamily="18" charset="0"/>
                  <a:ea typeface="SimSun" pitchFamily="2" charset="-122"/>
                </a:rPr>
                <a:t>Vertikální</a:t>
              </a:r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80540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politiky a pro politiku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determination</a:t>
            </a:r>
            <a:r>
              <a:rPr lang="cs-CZ" dirty="0" smtClean="0"/>
              <a:t> – jak, proč, kdy a pro koho</a:t>
            </a:r>
          </a:p>
          <a:p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content</a:t>
            </a:r>
            <a:r>
              <a:rPr lang="cs-CZ" dirty="0" smtClean="0"/>
              <a:t> – popis polity a jejích vazeb k ostatním politikám a aktérům</a:t>
            </a:r>
          </a:p>
          <a:p>
            <a:r>
              <a:rPr lang="cs-CZ" dirty="0" err="1" smtClean="0"/>
              <a:t>Policy</a:t>
            </a:r>
            <a:r>
              <a:rPr lang="cs-CZ" dirty="0" smtClean="0"/>
              <a:t> monitoring and </a:t>
            </a:r>
            <a:r>
              <a:rPr lang="cs-CZ" dirty="0" err="1" smtClean="0"/>
              <a:t>evaluation</a:t>
            </a:r>
            <a:r>
              <a:rPr lang="cs-CZ" dirty="0" smtClean="0"/>
              <a:t> – jak se politika vyvíjí ve vztahů k cílům a jaké mají dopad na původní problém</a:t>
            </a:r>
          </a:p>
          <a:p>
            <a:endParaRPr lang="cs-CZ" dirty="0"/>
          </a:p>
          <a:p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– výzkum a hodnotové soudy, třídění možností</a:t>
            </a:r>
          </a:p>
          <a:p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advocacy</a:t>
            </a:r>
            <a:r>
              <a:rPr lang="cs-CZ" dirty="0" smtClean="0"/>
              <a:t> - argumentace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39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Politická agenda</a:t>
            </a:r>
            <a:br>
              <a:rPr lang="cs-CZ" sz="4000" smtClean="0"/>
            </a:br>
            <a:r>
              <a:rPr lang="cs-CZ" sz="4000" smtClean="0"/>
              <a:t>možnost 1 – občan má problém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50825" y="2781300"/>
            <a:ext cx="1873250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400"/>
              <a:t>Problém </a:t>
            </a:r>
          </a:p>
          <a:p>
            <a:pPr algn="ctr"/>
            <a:r>
              <a:rPr lang="cs-CZ" sz="2400"/>
              <a:t>jednotlivce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771775" y="1844675"/>
            <a:ext cx="187325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400"/>
              <a:t>Zájmová </a:t>
            </a:r>
          </a:p>
          <a:p>
            <a:pPr algn="ctr"/>
            <a:r>
              <a:rPr lang="cs-CZ" sz="2400"/>
              <a:t>skupina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771775" y="2852738"/>
            <a:ext cx="187325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400"/>
              <a:t>Stížnost </a:t>
            </a:r>
          </a:p>
          <a:p>
            <a:pPr algn="ctr"/>
            <a:r>
              <a:rPr lang="cs-CZ" sz="2400"/>
              <a:t>jednotlivce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771775" y="3933825"/>
            <a:ext cx="1873250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400"/>
              <a:t>Medializace</a:t>
            </a:r>
          </a:p>
        </p:txBody>
      </p:sp>
      <p:cxnSp>
        <p:nvCxnSpPr>
          <p:cNvPr id="8199" name="AutoShape 7"/>
          <p:cNvCxnSpPr>
            <a:cxnSpLocks noChangeShapeType="1"/>
            <a:stCxn id="8195" idx="3"/>
            <a:endCxn id="8196" idx="1"/>
          </p:cNvCxnSpPr>
          <p:nvPr/>
        </p:nvCxnSpPr>
        <p:spPr bwMode="auto">
          <a:xfrm flipV="1">
            <a:off x="2124075" y="2241550"/>
            <a:ext cx="647700" cy="1079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0" name="AutoShape 8"/>
          <p:cNvCxnSpPr>
            <a:cxnSpLocks noChangeShapeType="1"/>
            <a:stCxn id="8195" idx="3"/>
            <a:endCxn id="8197" idx="1"/>
          </p:cNvCxnSpPr>
          <p:nvPr/>
        </p:nvCxnSpPr>
        <p:spPr bwMode="auto">
          <a:xfrm flipV="1">
            <a:off x="2124075" y="3249613"/>
            <a:ext cx="647700" cy="71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1" name="AutoShape 9"/>
          <p:cNvCxnSpPr>
            <a:cxnSpLocks noChangeShapeType="1"/>
            <a:stCxn id="8195" idx="3"/>
            <a:endCxn id="8198" idx="1"/>
          </p:cNvCxnSpPr>
          <p:nvPr/>
        </p:nvCxnSpPr>
        <p:spPr bwMode="auto">
          <a:xfrm>
            <a:off x="2124075" y="3321050"/>
            <a:ext cx="647700" cy="973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6300788" y="1628775"/>
            <a:ext cx="2232025" cy="2089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400"/>
              <a:t>lobbing, </a:t>
            </a:r>
          </a:p>
          <a:p>
            <a:pPr algn="ctr"/>
            <a:r>
              <a:rPr lang="cs-CZ" sz="2400"/>
              <a:t>nátlak, </a:t>
            </a:r>
          </a:p>
          <a:p>
            <a:pPr algn="ctr"/>
            <a:r>
              <a:rPr lang="cs-CZ" sz="2400"/>
              <a:t>kooperace, </a:t>
            </a:r>
          </a:p>
          <a:p>
            <a:pPr algn="ctr"/>
            <a:r>
              <a:rPr lang="cs-CZ" sz="2400"/>
              <a:t>komunikace, </a:t>
            </a:r>
          </a:p>
          <a:p>
            <a:pPr algn="ctr"/>
            <a:r>
              <a:rPr lang="cs-CZ" sz="2400"/>
              <a:t>reprezentace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323850" y="5373688"/>
            <a:ext cx="2808288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000"/>
              <a:t>Nečinnost </a:t>
            </a:r>
          </a:p>
          <a:p>
            <a:pPr algn="ctr"/>
            <a:r>
              <a:rPr lang="cs-CZ" sz="2000"/>
              <a:t>(event.změna </a:t>
            </a:r>
          </a:p>
          <a:p>
            <a:pPr algn="ctr"/>
            <a:r>
              <a:rPr lang="cs-CZ" sz="2000"/>
              <a:t>volebních preferencí)</a:t>
            </a:r>
          </a:p>
        </p:txBody>
      </p:sp>
      <p:cxnSp>
        <p:nvCxnSpPr>
          <p:cNvPr id="8204" name="AutoShape 12"/>
          <p:cNvCxnSpPr>
            <a:cxnSpLocks noChangeShapeType="1"/>
            <a:stCxn id="8196" idx="3"/>
            <a:endCxn id="8202" idx="1"/>
          </p:cNvCxnSpPr>
          <p:nvPr/>
        </p:nvCxnSpPr>
        <p:spPr bwMode="auto">
          <a:xfrm>
            <a:off x="4645025" y="2241550"/>
            <a:ext cx="1655763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5" name="AutoShape 13"/>
          <p:cNvCxnSpPr>
            <a:cxnSpLocks noChangeShapeType="1"/>
            <a:stCxn id="8197" idx="3"/>
            <a:endCxn id="8202" idx="1"/>
          </p:cNvCxnSpPr>
          <p:nvPr/>
        </p:nvCxnSpPr>
        <p:spPr bwMode="auto">
          <a:xfrm flipV="1">
            <a:off x="4645025" y="2673350"/>
            <a:ext cx="1655763" cy="576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6" name="AutoShape 14"/>
          <p:cNvCxnSpPr>
            <a:cxnSpLocks noChangeShapeType="1"/>
            <a:stCxn id="8195" idx="2"/>
            <a:endCxn id="8203" idx="0"/>
          </p:cNvCxnSpPr>
          <p:nvPr/>
        </p:nvCxnSpPr>
        <p:spPr bwMode="auto">
          <a:xfrm>
            <a:off x="1187450" y="3860800"/>
            <a:ext cx="541338" cy="1512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5435600" y="4724400"/>
            <a:ext cx="3457575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400"/>
              <a:t>? Změna stávající situace</a:t>
            </a:r>
          </a:p>
          <a:p>
            <a:pPr algn="ctr"/>
            <a:r>
              <a:rPr lang="cs-CZ" sz="2400"/>
              <a:t>(řešení problému)</a:t>
            </a:r>
          </a:p>
        </p:txBody>
      </p:sp>
      <p:cxnSp>
        <p:nvCxnSpPr>
          <p:cNvPr id="8208" name="AutoShape 16"/>
          <p:cNvCxnSpPr>
            <a:cxnSpLocks noChangeShapeType="1"/>
            <a:stCxn id="8202" idx="2"/>
            <a:endCxn id="8207" idx="0"/>
          </p:cNvCxnSpPr>
          <p:nvPr/>
        </p:nvCxnSpPr>
        <p:spPr bwMode="auto">
          <a:xfrm flipH="1">
            <a:off x="7164388" y="3717925"/>
            <a:ext cx="252412" cy="1006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2079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Politická agenda</a:t>
            </a:r>
            <a:br>
              <a:rPr lang="cs-CZ" sz="4000" smtClean="0"/>
            </a:br>
            <a:r>
              <a:rPr lang="cs-CZ" sz="4000" smtClean="0"/>
              <a:t>možnost 2 – politik má zájem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95288" y="3213100"/>
            <a:ext cx="1873250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Zájem politika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132138" y="2133600"/>
            <a:ext cx="2160587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Vyjednávání </a:t>
            </a:r>
          </a:p>
          <a:p>
            <a:pPr algn="ctr"/>
            <a:r>
              <a:rPr lang="cs-CZ"/>
              <a:t>s ostatními </a:t>
            </a:r>
          </a:p>
          <a:p>
            <a:pPr algn="ctr"/>
            <a:r>
              <a:rPr lang="cs-CZ"/>
              <a:t>pol. zástupci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059113" y="3429000"/>
            <a:ext cx="2233612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Aktivizace </a:t>
            </a:r>
          </a:p>
          <a:p>
            <a:pPr algn="ctr"/>
            <a:r>
              <a:rPr lang="cs-CZ"/>
              <a:t>zájmových skupin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059113" y="4652963"/>
            <a:ext cx="2305050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Medializace a</a:t>
            </a:r>
          </a:p>
          <a:p>
            <a:pPr algn="ctr"/>
            <a:r>
              <a:rPr lang="cs-CZ"/>
              <a:t>politický marketing</a:t>
            </a:r>
          </a:p>
        </p:txBody>
      </p:sp>
      <p:cxnSp>
        <p:nvCxnSpPr>
          <p:cNvPr id="9223" name="AutoShape 7"/>
          <p:cNvCxnSpPr>
            <a:cxnSpLocks noChangeShapeType="1"/>
            <a:stCxn id="9219" idx="3"/>
            <a:endCxn id="9220" idx="1"/>
          </p:cNvCxnSpPr>
          <p:nvPr/>
        </p:nvCxnSpPr>
        <p:spPr bwMode="auto">
          <a:xfrm flipV="1">
            <a:off x="2268538" y="2673350"/>
            <a:ext cx="863600" cy="1079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4" name="AutoShape 8"/>
          <p:cNvCxnSpPr>
            <a:cxnSpLocks noChangeShapeType="1"/>
            <a:stCxn id="9219" idx="3"/>
            <a:endCxn id="9221" idx="1"/>
          </p:cNvCxnSpPr>
          <p:nvPr/>
        </p:nvCxnSpPr>
        <p:spPr bwMode="auto">
          <a:xfrm>
            <a:off x="2268538" y="3752850"/>
            <a:ext cx="790575" cy="180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5" name="AutoShape 9"/>
          <p:cNvCxnSpPr>
            <a:cxnSpLocks noChangeShapeType="1"/>
            <a:stCxn id="9219" idx="3"/>
            <a:endCxn id="9222" idx="1"/>
          </p:cNvCxnSpPr>
          <p:nvPr/>
        </p:nvCxnSpPr>
        <p:spPr bwMode="auto">
          <a:xfrm>
            <a:off x="2268538" y="3752850"/>
            <a:ext cx="790575" cy="147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6588125" y="3429000"/>
            <a:ext cx="1944688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Prosazení politiky</a:t>
            </a:r>
          </a:p>
        </p:txBody>
      </p:sp>
      <p:cxnSp>
        <p:nvCxnSpPr>
          <p:cNvPr id="9227" name="AutoShape 11"/>
          <p:cNvCxnSpPr>
            <a:cxnSpLocks noChangeShapeType="1"/>
            <a:stCxn id="9220" idx="3"/>
            <a:endCxn id="9226" idx="1"/>
          </p:cNvCxnSpPr>
          <p:nvPr/>
        </p:nvCxnSpPr>
        <p:spPr bwMode="auto">
          <a:xfrm>
            <a:off x="5292725" y="2673350"/>
            <a:ext cx="1295400" cy="1187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8" name="AutoShape 12"/>
          <p:cNvCxnSpPr>
            <a:cxnSpLocks noChangeShapeType="1"/>
            <a:stCxn id="9221" idx="3"/>
            <a:endCxn id="9226" idx="1"/>
          </p:cNvCxnSpPr>
          <p:nvPr/>
        </p:nvCxnSpPr>
        <p:spPr bwMode="auto">
          <a:xfrm flipV="1">
            <a:off x="5292725" y="3860800"/>
            <a:ext cx="1295400" cy="73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9" name="AutoShape 13"/>
          <p:cNvCxnSpPr>
            <a:cxnSpLocks noChangeShapeType="1"/>
            <a:stCxn id="9222" idx="3"/>
            <a:endCxn id="9226" idx="1"/>
          </p:cNvCxnSpPr>
          <p:nvPr/>
        </p:nvCxnSpPr>
        <p:spPr bwMode="auto">
          <a:xfrm flipV="1">
            <a:off x="5364163" y="3860800"/>
            <a:ext cx="1223962" cy="136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401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Agenda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Někdo má zájem ji řešit</a:t>
            </a:r>
          </a:p>
          <a:p>
            <a:r>
              <a:rPr lang="cs-CZ" dirty="0" smtClean="0"/>
              <a:t>Aktéři hledají potenciální koalice kvůli podpoře</a:t>
            </a:r>
          </a:p>
          <a:p>
            <a:r>
              <a:rPr lang="cs-CZ" dirty="0" smtClean="0"/>
              <a:t>Záleží na tom, jak se bude uskutečňovat</a:t>
            </a:r>
          </a:p>
          <a:p>
            <a:r>
              <a:rPr lang="cs-CZ" dirty="0" smtClean="0"/>
              <a:t>Záleží na podpoře médií</a:t>
            </a:r>
          </a:p>
          <a:p>
            <a:r>
              <a:rPr lang="cs-CZ" dirty="0" smtClean="0"/>
              <a:t>Záleží na načasování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845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Issue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r>
              <a:rPr lang="cs-CZ" dirty="0" smtClean="0"/>
              <a:t> </a:t>
            </a:r>
            <a:r>
              <a:rPr lang="cs-CZ" dirty="0" err="1" smtClean="0"/>
              <a:t>cycles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2555776" y="2132856"/>
            <a:ext cx="3816424" cy="36724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619672" y="3356992"/>
            <a:ext cx="1629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Stadium před problémem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189392" y="1988840"/>
            <a:ext cx="2262696" cy="709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Objevení problému, entuziasmus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5076056" y="3116960"/>
            <a:ext cx="2376264" cy="852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Uvědomění si nákladů, které jsou potřeba k řešení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5148064" y="5085184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Rostoucí pokles zájmu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2492748" y="4869160"/>
            <a:ext cx="1512168" cy="587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Stádium po problému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675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Dopad pozornosti médií na agendu</a:t>
            </a:r>
            <a:endParaRPr lang="cs-CZ" dirty="0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/>
      </p:sp>
      <p:cxnSp>
        <p:nvCxnSpPr>
          <p:cNvPr id="5" name="Přímá spojnice 4"/>
          <p:cNvCxnSpPr/>
          <p:nvPr/>
        </p:nvCxnSpPr>
        <p:spPr>
          <a:xfrm>
            <a:off x="1763688" y="2420888"/>
            <a:ext cx="0" cy="244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1763688" y="4869160"/>
            <a:ext cx="36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2267744" y="2492896"/>
            <a:ext cx="2016224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827584" y="2492896"/>
            <a:ext cx="648072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dirty="0" smtClean="0"/>
              <a:t>Stupeň pozornosti médií problematice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1979712" y="5157192"/>
            <a:ext cx="32403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Stupeň důležitosti problematiky pro veřejnost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38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2. Formulace politiky</a:t>
            </a:r>
            <a:endParaRPr lang="cs-CZ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Proces definování, posuzování, akceptování či zamítání okolností souvisejících s problémem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Ačkoliv existuje shoda v tom, že problém existuje, jeho vnímání (souvislosti a důsledky) mohou být značně odlišné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Jak je problém vymezen je určující pro stanovení a výběr variant řešení (rozhodování) a stejně tak i pro jeho implementaci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Rovněž existují určitá omezení pro možná řešení (chudoba→tisk peněz→inflace … jsou nutné jiné přístupy)</a:t>
            </a:r>
          </a:p>
        </p:txBody>
      </p:sp>
    </p:spTree>
    <p:extLst>
      <p:ext uri="{BB962C8B-B14F-4D97-AF65-F5344CB8AC3E}">
        <p14:creationId xmlns:p14="http://schemas.microsoft.com/office/powerpoint/2010/main" val="206583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1265</Words>
  <Application>Microsoft Office PowerPoint</Application>
  <PresentationFormat>Předvádění na obrazovce (4:3)</PresentationFormat>
  <Paragraphs>302</Paragraphs>
  <Slides>32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Motiv systému Office</vt:lpstr>
      <vt:lpstr>Politika jako politický cyklus</vt:lpstr>
      <vt:lpstr>Politický cyklus - proces</vt:lpstr>
      <vt:lpstr>Utváření politické agendy; </vt:lpstr>
      <vt:lpstr>Politická agenda možnost 1 – občan má problém</vt:lpstr>
      <vt:lpstr>Politická agenda možnost 2 – politik má zájem</vt:lpstr>
      <vt:lpstr>Agenda</vt:lpstr>
      <vt:lpstr>Issue attention cycles</vt:lpstr>
      <vt:lpstr>Dopad pozornosti médií na agendu</vt:lpstr>
      <vt:lpstr>2. Formulace politiky</vt:lpstr>
      <vt:lpstr>Problém a jeho souvislosti</vt:lpstr>
      <vt:lpstr>Formulace politiky</vt:lpstr>
      <vt:lpstr>3. Rozhodování a legitimizace</vt:lpstr>
      <vt:lpstr>rozhodnutí</vt:lpstr>
      <vt:lpstr>4. Implementace</vt:lpstr>
      <vt:lpstr>Implementace =</vt:lpstr>
      <vt:lpstr>Implementaci ovlivňují</vt:lpstr>
      <vt:lpstr>Proces implementace</vt:lpstr>
      <vt:lpstr>Aktéři</vt:lpstr>
      <vt:lpstr>Faktory ovlivňující proces implementace</vt:lpstr>
      <vt:lpstr>Přístupy k analýze implementačního procesu</vt:lpstr>
      <vt:lpstr>Top-down - soubor podmínek</vt:lpstr>
      <vt:lpstr>Bottom-up analýza</vt:lpstr>
      <vt:lpstr>Syntetizující přístupy</vt:lpstr>
      <vt:lpstr>Principal-agent teorie</vt:lpstr>
      <vt:lpstr>Teorie volby nástrojů</vt:lpstr>
      <vt:lpstr>Výsledek implementace</vt:lpstr>
      <vt:lpstr>5. Evaluace</vt:lpstr>
      <vt:lpstr>(6.) Terminace</vt:lpstr>
      <vt:lpstr>Závěr: srovnání teorií</vt:lpstr>
      <vt:lpstr>Literatura</vt:lpstr>
      <vt:lpstr>Horizontální a vertikální dimenze politiky</vt:lpstr>
      <vt:lpstr>Analýza politiky a pro politiku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Implementace</dc:title>
  <dc:creator>MP</dc:creator>
  <cp:lastModifiedBy>Marek</cp:lastModifiedBy>
  <cp:revision>10</cp:revision>
  <dcterms:created xsi:type="dcterms:W3CDTF">2014-04-15T08:28:38Z</dcterms:created>
  <dcterms:modified xsi:type="dcterms:W3CDTF">2014-04-22T18:46:58Z</dcterms:modified>
</cp:coreProperties>
</file>