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1" r:id="rId3"/>
    <p:sldId id="257" r:id="rId4"/>
    <p:sldId id="258" r:id="rId5"/>
    <p:sldId id="259" r:id="rId6"/>
    <p:sldId id="262" r:id="rId7"/>
    <p:sldId id="263" r:id="rId8"/>
    <p:sldId id="264" r:id="rId9"/>
    <p:sldId id="282" r:id="rId10"/>
    <p:sldId id="266" r:id="rId11"/>
    <p:sldId id="283" r:id="rId12"/>
    <p:sldId id="284" r:id="rId13"/>
    <p:sldId id="265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6818B-6817-4D60-9CA5-16E2EFC9C542}" type="datetimeFigureOut">
              <a:rPr lang="cs-CZ" smtClean="0"/>
              <a:t>5.4.2012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821B4-93E3-4DAE-B443-F205061CF4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652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22889-975A-4DA1-89AC-08880AA4EEAF}" type="datetimeFigureOut">
              <a:rPr lang="cs-CZ" smtClean="0"/>
              <a:t>5.4.2012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449AC-D92F-473F-8C0E-CB72C7B625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89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167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B90AED-8086-4892-8C14-A5CA8E91CE9D}" type="slidenum">
              <a:rPr lang="cs-CZ" smtClean="0">
                <a:latin typeface="Times New Roman" pitchFamily="18" charset="0"/>
              </a:rPr>
              <a:pPr eaLnBrk="1" hangingPunct="1"/>
              <a:t>6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177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50B325-0330-40F1-8C3C-967F94BCF793}" type="slidenum">
              <a:rPr lang="cs-CZ" smtClean="0">
                <a:latin typeface="Times New Roman" pitchFamily="18" charset="0"/>
              </a:rPr>
              <a:pPr eaLnBrk="1" hangingPunct="1"/>
              <a:t>7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187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0394F4-1CFA-43B1-B0B3-C6DC1928D875}" type="slidenum">
              <a:rPr lang="cs-CZ" smtClean="0">
                <a:latin typeface="Times New Roman" pitchFamily="18" charset="0"/>
              </a:rPr>
              <a:pPr eaLnBrk="1" hangingPunct="1"/>
              <a:t>8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218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C64214-2458-44E5-825B-5CF967D5D222}" type="slidenum">
              <a:rPr lang="cs-CZ" smtClean="0">
                <a:latin typeface="Times New Roman" pitchFamily="18" charset="0"/>
              </a:rPr>
              <a:pPr eaLnBrk="1" hangingPunct="1"/>
              <a:t>10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208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849B54-C0C0-46C1-9067-ECA3899D21F1}" type="slidenum">
              <a:rPr lang="cs-CZ" smtClean="0">
                <a:latin typeface="Times New Roman" pitchFamily="18" charset="0"/>
              </a:rPr>
              <a:pPr eaLnBrk="1" hangingPunct="1"/>
              <a:t>13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228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3891E52-E114-4711-87FA-B553284E6498}" type="slidenum">
              <a:rPr lang="cs-CZ" smtClean="0">
                <a:latin typeface="Times New Roman" pitchFamily="18" charset="0"/>
              </a:rPr>
              <a:pPr eaLnBrk="1" hangingPunct="1"/>
              <a:t>14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AEA-E2FE-410A-ADB4-06D67EE1E7B9}" type="datetimeFigureOut">
              <a:rPr lang="cs-CZ" smtClean="0"/>
              <a:t>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06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AEA-E2FE-410A-ADB4-06D67EE1E7B9}" type="datetimeFigureOut">
              <a:rPr lang="cs-CZ" smtClean="0"/>
              <a:t>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256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AEA-E2FE-410A-ADB4-06D67EE1E7B9}" type="datetimeFigureOut">
              <a:rPr lang="cs-CZ" smtClean="0"/>
              <a:t>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609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AEA-E2FE-410A-ADB4-06D67EE1E7B9}" type="datetimeFigureOut">
              <a:rPr lang="cs-CZ" smtClean="0"/>
              <a:t>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75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AEA-E2FE-410A-ADB4-06D67EE1E7B9}" type="datetimeFigureOut">
              <a:rPr lang="cs-CZ" smtClean="0"/>
              <a:t>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22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AEA-E2FE-410A-ADB4-06D67EE1E7B9}" type="datetimeFigureOut">
              <a:rPr lang="cs-CZ" smtClean="0"/>
              <a:t>5.4.2012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66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AEA-E2FE-410A-ADB4-06D67EE1E7B9}" type="datetimeFigureOut">
              <a:rPr lang="cs-CZ" smtClean="0"/>
              <a:t>5.4.2012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279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AEA-E2FE-410A-ADB4-06D67EE1E7B9}" type="datetimeFigureOut">
              <a:rPr lang="cs-CZ" smtClean="0"/>
              <a:t>5.4.2012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56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AEA-E2FE-410A-ADB4-06D67EE1E7B9}" type="datetimeFigureOut">
              <a:rPr lang="cs-CZ" smtClean="0"/>
              <a:t>5.4.2012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740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AEA-E2FE-410A-ADB4-06D67EE1E7B9}" type="datetimeFigureOut">
              <a:rPr lang="cs-CZ" smtClean="0"/>
              <a:t>5.4.2012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150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AEA-E2FE-410A-ADB4-06D67EE1E7B9}" type="datetimeFigureOut">
              <a:rPr lang="cs-CZ" smtClean="0"/>
              <a:t>5.4.2012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46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2EAEA-E2FE-410A-ADB4-06D67EE1E7B9}" type="datetimeFigureOut">
              <a:rPr lang="cs-CZ" smtClean="0"/>
              <a:t>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83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Poskytování veřejných služeb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				6. </a:t>
            </a:r>
            <a:r>
              <a:rPr lang="cs-CZ" dirty="0"/>
              <a:t>d</a:t>
            </a:r>
            <a:r>
              <a:rPr lang="cs-CZ" dirty="0" smtClean="0"/>
              <a:t>ubna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875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Zajištění efektivnosti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Efektivnosti v souvislosti s realizací veřejných zakázek je podle Pavla (2008, str. 11) možné zajistit dvěma cestami:</a:t>
            </a:r>
          </a:p>
          <a:p>
            <a:r>
              <a:rPr lang="cs-CZ" dirty="0" smtClean="0"/>
              <a:t>Snižováním </a:t>
            </a:r>
            <a:r>
              <a:rPr lang="cs-CZ" dirty="0"/>
              <a:t>vstupů, což lze zajistit snižováním nabídkové ceny, úplné nabídkové ceny (tzn. nabídkové ceny plus provozních nákladů životního cyklu, nákladů na životní cyklus.</a:t>
            </a:r>
          </a:p>
          <a:p>
            <a:r>
              <a:rPr lang="cs-CZ" dirty="0" smtClean="0"/>
              <a:t>Zvyšováním </a:t>
            </a:r>
            <a:r>
              <a:rPr lang="cs-CZ" dirty="0"/>
              <a:t>výstupu, jeho užitné hodnoty (při zachování vstupů) – což lze dosáhnout soutěží na základě vhodně vybraných dílčích hodnotících kritérií užitné hodnoty.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47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Dodržení hospodárnosti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Dodržení hospodárnosti je pak možné zajistit zaměřením se na typické neúspornosti a sice (Pavel, 2008, str. 11-12): </a:t>
            </a:r>
          </a:p>
          <a:p>
            <a:r>
              <a:rPr lang="cs-CZ" dirty="0" smtClean="0"/>
              <a:t>Používání </a:t>
            </a:r>
            <a:r>
              <a:rPr lang="cs-CZ" dirty="0"/>
              <a:t>zdrojů, které nejsou pro dosažení žádoucí úrovně nutné;</a:t>
            </a:r>
          </a:p>
          <a:p>
            <a:r>
              <a:rPr lang="cs-CZ" dirty="0" smtClean="0"/>
              <a:t>používání </a:t>
            </a:r>
            <a:r>
              <a:rPr lang="cs-CZ" dirty="0"/>
              <a:t>zdrojů, které jsou sice nutné, ale mohly být pořízeny za nižší náklady;</a:t>
            </a:r>
          </a:p>
          <a:p>
            <a:r>
              <a:rPr lang="cs-CZ" dirty="0" smtClean="0"/>
              <a:t>platby </a:t>
            </a:r>
            <a:r>
              <a:rPr lang="cs-CZ" dirty="0"/>
              <a:t>za vyšší kvalitu vstupů, než která je nutná pro dosažení žádoucích výsledků zadávacího řízení;</a:t>
            </a:r>
          </a:p>
          <a:p>
            <a:r>
              <a:rPr lang="cs-CZ" dirty="0" smtClean="0"/>
              <a:t>nevhodné </a:t>
            </a:r>
            <a:r>
              <a:rPr lang="cs-CZ" dirty="0"/>
              <a:t>navržení činností procesu životního cyklu veřejné zakázky, jež mohlo být provedeno s nižšími náklady.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8835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Zajištění účelnosti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 konečně účelnosti lze dosáhnout tehdy (Pavel, 2008, str. 10) </a:t>
            </a:r>
            <a:r>
              <a:rPr lang="cs-CZ" i="1" dirty="0">
                <a:solidFill>
                  <a:srgbClr val="FF0000"/>
                </a:solidFill>
              </a:rPr>
              <a:t>„…pokud je dokonale navázána potřeba řešit problém nějaké činnosti na potřebu, jež má být uspokojena prostřednictvím veřejné zakázky, tj. úplně, objektivně, jasně a jednoznačně definovat předmět veřejné zakázky ve vazbě na potřebu řešit problém nějaké legální činnosti organizace.“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165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Ekonomická efektivnost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dirty="0" smtClean="0">
                <a:solidFill>
                  <a:srgbClr val="FF0000"/>
                </a:solidFill>
              </a:rPr>
              <a:t>	„…na efektivní poskytování veřejných služeb nahlížet jako na takové poskytování, kdy za předpokladu limitovaných veřejných zdrojů lze dosáhnout na realizaci co největšího rozsahu veřejných služeb v co nejvyšší kvalitě</a:t>
            </a:r>
            <a:r>
              <a:rPr lang="cs-CZ" sz="2400" dirty="0" smtClean="0">
                <a:solidFill>
                  <a:srgbClr val="FF0000"/>
                </a:solidFill>
              </a:rPr>
              <a:t>“….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solidFill>
                  <a:srgbClr val="FF0000"/>
                </a:solidFill>
              </a:rPr>
              <a:t>Analogicky  lze stanovit případy, kdy je zvolená forma produkce (některá z forem interní či externí) veřejných služeb neefektivní. </a:t>
            </a:r>
          </a:p>
          <a:p>
            <a:pPr>
              <a:lnSpc>
                <a:spcPct val="80000"/>
              </a:lnSpc>
            </a:pPr>
            <a:endParaRPr lang="cs-CZ" sz="24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Jedná se o situace, kdy: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Je zvolená forma produkce nákladnější (z hlediska použitých vstupů) ve srovnání s jinými alternativami poskytování.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Veřejnou službu lze prostřednictvím jiné z možných forem zajistit ve větším rozsahu a vyšší kvalitě, nebo poskytovaná úroveň služby je nedostatečná z hlediska plnění cíle (účelu).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Náklady na jednotku výstupu jsou vyšší než by byly při využití jiné z forem z produkce.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2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>
                <a:solidFill>
                  <a:srgbClr val="FF0000"/>
                </a:solidFill>
              </a:rPr>
              <a:t>Jak docílit efektivní produkce…..?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Systémovým přístupem</a:t>
            </a:r>
          </a:p>
          <a:p>
            <a:pPr eaLnBrk="1" hangingPunct="1"/>
            <a:r>
              <a:rPr lang="cs-CZ" smtClean="0"/>
              <a:t>Posouzením „better value money“</a:t>
            </a:r>
          </a:p>
          <a:p>
            <a:pPr eaLnBrk="1" hangingPunct="1"/>
            <a:r>
              <a:rPr lang="cs-CZ" smtClean="0"/>
              <a:t>Monitorováním a kontrolou</a:t>
            </a:r>
          </a:p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EVALUACE</a:t>
            </a:r>
          </a:p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POPTÁVKOVĚ ORIENTOVANÝ PŘÍSTUP</a:t>
            </a:r>
          </a:p>
        </p:txBody>
      </p:sp>
    </p:spTree>
    <p:extLst>
      <p:ext uri="{BB962C8B-B14F-4D97-AF65-F5344CB8AC3E}">
        <p14:creationId xmlns:p14="http://schemas.microsoft.com/office/powerpoint/2010/main" val="30121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030" y="404664"/>
            <a:ext cx="7047338" cy="652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4022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Náklady na poskytování veřejné služby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02672"/>
            <a:ext cx="7993787" cy="4562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2994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Interní versus externí zajištění služby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4" y="2147856"/>
            <a:ext cx="5760632" cy="343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9125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PPP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207" y="1412776"/>
            <a:ext cx="5760632" cy="1480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51520" y="2608361"/>
            <a:ext cx="2818687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Z hlediska institucionálního pojetí zahrnuje PPP dle Zelené knihy (článek 53) „založení subjektu společně ovládaného veřejným a soukromým partnerem.  Společný subjekt má za úkol zabezpečit dodávku prací nebo služeb ve prospěch veřejnosti. Orgány veřejné správy členských států občas tuto možnost využívají zejména u správy veřejných služeb na místní úrovni (např. služby týkající se dodávek vody či odvozu odpadů).“ </a:t>
            </a:r>
            <a:endParaRPr lang="cs-CZ" sz="14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840740"/>
            <a:ext cx="6073793" cy="1296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67397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PPP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Na základě analýzy jednotlivých přístupů lze identifikovat určité obecné znaky PPP. Těmi jsou: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Dlouhodobá spolupráce veřejného a soukromého subjektu</a:t>
            </a:r>
            <a:r>
              <a:rPr lang="cs-CZ" dirty="0" smtClean="0"/>
              <a:t>, jehož výsledkem je poskytování služby či výstavba zařízení (infrastruktury),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Sdílení rizik</a:t>
            </a:r>
            <a:r>
              <a:rPr lang="cs-CZ" dirty="0" smtClean="0"/>
              <a:t>, respektive převod většího či menšího rozsahu rizik spojených s poskytováním služby, výstavbou a provozem infrastruktury tradičně držených veřejným subjektem na soukromého partnera,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možné soukromé (spolu)financování </a:t>
            </a:r>
            <a:r>
              <a:rPr lang="cs-CZ" dirty="0" smtClean="0"/>
              <a:t>veřejných služeb a infrastruktury,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realizace finančně nákladných a náročných projektů</a:t>
            </a:r>
            <a:r>
              <a:rPr lang="cs-CZ" dirty="0" smtClean="0"/>
              <a:t>,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definice výstupu </a:t>
            </a:r>
            <a:r>
              <a:rPr lang="cs-CZ" dirty="0" smtClean="0"/>
              <a:t>(rozsahu a kvality poskytovaných služeb) namísto definice vstupu (výrobní faktory, definování výrobních postupů).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7540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Poskytování služeb jako základní funkce veřejného sektoru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„Jednou z funkcí veřejného sektoru je </a:t>
            </a:r>
            <a:r>
              <a:rPr lang="cs-CZ" dirty="0">
                <a:solidFill>
                  <a:srgbClr val="FF0000"/>
                </a:solidFill>
              </a:rPr>
              <a:t>poskytovat občanům veřejné služby a veřejné statky</a:t>
            </a:r>
            <a:r>
              <a:rPr lang="cs-CZ" dirty="0"/>
              <a:t>. Tato funkce je realizována propojením veřejných politik s veřejnými výdajovými programy. K realizaci cílů veřejných politik a veřejných výdajových programů jsou potřebné zdroje. </a:t>
            </a:r>
            <a:r>
              <a:rPr lang="cs-CZ" dirty="0">
                <a:solidFill>
                  <a:srgbClr val="FF0000"/>
                </a:solidFill>
              </a:rPr>
              <a:t>A protože zdroje jsou vzácné, hledáme při jejich alokaci takové varianty, které povedou k efektivnímu a účinnému nakládání s nimi.</a:t>
            </a:r>
            <a:r>
              <a:rPr lang="cs-CZ" dirty="0"/>
              <a:t> K tomu používáme ekonomické hodnocení veřejných politik a veřejných programů.“ (Ochrana, Pavel, Vítek a kol., 2010) </a:t>
            </a:r>
          </a:p>
        </p:txBody>
      </p:sp>
    </p:spTree>
    <p:extLst>
      <p:ext uri="{BB962C8B-B14F-4D97-AF65-F5344CB8AC3E}">
        <p14:creationId xmlns:p14="http://schemas.microsoft.com/office/powerpoint/2010/main" val="740450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PPP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jako </a:t>
            </a:r>
            <a:r>
              <a:rPr lang="cs-CZ" b="1" dirty="0">
                <a:solidFill>
                  <a:srgbClr val="FF0000"/>
                </a:solidFill>
              </a:rPr>
              <a:t>dlouhodobou spolupráci subjektů veřejného a soukromého sektoru, jejíž výsledkem je výstavba (modernizace) a následný provoz infrastruktury či poskytování služeb. V rámci které jsou na soukromý subjekt </a:t>
            </a:r>
            <a:r>
              <a:rPr lang="cs-CZ" b="1" dirty="0" smtClean="0">
                <a:solidFill>
                  <a:srgbClr val="FF0000"/>
                </a:solidFill>
              </a:rPr>
              <a:t>převedena </a:t>
            </a:r>
            <a:r>
              <a:rPr lang="cs-CZ" b="1" dirty="0">
                <a:solidFill>
                  <a:srgbClr val="FF0000"/>
                </a:solidFill>
              </a:rPr>
              <a:t>některá rizika spojená s provozem, údržbou, financováním infrastruktury či poskytováním služeb (nikoliv však nutně všechna současně). Za plnění předem definovaného výstupu inkasuje soukromý subjekt úhradu ve formě pravidelných plateb z veřejných zdrojů nebo se sám na financování podílí. A kde vlastnictví aktiv potřebných k zajištění veřejných služeb je na straně veřejného subjektu nebo dočasně na straně soukromého sektoru.  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20696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PPP projektů 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04864"/>
            <a:ext cx="8372097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48893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" y="1268760"/>
            <a:ext cx="9008235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Zkušenosti zemí</a:t>
            </a:r>
            <a:endParaRPr lang="cs-CZ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309320"/>
            <a:ext cx="57578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10682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Počty projektů</a:t>
            </a:r>
            <a:endParaRPr lang="cs-CZ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32856"/>
            <a:ext cx="7532419" cy="3082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84158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Úspěšný projekt - zdravotnictví</a:t>
            </a:r>
            <a:endParaRPr lang="cs-CZ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7632848" cy="483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18039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Úspěšný projekt - vězeňství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5338"/>
            <a:ext cx="8025988" cy="3595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17101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886" y="-29994"/>
            <a:ext cx="6306466" cy="6887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6255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Děkuji Vám za pozornost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068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Veřejná služba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i="1" dirty="0" smtClean="0"/>
              <a:t>„..takový druh služeb, jejichž uživatelem (spot</a:t>
            </a:r>
            <a:r>
              <a:rPr lang="cs-CZ" sz="2400" dirty="0" smtClean="0"/>
              <a:t>ř</a:t>
            </a:r>
            <a:r>
              <a:rPr lang="cs-CZ" sz="2400" i="1" dirty="0" smtClean="0"/>
              <a:t>ebitelem) je ve</a:t>
            </a:r>
            <a:r>
              <a:rPr lang="cs-CZ" sz="2400" dirty="0" smtClean="0"/>
              <a:t>ř</a:t>
            </a:r>
            <a:r>
              <a:rPr lang="cs-CZ" sz="2400" i="1" dirty="0" smtClean="0"/>
              <a:t>ejnost jako sociální subjekt. Ve</a:t>
            </a:r>
            <a:r>
              <a:rPr lang="cs-CZ" sz="2400" dirty="0" smtClean="0"/>
              <a:t>ř</a:t>
            </a:r>
            <a:r>
              <a:rPr lang="cs-CZ" sz="2400" i="1" dirty="0" smtClean="0"/>
              <a:t>ejné služby jsou produkovány, zabezpe</a:t>
            </a:r>
            <a:r>
              <a:rPr lang="cs-CZ" sz="2400" dirty="0" smtClean="0"/>
              <a:t>č</a:t>
            </a:r>
            <a:r>
              <a:rPr lang="cs-CZ" sz="2400" i="1" dirty="0" smtClean="0"/>
              <a:t>ovány </a:t>
            </a:r>
            <a:r>
              <a:rPr lang="cs-CZ" sz="2400" dirty="0" smtClean="0"/>
              <a:t>č</a:t>
            </a:r>
            <a:r>
              <a:rPr lang="cs-CZ" sz="2400" i="1" dirty="0" smtClean="0"/>
              <a:t>i regulovány orgány ve</a:t>
            </a:r>
            <a:r>
              <a:rPr lang="cs-CZ" sz="2400" dirty="0" smtClean="0"/>
              <a:t>ř</a:t>
            </a:r>
            <a:r>
              <a:rPr lang="cs-CZ" sz="2400" i="1" dirty="0" smtClean="0"/>
              <a:t>ejné správy“.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V ekonomickém pojetí je veřejná služba </a:t>
            </a:r>
            <a:r>
              <a:rPr lang="cs-CZ" sz="2400" i="1" dirty="0" smtClean="0"/>
              <a:t>„…ekonomickým statkem, jehož spot</a:t>
            </a:r>
            <a:r>
              <a:rPr lang="cs-CZ" sz="2400" dirty="0" smtClean="0"/>
              <a:t>ř</a:t>
            </a:r>
            <a:r>
              <a:rPr lang="cs-CZ" sz="2400" i="1" dirty="0" smtClean="0"/>
              <a:t>ebitelem (reálným i potenciálním) je ve</a:t>
            </a:r>
            <a:r>
              <a:rPr lang="cs-CZ" sz="2400" dirty="0" smtClean="0"/>
              <a:t>ř</a:t>
            </a:r>
            <a:r>
              <a:rPr lang="cs-CZ" sz="2400" i="1" dirty="0" smtClean="0"/>
              <a:t>ejnost. </a:t>
            </a:r>
          </a:p>
          <a:p>
            <a:pPr>
              <a:lnSpc>
                <a:spcPct val="90000"/>
              </a:lnSpc>
            </a:pPr>
            <a:r>
              <a:rPr lang="cs-CZ" sz="2400" i="1" dirty="0" smtClean="0"/>
              <a:t>Znamená to, že ve</a:t>
            </a:r>
            <a:r>
              <a:rPr lang="cs-CZ" sz="2400" dirty="0" smtClean="0"/>
              <a:t>ř</a:t>
            </a:r>
            <a:r>
              <a:rPr lang="cs-CZ" sz="2400" i="1" dirty="0" smtClean="0"/>
              <a:t>ejná služba je ve</a:t>
            </a:r>
            <a:r>
              <a:rPr lang="cs-CZ" sz="2400" dirty="0" smtClean="0"/>
              <a:t>ř</a:t>
            </a:r>
            <a:r>
              <a:rPr lang="cs-CZ" sz="2400" i="1" dirty="0" smtClean="0"/>
              <a:t>ejným statkem (statkem kolektivní spot</a:t>
            </a:r>
            <a:r>
              <a:rPr lang="cs-CZ" sz="2400" dirty="0" smtClean="0"/>
              <a:t>ř</a:t>
            </a:r>
            <a:r>
              <a:rPr lang="cs-CZ" sz="2400" i="1" dirty="0" smtClean="0"/>
              <a:t>eby). V souladu s tímto záv</a:t>
            </a:r>
            <a:r>
              <a:rPr lang="cs-CZ" sz="2400" dirty="0" smtClean="0"/>
              <a:t>ě</a:t>
            </a:r>
            <a:r>
              <a:rPr lang="cs-CZ" sz="2400" i="1" dirty="0" smtClean="0"/>
              <a:t>rem (a p</a:t>
            </a:r>
            <a:r>
              <a:rPr lang="cs-CZ" sz="2400" dirty="0" smtClean="0"/>
              <a:t>ř</a:t>
            </a:r>
            <a:r>
              <a:rPr lang="cs-CZ" sz="2400" i="1" dirty="0" smtClean="0"/>
              <a:t>edpokladem) </a:t>
            </a:r>
            <a:r>
              <a:rPr lang="cs-CZ" sz="2400" i="1" dirty="0" smtClean="0">
                <a:solidFill>
                  <a:srgbClr val="FF0000"/>
                </a:solidFill>
              </a:rPr>
              <a:t>m</a:t>
            </a:r>
            <a:r>
              <a:rPr lang="cs-CZ" sz="2400" dirty="0" smtClean="0">
                <a:solidFill>
                  <a:srgbClr val="FF0000"/>
                </a:solidFill>
              </a:rPr>
              <a:t>ů</a:t>
            </a:r>
            <a:r>
              <a:rPr lang="cs-CZ" sz="2400" i="1" dirty="0" smtClean="0">
                <a:solidFill>
                  <a:srgbClr val="FF0000"/>
                </a:solidFill>
              </a:rPr>
              <a:t>že být služba </a:t>
            </a:r>
            <a:r>
              <a:rPr lang="cs-CZ" sz="2400" dirty="0" smtClean="0">
                <a:solidFill>
                  <a:srgbClr val="FF0000"/>
                </a:solidFill>
              </a:rPr>
              <a:t>č</a:t>
            </a:r>
            <a:r>
              <a:rPr lang="cs-CZ" sz="2400" i="1" dirty="0" smtClean="0">
                <a:solidFill>
                  <a:srgbClr val="FF0000"/>
                </a:solidFill>
              </a:rPr>
              <a:t>ist</a:t>
            </a:r>
            <a:r>
              <a:rPr lang="cs-CZ" sz="2400" dirty="0" smtClean="0">
                <a:solidFill>
                  <a:srgbClr val="FF0000"/>
                </a:solidFill>
              </a:rPr>
              <a:t>ě </a:t>
            </a:r>
            <a:r>
              <a:rPr lang="cs-CZ" sz="2400" i="1" dirty="0" smtClean="0">
                <a:solidFill>
                  <a:srgbClr val="FF0000"/>
                </a:solidFill>
              </a:rPr>
              <a:t>ve</a:t>
            </a:r>
            <a:r>
              <a:rPr lang="cs-CZ" sz="2400" dirty="0" smtClean="0">
                <a:solidFill>
                  <a:srgbClr val="FF0000"/>
                </a:solidFill>
              </a:rPr>
              <a:t>ř</a:t>
            </a:r>
            <a:r>
              <a:rPr lang="cs-CZ" sz="2400" i="1" dirty="0" smtClean="0">
                <a:solidFill>
                  <a:srgbClr val="FF0000"/>
                </a:solidFill>
              </a:rPr>
              <a:t>ejným statkem</a:t>
            </a:r>
            <a:r>
              <a:rPr lang="cs-CZ" sz="2400" i="1" dirty="0" smtClean="0"/>
              <a:t> (kvalitativn</a:t>
            </a:r>
            <a:r>
              <a:rPr lang="cs-CZ" sz="2400" dirty="0" smtClean="0"/>
              <a:t>ě </a:t>
            </a:r>
            <a:r>
              <a:rPr lang="cs-CZ" sz="2400" i="1" dirty="0" smtClean="0"/>
              <a:t>a kvantitativn</a:t>
            </a:r>
            <a:r>
              <a:rPr lang="cs-CZ" sz="2400" dirty="0" smtClean="0"/>
              <a:t>ě </a:t>
            </a:r>
            <a:r>
              <a:rPr lang="cs-CZ" sz="2400" i="1" dirty="0" smtClean="0"/>
              <a:t>ned</a:t>
            </a:r>
            <a:r>
              <a:rPr lang="cs-CZ" sz="2400" dirty="0" smtClean="0"/>
              <a:t>ě</a:t>
            </a:r>
            <a:r>
              <a:rPr lang="cs-CZ" sz="2400" i="1" dirty="0" smtClean="0"/>
              <a:t>litelným ve spot</a:t>
            </a:r>
            <a:r>
              <a:rPr lang="cs-CZ" sz="2400" dirty="0" smtClean="0"/>
              <a:t>ř</a:t>
            </a:r>
            <a:r>
              <a:rPr lang="cs-CZ" sz="2400" i="1" dirty="0" smtClean="0"/>
              <a:t>eb</a:t>
            </a:r>
            <a:r>
              <a:rPr lang="cs-CZ" sz="2400" dirty="0" smtClean="0"/>
              <a:t>ě</a:t>
            </a:r>
            <a:r>
              <a:rPr lang="cs-CZ" sz="2400" i="1" dirty="0" smtClean="0"/>
              <a:t>) </a:t>
            </a:r>
            <a:r>
              <a:rPr lang="cs-CZ" sz="2400" dirty="0" smtClean="0"/>
              <a:t>č</a:t>
            </a:r>
            <a:r>
              <a:rPr lang="cs-CZ" sz="2400" i="1" dirty="0" smtClean="0"/>
              <a:t>i </a:t>
            </a:r>
            <a:r>
              <a:rPr lang="cs-CZ" sz="2400" i="1" dirty="0" smtClean="0">
                <a:solidFill>
                  <a:srgbClr val="FF0000"/>
                </a:solidFill>
              </a:rPr>
              <a:t>smíšeným veřejným statkem</a:t>
            </a:r>
            <a:r>
              <a:rPr lang="cs-CZ" sz="2400" i="1" dirty="0" smtClean="0"/>
              <a:t>“ (Ochrana, 2007)</a:t>
            </a:r>
            <a:endParaRPr lang="cs-CZ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2236589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Charakter statků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200" i="1" dirty="0" smtClean="0">
                <a:solidFill>
                  <a:srgbClr val="FF0000"/>
                </a:solidFill>
              </a:rPr>
              <a:t>Individuální statky</a:t>
            </a:r>
            <a:r>
              <a:rPr lang="cs-CZ" sz="2200" i="1" dirty="0" smtClean="0"/>
              <a:t> </a:t>
            </a:r>
            <a:r>
              <a:rPr lang="cs-CZ" sz="2200" dirty="0" smtClean="0"/>
              <a:t>- V případě statků spotřebovávaných individuálně identifikujeme jasně vymezená vlastnická práva, vynutitelné dodržení smlouvy a svobodný trh s těmito statky. </a:t>
            </a:r>
          </a:p>
          <a:p>
            <a:pPr>
              <a:lnSpc>
                <a:spcPct val="80000"/>
              </a:lnSpc>
            </a:pPr>
            <a:r>
              <a:rPr lang="cs-CZ" sz="2200" i="1" dirty="0" smtClean="0">
                <a:solidFill>
                  <a:srgbClr val="FF0000"/>
                </a:solidFill>
              </a:rPr>
              <a:t>kolektivní statky</a:t>
            </a:r>
            <a:r>
              <a:rPr lang="cs-CZ" sz="2200" i="1" dirty="0" smtClean="0"/>
              <a:t> </a:t>
            </a:r>
            <a:r>
              <a:rPr lang="cs-CZ" sz="2200" dirty="0" smtClean="0"/>
              <a:t>(často označovány též za čistě veřejné) jsou charakteristické kolektivní (nerivalitní) spotřebou a vyloučení jednotlivce ze spotřeby je prakticky nemožné vyloučit anebo jeho vyloučení je možné pouze s vynaložením vysokých dodatečných nákladů.</a:t>
            </a:r>
          </a:p>
          <a:p>
            <a:pPr>
              <a:lnSpc>
                <a:spcPct val="80000"/>
              </a:lnSpc>
            </a:pPr>
            <a:r>
              <a:rPr lang="cs-CZ" sz="2200" i="1" dirty="0" smtClean="0">
                <a:solidFill>
                  <a:srgbClr val="FF0000"/>
                </a:solidFill>
              </a:rPr>
              <a:t>Smíšené statky</a:t>
            </a:r>
            <a:r>
              <a:rPr lang="cs-CZ" sz="2200" dirty="0" smtClean="0"/>
              <a:t> - a) jsou spotřebovávány </a:t>
            </a:r>
            <a:r>
              <a:rPr lang="cs-CZ" sz="2200" dirty="0" err="1" smtClean="0"/>
              <a:t>kolektivně,jejich</a:t>
            </a:r>
            <a:r>
              <a:rPr lang="cs-CZ" sz="2200" dirty="0" smtClean="0"/>
              <a:t> spotřeba je dělitelná, avšak vyloučení jednotlivce ze spotřeby není možné, nebo technicky velmi náročné. b) Jejich spotřeba je dělitelná a lze snadno jednotlivce ze spotřeby vyloučit. Jedná se o soukromé statky spojené s externalitou, proto jsou v mnoha společnostech součástí veřejně poskytovaných statků (</a:t>
            </a:r>
            <a:r>
              <a:rPr lang="cs-CZ" sz="2200" dirty="0" err="1" smtClean="0"/>
              <a:t>worthy</a:t>
            </a:r>
            <a:r>
              <a:rPr lang="cs-CZ" sz="2200" dirty="0" smtClean="0"/>
              <a:t> </a:t>
            </a:r>
            <a:r>
              <a:rPr lang="cs-CZ" sz="2200" dirty="0" err="1" smtClean="0"/>
              <a:t>goods</a:t>
            </a:r>
            <a:r>
              <a:rPr lang="cs-CZ" sz="22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49284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smtClean="0"/>
              <a:t>Jak veřejně garantované statky poskytovat?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Rozdíl mezi garancí a produkcí </a:t>
            </a:r>
          </a:p>
          <a:p>
            <a:pPr>
              <a:lnSpc>
                <a:spcPct val="90000"/>
              </a:lnSpc>
            </a:pPr>
            <a:r>
              <a:rPr lang="cs-CZ" sz="2800" i="1" smtClean="0"/>
              <a:t>„Ve</a:t>
            </a:r>
            <a:r>
              <a:rPr lang="cs-CZ" sz="2800" smtClean="0"/>
              <a:t>ř</a:t>
            </a:r>
            <a:r>
              <a:rPr lang="cs-CZ" sz="2800" i="1" smtClean="0"/>
              <a:t>ejné statky nemusí být nutn</a:t>
            </a:r>
            <a:r>
              <a:rPr lang="cs-CZ" sz="2800" smtClean="0"/>
              <a:t>ě </a:t>
            </a:r>
            <a:r>
              <a:rPr lang="cs-CZ" sz="2800" i="1" smtClean="0"/>
              <a:t>poskytovány státními podniky nebo státními ú</a:t>
            </a:r>
            <a:r>
              <a:rPr lang="cs-CZ" sz="2800" smtClean="0"/>
              <a:t>ř</a:t>
            </a:r>
            <a:r>
              <a:rPr lang="cs-CZ" sz="2800" i="1" smtClean="0"/>
              <a:t>ady a institucemi. Z nevylou</a:t>
            </a:r>
            <a:r>
              <a:rPr lang="cs-CZ" sz="2800" smtClean="0"/>
              <a:t>č</a:t>
            </a:r>
            <a:r>
              <a:rPr lang="cs-CZ" sz="2800" i="1" smtClean="0"/>
              <a:t>itelnosti ze spot</a:t>
            </a:r>
            <a:r>
              <a:rPr lang="cs-CZ" sz="2800" smtClean="0"/>
              <a:t>ř</a:t>
            </a:r>
            <a:r>
              <a:rPr lang="cs-CZ" sz="2800" i="1" smtClean="0"/>
              <a:t>eby vyplývá pouze to, že musí být financovány z ve</a:t>
            </a:r>
            <a:r>
              <a:rPr lang="cs-CZ" sz="2800" smtClean="0"/>
              <a:t>ř</a:t>
            </a:r>
            <a:r>
              <a:rPr lang="cs-CZ" sz="2800" i="1" smtClean="0"/>
              <a:t>ejných rozpo</a:t>
            </a:r>
            <a:r>
              <a:rPr lang="cs-CZ" sz="2800" smtClean="0"/>
              <a:t>č</a:t>
            </a:r>
            <a:r>
              <a:rPr lang="cs-CZ" sz="2800" i="1" smtClean="0"/>
              <a:t>t</a:t>
            </a:r>
            <a:r>
              <a:rPr lang="cs-CZ" sz="2800" smtClean="0"/>
              <a:t>ů </a:t>
            </a:r>
            <a:r>
              <a:rPr lang="cs-CZ" sz="2800" i="1" smtClean="0"/>
              <a:t>– tedy z daní.“ </a:t>
            </a:r>
            <a:r>
              <a:rPr lang="cs-CZ" sz="2800" smtClean="0"/>
              <a:t>Holman (2002, str. 407)</a:t>
            </a:r>
          </a:p>
          <a:p>
            <a:pPr>
              <a:lnSpc>
                <a:spcPct val="90000"/>
              </a:lnSpc>
            </a:pPr>
            <a:r>
              <a:rPr lang="cs-CZ" sz="2800" i="1" smtClean="0">
                <a:solidFill>
                  <a:srgbClr val="FF0000"/>
                </a:solidFill>
              </a:rPr>
              <a:t>Kdo (jaký subjekt) službu poskytuje?</a:t>
            </a:r>
          </a:p>
          <a:p>
            <a:pPr>
              <a:lnSpc>
                <a:spcPct val="90000"/>
              </a:lnSpc>
            </a:pPr>
            <a:r>
              <a:rPr lang="cs-CZ" sz="2800" i="1" smtClean="0">
                <a:solidFill>
                  <a:srgbClr val="FF0000"/>
                </a:solidFill>
              </a:rPr>
              <a:t>Kým, respektive z jakých zdroj</a:t>
            </a:r>
            <a:r>
              <a:rPr lang="cs-CZ" sz="2800" smtClean="0">
                <a:solidFill>
                  <a:srgbClr val="FF0000"/>
                </a:solidFill>
              </a:rPr>
              <a:t>ů</a:t>
            </a:r>
            <a:r>
              <a:rPr lang="cs-CZ" sz="2800" i="1" smtClean="0">
                <a:solidFill>
                  <a:srgbClr val="FF0000"/>
                </a:solidFill>
              </a:rPr>
              <a:t>, je služba financována?</a:t>
            </a:r>
          </a:p>
        </p:txBody>
      </p:sp>
    </p:spTree>
    <p:extLst>
      <p:ext uri="{BB962C8B-B14F-4D97-AF65-F5344CB8AC3E}">
        <p14:creationId xmlns:p14="http://schemas.microsoft.com/office/powerpoint/2010/main" val="1378370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Jak statky poskytovat?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„</a:t>
            </a:r>
            <a:r>
              <a:rPr lang="cs-CZ" sz="2800" i="1" smtClean="0"/>
              <a:t>Pokud odhlédneme od skupiny čistých kolektivních statků, které jsou vzhledem ke svému specifickému charakteru (nedělitelnost a nevyloučitelnost ze spotřeby) předmětem veřejného financování, produkce vzhledem na jejich ekonomický charakter už tak jednoznačně nenáleží veřejnému sektoru.“</a:t>
            </a:r>
            <a:r>
              <a:rPr lang="cs-CZ" sz="2800" smtClean="0"/>
              <a:t> (Medveď, Nemec, Orviská, Zimková, 2005, str. 54)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i="1" smtClean="0"/>
              <a:t>Oprávněnost veřejného poskytování nevyplývá vždy z jeho povahy</a:t>
            </a:r>
            <a:r>
              <a:rPr lang="cs-CZ" sz="2800" smtClean="0"/>
              <a:t> (Špalek, 2011)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>
                <a:solidFill>
                  <a:srgbClr val="FF0000"/>
                </a:solidFill>
              </a:rPr>
              <a:t>GARANCE X PRODUKCE</a:t>
            </a:r>
          </a:p>
        </p:txBody>
      </p:sp>
    </p:spTree>
    <p:extLst>
      <p:ext uri="{BB962C8B-B14F-4D97-AF65-F5344CB8AC3E}">
        <p14:creationId xmlns:p14="http://schemas.microsoft.com/office/powerpoint/2010/main" val="257281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GARANCE X PRODUKCE!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b="1" smtClean="0"/>
              <a:t>Zabezpečení veřejných služeb je širší význam podpory  ve smyslu </a:t>
            </a:r>
            <a:r>
              <a:rPr lang="cs-CZ" sz="2400" b="1" smtClean="0">
                <a:solidFill>
                  <a:srgbClr val="FF0000"/>
                </a:solidFill>
              </a:rPr>
              <a:t>garantování</a:t>
            </a:r>
            <a:r>
              <a:rPr lang="cs-CZ" sz="2400" b="1" smtClean="0"/>
              <a:t>, organizování, regulování, kontrolování a financování veřejné služby - převážně mluvíme o zabezpečování veřejných služeb státem a jeho institucemi (organizační složky státu, kraje, obce).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b="1" smtClean="0"/>
          </a:p>
          <a:p>
            <a:pPr eaLnBrk="1" hangingPunct="1">
              <a:lnSpc>
                <a:spcPct val="90000"/>
              </a:lnSpc>
            </a:pPr>
            <a:r>
              <a:rPr lang="cs-CZ" sz="2400" b="1" smtClean="0"/>
              <a:t>Poskytování veřejné služby: jde </a:t>
            </a:r>
            <a:r>
              <a:rPr lang="cs-CZ" sz="2400" b="1" smtClean="0">
                <a:solidFill>
                  <a:srgbClr val="FF0000"/>
                </a:solidFill>
              </a:rPr>
              <a:t>o faktickou produkci veřejných služeb</a:t>
            </a:r>
            <a:r>
              <a:rPr lang="cs-CZ" sz="2400" b="1" smtClean="0"/>
              <a:t>. Poskytovateli mohou být ziskové soukromé firmy, neziskové veřejné organizace, neziskové soukromé organizace, ale také sektor domácností. </a:t>
            </a:r>
          </a:p>
        </p:txBody>
      </p:sp>
    </p:spTree>
    <p:extLst>
      <p:ext uri="{BB962C8B-B14F-4D97-AF65-F5344CB8AC3E}">
        <p14:creationId xmlns:p14="http://schemas.microsoft.com/office/powerpoint/2010/main" val="297470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Způsoby poskytování</a:t>
            </a:r>
          </a:p>
        </p:txBody>
      </p:sp>
      <p:pic>
        <p:nvPicPr>
          <p:cNvPr id="39939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168400"/>
            <a:ext cx="7056437" cy="5502275"/>
          </a:xfrm>
          <a:noFill/>
        </p:spPr>
      </p:pic>
    </p:spTree>
    <p:extLst>
      <p:ext uri="{BB962C8B-B14F-4D97-AF65-F5344CB8AC3E}">
        <p14:creationId xmlns:p14="http://schemas.microsoft.com/office/powerpoint/2010/main" val="141139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Efektivní poskytování – koncept 3E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80000"/>
              </a:lnSpc>
              <a:defRPr/>
            </a:pPr>
            <a:r>
              <a:rPr lang="cs-CZ" dirty="0"/>
              <a:t>Jsou veřejné prostředky využity k zajištění stanovených úkolů s co </a:t>
            </a:r>
            <a:r>
              <a:rPr lang="cs-CZ" dirty="0">
                <a:solidFill>
                  <a:srgbClr val="FF0000"/>
                </a:solidFill>
              </a:rPr>
              <a:t>nejnižším vynaložením těchto prostředků</a:t>
            </a:r>
            <a:r>
              <a:rPr lang="cs-CZ" dirty="0"/>
              <a:t>, a to při dodržení odpovídající kvality plněných úkolů. </a:t>
            </a:r>
            <a:endParaRPr lang="cs-CZ" dirty="0" smtClean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b="1" dirty="0"/>
              <a:t>	</a:t>
            </a:r>
            <a:r>
              <a:rPr lang="cs-CZ" b="1" dirty="0" smtClean="0"/>
              <a:t>(</a:t>
            </a:r>
            <a:r>
              <a:rPr lang="cs-CZ" b="1" dirty="0"/>
              <a:t>princip hospodárnosti)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cs-CZ" dirty="0"/>
              <a:t>Veřejné prostředky jsou využity takovým způsobem, </a:t>
            </a:r>
            <a:r>
              <a:rPr lang="cs-CZ" dirty="0">
                <a:solidFill>
                  <a:srgbClr val="FF0000"/>
                </a:solidFill>
              </a:rPr>
              <a:t>kterým se dosáhne nejvýše možného rozsahu, kvality a přínosu plněných úkolů ve srovnání s objemem prostředků vynaložených na jejich plnění</a:t>
            </a:r>
            <a:r>
              <a:rPr lang="cs-CZ" dirty="0"/>
              <a:t>.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b="1" dirty="0"/>
              <a:t>           (princip efektivnosti)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cs-CZ" dirty="0"/>
              <a:t>Použití veřejných prostředků je takové, </a:t>
            </a:r>
            <a:r>
              <a:rPr lang="cs-CZ" dirty="0">
                <a:solidFill>
                  <a:srgbClr val="FF0000"/>
                </a:solidFill>
              </a:rPr>
              <a:t>které zajistí optimální míru dosažení cílů při plnění stanovených úkolů</a:t>
            </a:r>
            <a:r>
              <a:rPr lang="cs-CZ" dirty="0"/>
              <a:t>. </a:t>
            </a:r>
            <a:r>
              <a:rPr lang="cs-CZ" b="1" dirty="0"/>
              <a:t>(princip účelnosti)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849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1029</Words>
  <Application>Microsoft Office PowerPoint</Application>
  <PresentationFormat>Předvádění na obrazovce (4:3)</PresentationFormat>
  <Paragraphs>83</Paragraphs>
  <Slides>27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systému Office</vt:lpstr>
      <vt:lpstr>Poskytování veřejných služeb</vt:lpstr>
      <vt:lpstr>Poskytování služeb jako základní funkce veřejného sektoru</vt:lpstr>
      <vt:lpstr>Veřejná služba </vt:lpstr>
      <vt:lpstr>Charakter statků</vt:lpstr>
      <vt:lpstr>Jak veřejně garantované statky poskytovat? </vt:lpstr>
      <vt:lpstr>Jak statky poskytovat? </vt:lpstr>
      <vt:lpstr>GARANCE X PRODUKCE!</vt:lpstr>
      <vt:lpstr>Způsoby poskytování</vt:lpstr>
      <vt:lpstr>Efektivní poskytování – koncept 3E </vt:lpstr>
      <vt:lpstr>Zajištění efektivnosti</vt:lpstr>
      <vt:lpstr>Dodržení hospodárnosti</vt:lpstr>
      <vt:lpstr>Zajištění účelnosti</vt:lpstr>
      <vt:lpstr>Ekonomická efektivnost</vt:lpstr>
      <vt:lpstr>Jak docílit efektivní produkce…..?</vt:lpstr>
      <vt:lpstr>Prezentace aplikace PowerPoint</vt:lpstr>
      <vt:lpstr>Náklady na poskytování veřejné služby</vt:lpstr>
      <vt:lpstr>Interní versus externí zajištění služby</vt:lpstr>
      <vt:lpstr>Pojetí PPP</vt:lpstr>
      <vt:lpstr>Znaky PPP</vt:lpstr>
      <vt:lpstr>Charakteristika PPP</vt:lpstr>
      <vt:lpstr>Typy PPP projektů </vt:lpstr>
      <vt:lpstr>Zkušenosti zemí</vt:lpstr>
      <vt:lpstr>Počty projektů</vt:lpstr>
      <vt:lpstr>Úspěšný projekt - zdravotnictví</vt:lpstr>
      <vt:lpstr>Úspěšný projekt - vězeňství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Poskytování veřejných služeb</dc:title>
  <dc:creator>Palenikova Marketa</dc:creator>
  <cp:lastModifiedBy>Palenikova Marketa</cp:lastModifiedBy>
  <cp:revision>31</cp:revision>
  <cp:lastPrinted>2012-04-05T10:47:10Z</cp:lastPrinted>
  <dcterms:created xsi:type="dcterms:W3CDTF">2012-04-04T15:12:12Z</dcterms:created>
  <dcterms:modified xsi:type="dcterms:W3CDTF">2012-04-05T13:36:07Z</dcterms:modified>
</cp:coreProperties>
</file>