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57" r:id="rId3"/>
    <p:sldId id="259" r:id="rId4"/>
    <p:sldId id="273" r:id="rId5"/>
    <p:sldId id="275" r:id="rId6"/>
    <p:sldId id="268" r:id="rId7"/>
    <p:sldId id="267" r:id="rId8"/>
    <p:sldId id="274" r:id="rId9"/>
    <p:sldId id="265" r:id="rId10"/>
    <p:sldId id="264" r:id="rId11"/>
    <p:sldId id="261" r:id="rId12"/>
    <p:sldId id="260" r:id="rId13"/>
    <p:sldId id="269" r:id="rId14"/>
    <p:sldId id="276" r:id="rId15"/>
    <p:sldId id="278" r:id="rId16"/>
    <p:sldId id="262" r:id="rId17"/>
    <p:sldId id="271" r:id="rId18"/>
    <p:sldId id="266" r:id="rId19"/>
    <p:sldId id="270" r:id="rId20"/>
    <p:sldId id="272" r:id="rId21"/>
    <p:sldId id="277" r:id="rId22"/>
    <p:sldId id="258" r:id="rId23"/>
  </p:sldIdLst>
  <p:sldSz cx="9144000" cy="6858000" type="screen4x3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A1178-E033-4C77-A590-75E07A3B98B4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6259-2A9D-49F1-8B24-4A7BDE9BC1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07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19.3.2015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064504"/>
          </a:xfrm>
        </p:spPr>
        <p:txBody>
          <a:bodyPr>
            <a:normAutofit/>
          </a:bodyPr>
          <a:lstStyle/>
          <a:p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 smtClean="0"/>
              <a:t>podnikání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4000" dirty="0" err="1" smtClean="0">
                <a:solidFill>
                  <a:schemeClr val="tx1"/>
                </a:solidFill>
              </a:rPr>
              <a:t>Pojem</a:t>
            </a:r>
            <a:r>
              <a:rPr lang="cs-CZ" sz="4000" dirty="0" smtClean="0">
                <a:solidFill>
                  <a:schemeClr val="tx1"/>
                </a:solidFill>
              </a:rPr>
              <a:t>,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poslání</a:t>
            </a:r>
            <a:r>
              <a:rPr lang="en-US" sz="4000" dirty="0">
                <a:solidFill>
                  <a:schemeClr val="tx1"/>
                </a:solidFill>
              </a:rPr>
              <a:t> a </a:t>
            </a:r>
            <a:r>
              <a:rPr lang="en-US" sz="4000" dirty="0" err="1" smtClean="0">
                <a:solidFill>
                  <a:schemeClr val="tx1"/>
                </a:solidFill>
              </a:rPr>
              <a:t>praxe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517232"/>
            <a:ext cx="7315200" cy="926766"/>
          </a:xfrm>
        </p:spPr>
        <p:txBody>
          <a:bodyPr/>
          <a:lstStyle/>
          <a:p>
            <a:r>
              <a:rPr lang="cs-CZ" dirty="0" smtClean="0"/>
              <a:t>Marek Vyskočil					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5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15200" cy="1154097"/>
          </a:xfrm>
        </p:spPr>
        <p:txBody>
          <a:bodyPr/>
          <a:lstStyle/>
          <a:p>
            <a:r>
              <a:rPr lang="cs-CZ" dirty="0" smtClean="0"/>
              <a:t>„Herní pole“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348881"/>
            <a:ext cx="7618040" cy="3960480"/>
          </a:xfrm>
        </p:spPr>
        <p:txBody>
          <a:bodyPr/>
          <a:lstStyle/>
          <a:p>
            <a:r>
              <a:rPr lang="cs-CZ" dirty="0" smtClean="0"/>
              <a:t>Občanská společnost a třetí sektor (občanské aktivity na dobrovolné bázi, nestátní, neziskové a organizované činnosti)</a:t>
            </a:r>
          </a:p>
          <a:p>
            <a:pPr lvl="1"/>
            <a:r>
              <a:rPr lang="cs-CZ" dirty="0" smtClean="0"/>
              <a:t>SP ve třetím sektoru, nebo na jeho okraji</a:t>
            </a:r>
          </a:p>
          <a:p>
            <a:r>
              <a:rPr lang="cs-CZ" dirty="0" smtClean="0"/>
              <a:t>Trh</a:t>
            </a:r>
          </a:p>
          <a:p>
            <a:pPr lvl="1"/>
            <a:r>
              <a:rPr lang="cs-CZ" dirty="0" smtClean="0"/>
              <a:t>Podnikatelské příležitosti, konkurence, možnosti zisku</a:t>
            </a:r>
          </a:p>
          <a:p>
            <a:r>
              <a:rPr lang="cs-CZ" dirty="0" smtClean="0"/>
              <a:t>Sociální stát</a:t>
            </a:r>
          </a:p>
          <a:p>
            <a:pPr lvl="1"/>
            <a:r>
              <a:rPr lang="cs-CZ" dirty="0" smtClean="0"/>
              <a:t>Rostoucí, nové smýšlení o sociálních službách, vyšší standard, nové problémy</a:t>
            </a:r>
          </a:p>
          <a:p>
            <a:r>
              <a:rPr lang="cs-CZ" dirty="0"/>
              <a:t>Sociální </a:t>
            </a:r>
            <a:r>
              <a:rPr lang="cs-CZ" dirty="0" smtClean="0"/>
              <a:t>ekonomika</a:t>
            </a:r>
          </a:p>
          <a:p>
            <a:pPr lvl="1"/>
            <a:r>
              <a:rPr lang="cs-CZ" dirty="0" smtClean="0"/>
              <a:t>Část NH oslovující společenské problémy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7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cs-CZ" dirty="0" smtClean="0"/>
              <a:t>Sociální ekonomika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03252"/>
            <a:ext cx="7315200" cy="3539527"/>
          </a:xfrm>
        </p:spPr>
        <p:txBody>
          <a:bodyPr/>
          <a:lstStyle/>
          <a:p>
            <a:r>
              <a:rPr lang="cs-CZ" dirty="0" smtClean="0"/>
              <a:t>Trojí prospěch</a:t>
            </a:r>
          </a:p>
          <a:p>
            <a:r>
              <a:rPr lang="cs-CZ" dirty="0" smtClean="0"/>
              <a:t>Tři P: </a:t>
            </a:r>
            <a:r>
              <a:rPr lang="cs-CZ" dirty="0" err="1" smtClean="0"/>
              <a:t>People</a:t>
            </a:r>
            <a:r>
              <a:rPr lang="cs-CZ" dirty="0" smtClean="0"/>
              <a:t>, Planet, Profit</a:t>
            </a:r>
            <a:endParaRPr lang="en-US" dirty="0"/>
          </a:p>
        </p:txBody>
      </p:sp>
      <p:pic>
        <p:nvPicPr>
          <p:cNvPr id="1026" name="Picture 2" descr="http://www.planetprofit.co.uk/wp-content/uploads/2014/07/0-0814-SustainablityC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374" y="2780928"/>
            <a:ext cx="6015803" cy="380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19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 dle zaměření na sociální prospěch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024335"/>
          </a:xfrm>
        </p:spPr>
        <p:txBody>
          <a:bodyPr/>
          <a:lstStyle/>
          <a:p>
            <a:r>
              <a:rPr lang="cs-CZ" dirty="0" smtClean="0"/>
              <a:t>Hybridní spektrum:</a:t>
            </a:r>
          </a:p>
          <a:p>
            <a:pPr lvl="1"/>
            <a:r>
              <a:rPr lang="cs-CZ" b="1" dirty="0" smtClean="0"/>
              <a:t>Tradiční NNO (</a:t>
            </a:r>
            <a:r>
              <a:rPr lang="cs-CZ" b="1" dirty="0" err="1" smtClean="0"/>
              <a:t>max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NNO s podnikatelskými aktivitami</a:t>
            </a:r>
          </a:p>
          <a:p>
            <a:pPr lvl="1"/>
            <a:r>
              <a:rPr lang="cs-CZ" b="1" dirty="0" smtClean="0"/>
              <a:t>Sociální podnik</a:t>
            </a:r>
          </a:p>
          <a:p>
            <a:pPr lvl="1"/>
            <a:r>
              <a:rPr lang="cs-CZ" dirty="0" smtClean="0"/>
              <a:t>Sociálně odpovědná firma/podnik (CSR)</a:t>
            </a:r>
          </a:p>
          <a:p>
            <a:pPr lvl="1"/>
            <a:r>
              <a:rPr lang="cs-CZ" dirty="0" smtClean="0"/>
              <a:t>Podnik realizující aktivity v duchu CSR</a:t>
            </a:r>
          </a:p>
          <a:p>
            <a:pPr lvl="1"/>
            <a:r>
              <a:rPr lang="cs-CZ" b="1" dirty="0" smtClean="0"/>
              <a:t>Tradiční komerční podnik (min)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3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Česká praxe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315200" cy="5256584"/>
          </a:xfrm>
        </p:spPr>
        <p:txBody>
          <a:bodyPr>
            <a:normAutofit/>
          </a:bodyPr>
          <a:lstStyle/>
          <a:p>
            <a:r>
              <a:rPr lang="cs-CZ" b="1" dirty="0" smtClean="0"/>
              <a:t>Sociální </a:t>
            </a:r>
            <a:r>
              <a:rPr lang="cs-CZ" b="1" dirty="0"/>
              <a:t>podnik je:</a:t>
            </a:r>
            <a:endParaRPr lang="en-US" dirty="0"/>
          </a:p>
          <a:p>
            <a:pPr lvl="1"/>
            <a:r>
              <a:rPr lang="cs-CZ" dirty="0" smtClean="0"/>
              <a:t>Ten co chce </a:t>
            </a:r>
            <a:r>
              <a:rPr lang="cs-CZ" dirty="0"/>
              <a:t>dělat věci </a:t>
            </a:r>
            <a:r>
              <a:rPr lang="cs-CZ" dirty="0" smtClean="0"/>
              <a:t>jinak (jiná </a:t>
            </a:r>
            <a:r>
              <a:rPr lang="cs-CZ" dirty="0"/>
              <a:t>hodnotová </a:t>
            </a:r>
            <a:r>
              <a:rPr lang="cs-CZ" dirty="0" smtClean="0"/>
              <a:t>motivace)</a:t>
            </a:r>
            <a:endParaRPr lang="en-US" dirty="0"/>
          </a:p>
          <a:p>
            <a:pPr lvl="1"/>
            <a:r>
              <a:rPr lang="cs-CZ" dirty="0"/>
              <a:t>Umí podnikat, podnikání je základem příjmů</a:t>
            </a:r>
            <a:endParaRPr lang="en-US" dirty="0"/>
          </a:p>
          <a:p>
            <a:pPr lvl="1"/>
            <a:r>
              <a:rPr lang="cs-CZ" dirty="0"/>
              <a:t>Většina zisku se vrací zpět do podniku</a:t>
            </a:r>
            <a:endParaRPr lang="en-US" dirty="0"/>
          </a:p>
          <a:p>
            <a:pPr lvl="1"/>
            <a:r>
              <a:rPr lang="cs-CZ" dirty="0"/>
              <a:t>Respektuje zájmy a potřeby svých zaměstnanců</a:t>
            </a:r>
            <a:endParaRPr lang="en-US" dirty="0"/>
          </a:p>
          <a:p>
            <a:pPr lvl="1"/>
            <a:r>
              <a:rPr lang="cs-CZ" dirty="0" smtClean="0"/>
              <a:t>Zaměstnává </a:t>
            </a:r>
            <a:r>
              <a:rPr lang="cs-CZ" dirty="0"/>
              <a:t>znevýhodněné osoby (není podmínkou)</a:t>
            </a:r>
            <a:endParaRPr lang="en-US" dirty="0"/>
          </a:p>
          <a:p>
            <a:pPr lvl="1"/>
            <a:r>
              <a:rPr lang="cs-CZ" dirty="0"/>
              <a:t>Je nezávislý</a:t>
            </a:r>
            <a:endParaRPr lang="en-US" dirty="0"/>
          </a:p>
          <a:p>
            <a:pPr lvl="1"/>
            <a:r>
              <a:rPr lang="cs-CZ" dirty="0"/>
              <a:t>Spolupracuje s místní komunitou, chová se </a:t>
            </a:r>
            <a:r>
              <a:rPr lang="cs-CZ" dirty="0" smtClean="0"/>
              <a:t>partnersky</a:t>
            </a:r>
          </a:p>
          <a:p>
            <a:r>
              <a:rPr lang="cs-CZ" b="1" dirty="0"/>
              <a:t>Sociální podnik není: </a:t>
            </a:r>
            <a:endParaRPr lang="en-US" dirty="0"/>
          </a:p>
          <a:p>
            <a:pPr lvl="1"/>
            <a:r>
              <a:rPr lang="cs-CZ" dirty="0"/>
              <a:t>Podnik, který se za sociální označí</a:t>
            </a:r>
            <a:endParaRPr lang="en-US" sz="2200" dirty="0"/>
          </a:p>
          <a:p>
            <a:pPr lvl="1"/>
            <a:r>
              <a:rPr lang="cs-CZ" dirty="0"/>
              <a:t>Není to každý společensky odpovědný podnik (CSR)</a:t>
            </a:r>
            <a:endParaRPr lang="en-US" sz="2200" dirty="0"/>
          </a:p>
          <a:p>
            <a:pPr lvl="1"/>
            <a:r>
              <a:rPr lang="cs-CZ" dirty="0"/>
              <a:t>Není to NNO co si přivydělává prodejem výrobků</a:t>
            </a:r>
            <a:endParaRPr lang="en-US" sz="2200" dirty="0"/>
          </a:p>
          <a:p>
            <a:pPr lvl="1"/>
            <a:r>
              <a:rPr lang="cs-CZ" dirty="0"/>
              <a:t>Není to sociálně-terapeutické pracoviště</a:t>
            </a:r>
            <a:endParaRPr lang="en-US" sz="2200" dirty="0"/>
          </a:p>
          <a:p>
            <a:pPr lvl="1"/>
            <a:r>
              <a:rPr lang="cs-CZ" dirty="0"/>
              <a:t>Nemusí jím být každý zaměstnavatel s více jak 50% zaměstnanci se zdravotním postižením</a:t>
            </a: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91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typy sociálních podniků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A) Integrační (WISE,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Nejvíce v ČR rozšířené podniky</a:t>
            </a:r>
          </a:p>
          <a:p>
            <a:r>
              <a:rPr lang="cs-CZ" dirty="0" smtClean="0"/>
              <a:t>B) Ostatní / neintegrační</a:t>
            </a:r>
          </a:p>
          <a:p>
            <a:pPr lvl="1"/>
            <a:r>
              <a:rPr lang="cs-CZ" dirty="0" smtClean="0"/>
              <a:t>Souvisí více se školou sociálních inovací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98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/>
          <a:lstStyle/>
          <a:p>
            <a:r>
              <a:rPr lang="cs-CZ" dirty="0" smtClean="0"/>
              <a:t>Příklady: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2857"/>
            <a:ext cx="7315200" cy="4176504"/>
          </a:xfrm>
        </p:spPr>
        <p:txBody>
          <a:bodyPr/>
          <a:lstStyle/>
          <a:p>
            <a:r>
              <a:rPr lang="cs-CZ" dirty="0" smtClean="0"/>
              <a:t>SENZA družstvo – Zaměstnavatel zdravotně postižených osob, poskytující služby dietní jídelny, drobné montážní práce, kompletace výrobků, praní a žehlení prádla.</a:t>
            </a:r>
          </a:p>
          <a:p>
            <a:r>
              <a:rPr lang="cs-CZ" dirty="0" smtClean="0"/>
              <a:t>ONZA a.s. – zaměstnavatel sociálně vyloučených (Romové, osoby po výkonu trestu), udržovatel zeleně, založeno městem Jirkov (jediný akcionář) </a:t>
            </a:r>
          </a:p>
          <a:p>
            <a:r>
              <a:rPr lang="cs-CZ" dirty="0" smtClean="0"/>
              <a:t>Modrý domeček (</a:t>
            </a:r>
            <a:r>
              <a:rPr lang="cs-CZ" dirty="0" err="1" smtClean="0"/>
              <a:t>o.s</a:t>
            </a:r>
            <a:r>
              <a:rPr lang="cs-CZ" dirty="0" smtClean="0"/>
              <a:t>. Náruč) – zaměstnavatel osob s mentálním postižením poskytující služby kavárny, kopírovací služby a žehlení prádla</a:t>
            </a:r>
          </a:p>
          <a:p>
            <a:r>
              <a:rPr lang="cs-CZ" dirty="0" err="1" smtClean="0"/>
              <a:t>Pragulic</a:t>
            </a:r>
            <a:r>
              <a:rPr lang="cs-CZ" dirty="0" smtClean="0"/>
              <a:t> </a:t>
            </a:r>
            <a:r>
              <a:rPr lang="cs-CZ" dirty="0" err="1" smtClean="0"/>
              <a:t>o.s</a:t>
            </a:r>
            <a:r>
              <a:rPr lang="cs-CZ" dirty="0" smtClean="0"/>
              <a:t>. – prohlídky města Prahy z pohledu bezdomovců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08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Trh práce a politika zaměstnanosti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315200" cy="424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Hlavně WISE podniky</a:t>
            </a:r>
          </a:p>
          <a:p>
            <a:endParaRPr lang="cs-CZ" dirty="0"/>
          </a:p>
          <a:p>
            <a:r>
              <a:rPr lang="cs-CZ" dirty="0" smtClean="0"/>
              <a:t>Doplňky k politice zaměstnanosti</a:t>
            </a:r>
          </a:p>
          <a:p>
            <a:pPr lvl="1"/>
            <a:r>
              <a:rPr lang="cs-CZ" dirty="0" smtClean="0"/>
              <a:t>V některých zemích její součástí (např. SK)</a:t>
            </a:r>
          </a:p>
          <a:p>
            <a:endParaRPr lang="cs-CZ" dirty="0" smtClean="0"/>
          </a:p>
          <a:p>
            <a:r>
              <a:rPr lang="cs-CZ" dirty="0" smtClean="0"/>
              <a:t>Zákon o VZ (15% zlepšení ceny podniků s více jak 50% zdravotně postiženými zaměstnanci)</a:t>
            </a:r>
          </a:p>
          <a:p>
            <a:r>
              <a:rPr lang="cs-CZ" dirty="0" smtClean="0"/>
              <a:t>Příspěvek na zaměstnávání osob se zdravotním postižením</a:t>
            </a:r>
          </a:p>
          <a:p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Problém ostatních skupin (etnické menšiny, osoby po výkonu trestu, dlouhodobě nezaměstnaní atd.)</a:t>
            </a:r>
          </a:p>
          <a:p>
            <a:pPr marL="45720" indent="0">
              <a:buNone/>
            </a:pPr>
            <a:r>
              <a:rPr lang="cs-CZ" dirty="0" smtClean="0"/>
              <a:t>Převis zaměření SP na jednu skupinu</a:t>
            </a:r>
          </a:p>
        </p:txBody>
      </p:sp>
    </p:spTree>
    <p:extLst>
      <p:ext uri="{BB962C8B-B14F-4D97-AF65-F5344CB8AC3E}">
        <p14:creationId xmlns:p14="http://schemas.microsoft.com/office/powerpoint/2010/main" val="223055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315200" cy="1154097"/>
          </a:xfrm>
        </p:spPr>
        <p:txBody>
          <a:bodyPr/>
          <a:lstStyle/>
          <a:p>
            <a:r>
              <a:rPr lang="cs-CZ" dirty="0" smtClean="0"/>
              <a:t>Než začneme podnikat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388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Proč (mít správnou motivaci)</a:t>
            </a:r>
          </a:p>
          <a:p>
            <a:r>
              <a:rPr lang="cs-CZ" dirty="0" smtClean="0"/>
              <a:t>Co (najít správnou příležitost)</a:t>
            </a:r>
          </a:p>
          <a:p>
            <a:r>
              <a:rPr lang="cs-CZ" dirty="0" smtClean="0"/>
              <a:t>Kdy (časový plán)</a:t>
            </a:r>
          </a:p>
          <a:p>
            <a:r>
              <a:rPr lang="cs-CZ" dirty="0" smtClean="0"/>
              <a:t>Kde (provozovnu)</a:t>
            </a:r>
          </a:p>
          <a:p>
            <a:r>
              <a:rPr lang="cs-CZ" dirty="0" smtClean="0"/>
              <a:t>Jak</a:t>
            </a:r>
          </a:p>
          <a:p>
            <a:pPr lvl="1"/>
            <a:r>
              <a:rPr lang="cs-CZ" dirty="0" smtClean="0"/>
              <a:t>Podnikatelský plán</a:t>
            </a:r>
          </a:p>
          <a:p>
            <a:pPr lvl="1"/>
            <a:r>
              <a:rPr lang="cs-CZ" dirty="0" smtClean="0"/>
              <a:t>Způsob a organizace práce</a:t>
            </a:r>
          </a:p>
          <a:p>
            <a:pPr lvl="1"/>
            <a:r>
              <a:rPr lang="cs-CZ" dirty="0" smtClean="0"/>
              <a:t>Právní forma</a:t>
            </a:r>
          </a:p>
          <a:p>
            <a:pPr lvl="1"/>
            <a:r>
              <a:rPr lang="cs-CZ" dirty="0" smtClean="0"/>
              <a:t>Atd..</a:t>
            </a:r>
          </a:p>
          <a:p>
            <a:pPr lvl="1"/>
            <a:endParaRPr lang="cs-CZ" dirty="0"/>
          </a:p>
          <a:p>
            <a:pPr marL="45720" indent="0">
              <a:buNone/>
            </a:pPr>
            <a:r>
              <a:rPr lang="cs-CZ" dirty="0" smtClean="0"/>
              <a:t>Doporučené:</a:t>
            </a:r>
            <a:r>
              <a:rPr lang="en-US" dirty="0" smtClean="0"/>
              <a:t>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 smtClean="0"/>
              <a:t>podnik</a:t>
            </a:r>
            <a:r>
              <a:rPr lang="cs-CZ" dirty="0" smtClean="0"/>
              <a:t> (</a:t>
            </a:r>
            <a:r>
              <a:rPr lang="en-US" dirty="0" smtClean="0"/>
              <a:t>KURKOVÁ</a:t>
            </a:r>
            <a:r>
              <a:rPr lang="en-US" dirty="0"/>
              <a:t>, </a:t>
            </a:r>
            <a:r>
              <a:rPr lang="en-US" dirty="0" smtClean="0"/>
              <a:t>FRANCOVÁ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0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315200" cy="1154097"/>
          </a:xfrm>
        </p:spPr>
        <p:txBody>
          <a:bodyPr/>
          <a:lstStyle/>
          <a:p>
            <a:r>
              <a:rPr lang="cs-CZ" dirty="0" smtClean="0"/>
              <a:t>Právní formy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04756"/>
              </p:ext>
            </p:extLst>
          </p:nvPr>
        </p:nvGraphicFramePr>
        <p:xfrm>
          <a:off x="827584" y="1124744"/>
          <a:ext cx="7315200" cy="5487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Právní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Nevýhody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s.r.o.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 (už tolik ne), snadné řízení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Dříve vklad 200 000Kč, dneska není.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a.s.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Vklad 2 mil Kč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Kolektivní, demokratizované,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Horší pozice v očích bank, vklad 50 tis Kč.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Forma přímo pro sociální</a:t>
                      </a:r>
                      <a:r>
                        <a:rPr lang="cs-CZ" baseline="0" dirty="0" smtClean="0"/>
                        <a:t> podnikání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regulace, nezažitá právní forma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o.p.s.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Transparentní s  pojistkami proti zneužití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složitější, už nejde zakládat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Ústav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Nástupce o.p.s., zjednodušení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zkušeností s formou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o.s</a:t>
                      </a:r>
                      <a:r>
                        <a:rPr lang="cs-CZ" dirty="0" smtClean="0"/>
                        <a:t>. /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spolek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Snadné založení</a:t>
                      </a:r>
                      <a:r>
                        <a:rPr lang="cs-CZ" baseline="0" dirty="0" smtClean="0"/>
                        <a:t> a vysoká volnost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nevhodné k podnikání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739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Financování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3888472"/>
          </a:xfrm>
        </p:spPr>
        <p:txBody>
          <a:bodyPr/>
          <a:lstStyle/>
          <a:p>
            <a:r>
              <a:rPr lang="cs-CZ" dirty="0" smtClean="0"/>
              <a:t>Vlastní prostředky</a:t>
            </a:r>
          </a:p>
          <a:p>
            <a:r>
              <a:rPr lang="cs-CZ" dirty="0" smtClean="0"/>
              <a:t>Granty (z EU, OP LZZ a IOP, obtížné, hrozí sankce)</a:t>
            </a:r>
          </a:p>
          <a:p>
            <a:r>
              <a:rPr lang="cs-CZ" dirty="0" smtClean="0"/>
              <a:t>Půjčky a úvěry (málo pro SP)</a:t>
            </a:r>
          </a:p>
          <a:p>
            <a:r>
              <a:rPr lang="cs-CZ" dirty="0" smtClean="0"/>
              <a:t>Příspěvky ze zákona o zaměstnanosti (na zdrav. </a:t>
            </a:r>
            <a:r>
              <a:rPr lang="cs-CZ" dirty="0" err="1" smtClean="0"/>
              <a:t>postiž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Jiné zdroje</a:t>
            </a:r>
          </a:p>
          <a:p>
            <a:pPr lvl="1"/>
            <a:r>
              <a:rPr lang="cs-CZ" dirty="0" smtClean="0"/>
              <a:t>Poradenství a hmotné dary od firem</a:t>
            </a:r>
          </a:p>
          <a:p>
            <a:pPr lvl="1"/>
            <a:r>
              <a:rPr lang="cs-CZ" dirty="0" smtClean="0"/>
              <a:t>Zlevněné nebo půjčené  majetky od obcí</a:t>
            </a:r>
          </a:p>
          <a:p>
            <a:pPr lvl="1"/>
            <a:r>
              <a:rPr lang="cs-CZ" dirty="0" smtClean="0"/>
              <a:t>Dobrovolnická práce od občanů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7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sociální podnik</a:t>
            </a:r>
          </a:p>
          <a:p>
            <a:r>
              <a:rPr lang="cs-CZ" dirty="0" smtClean="0"/>
              <a:t>Poslání a role sociálních podniků</a:t>
            </a:r>
          </a:p>
          <a:p>
            <a:r>
              <a:rPr lang="cs-CZ" dirty="0" smtClean="0"/>
              <a:t>Současná praxe</a:t>
            </a:r>
          </a:p>
          <a:p>
            <a:r>
              <a:rPr lang="cs-CZ" dirty="0" smtClean="0"/>
              <a:t>Začínáme podnikat, sociálně!</a:t>
            </a:r>
          </a:p>
          <a:p>
            <a:r>
              <a:rPr lang="cs-CZ" dirty="0" smtClean="0"/>
              <a:t>Financování a podpora sociálního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409775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315200" cy="1154097"/>
          </a:xfrm>
        </p:spPr>
        <p:txBody>
          <a:bodyPr/>
          <a:lstStyle/>
          <a:p>
            <a:r>
              <a:rPr lang="cs-CZ" dirty="0" smtClean="0"/>
              <a:t>Podpora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dirty="0" smtClean="0"/>
              <a:t>NNO (TESSEA, </a:t>
            </a:r>
            <a:r>
              <a:rPr lang="cs-CZ" dirty="0" err="1" smtClean="0"/>
              <a:t>Ashoka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Ziskové (programy bank KB, ČSOB, </a:t>
            </a:r>
            <a:r>
              <a:rPr lang="cs-CZ" dirty="0" err="1" smtClean="0"/>
              <a:t>UniKredit</a:t>
            </a:r>
            <a:r>
              <a:rPr lang="cs-CZ" dirty="0" smtClean="0"/>
              <a:t>)  </a:t>
            </a:r>
          </a:p>
          <a:p>
            <a:r>
              <a:rPr lang="cs-CZ" dirty="0"/>
              <a:t>Veřejná správa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zaměstnavatelů zdravotně postižených</a:t>
            </a:r>
          </a:p>
          <a:p>
            <a:pPr lvl="1"/>
            <a:r>
              <a:rPr lang="cs-CZ" dirty="0"/>
              <a:t>Nový zájem VS o </a:t>
            </a:r>
            <a:r>
              <a:rPr lang="cs-CZ" dirty="0" smtClean="0"/>
              <a:t>SP</a:t>
            </a:r>
          </a:p>
          <a:p>
            <a:pPr lvl="1"/>
            <a:r>
              <a:rPr lang="cs-CZ" dirty="0"/>
              <a:t>Nový zákon (možná)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8980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315200" cy="1154097"/>
          </a:xfrm>
        </p:spPr>
        <p:txBody>
          <a:bodyPr/>
          <a:lstStyle/>
          <a:p>
            <a:r>
              <a:rPr lang="cs-CZ" dirty="0" smtClean="0"/>
              <a:t>Nový zákon o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MPSV, MPO a Agentura pro sociální začleňování</a:t>
            </a:r>
          </a:p>
          <a:p>
            <a:endParaRPr lang="cs-CZ" dirty="0"/>
          </a:p>
          <a:p>
            <a:r>
              <a:rPr lang="cs-CZ" dirty="0" smtClean="0"/>
              <a:t>Snad definice (možná pouze pro WISE podniky)</a:t>
            </a:r>
          </a:p>
          <a:p>
            <a:r>
              <a:rPr lang="cs-CZ" dirty="0" smtClean="0"/>
              <a:t>Posílení podpory SP zákonem o veřejných zakázkách (nejenom zdravotně postižení)</a:t>
            </a:r>
          </a:p>
          <a:p>
            <a:r>
              <a:rPr lang="cs-CZ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09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15200" cy="1154097"/>
          </a:xfrm>
        </p:spPr>
        <p:txBody>
          <a:bodyPr/>
          <a:lstStyle/>
          <a:p>
            <a:r>
              <a:rPr lang="cs-CZ" dirty="0" smtClean="0"/>
              <a:t>Literatura: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5395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KURKOVÁ, Gabriela a Petra FRANCOVÁ.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</a:t>
            </a:r>
            <a:r>
              <a:rPr lang="en-US" dirty="0"/>
              <a:t>. Praha: P3 - People, Planet, Profit, 2012, 41 s. ISBN 978-802-6040-422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DOHNALOVÁ, Marie a </a:t>
            </a:r>
            <a:r>
              <a:rPr lang="cs-CZ" dirty="0" smtClean="0"/>
              <a:t>kol</a:t>
            </a:r>
            <a:r>
              <a:rPr lang="en-US" dirty="0" smtClean="0"/>
              <a:t>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ekonomika</a:t>
            </a:r>
            <a:r>
              <a:rPr lang="en-US" i="1" dirty="0"/>
              <a:t>,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1. </a:t>
            </a:r>
            <a:r>
              <a:rPr lang="en-US" dirty="0" err="1"/>
              <a:t>vyd</a:t>
            </a:r>
            <a:r>
              <a:rPr lang="en-US" dirty="0"/>
              <a:t>. Praha: Wolters Kluwer </a:t>
            </a:r>
            <a:r>
              <a:rPr lang="en-US" dirty="0" err="1"/>
              <a:t>Česká</a:t>
            </a:r>
            <a:r>
              <a:rPr lang="en-US" dirty="0"/>
              <a:t> </a:t>
            </a:r>
            <a:r>
              <a:rPr lang="en-US" dirty="0" err="1"/>
              <a:t>republika</a:t>
            </a:r>
            <a:r>
              <a:rPr lang="en-US" dirty="0"/>
              <a:t>, 2012, 131 s. ISBN 978-807-3572-693. </a:t>
            </a:r>
            <a:endParaRPr lang="cs-CZ" dirty="0" smtClean="0"/>
          </a:p>
          <a:p>
            <a:r>
              <a:rPr lang="en-US" dirty="0"/>
              <a:t>MALÍK HOLASOVÁ, </a:t>
            </a:r>
            <a:r>
              <a:rPr lang="en-US" dirty="0" err="1"/>
              <a:t>Věra</a:t>
            </a:r>
            <a:r>
              <a:rPr lang="en-US" dirty="0"/>
              <a:t> a </a:t>
            </a:r>
            <a:r>
              <a:rPr lang="cs-CZ" dirty="0" smtClean="0"/>
              <a:t>kol</a:t>
            </a:r>
            <a:r>
              <a:rPr lang="en-US" dirty="0" smtClean="0"/>
              <a:t>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práce</a:t>
            </a:r>
            <a:r>
              <a:rPr lang="en-US" i="1" dirty="0"/>
              <a:t> v </a:t>
            </a:r>
            <a:r>
              <a:rPr lang="en-US" i="1" dirty="0" err="1"/>
              <a:t>kontextu</a:t>
            </a:r>
            <a:r>
              <a:rPr lang="en-US" i="1" dirty="0"/>
              <a:t> </a:t>
            </a:r>
            <a:r>
              <a:rPr lang="en-US" i="1" dirty="0" err="1"/>
              <a:t>sociálního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1. Editor </a:t>
            </a:r>
            <a:r>
              <a:rPr lang="en-US" dirty="0" err="1"/>
              <a:t>Vendula</a:t>
            </a:r>
            <a:r>
              <a:rPr lang="en-US" dirty="0"/>
              <a:t> </a:t>
            </a:r>
            <a:r>
              <a:rPr lang="en-US" dirty="0" err="1"/>
              <a:t>Gojová</a:t>
            </a:r>
            <a:r>
              <a:rPr lang="en-US" dirty="0"/>
              <a:t>. Ostrava: </a:t>
            </a:r>
            <a:r>
              <a:rPr lang="en-US" dirty="0" err="1"/>
              <a:t>Marionetti</a:t>
            </a:r>
            <a:r>
              <a:rPr lang="en-US" dirty="0"/>
              <a:t> press, 2013, 130 s. ISBN 978-802-6044-628. </a:t>
            </a:r>
          </a:p>
        </p:txBody>
      </p:sp>
    </p:spTree>
    <p:extLst>
      <p:ext uri="{BB962C8B-B14F-4D97-AF65-F5344CB8AC3E}">
        <p14:creationId xmlns:p14="http://schemas.microsoft.com/office/powerpoint/2010/main" val="251406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315200" cy="1154097"/>
          </a:xfrm>
        </p:spPr>
        <p:txBody>
          <a:bodyPr/>
          <a:lstStyle/>
          <a:p>
            <a:r>
              <a:rPr lang="cs-CZ" dirty="0" smtClean="0"/>
              <a:t>Co je sociální podnik?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5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Vybraná definice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546032" cy="4968551"/>
          </a:xfrm>
        </p:spPr>
        <p:txBody>
          <a:bodyPr>
            <a:normAutofit/>
          </a:bodyPr>
          <a:lstStyle/>
          <a:p>
            <a:r>
              <a:rPr lang="cs-CZ" i="1" dirty="0"/>
              <a:t>„sociální podnikání je podnikání s primárně sociálními cíli, jehož hospodářský zisk je v prvé řadě znovu investován do podnikání za stejným účelem nebo do rozvoje místní komunity, spíše než by se jednalo o podnikání s potřebou maximalizovat zisk pro zainteresované skupiny/osoby či vlastníky.“ </a:t>
            </a:r>
            <a:r>
              <a:rPr lang="cs-CZ" dirty="0"/>
              <a:t>(DTI, </a:t>
            </a:r>
            <a:r>
              <a:rPr lang="cs-CZ" dirty="0" smtClean="0"/>
              <a:t>2002) </a:t>
            </a:r>
          </a:p>
          <a:p>
            <a:endParaRPr lang="cs-CZ" dirty="0" smtClean="0"/>
          </a:p>
          <a:p>
            <a:r>
              <a:rPr lang="cs-CZ" i="1" dirty="0"/>
              <a:t>„soubor soukromých, formálně založených společností, s rozhodovací samostatností a </a:t>
            </a:r>
            <a:r>
              <a:rPr lang="cs-CZ" i="1" dirty="0" smtClean="0"/>
              <a:t>svobodou členství</a:t>
            </a:r>
            <a:r>
              <a:rPr lang="cs-CZ" i="1" dirty="0"/>
              <a:t>, jež byly vytvořeny za účelem splnění potřeb jejích členů prostřednictvím trhu a výroby zboží a poskytování služeb, pojištění a finančních služeb, kde rozhodování a jakékoliv rozdělování zisků nebo přebytků mezi členy není přímo svázáno s kapitálem nebo poplatky zaplacenými jednotlivými členy, kteří mají každý jeden hlas.“ </a:t>
            </a:r>
            <a:r>
              <a:rPr lang="cs-CZ" dirty="0"/>
              <a:t>(</a:t>
            </a:r>
            <a:r>
              <a:rPr lang="cs-CZ" dirty="0" err="1"/>
              <a:t>Chavez</a:t>
            </a:r>
            <a:r>
              <a:rPr lang="cs-CZ" dirty="0"/>
              <a:t>, </a:t>
            </a:r>
            <a:r>
              <a:rPr lang="cs-CZ" dirty="0" smtClean="0"/>
              <a:t>2007)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/>
          <a:lstStyle/>
          <a:p>
            <a:r>
              <a:rPr lang="cs-CZ" dirty="0" smtClean="0"/>
              <a:t>Definice (pokračování)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2817"/>
            <a:ext cx="7315200" cy="45365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Ekonomická a podnikatelská dimenze</a:t>
            </a:r>
            <a:endParaRPr lang="en-US" dirty="0"/>
          </a:p>
          <a:p>
            <a:pPr lvl="1"/>
            <a:r>
              <a:rPr lang="cs-CZ" dirty="0"/>
              <a:t>Kontinuální produkce zboží nebo služeb</a:t>
            </a:r>
            <a:endParaRPr lang="en-US" dirty="0"/>
          </a:p>
          <a:p>
            <a:pPr lvl="1"/>
            <a:r>
              <a:rPr lang="cs-CZ" dirty="0"/>
              <a:t>Přijetí ekonomického rizika</a:t>
            </a:r>
            <a:endParaRPr lang="en-US" dirty="0"/>
          </a:p>
          <a:p>
            <a:pPr lvl="1"/>
            <a:r>
              <a:rPr lang="cs-CZ" dirty="0"/>
              <a:t>Minimální množství placené práce</a:t>
            </a:r>
            <a:endParaRPr lang="en-US" dirty="0"/>
          </a:p>
          <a:p>
            <a:r>
              <a:rPr lang="cs-CZ" b="1" dirty="0"/>
              <a:t>Sociální dimenze</a:t>
            </a:r>
            <a:endParaRPr lang="en-US" dirty="0"/>
          </a:p>
          <a:p>
            <a:pPr lvl="1"/>
            <a:r>
              <a:rPr lang="cs-CZ" dirty="0" smtClean="0"/>
              <a:t>Jasný </a:t>
            </a:r>
            <a:r>
              <a:rPr lang="cs-CZ" dirty="0"/>
              <a:t>cíl prospět komunitě</a:t>
            </a:r>
            <a:endParaRPr lang="en-US" dirty="0"/>
          </a:p>
          <a:p>
            <a:pPr lvl="1"/>
            <a:r>
              <a:rPr lang="cs-CZ" dirty="0"/>
              <a:t>Iniciativa spuštěná skupinou občanů nebo nestátní neziskovou organizací</a:t>
            </a:r>
            <a:endParaRPr lang="en-US" dirty="0"/>
          </a:p>
          <a:p>
            <a:pPr lvl="1"/>
            <a:r>
              <a:rPr lang="cs-CZ" dirty="0"/>
              <a:t>Limitované přerozdělování </a:t>
            </a:r>
            <a:r>
              <a:rPr lang="cs-CZ" dirty="0" smtClean="0"/>
              <a:t>zisku</a:t>
            </a:r>
          </a:p>
          <a:p>
            <a:r>
              <a:rPr lang="cs-CZ" b="1" dirty="0"/>
              <a:t>Participativní řízení</a:t>
            </a:r>
            <a:endParaRPr lang="en-US" dirty="0"/>
          </a:p>
          <a:p>
            <a:pPr lvl="1"/>
            <a:r>
              <a:rPr lang="cs-CZ" dirty="0"/>
              <a:t>Vysoký stupeň autonomie</a:t>
            </a:r>
            <a:endParaRPr lang="en-US" sz="2200" dirty="0"/>
          </a:p>
          <a:p>
            <a:pPr lvl="1"/>
            <a:r>
              <a:rPr lang="cs-CZ" dirty="0"/>
              <a:t>Rozhodování nezaložené na vlastnictví kapitálu</a:t>
            </a:r>
            <a:endParaRPr lang="en-US" sz="2200" dirty="0"/>
          </a:p>
          <a:p>
            <a:pPr lvl="1"/>
            <a:r>
              <a:rPr lang="cs-CZ" dirty="0"/>
              <a:t>Participativní povaha řízení zahrnující rozdílné zainteresované </a:t>
            </a:r>
            <a:r>
              <a:rPr lang="cs-CZ" dirty="0" smtClean="0"/>
              <a:t>skupiny</a:t>
            </a:r>
          </a:p>
          <a:p>
            <a:pPr marL="1874520" lvl="8" indent="0">
              <a:buNone/>
            </a:pPr>
            <a:endParaRPr lang="cs-CZ" sz="1800" dirty="0"/>
          </a:p>
          <a:p>
            <a:pPr marL="1874520" lvl="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                  (EMES)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2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315200" cy="1154097"/>
          </a:xfrm>
        </p:spPr>
        <p:txBody>
          <a:bodyPr/>
          <a:lstStyle/>
          <a:p>
            <a:r>
              <a:rPr lang="cs-CZ" dirty="0" smtClean="0"/>
              <a:t>Intuice a názorný příklad: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a) – rozdává chudým lidem jídlo, které kupuje za peníze vybrané sbírkami a z darů</a:t>
            </a:r>
          </a:p>
          <a:p>
            <a:endParaRPr lang="cs-CZ" dirty="0" smtClean="0"/>
          </a:p>
          <a:p>
            <a:r>
              <a:rPr lang="cs-CZ" dirty="0" smtClean="0"/>
              <a:t>Organizace b) – provádí svoz neprodejných potravin z obchodů, které třídí a použitelné přetváří na jídlo, které rozdává chudým nebo prodává zájemcům</a:t>
            </a:r>
          </a:p>
          <a:p>
            <a:endParaRPr lang="cs-CZ" dirty="0"/>
          </a:p>
          <a:p>
            <a:r>
              <a:rPr lang="cs-CZ" dirty="0" smtClean="0"/>
              <a:t>Odpovědi: a) i b) jsou sociální podniky, pouze a) je sociální podnik, pouze b) je sociální podnik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7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Přístupy k Sociálnímu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Americký přístup</a:t>
            </a:r>
          </a:p>
          <a:p>
            <a:pPr lvl="1"/>
            <a:r>
              <a:rPr lang="cs-CZ" dirty="0" smtClean="0"/>
              <a:t>Samofinancování</a:t>
            </a:r>
          </a:p>
          <a:p>
            <a:pPr lvl="1"/>
            <a:r>
              <a:rPr lang="cs-CZ" dirty="0"/>
              <a:t>Škola sociálních </a:t>
            </a:r>
            <a:r>
              <a:rPr lang="cs-CZ" dirty="0" smtClean="0"/>
              <a:t>inovací</a:t>
            </a:r>
          </a:p>
          <a:p>
            <a:r>
              <a:rPr lang="cs-CZ" dirty="0" smtClean="0"/>
              <a:t>Evropský sociální podnik „ideálního typu“</a:t>
            </a:r>
          </a:p>
          <a:p>
            <a:pPr lvl="1"/>
            <a:r>
              <a:rPr lang="cs-CZ" dirty="0" smtClean="0"/>
              <a:t>Družstevní hnutí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02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Rozdílnost přístupů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539527"/>
          </a:xfrm>
        </p:spPr>
        <p:txBody>
          <a:bodyPr/>
          <a:lstStyle/>
          <a:p>
            <a:r>
              <a:rPr lang="cs-CZ" dirty="0" smtClean="0"/>
              <a:t>USA</a:t>
            </a:r>
          </a:p>
          <a:p>
            <a:pPr lvl="1"/>
            <a:r>
              <a:rPr lang="cs-CZ" dirty="0" smtClean="0"/>
              <a:t>Plnění sociálních cílů (i nepřímo)</a:t>
            </a:r>
          </a:p>
          <a:p>
            <a:pPr lvl="1"/>
            <a:r>
              <a:rPr lang="cs-CZ" dirty="0" smtClean="0"/>
              <a:t>Důraz na jedince</a:t>
            </a:r>
          </a:p>
          <a:p>
            <a:pPr lvl="1"/>
            <a:r>
              <a:rPr lang="cs-CZ" dirty="0" smtClean="0"/>
              <a:t>Důraz na tržní zdroje</a:t>
            </a:r>
          </a:p>
          <a:p>
            <a:pPr lvl="1"/>
            <a:r>
              <a:rPr lang="cs-CZ" dirty="0" smtClean="0"/>
              <a:t>Ukotven v neziskovém sektoru</a:t>
            </a:r>
          </a:p>
          <a:p>
            <a:r>
              <a:rPr lang="cs-CZ" dirty="0" smtClean="0"/>
              <a:t>EU</a:t>
            </a:r>
          </a:p>
          <a:p>
            <a:pPr lvl="1"/>
            <a:r>
              <a:rPr lang="cs-CZ" dirty="0"/>
              <a:t>Plnění sociálních </a:t>
            </a:r>
            <a:r>
              <a:rPr lang="cs-CZ" dirty="0" smtClean="0"/>
              <a:t>cílů (pouze přímo)</a:t>
            </a:r>
          </a:p>
          <a:p>
            <a:pPr lvl="1"/>
            <a:r>
              <a:rPr lang="cs-CZ" dirty="0" smtClean="0"/>
              <a:t>Důraz na kolektivní činnost a demokratičnost</a:t>
            </a:r>
          </a:p>
          <a:p>
            <a:pPr lvl="1"/>
            <a:r>
              <a:rPr lang="cs-CZ" dirty="0" err="1" smtClean="0"/>
              <a:t>Multi</a:t>
            </a:r>
            <a:r>
              <a:rPr lang="cs-CZ" dirty="0" smtClean="0"/>
              <a:t>-financování včetně ospravedlnitelných veřejných dotací</a:t>
            </a:r>
          </a:p>
          <a:p>
            <a:pPr lvl="1"/>
            <a:r>
              <a:rPr lang="cs-CZ" dirty="0" smtClean="0"/>
              <a:t>Ukotven v hybridní sociální ekonomice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315200" cy="1154097"/>
          </a:xfrm>
        </p:spPr>
        <p:txBody>
          <a:bodyPr/>
          <a:lstStyle/>
          <a:p>
            <a:r>
              <a:rPr lang="cs-CZ" dirty="0" smtClean="0"/>
              <a:t>Sociální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564905"/>
            <a:ext cx="7315200" cy="3744456"/>
          </a:xfrm>
        </p:spPr>
        <p:txBody>
          <a:bodyPr/>
          <a:lstStyle/>
          <a:p>
            <a:r>
              <a:rPr lang="cs-CZ" dirty="0" smtClean="0"/>
              <a:t>Principy</a:t>
            </a:r>
          </a:p>
          <a:p>
            <a:pPr lvl="1"/>
            <a:r>
              <a:rPr lang="cs-CZ" dirty="0" smtClean="0"/>
              <a:t>Ne primárně ziskovost, ale společenská prospěšnost. Financování primárně z tržních zdrojů, přijetí ekonomických rizik (financování převážně z vlastních zdrojů)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Ekonomizace sociální práce</a:t>
            </a:r>
          </a:p>
          <a:p>
            <a:pPr lvl="1"/>
            <a:r>
              <a:rPr lang="cs-CZ" dirty="0" smtClean="0"/>
              <a:t>Přizpůsobení </a:t>
            </a:r>
            <a:r>
              <a:rPr lang="cs-CZ" dirty="0" err="1" smtClean="0"/>
              <a:t>soc.služeb</a:t>
            </a:r>
            <a:r>
              <a:rPr lang="cs-CZ" dirty="0" smtClean="0"/>
              <a:t> trhům</a:t>
            </a:r>
          </a:p>
          <a:p>
            <a:pPr lvl="1"/>
            <a:endParaRPr lang="cs-CZ" dirty="0"/>
          </a:p>
          <a:p>
            <a:r>
              <a:rPr lang="cs-CZ" dirty="0" smtClean="0"/>
              <a:t>Komunitní práce a rozvoj místních společenstev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6880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5065</TotalTime>
  <Words>1118</Words>
  <Application>Microsoft Office PowerPoint</Application>
  <PresentationFormat>Předvádění na obrazovce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Prostor</vt:lpstr>
      <vt:lpstr>Sociální podnikání Pojem, poslání a praxe</vt:lpstr>
      <vt:lpstr>Obsah</vt:lpstr>
      <vt:lpstr>Co je sociální podnik?</vt:lpstr>
      <vt:lpstr>Vybraná definice</vt:lpstr>
      <vt:lpstr>Definice (pokračování)</vt:lpstr>
      <vt:lpstr>Intuice a názorný příklad:</vt:lpstr>
      <vt:lpstr>Přístupy k Sociálnímu podnikání</vt:lpstr>
      <vt:lpstr>Rozdílnost přístupů</vt:lpstr>
      <vt:lpstr>Sociální podnikání</vt:lpstr>
      <vt:lpstr>„Herní pole“</vt:lpstr>
      <vt:lpstr>Sociální ekonomika</vt:lpstr>
      <vt:lpstr>Organizace dle zaměření na sociální prospěch</vt:lpstr>
      <vt:lpstr>Česká praxe</vt:lpstr>
      <vt:lpstr>Dva typy sociálních podniků</vt:lpstr>
      <vt:lpstr>Příklady:</vt:lpstr>
      <vt:lpstr>Trh práce a politika zaměstnanosti</vt:lpstr>
      <vt:lpstr>Než začneme podnikat</vt:lpstr>
      <vt:lpstr>Právní formy</vt:lpstr>
      <vt:lpstr>Financování SP</vt:lpstr>
      <vt:lpstr>Podpora SP</vt:lpstr>
      <vt:lpstr>Nový zákon o SP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podnikání</dc:title>
  <dc:creator>Vyskočil Marek</dc:creator>
  <cp:lastModifiedBy>Vyskočil Marek</cp:lastModifiedBy>
  <cp:revision>52</cp:revision>
  <cp:lastPrinted>2014-11-11T13:02:17Z</cp:lastPrinted>
  <dcterms:created xsi:type="dcterms:W3CDTF">2014-11-05T10:05:44Z</dcterms:created>
  <dcterms:modified xsi:type="dcterms:W3CDTF">2015-03-19T14:54:29Z</dcterms:modified>
</cp:coreProperties>
</file>