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08"/>
  </p:notesMasterIdLst>
  <p:handoutMasterIdLst>
    <p:handoutMasterId r:id="rId109"/>
  </p:handoutMasterIdLst>
  <p:sldIdLst>
    <p:sldId id="447" r:id="rId2"/>
    <p:sldId id="474" r:id="rId3"/>
    <p:sldId id="475" r:id="rId4"/>
    <p:sldId id="477" r:id="rId5"/>
    <p:sldId id="478" r:id="rId6"/>
    <p:sldId id="479" r:id="rId7"/>
    <p:sldId id="480" r:id="rId8"/>
    <p:sldId id="481" r:id="rId9"/>
    <p:sldId id="482" r:id="rId10"/>
    <p:sldId id="483" r:id="rId11"/>
    <p:sldId id="484" r:id="rId12"/>
    <p:sldId id="485" r:id="rId13"/>
    <p:sldId id="487" r:id="rId14"/>
    <p:sldId id="490" r:id="rId15"/>
    <p:sldId id="492" r:id="rId16"/>
    <p:sldId id="495" r:id="rId17"/>
    <p:sldId id="497" r:id="rId18"/>
    <p:sldId id="498" r:id="rId19"/>
    <p:sldId id="499" r:id="rId20"/>
    <p:sldId id="500" r:id="rId21"/>
    <p:sldId id="501" r:id="rId22"/>
    <p:sldId id="502" r:id="rId23"/>
    <p:sldId id="503" r:id="rId24"/>
    <p:sldId id="504" r:id="rId25"/>
    <p:sldId id="505" r:id="rId26"/>
    <p:sldId id="506" r:id="rId27"/>
    <p:sldId id="507" r:id="rId28"/>
    <p:sldId id="508" r:id="rId29"/>
    <p:sldId id="510" r:id="rId30"/>
    <p:sldId id="511" r:id="rId31"/>
    <p:sldId id="513" r:id="rId32"/>
    <p:sldId id="514" r:id="rId33"/>
    <p:sldId id="515" r:id="rId34"/>
    <p:sldId id="517" r:id="rId35"/>
    <p:sldId id="518" r:id="rId36"/>
    <p:sldId id="522" r:id="rId37"/>
    <p:sldId id="523" r:id="rId38"/>
    <p:sldId id="524" r:id="rId39"/>
    <p:sldId id="525" r:id="rId40"/>
    <p:sldId id="526" r:id="rId41"/>
    <p:sldId id="527" r:id="rId42"/>
    <p:sldId id="528" r:id="rId43"/>
    <p:sldId id="529" r:id="rId44"/>
    <p:sldId id="531" r:id="rId45"/>
    <p:sldId id="534" r:id="rId46"/>
    <p:sldId id="535" r:id="rId47"/>
    <p:sldId id="536" r:id="rId48"/>
    <p:sldId id="537" r:id="rId49"/>
    <p:sldId id="538" r:id="rId50"/>
    <p:sldId id="539" r:id="rId51"/>
    <p:sldId id="540" r:id="rId52"/>
    <p:sldId id="541" r:id="rId53"/>
    <p:sldId id="542" r:id="rId54"/>
    <p:sldId id="543" r:id="rId55"/>
    <p:sldId id="544" r:id="rId56"/>
    <p:sldId id="545" r:id="rId57"/>
    <p:sldId id="546" r:id="rId58"/>
    <p:sldId id="547" r:id="rId59"/>
    <p:sldId id="548" r:id="rId60"/>
    <p:sldId id="549" r:id="rId61"/>
    <p:sldId id="550" r:id="rId62"/>
    <p:sldId id="551" r:id="rId63"/>
    <p:sldId id="552" r:id="rId64"/>
    <p:sldId id="553" r:id="rId65"/>
    <p:sldId id="554" r:id="rId66"/>
    <p:sldId id="555" r:id="rId67"/>
    <p:sldId id="556" r:id="rId68"/>
    <p:sldId id="557" r:id="rId69"/>
    <p:sldId id="558" r:id="rId70"/>
    <p:sldId id="559" r:id="rId71"/>
    <p:sldId id="560" r:id="rId72"/>
    <p:sldId id="561" r:id="rId73"/>
    <p:sldId id="562" r:id="rId74"/>
    <p:sldId id="563" r:id="rId75"/>
    <p:sldId id="564" r:id="rId76"/>
    <p:sldId id="565" r:id="rId77"/>
    <p:sldId id="566" r:id="rId78"/>
    <p:sldId id="567" r:id="rId79"/>
    <p:sldId id="568" r:id="rId80"/>
    <p:sldId id="569" r:id="rId81"/>
    <p:sldId id="570" r:id="rId82"/>
    <p:sldId id="571" r:id="rId83"/>
    <p:sldId id="572" r:id="rId84"/>
    <p:sldId id="573" r:id="rId85"/>
    <p:sldId id="574" r:id="rId86"/>
    <p:sldId id="575" r:id="rId87"/>
    <p:sldId id="576" r:id="rId88"/>
    <p:sldId id="577" r:id="rId89"/>
    <p:sldId id="578" r:id="rId90"/>
    <p:sldId id="579" r:id="rId91"/>
    <p:sldId id="580" r:id="rId92"/>
    <p:sldId id="581" r:id="rId93"/>
    <p:sldId id="582" r:id="rId94"/>
    <p:sldId id="583" r:id="rId95"/>
    <p:sldId id="584" r:id="rId96"/>
    <p:sldId id="585" r:id="rId97"/>
    <p:sldId id="586" r:id="rId98"/>
    <p:sldId id="587" r:id="rId99"/>
    <p:sldId id="588" r:id="rId100"/>
    <p:sldId id="589" r:id="rId101"/>
    <p:sldId id="590" r:id="rId102"/>
    <p:sldId id="591" r:id="rId103"/>
    <p:sldId id="592" r:id="rId104"/>
    <p:sldId id="593" r:id="rId105"/>
    <p:sldId id="594" r:id="rId106"/>
    <p:sldId id="509" r:id="rId107"/>
  </p:sldIdLst>
  <p:sldSz cx="9144000" cy="6858000" type="screen4x3"/>
  <p:notesSz cx="6858000" cy="97234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FFCC"/>
    <a:srgbClr val="CC3300"/>
    <a:srgbClr val="CCECFF"/>
    <a:srgbClr val="CC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343" autoAdjust="0"/>
  </p:normalViewPr>
  <p:slideViewPr>
    <p:cSldViewPr>
      <p:cViewPr>
        <p:scale>
          <a:sx n="90" d="100"/>
          <a:sy n="90" d="100"/>
        </p:scale>
        <p:origin x="-1224"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66915" name="Rectangle 3"/>
          <p:cNvSpPr>
            <a:spLocks noGrp="1" noChangeArrowheads="1"/>
          </p:cNvSpPr>
          <p:nvPr>
            <p:ph type="dt" sz="quarter"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6916" name="Rectangle 4"/>
          <p:cNvSpPr>
            <a:spLocks noGrp="1" noChangeArrowheads="1"/>
          </p:cNvSpPr>
          <p:nvPr>
            <p:ph type="ftr" sz="quarter" idx="2"/>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66917" name="Rectangle 5"/>
          <p:cNvSpPr>
            <a:spLocks noGrp="1" noChangeArrowheads="1"/>
          </p:cNvSpPr>
          <p:nvPr>
            <p:ph type="sldNum" sz="quarter" idx="3"/>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491883-2785-4F58-B1EA-AECB5F24E21F}" type="slidenum">
              <a:rPr lang="cs-CZ"/>
              <a:pPr>
                <a:defRPr/>
              </a:pPr>
              <a:t>‹#›</a:t>
            </a:fld>
            <a:endParaRPr lang="cs-CZ"/>
          </a:p>
        </p:txBody>
      </p:sp>
    </p:spTree>
    <p:extLst>
      <p:ext uri="{BB962C8B-B14F-4D97-AF65-F5344CB8AC3E}">
        <p14:creationId xmlns:p14="http://schemas.microsoft.com/office/powerpoint/2010/main" xmlns="" val="135102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147" name="Rectangle 3"/>
          <p:cNvSpPr>
            <a:spLocks noGrp="1" noChangeArrowheads="1"/>
          </p:cNvSpPr>
          <p:nvPr>
            <p:ph type="dt"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8196" name="Rectangle 4"/>
          <p:cNvSpPr>
            <a:spLocks noGrp="1" noRot="1" noChangeAspect="1" noChangeArrowheads="1" noTextEdit="1"/>
          </p:cNvSpPr>
          <p:nvPr>
            <p:ph type="sldImg" idx="2"/>
          </p:nvPr>
        </p:nvSpPr>
        <p:spPr bwMode="auto">
          <a:xfrm>
            <a:off x="996950" y="728663"/>
            <a:ext cx="4862513" cy="36464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9" name="Rectangle 5"/>
          <p:cNvSpPr>
            <a:spLocks noGrp="1" noChangeArrowheads="1"/>
          </p:cNvSpPr>
          <p:nvPr>
            <p:ph type="body" sz="quarter" idx="3"/>
          </p:nvPr>
        </p:nvSpPr>
        <p:spPr bwMode="auto">
          <a:xfrm>
            <a:off x="685800" y="4619625"/>
            <a:ext cx="5486400"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150" name="Rectangle 6"/>
          <p:cNvSpPr>
            <a:spLocks noGrp="1" noChangeArrowheads="1"/>
          </p:cNvSpPr>
          <p:nvPr>
            <p:ph type="ftr" sz="quarter" idx="4"/>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151" name="Rectangle 7"/>
          <p:cNvSpPr>
            <a:spLocks noGrp="1" noChangeArrowheads="1"/>
          </p:cNvSpPr>
          <p:nvPr>
            <p:ph type="sldNum" sz="quarter" idx="5"/>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EC73C7B-3837-4591-B83E-85947D11E409}" type="slidenum">
              <a:rPr lang="cs-CZ"/>
              <a:pPr>
                <a:defRPr/>
              </a:pPr>
              <a:t>‹#›</a:t>
            </a:fld>
            <a:endParaRPr lang="cs-CZ"/>
          </a:p>
        </p:txBody>
      </p:sp>
    </p:spTree>
    <p:extLst>
      <p:ext uri="{BB962C8B-B14F-4D97-AF65-F5344CB8AC3E}">
        <p14:creationId xmlns:p14="http://schemas.microsoft.com/office/powerpoint/2010/main" xmlns="" val="4168992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Výkonový způsob použije účetní jednotka např. výpočet odpisů skládky. Při sestavování odpisového plánu účetní jednotka určí měřitelnou jednotku, případně další skutečnosti, které mají vliv na výpočet výše částky odpisu na jednu stanovenou jednotku, například kus výrobku, kilometr, tuna nebo hektolitr, a částku odpisu související s touto jednotkou. Účetní jednotka účtuje o odpisu, který zjistí jako součin částky odpisu na jednu jednotku stanovenou odpisovým plánem a počtu těchto jednotek uskutečněných v průběhu příslušného období.</a:t>
            </a:r>
          </a:p>
          <a:p>
            <a:r>
              <a:rPr lang="cs-CZ" dirty="0" smtClean="0"/>
              <a:t>Komponentní způsob může použít účetní jednotka např. u staveb, budov, bytů, samostatných movitých věcí atp. (více viz ČÚS 708). Při sestavování odpisového plánu účetní jednotka zohlední, že komponenta se odpisuje v průběhu používání samostatně od ostatních komponent a od zbylé části majetku nebo od souboru tohoto majetku. Odpisy komponenty se v průběhu užívání majetku sledují odděleně od ostatních komponent a od zbylé části majetku, případně souboru majetku. O majetku a jeho oprávkách se účtuje jako o celku; majetek se též jako celek vykazuje.</a:t>
            </a:r>
          </a:p>
        </p:txBody>
      </p:sp>
      <p:sp>
        <p:nvSpPr>
          <p:cNvPr id="4" name="Zástupný symbol pro číslo snímku 3"/>
          <p:cNvSpPr>
            <a:spLocks noGrp="1"/>
          </p:cNvSpPr>
          <p:nvPr>
            <p:ph type="sldNum" sz="quarter" idx="10"/>
          </p:nvPr>
        </p:nvSpPr>
        <p:spPr/>
        <p:txBody>
          <a:bodyPr/>
          <a:lstStyle/>
          <a:p>
            <a:pPr>
              <a:defRPr/>
            </a:pPr>
            <a:fld id="{9EC73C7B-3837-4591-B83E-85947D11E409}" type="slidenum">
              <a:rPr lang="cs-CZ" smtClean="0"/>
              <a:pPr>
                <a:defRPr/>
              </a:pPr>
              <a:t>44</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4387" name="Zástupný symbol pro poznámky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cs-CZ" altLang="cs-CZ" smtClean="0"/>
          </a:p>
        </p:txBody>
      </p:sp>
      <p:sp>
        <p:nvSpPr>
          <p:cNvPr id="144388" name="Zástupný symbol pro číslo snímku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96AF52D9-E8E7-473D-80CC-FEC6C24F032A}" type="slidenum">
              <a:rPr lang="cs-CZ" altLang="cs-CZ" smtClean="0">
                <a:latin typeface="Calibri" pitchFamily="34" charset="0"/>
              </a:rPr>
              <a:pPr eaLnBrk="1" hangingPunct="1"/>
              <a:t>103</a:t>
            </a:fld>
            <a:endParaRPr lang="cs-CZ" altLang="cs-CZ"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cs-CZ" smtClean="0"/>
              <a:t>Kliknutím lze upravit styl.</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17E4FA0C-BF00-4C60-B730-128B2D3A8BD1}" type="slidenum">
              <a:rPr lang="cs-CZ" smtClean="0"/>
              <a:pPr>
                <a:defRPr/>
              </a:pPr>
              <a:t>‹#›</a:t>
            </a:fld>
            <a:endParaRPr lang="cs-CZ"/>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58317AF9-9FCD-43CF-B39F-41910BABCF98}"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27C2CD1C-3FF7-4ED0-8FA3-E830C7869343}"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4401AED1-7054-4960-AF53-E73A23B225C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cs-CZ" smtClean="0"/>
              <a:t>Kliknutím lze upravit styl.</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BB356F07-6C4C-4073-B1B0-49DBB5E77CD7}" type="slidenum">
              <a:rPr lang="cs-CZ" smtClean="0"/>
              <a:pPr>
                <a:defRPr/>
              </a:pPr>
              <a:t>‹#›</a:t>
            </a:fld>
            <a:endParaRPr lang="cs-CZ"/>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C5E054D7-1205-421B-8466-92438E925C01}"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2C90F43F-6A92-4F35-967D-24A8056159CA}" type="slidenum">
              <a:rPr lang="cs-CZ" smtClean="0"/>
              <a:pPr>
                <a:defRPr/>
              </a:pPr>
              <a:t>‹#›</a:t>
            </a:fld>
            <a:endParaRPr lang="cs-CZ"/>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2E2DF401-BF00-4393-8EAA-5AC70170EDF3}"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FE79275A-37BA-458C-BFF6-4BF4ACA26E9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cs-CZ" smtClean="0"/>
              <a:t>Kliknutím lze upravit styl.</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0D4F3B6C-018A-4AC3-93B6-E420B8F6422F}" type="slidenum">
              <a:rPr lang="cs-CZ" smtClean="0"/>
              <a:pPr>
                <a:defRPr/>
              </a:pPr>
              <a:t>‹#›</a:t>
            </a:fld>
            <a:endParaRPr lang="cs-CZ"/>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cs-CZ" smtClean="0"/>
              <a:t>Kliknutím lze upravit styl.</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9891DFD-3FC0-4ADE-84F2-04E05EE84156}"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cs-CZ" smtClean="0"/>
              <a:t>Kliknutím lze upravit styl.</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endParaRPr lang="cs-CZ"/>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cs-CZ"/>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F5323B52-1706-4FBA-BB54-B01BAF93A257}" type="slidenum">
              <a:rPr lang="cs-CZ" smtClean="0"/>
              <a:pPr>
                <a:defRPr/>
              </a:pPr>
              <a:t>‹#›</a:t>
            </a:fld>
            <a:endParaRPr lang="cs-CZ"/>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ctrTitle"/>
          </p:nvPr>
        </p:nvSpPr>
        <p:spPr>
          <a:xfrm>
            <a:off x="899592" y="1340768"/>
            <a:ext cx="7399784" cy="1296144"/>
          </a:xfrm>
        </p:spPr>
        <p:txBody>
          <a:bodyPr anchor="b"/>
          <a:lstStyle/>
          <a:p>
            <a:pPr algn="ctr"/>
            <a:r>
              <a:rPr lang="cs-CZ" altLang="cs-CZ" sz="4000" dirty="0" smtClean="0">
                <a:solidFill>
                  <a:schemeClr val="tx1">
                    <a:lumMod val="95000"/>
                    <a:lumOff val="5000"/>
                  </a:schemeClr>
                </a:solidFill>
                <a:latin typeface="Impact" pitchFamily="34" charset="0"/>
              </a:rPr>
              <a:t>ÚČETNICTVÍ A ROZBORY </a:t>
            </a:r>
            <a:br>
              <a:rPr lang="cs-CZ" altLang="cs-CZ" sz="4000" dirty="0" smtClean="0">
                <a:solidFill>
                  <a:schemeClr val="tx1">
                    <a:lumMod val="95000"/>
                    <a:lumOff val="5000"/>
                  </a:schemeClr>
                </a:solidFill>
                <a:latin typeface="Impact" pitchFamily="34" charset="0"/>
              </a:rPr>
            </a:br>
            <a:r>
              <a:rPr lang="cs-CZ" altLang="cs-CZ" sz="4000" dirty="0" smtClean="0">
                <a:solidFill>
                  <a:schemeClr val="tx1">
                    <a:lumMod val="95000"/>
                    <a:lumOff val="5000"/>
                  </a:schemeClr>
                </a:solidFill>
                <a:latin typeface="Impact" pitchFamily="34" charset="0"/>
              </a:rPr>
              <a:t>VE VEŘEJNÉM SEKTORU </a:t>
            </a:r>
            <a:endParaRPr lang="cs-CZ" altLang="cs-CZ" sz="4000" dirty="0">
              <a:solidFill>
                <a:schemeClr val="tx1">
                  <a:lumMod val="95000"/>
                  <a:lumOff val="5000"/>
                </a:schemeClr>
              </a:solidFill>
              <a:latin typeface="Impact" pitchFamily="34" charset="0"/>
            </a:endParaRPr>
          </a:p>
        </p:txBody>
      </p:sp>
      <p:sp>
        <p:nvSpPr>
          <p:cNvPr id="4" name="Podnadpis 2"/>
          <p:cNvSpPr txBox="1">
            <a:spLocks/>
          </p:cNvSpPr>
          <p:nvPr/>
        </p:nvSpPr>
        <p:spPr>
          <a:xfrm>
            <a:off x="2411760" y="5085184"/>
            <a:ext cx="5976664" cy="1152128"/>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r">
              <a:buNone/>
            </a:pPr>
            <a:r>
              <a:rPr lang="cs-CZ" sz="2000" i="1" kern="0" dirty="0" smtClean="0"/>
              <a:t>BKV </a:t>
            </a:r>
            <a:r>
              <a:rPr lang="cs-CZ" sz="2000" i="1" kern="0" dirty="0" smtClean="0"/>
              <a:t>URVS jaro 2015</a:t>
            </a:r>
          </a:p>
          <a:p>
            <a:pPr marL="0" indent="0" algn="r">
              <a:buNone/>
            </a:pPr>
            <a:r>
              <a:rPr lang="cs-CZ" sz="2000" i="1" kern="0" dirty="0" smtClean="0"/>
              <a:t>Irena </a:t>
            </a:r>
            <a:r>
              <a:rPr lang="cs-CZ" sz="2000" i="1" kern="0" dirty="0" smtClean="0"/>
              <a:t>Opluštilová, oplustii@econ.muni.cz</a:t>
            </a:r>
          </a:p>
          <a:p>
            <a:pPr marL="0" indent="0" algn="r">
              <a:buNone/>
            </a:pPr>
            <a:r>
              <a:rPr lang="cs-CZ" sz="2000" i="1" kern="0" dirty="0" smtClean="0"/>
              <a:t>Katedra regionální ekonomie a správy</a:t>
            </a:r>
            <a:endParaRPr lang="cs-CZ" sz="2000" i="1" kern="0" dirty="0"/>
          </a:p>
        </p:txBody>
      </p:sp>
    </p:spTree>
    <p:extLst>
      <p:ext uri="{BB962C8B-B14F-4D97-AF65-F5344CB8AC3E}">
        <p14:creationId xmlns:p14="http://schemas.microsoft.com/office/powerpoint/2010/main" xmlns="" val="886992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10</a:t>
            </a:fld>
            <a:endParaRPr lang="cs-CZ" altLang="cs-CZ" sz="1200">
              <a:latin typeface="Georgia" panose="02040502050405020303" pitchFamily="18" charset="0"/>
            </a:endParaRPr>
          </a:p>
        </p:txBody>
      </p:sp>
      <p:sp>
        <p:nvSpPr>
          <p:cNvPr id="33794" name="Rectangle 2"/>
          <p:cNvSpPr>
            <a:spLocks noGrp="1"/>
          </p:cNvSpPr>
          <p:nvPr>
            <p:ph type="title" idx="4294967295"/>
          </p:nvPr>
        </p:nvSpPr>
        <p:spPr>
          <a:xfrm>
            <a:off x="827584" y="274638"/>
            <a:ext cx="7402016" cy="11430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3600" dirty="0">
                <a:solidFill>
                  <a:schemeClr val="tx2"/>
                </a:solidFill>
                <a:ea typeface="+mn-ea"/>
                <a:cs typeface="Arial" charset="0"/>
              </a:rPr>
              <a:t>Financující operace</a:t>
            </a:r>
          </a:p>
        </p:txBody>
      </p:sp>
      <p:sp>
        <p:nvSpPr>
          <p:cNvPr id="33795" name="Rectangle 3"/>
          <p:cNvSpPr>
            <a:spLocks noGrp="1"/>
          </p:cNvSpPr>
          <p:nvPr>
            <p:ph type="body" idx="4294967295"/>
          </p:nvPr>
        </p:nvSpPr>
        <p:spPr>
          <a:xfrm>
            <a:off x="683568" y="1989138"/>
            <a:ext cx="8460432" cy="414178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3200" dirty="0">
                <a:latin typeface="Gentium Basic" panose="02000503060000020004" pitchFamily="2" charset="-18"/>
              </a:rPr>
              <a:t>Z jakých zdrojů byl kryt deficit rozpočtu?</a:t>
            </a:r>
          </a:p>
          <a:p>
            <a:pPr algn="just"/>
            <a:r>
              <a:rPr lang="cs-CZ" altLang="cs-CZ" sz="3200" dirty="0">
                <a:latin typeface="Gentium Basic" panose="02000503060000020004" pitchFamily="2" charset="-18"/>
              </a:rPr>
              <a:t>Jak bylo naloženo s přebytkem rozpočtu?</a:t>
            </a:r>
          </a:p>
          <a:p>
            <a:pPr algn="just"/>
            <a:endParaRPr lang="cs-CZ" altLang="cs-CZ" sz="3200" dirty="0">
              <a:latin typeface="Gentium Basic" panose="02000503060000020004" pitchFamily="2" charset="-18"/>
            </a:endParaRPr>
          </a:p>
          <a:p>
            <a:pPr algn="just"/>
            <a:endParaRPr lang="cs-CZ" altLang="cs-CZ" sz="3200" dirty="0">
              <a:latin typeface="Gentium Basic" panose="02000503060000020004" pitchFamily="2" charset="-18"/>
            </a:endParaRPr>
          </a:p>
        </p:txBody>
      </p:sp>
    </p:spTree>
    <p:extLst>
      <p:ext uri="{BB962C8B-B14F-4D97-AF65-F5344CB8AC3E}">
        <p14:creationId xmlns:p14="http://schemas.microsoft.com/office/powerpoint/2010/main" xmlns="" val="124446240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Rezervní fond (účet 413, 414)</a:t>
            </a:r>
          </a:p>
        </p:txBody>
      </p:sp>
      <p:sp>
        <p:nvSpPr>
          <p:cNvPr id="122883" name="Rectangle 3"/>
          <p:cNvSpPr>
            <a:spLocks noGrp="1"/>
          </p:cNvSpPr>
          <p:nvPr>
            <p:ph sz="quarter" idx="4294967295"/>
          </p:nvPr>
        </p:nvSpPr>
        <p:spPr>
          <a:xfrm>
            <a:off x="250825" y="1268413"/>
            <a:ext cx="8713788" cy="4968875"/>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fontScale="92500" lnSpcReduction="10000"/>
          </a:bodyPr>
          <a:lstStyle/>
          <a:p>
            <a:pPr algn="just"/>
            <a:r>
              <a:rPr lang="cs-CZ" altLang="cs-CZ" sz="2400" dirty="0">
                <a:latin typeface="Tahoma" pitchFamily="34" charset="0"/>
                <a:ea typeface="Arial Unicode MS" pitchFamily="34" charset="-128"/>
                <a:cs typeface="Arial Unicode MS" pitchFamily="34" charset="-128"/>
              </a:rPr>
              <a:t>Motivační nástroj pro to, aby se PO snažila dosahovat zlepšeného hospodářského výsledku</a:t>
            </a:r>
          </a:p>
          <a:p>
            <a:pPr lvl="1" algn="just">
              <a:buFontTx/>
              <a:buChar char="•"/>
            </a:pPr>
            <a:r>
              <a:rPr lang="cs-CZ" altLang="cs-CZ" sz="2400" dirty="0">
                <a:latin typeface="Tahoma" pitchFamily="34" charset="0"/>
                <a:ea typeface="Arial Unicode MS" pitchFamily="34" charset="-128"/>
                <a:cs typeface="Arial Unicode MS" pitchFamily="34" charset="-128"/>
              </a:rPr>
              <a:t>ZHV = výsledek hospodaření po zdanění a  odvodu nevyužitých účelových prostředků</a:t>
            </a:r>
          </a:p>
          <a:p>
            <a:pPr algn="just"/>
            <a:r>
              <a:rPr lang="cs-CZ" altLang="cs-CZ" sz="2400" dirty="0">
                <a:latin typeface="Tahoma" pitchFamily="34" charset="0"/>
                <a:ea typeface="Arial Unicode MS" pitchFamily="34" charset="-128"/>
                <a:cs typeface="Arial Unicode MS" pitchFamily="34" charset="-128"/>
              </a:rPr>
              <a:t>Tvorba</a:t>
            </a:r>
          </a:p>
          <a:p>
            <a:pPr lvl="1" algn="just">
              <a:buFontTx/>
              <a:buChar char="•"/>
            </a:pPr>
            <a:r>
              <a:rPr lang="cs-CZ" altLang="cs-CZ" sz="2400" dirty="0">
                <a:latin typeface="Tahoma" pitchFamily="34" charset="0"/>
                <a:ea typeface="Arial Unicode MS" pitchFamily="34" charset="-128"/>
                <a:cs typeface="Arial Unicode MS" pitchFamily="34" charset="-128"/>
              </a:rPr>
              <a:t>ze ZHV (až po převodu do fondu odměn) - 413</a:t>
            </a:r>
          </a:p>
          <a:p>
            <a:pPr lvl="1" algn="just">
              <a:buFontTx/>
              <a:buChar char="•"/>
            </a:pPr>
            <a:r>
              <a:rPr lang="cs-CZ" altLang="cs-CZ" sz="2400" dirty="0">
                <a:latin typeface="Tahoma" pitchFamily="34" charset="0"/>
                <a:ea typeface="Arial Unicode MS" pitchFamily="34" charset="-128"/>
                <a:cs typeface="Arial Unicode MS" pitchFamily="34" charset="-128"/>
              </a:rPr>
              <a:t>peněžní neinvestiční dary - 414</a:t>
            </a:r>
          </a:p>
          <a:p>
            <a:pPr algn="just"/>
            <a:r>
              <a:rPr lang="cs-CZ" altLang="cs-CZ" sz="2400" dirty="0">
                <a:latin typeface="Tahoma" pitchFamily="34" charset="0"/>
                <a:ea typeface="Arial Unicode MS" pitchFamily="34" charset="-128"/>
                <a:cs typeface="Arial Unicode MS" pitchFamily="34" charset="-128"/>
              </a:rPr>
              <a:t>Použití</a:t>
            </a:r>
          </a:p>
          <a:p>
            <a:pPr lvl="1" algn="just">
              <a:buFontTx/>
              <a:buChar char="•"/>
            </a:pPr>
            <a:r>
              <a:rPr lang="cs-CZ" altLang="cs-CZ" sz="2400" dirty="0">
                <a:latin typeface="Tahoma" pitchFamily="34" charset="0"/>
                <a:ea typeface="Arial Unicode MS" pitchFamily="34" charset="-128"/>
                <a:cs typeface="Arial Unicode MS" pitchFamily="34" charset="-128"/>
              </a:rPr>
              <a:t>k dalšímu rozvoji organizace</a:t>
            </a:r>
          </a:p>
          <a:p>
            <a:pPr lvl="1" algn="just">
              <a:buFontTx/>
              <a:buChar char="•"/>
            </a:pPr>
            <a:r>
              <a:rPr lang="cs-CZ" altLang="cs-CZ" sz="2400" dirty="0">
                <a:latin typeface="Tahoma" pitchFamily="34" charset="0"/>
                <a:ea typeface="Arial Unicode MS" pitchFamily="34" charset="-128"/>
                <a:cs typeface="Arial Unicode MS" pitchFamily="34" charset="-128"/>
              </a:rPr>
              <a:t>k časovému překlenutí rozdílu mezi výnosy a náklady</a:t>
            </a:r>
          </a:p>
          <a:p>
            <a:pPr lvl="1" algn="just">
              <a:buFontTx/>
              <a:buChar char="•"/>
            </a:pPr>
            <a:r>
              <a:rPr lang="cs-CZ" altLang="cs-CZ" sz="2400" dirty="0">
                <a:latin typeface="Tahoma" pitchFamily="34" charset="0"/>
                <a:ea typeface="Arial Unicode MS" pitchFamily="34" charset="-128"/>
                <a:cs typeface="Arial Unicode MS" pitchFamily="34" charset="-128"/>
              </a:rPr>
              <a:t>k úhradě ztráty z předchozích let</a:t>
            </a:r>
          </a:p>
          <a:p>
            <a:pPr lvl="1" algn="just">
              <a:buFontTx/>
              <a:buChar char="•"/>
            </a:pPr>
            <a:r>
              <a:rPr lang="cs-CZ" altLang="cs-CZ" sz="2400" dirty="0">
                <a:latin typeface="Tahoma" pitchFamily="34" charset="0"/>
                <a:ea typeface="Arial Unicode MS" pitchFamily="34" charset="-128"/>
                <a:cs typeface="Arial Unicode MS" pitchFamily="34" charset="-128"/>
              </a:rPr>
              <a:t>k úhradě sankcí za porušení rozpočtové kázně</a:t>
            </a:r>
          </a:p>
          <a:p>
            <a:pPr lvl="1" algn="just">
              <a:buFontTx/>
              <a:buChar char="•"/>
            </a:pPr>
            <a:r>
              <a:rPr lang="cs-CZ" altLang="cs-CZ" sz="2400" dirty="0">
                <a:latin typeface="Tahoma" pitchFamily="34" charset="0"/>
                <a:ea typeface="Arial Unicode MS" pitchFamily="34" charset="-128"/>
                <a:cs typeface="Arial Unicode MS" pitchFamily="34" charset="-128"/>
              </a:rPr>
              <a:t>k posílení investičního fondu (po souhlasu zřizovatele)</a:t>
            </a:r>
          </a:p>
        </p:txBody>
      </p:sp>
    </p:spTree>
    <p:extLst>
      <p:ext uri="{BB962C8B-B14F-4D97-AF65-F5344CB8AC3E}">
        <p14:creationId xmlns:p14="http://schemas.microsoft.com/office/powerpoint/2010/main" xmlns="" val="19806104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a:xfrm>
            <a:off x="0" y="0"/>
            <a:ext cx="9144000" cy="1071563"/>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Fond odměn (účet 411)</a:t>
            </a:r>
          </a:p>
        </p:txBody>
      </p:sp>
      <p:sp>
        <p:nvSpPr>
          <p:cNvPr id="125955" name="Rectangle 3"/>
          <p:cNvSpPr>
            <a:spLocks noGrp="1"/>
          </p:cNvSpPr>
          <p:nvPr>
            <p:ph sz="quarter" idx="4294967295"/>
          </p:nvPr>
        </p:nvSpPr>
        <p:spPr>
          <a:xfrm>
            <a:off x="395288" y="1643063"/>
            <a:ext cx="8353425" cy="495458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Tvorba</a:t>
            </a:r>
          </a:p>
          <a:p>
            <a:pPr lvl="1" algn="just">
              <a:buFontTx/>
              <a:buChar char="•"/>
            </a:pPr>
            <a:r>
              <a:rPr lang="cs-CZ" altLang="cs-CZ" sz="2600">
                <a:latin typeface="Tahoma" pitchFamily="34" charset="0"/>
                <a:ea typeface="Arial Unicode MS" pitchFamily="34" charset="-128"/>
                <a:cs typeface="Arial Unicode MS" pitchFamily="34" charset="-128"/>
              </a:rPr>
              <a:t>Ze ZHV </a:t>
            </a:r>
          </a:p>
          <a:p>
            <a:pPr lvl="2" algn="just"/>
            <a:r>
              <a:rPr lang="cs-CZ" altLang="cs-CZ" sz="2600">
                <a:latin typeface="Tahoma" pitchFamily="34" charset="0"/>
                <a:ea typeface="Arial Unicode MS" pitchFamily="34" charset="-128"/>
                <a:cs typeface="Arial Unicode MS" pitchFamily="34" charset="-128"/>
              </a:rPr>
              <a:t>Maximálně 80 % limitu prostředků na platy nebo přípustného objemu prostředků na platy</a:t>
            </a:r>
          </a:p>
          <a:p>
            <a:pPr lvl="2"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Použití</a:t>
            </a:r>
          </a:p>
          <a:p>
            <a:pPr lvl="1" algn="just">
              <a:buFontTx/>
              <a:buChar char="•"/>
            </a:pPr>
            <a:r>
              <a:rPr lang="cs-CZ" altLang="cs-CZ" sz="2600">
                <a:latin typeface="Tahoma" pitchFamily="34" charset="0"/>
                <a:ea typeface="Arial Unicode MS" pitchFamily="34" charset="-128"/>
                <a:cs typeface="Arial Unicode MS" pitchFamily="34" charset="-128"/>
              </a:rPr>
              <a:t>Přednostně překročení prostředků na platy</a:t>
            </a:r>
          </a:p>
          <a:p>
            <a:pPr lvl="1" algn="just">
              <a:buFontTx/>
              <a:buChar char="•"/>
            </a:pPr>
            <a:r>
              <a:rPr lang="cs-CZ" altLang="cs-CZ" sz="2600">
                <a:latin typeface="Tahoma" pitchFamily="34" charset="0"/>
                <a:ea typeface="Arial Unicode MS" pitchFamily="34" charset="-128"/>
                <a:cs typeface="Arial Unicode MS" pitchFamily="34" charset="-128"/>
              </a:rPr>
              <a:t>Odměny zaměstnancům</a:t>
            </a:r>
          </a:p>
        </p:txBody>
      </p:sp>
    </p:spTree>
    <p:extLst>
      <p:ext uri="{BB962C8B-B14F-4D97-AF65-F5344CB8AC3E}">
        <p14:creationId xmlns:p14="http://schemas.microsoft.com/office/powerpoint/2010/main" xmlns="" val="261324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p:cNvSpPr>
          <p:nvPr>
            <p:ph type="title" idx="4294967295"/>
          </p:nvPr>
        </p:nvSpPr>
        <p:spPr>
          <a:xfrm>
            <a:off x="0" y="0"/>
            <a:ext cx="9144000" cy="1052736"/>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FKSP (účet 412)</a:t>
            </a:r>
          </a:p>
        </p:txBody>
      </p:sp>
      <p:sp>
        <p:nvSpPr>
          <p:cNvPr id="128003" name="Rectangle 3"/>
          <p:cNvSpPr>
            <a:spLocks noGrp="1"/>
          </p:cNvSpPr>
          <p:nvPr>
            <p:ph sz="quarter" idx="4294967295"/>
          </p:nvPr>
        </p:nvSpPr>
        <p:spPr>
          <a:xfrm>
            <a:off x="250825" y="1484313"/>
            <a:ext cx="8642350" cy="537368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dirty="0">
                <a:latin typeface="Tahoma" pitchFamily="34" charset="0"/>
                <a:ea typeface="Arial Unicode MS" pitchFamily="34" charset="-128"/>
                <a:cs typeface="Arial Unicode MS" pitchFamily="34" charset="-128"/>
              </a:rPr>
              <a:t>Vyhláška 114/2002 Sb., o FKSP</a:t>
            </a:r>
          </a:p>
          <a:p>
            <a:pPr algn="just"/>
            <a:endParaRPr lang="cs-CZ" altLang="cs-CZ" sz="2600" dirty="0">
              <a:latin typeface="Tahoma" pitchFamily="34" charset="0"/>
              <a:ea typeface="Arial Unicode MS" pitchFamily="34" charset="-128"/>
              <a:cs typeface="Arial Unicode MS" pitchFamily="34" charset="-128"/>
            </a:endParaRPr>
          </a:p>
          <a:p>
            <a:pPr algn="just"/>
            <a:r>
              <a:rPr lang="cs-CZ" altLang="cs-CZ" sz="2600" dirty="0">
                <a:latin typeface="Tahoma" pitchFamily="34" charset="0"/>
                <a:ea typeface="Arial Unicode MS" pitchFamily="34" charset="-128"/>
                <a:cs typeface="Arial Unicode MS" pitchFamily="34" charset="-128"/>
              </a:rPr>
              <a:t>Tvorba</a:t>
            </a:r>
          </a:p>
          <a:p>
            <a:pPr lvl="1" algn="just">
              <a:buFontTx/>
              <a:buChar char="•"/>
            </a:pPr>
            <a:r>
              <a:rPr lang="cs-CZ" altLang="cs-CZ" sz="2600" dirty="0">
                <a:latin typeface="Tahoma" pitchFamily="34" charset="0"/>
                <a:ea typeface="Arial Unicode MS" pitchFamily="34" charset="-128"/>
                <a:cs typeface="Arial Unicode MS" pitchFamily="34" charset="-128"/>
              </a:rPr>
              <a:t>základní příděl - </a:t>
            </a:r>
            <a:r>
              <a:rPr lang="cs-CZ" altLang="cs-CZ" sz="2600" dirty="0" smtClean="0">
                <a:latin typeface="Tahoma" pitchFamily="34" charset="0"/>
                <a:ea typeface="Arial Unicode MS" pitchFamily="34" charset="-128"/>
                <a:cs typeface="Arial Unicode MS" pitchFamily="34" charset="-128"/>
              </a:rPr>
              <a:t>1 </a:t>
            </a:r>
            <a:r>
              <a:rPr lang="cs-CZ" altLang="cs-CZ" sz="2600" dirty="0">
                <a:latin typeface="Tahoma" pitchFamily="34" charset="0"/>
                <a:ea typeface="Arial Unicode MS" pitchFamily="34" charset="-128"/>
                <a:cs typeface="Arial Unicode MS" pitchFamily="34" charset="-128"/>
              </a:rPr>
              <a:t>% z ročního objemu nákladů zúčtovaných na platy a náhrady platů, popř. na mzdy a náhradu mezd a odměn za pracovní pohotovost, na odměny a ostatní plnění za vykonávanou práci</a:t>
            </a:r>
          </a:p>
          <a:p>
            <a:pPr lvl="1" algn="just">
              <a:buFontTx/>
              <a:buChar char="•"/>
            </a:pPr>
            <a:r>
              <a:rPr lang="cs-CZ" altLang="cs-CZ" sz="2600" dirty="0">
                <a:latin typeface="Tahoma" pitchFamily="34" charset="0"/>
                <a:ea typeface="Arial Unicode MS" pitchFamily="34" charset="-128"/>
                <a:cs typeface="Arial Unicode MS" pitchFamily="34" charset="-128"/>
              </a:rPr>
              <a:t>naplňován zálohově, vyúčtování skutečného základního přídělu v rámci účetní závěrky</a:t>
            </a:r>
          </a:p>
        </p:txBody>
      </p:sp>
    </p:spTree>
    <p:extLst>
      <p:ext uri="{BB962C8B-B14F-4D97-AF65-F5344CB8AC3E}">
        <p14:creationId xmlns:p14="http://schemas.microsoft.com/office/powerpoint/2010/main" xmlns="" val="110439289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a:xfrm>
            <a:off x="0" y="0"/>
            <a:ext cx="9144000" cy="1124744"/>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FKSP (účet 412)</a:t>
            </a:r>
          </a:p>
        </p:txBody>
      </p:sp>
      <p:sp>
        <p:nvSpPr>
          <p:cNvPr id="129027" name="Rectangle 3"/>
          <p:cNvSpPr>
            <a:spLocks noGrp="1"/>
          </p:cNvSpPr>
          <p:nvPr>
            <p:ph sz="quarter" idx="4294967295"/>
          </p:nvPr>
        </p:nvSpPr>
        <p:spPr>
          <a:xfrm>
            <a:off x="0" y="1916113"/>
            <a:ext cx="9144000" cy="494188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Použití</a:t>
            </a:r>
          </a:p>
          <a:p>
            <a:pPr lvl="1" algn="just">
              <a:buFontTx/>
              <a:buChar char="•"/>
            </a:pPr>
            <a:r>
              <a:rPr lang="cs-CZ" altLang="cs-CZ" sz="2600">
                <a:latin typeface="Tahoma" pitchFamily="34" charset="0"/>
                <a:ea typeface="Arial Unicode MS" pitchFamily="34" charset="-128"/>
                <a:cs typeface="Arial Unicode MS" pitchFamily="34" charset="-128"/>
              </a:rPr>
              <a:t>k zabezpečování kulturních, sociálních a dalších potřeb </a:t>
            </a:r>
          </a:p>
          <a:p>
            <a:pPr lvl="1" algn="just">
              <a:buFontTx/>
              <a:buChar char="•"/>
            </a:pPr>
            <a:r>
              <a:rPr lang="cs-CZ" altLang="cs-CZ" sz="2600">
                <a:latin typeface="Tahoma" pitchFamily="34" charset="0"/>
                <a:ea typeface="Arial Unicode MS" pitchFamily="34" charset="-128"/>
                <a:cs typeface="Arial Unicode MS" pitchFamily="34" charset="-128"/>
              </a:rPr>
              <a:t>určen </a:t>
            </a:r>
          </a:p>
          <a:p>
            <a:pPr lvl="2" algn="just"/>
            <a:r>
              <a:rPr lang="cs-CZ" altLang="cs-CZ" sz="2600">
                <a:latin typeface="Tahoma" pitchFamily="34" charset="0"/>
                <a:ea typeface="Arial Unicode MS" pitchFamily="34" charset="-128"/>
                <a:cs typeface="Arial Unicode MS" pitchFamily="34" charset="-128"/>
              </a:rPr>
              <a:t>zaměstnancům v pracovním poměru k PO, </a:t>
            </a:r>
          </a:p>
          <a:p>
            <a:pPr lvl="2" algn="just"/>
            <a:r>
              <a:rPr lang="cs-CZ" altLang="cs-CZ" sz="2600">
                <a:latin typeface="Tahoma" pitchFamily="34" charset="0"/>
                <a:ea typeface="Arial Unicode MS" pitchFamily="34" charset="-128"/>
                <a:cs typeface="Arial Unicode MS" pitchFamily="34" charset="-128"/>
              </a:rPr>
              <a:t>žákům SOU a U, </a:t>
            </a:r>
          </a:p>
          <a:p>
            <a:pPr lvl="2" algn="just"/>
            <a:r>
              <a:rPr lang="cs-CZ" altLang="cs-CZ" sz="2600">
                <a:latin typeface="Tahoma" pitchFamily="34" charset="0"/>
                <a:ea typeface="Arial Unicode MS" pitchFamily="34" charset="-128"/>
                <a:cs typeface="Arial Unicode MS" pitchFamily="34" charset="-128"/>
              </a:rPr>
              <a:t>interním vědeckým aspirantům, </a:t>
            </a:r>
          </a:p>
          <a:p>
            <a:pPr lvl="2" algn="just"/>
            <a:r>
              <a:rPr lang="cs-CZ" altLang="cs-CZ" sz="2600">
                <a:latin typeface="Tahoma" pitchFamily="34" charset="0"/>
                <a:ea typeface="Arial Unicode MS" pitchFamily="34" charset="-128"/>
                <a:cs typeface="Arial Unicode MS" pitchFamily="34" charset="-128"/>
              </a:rPr>
              <a:t>důchodcům, kteří při prvém odchodu do důchodu pracovali u PO, </a:t>
            </a:r>
          </a:p>
          <a:p>
            <a:pPr lvl="2" algn="just"/>
            <a:r>
              <a:rPr lang="cs-CZ" altLang="cs-CZ" sz="2600">
                <a:latin typeface="Tahoma" pitchFamily="34" charset="0"/>
                <a:ea typeface="Arial Unicode MS" pitchFamily="34" charset="-128"/>
                <a:cs typeface="Arial Unicode MS" pitchFamily="34" charset="-128"/>
              </a:rPr>
              <a:t>případně rodinným příslušníkům zaměstnanců </a:t>
            </a:r>
          </a:p>
          <a:p>
            <a:pPr lvl="2" algn="just"/>
            <a:r>
              <a:rPr lang="cs-CZ" altLang="cs-CZ" sz="2600">
                <a:latin typeface="Tahoma" pitchFamily="34" charset="0"/>
                <a:ea typeface="Arial Unicode MS" pitchFamily="34" charset="-128"/>
                <a:cs typeface="Arial Unicode MS" pitchFamily="34" charset="-128"/>
              </a:rPr>
              <a:t>jiným fyzickým nebo i právnickým osobám</a:t>
            </a:r>
          </a:p>
        </p:txBody>
      </p:sp>
    </p:spTree>
    <p:extLst>
      <p:ext uri="{BB962C8B-B14F-4D97-AF65-F5344CB8AC3E}">
        <p14:creationId xmlns:p14="http://schemas.microsoft.com/office/powerpoint/2010/main" xmlns="" val="173543592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a:xfrm>
            <a:off x="0" y="0"/>
            <a:ext cx="9144000" cy="1124744"/>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Investiční fond (účet 416)</a:t>
            </a:r>
          </a:p>
        </p:txBody>
      </p:sp>
      <p:sp>
        <p:nvSpPr>
          <p:cNvPr id="139267" name="Rectangle 3"/>
          <p:cNvSpPr>
            <a:spLocks noGrp="1"/>
          </p:cNvSpPr>
          <p:nvPr>
            <p:ph sz="quarter" idx="4294967295"/>
          </p:nvPr>
        </p:nvSpPr>
        <p:spPr>
          <a:xfrm>
            <a:off x="179388" y="1557338"/>
            <a:ext cx="8964612" cy="530066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Tvorba</a:t>
            </a:r>
          </a:p>
          <a:p>
            <a:pPr lvl="1" algn="just">
              <a:buFontTx/>
              <a:buChar char="•"/>
            </a:pPr>
            <a:r>
              <a:rPr lang="cs-CZ" altLang="cs-CZ" sz="2600">
                <a:latin typeface="Tahoma" pitchFamily="34" charset="0"/>
                <a:ea typeface="Arial Unicode MS" pitchFamily="34" charset="-128"/>
                <a:cs typeface="Arial Unicode MS" pitchFamily="34" charset="-128"/>
              </a:rPr>
              <a:t>odpisy DNM a DHM</a:t>
            </a:r>
          </a:p>
          <a:p>
            <a:pPr lvl="1" algn="just">
              <a:buFontTx/>
              <a:buChar char="•"/>
            </a:pPr>
            <a:r>
              <a:rPr lang="cs-CZ" altLang="cs-CZ" sz="2600">
                <a:latin typeface="Tahoma" pitchFamily="34" charset="0"/>
                <a:ea typeface="Arial Unicode MS" pitchFamily="34" charset="-128"/>
                <a:cs typeface="Arial Unicode MS" pitchFamily="34" charset="-128"/>
              </a:rPr>
              <a:t>investiční dotace z rozpočtu zřizovatele</a:t>
            </a:r>
          </a:p>
          <a:p>
            <a:pPr lvl="1" algn="just">
              <a:buFontTx/>
              <a:buChar char="•"/>
            </a:pPr>
            <a:r>
              <a:rPr lang="cs-CZ" altLang="cs-CZ" sz="2600">
                <a:latin typeface="Tahoma" pitchFamily="34" charset="0"/>
                <a:ea typeface="Arial Unicode MS" pitchFamily="34" charset="-128"/>
                <a:cs typeface="Arial Unicode MS" pitchFamily="34" charset="-128"/>
              </a:rPr>
              <a:t>investiční příspěvky ze státních fondů</a:t>
            </a:r>
          </a:p>
          <a:p>
            <a:pPr lvl="1" algn="just">
              <a:buFontTx/>
              <a:buChar char="•"/>
            </a:pPr>
            <a:r>
              <a:rPr lang="cs-CZ" altLang="cs-CZ" sz="2600">
                <a:latin typeface="Tahoma" pitchFamily="34" charset="0"/>
                <a:ea typeface="Arial Unicode MS" pitchFamily="34" charset="-128"/>
                <a:cs typeface="Arial Unicode MS" pitchFamily="34" charset="-128"/>
              </a:rPr>
              <a:t>výnosy z prodeje DHM – pouze při schválení zřizovatelem</a:t>
            </a:r>
          </a:p>
          <a:p>
            <a:pPr lvl="1" algn="just">
              <a:buFontTx/>
              <a:buChar char="•"/>
            </a:pPr>
            <a:r>
              <a:rPr lang="cs-CZ" altLang="cs-CZ" sz="2600">
                <a:latin typeface="Tahoma" pitchFamily="34" charset="0"/>
                <a:ea typeface="Arial Unicode MS" pitchFamily="34" charset="-128"/>
                <a:cs typeface="Arial Unicode MS" pitchFamily="34" charset="-128"/>
              </a:rPr>
              <a:t>dary a příspěvky od jiných subjektů určené nebo použitelné k investičním účelům</a:t>
            </a:r>
          </a:p>
          <a:p>
            <a:pPr lvl="1" algn="just">
              <a:buFontTx/>
              <a:buChar char="•"/>
            </a:pPr>
            <a:r>
              <a:rPr lang="cs-CZ" altLang="cs-CZ" sz="2600">
                <a:latin typeface="Tahoma" pitchFamily="34" charset="0"/>
                <a:ea typeface="Arial Unicode MS" pitchFamily="34" charset="-128"/>
                <a:cs typeface="Arial Unicode MS" pitchFamily="34" charset="-128"/>
              </a:rPr>
              <a:t>převody z rezervního fondu</a:t>
            </a:r>
          </a:p>
        </p:txBody>
      </p:sp>
    </p:spTree>
    <p:extLst>
      <p:ext uri="{BB962C8B-B14F-4D97-AF65-F5344CB8AC3E}">
        <p14:creationId xmlns:p14="http://schemas.microsoft.com/office/powerpoint/2010/main" xmlns="" val="120736588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a:xfrm>
            <a:off x="0" y="0"/>
            <a:ext cx="9144000" cy="1052736"/>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Investiční fond (účet 416)</a:t>
            </a:r>
          </a:p>
        </p:txBody>
      </p:sp>
      <p:sp>
        <p:nvSpPr>
          <p:cNvPr id="140291" name="Rectangle 3"/>
          <p:cNvSpPr>
            <a:spLocks noGrp="1"/>
          </p:cNvSpPr>
          <p:nvPr>
            <p:ph sz="quarter" idx="4294967295"/>
          </p:nvPr>
        </p:nvSpPr>
        <p:spPr>
          <a:xfrm>
            <a:off x="179388" y="1557338"/>
            <a:ext cx="8964612" cy="530066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Použití</a:t>
            </a:r>
          </a:p>
          <a:p>
            <a:pPr lvl="1" algn="just">
              <a:buFontTx/>
              <a:buChar char="•"/>
            </a:pPr>
            <a:r>
              <a:rPr lang="cs-CZ" altLang="cs-CZ" sz="2600">
                <a:latin typeface="Tahoma" pitchFamily="34" charset="0"/>
                <a:ea typeface="Arial Unicode MS" pitchFamily="34" charset="-128"/>
                <a:cs typeface="Arial Unicode MS" pitchFamily="34" charset="-128"/>
              </a:rPr>
              <a:t>k financování investičních výdajů, popř. investičních příspěvků</a:t>
            </a:r>
          </a:p>
          <a:p>
            <a:pPr lvl="1" algn="just">
              <a:buFontTx/>
              <a:buChar char="•"/>
            </a:pPr>
            <a:r>
              <a:rPr lang="cs-CZ" altLang="cs-CZ" sz="2600">
                <a:latin typeface="Tahoma" pitchFamily="34" charset="0"/>
                <a:ea typeface="Arial Unicode MS" pitchFamily="34" charset="-128"/>
                <a:cs typeface="Arial Unicode MS" pitchFamily="34" charset="-128"/>
              </a:rPr>
              <a:t>k úhradě investičních úvěrů nebo půjček</a:t>
            </a:r>
          </a:p>
          <a:p>
            <a:pPr lvl="1" algn="just">
              <a:buFontTx/>
              <a:buChar char="•"/>
            </a:pPr>
            <a:r>
              <a:rPr lang="cs-CZ" altLang="cs-CZ" sz="2600">
                <a:latin typeface="Tahoma" pitchFamily="34" charset="0"/>
                <a:ea typeface="Arial Unicode MS" pitchFamily="34" charset="-128"/>
                <a:cs typeface="Arial Unicode MS" pitchFamily="34" charset="-128"/>
              </a:rPr>
              <a:t>k odvodu do rozpočtu zřizovatele, pokud takový odvod uloží </a:t>
            </a:r>
          </a:p>
          <a:p>
            <a:pPr lvl="1" algn="just">
              <a:buFontTx/>
              <a:buChar char="•"/>
            </a:pPr>
            <a:r>
              <a:rPr lang="cs-CZ" altLang="cs-CZ" sz="2600">
                <a:latin typeface="Tahoma" pitchFamily="34" charset="0"/>
                <a:ea typeface="Arial Unicode MS" pitchFamily="34" charset="-128"/>
                <a:cs typeface="Arial Unicode MS" pitchFamily="34" charset="-128"/>
              </a:rPr>
              <a:t>k posílení zdrojů na financování údržby a oprav nemovitého majetku ve vlastnictví zřizovatele, který má PO ve správě</a:t>
            </a:r>
          </a:p>
        </p:txBody>
      </p:sp>
    </p:spTree>
    <p:extLst>
      <p:ext uri="{BB962C8B-B14F-4D97-AF65-F5344CB8AC3E}">
        <p14:creationId xmlns:p14="http://schemas.microsoft.com/office/powerpoint/2010/main" xmlns="" val="313134305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Grp="1" noChangeArrowheads="1"/>
          </p:cNvSpPr>
          <p:nvPr>
            <p:ph idx="1"/>
          </p:nvPr>
        </p:nvSpPr>
        <p:spPr>
          <a:xfrm>
            <a:off x="467544" y="2132856"/>
            <a:ext cx="8229600" cy="2913063"/>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Bef>
                <a:spcPct val="0"/>
              </a:spcBef>
              <a:spcAft>
                <a:spcPct val="0"/>
              </a:spcAft>
              <a:buNone/>
            </a:pPr>
            <a:r>
              <a:rPr lang="cs-CZ" altLang="cs-CZ" sz="2600" dirty="0">
                <a:latin typeface="+mj-lt"/>
              </a:rPr>
              <a:t>DĚKUJI </a:t>
            </a:r>
            <a:r>
              <a:rPr lang="cs-CZ" altLang="cs-CZ" sz="2600" dirty="0" smtClean="0">
                <a:latin typeface="+mj-lt"/>
              </a:rPr>
              <a:t> ZA  POZORNOST</a:t>
            </a:r>
            <a:endParaRPr lang="cs-CZ" altLang="cs-CZ" sz="2600" dirty="0">
              <a:latin typeface="+mj-lt"/>
            </a:endParaRPr>
          </a:p>
        </p:txBody>
      </p:sp>
      <p:sp>
        <p:nvSpPr>
          <p:cNvPr id="2" name="Zástupný symbol pro číslo snímku 1"/>
          <p:cNvSpPr>
            <a:spLocks noGrp="1"/>
          </p:cNvSpPr>
          <p:nvPr>
            <p:ph type="sldNum" sz="quarter" idx="12"/>
          </p:nvPr>
        </p:nvSpPr>
        <p:spPr>
          <a:xfrm>
            <a:off x="6984057" y="6351612"/>
            <a:ext cx="2133600" cy="476250"/>
          </a:xfrm>
        </p:spPr>
        <p:txBody>
          <a:bodyPr/>
          <a:lstStyle/>
          <a:p>
            <a:fld id="{25E69D05-38C9-4029-9278-33A537AEB350}" type="slidenum">
              <a:rPr lang="cs-CZ" altLang="cs-CZ" sz="1200" smtClean="0">
                <a:latin typeface="Georgia" panose="02040502050405020303" pitchFamily="18" charset="0"/>
              </a:rPr>
              <a:pPr/>
              <a:t>106</a:t>
            </a:fld>
            <a:endParaRPr lang="cs-CZ" altLang="cs-CZ" sz="1200" dirty="0">
              <a:latin typeface="Georgia" panose="02040502050405020303" pitchFamily="18" charset="0"/>
            </a:endParaRPr>
          </a:p>
        </p:txBody>
      </p:sp>
    </p:spTree>
    <p:extLst>
      <p:ext uri="{BB962C8B-B14F-4D97-AF65-F5344CB8AC3E}">
        <p14:creationId xmlns:p14="http://schemas.microsoft.com/office/powerpoint/2010/main" xmlns="" val="749551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6985967" y="6381750"/>
            <a:ext cx="2133600" cy="476250"/>
          </a:xfrm>
        </p:spPr>
        <p:txBody>
          <a:bodyPr/>
          <a:lstStyle/>
          <a:p>
            <a:fld id="{188ACAAB-0432-49EF-834E-EF9CD2A10A5F}" type="slidenum">
              <a:rPr lang="cs-CZ" altLang="cs-CZ" sz="1200" smtClean="0">
                <a:latin typeface="Georgia" panose="02040502050405020303" pitchFamily="18" charset="0"/>
              </a:rPr>
              <a:pPr/>
              <a:t>11</a:t>
            </a:fld>
            <a:endParaRPr lang="cs-CZ" altLang="cs-CZ" sz="1200" dirty="0">
              <a:latin typeface="Georgia" panose="02040502050405020303" pitchFamily="18" charset="0"/>
            </a:endParaRPr>
          </a:p>
        </p:txBody>
      </p:sp>
      <p:graphicFrame>
        <p:nvGraphicFramePr>
          <p:cNvPr id="34850" name="Group 34"/>
          <p:cNvGraphicFramePr>
            <a:graphicFrameLocks noGrp="1"/>
          </p:cNvGraphicFramePr>
          <p:nvPr>
            <p:ph type="tbl" idx="4294967295"/>
            <p:extLst>
              <p:ext uri="{D42A27DB-BD31-4B8C-83A1-F6EECF244321}">
                <p14:modId xmlns:p14="http://schemas.microsoft.com/office/powerpoint/2010/main" xmlns="" val="2351193382"/>
              </p:ext>
            </p:extLst>
          </p:nvPr>
        </p:nvGraphicFramePr>
        <p:xfrm>
          <a:off x="0" y="620688"/>
          <a:ext cx="9144000" cy="5760640"/>
        </p:xfrm>
        <a:graphic>
          <a:graphicData uri="http://schemas.openxmlformats.org/drawingml/2006/table">
            <a:tbl>
              <a:tblPr/>
              <a:tblGrid>
                <a:gridCol w="1290237"/>
                <a:gridCol w="1596571"/>
                <a:gridCol w="1524000"/>
                <a:gridCol w="4733192"/>
              </a:tblGrid>
              <a:tr h="576064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8 – financující operace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1 – financování z tuzemska</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2 – financování ze zahraničí</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0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0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r>
                        <a:rPr kumimoji="0" lang="cs-CZ" altLang="cs-CZ" sz="2400" b="0" i="1" u="none" strike="noStrike" cap="none" normalizeH="0" baseline="0" dirty="0" smtClean="0">
                          <a:ln>
                            <a:noFill/>
                          </a:ln>
                          <a:solidFill>
                            <a:schemeClr val="tx1"/>
                          </a:solidFill>
                          <a:effectLst/>
                          <a:latin typeface="Gentium Basic" panose="02000503060000020004" pitchFamily="2" charset="-18"/>
                          <a:cs typeface="Arial" charset="0"/>
                        </a:rPr>
                        <a:t>a ostatní</a:t>
                      </a: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1 – krátkodobé financování</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2 – dlouhodobé financování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1 – vydané dluhopisy </a:t>
                      </a: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2 – splátky vydaných dluhopisů  </a:t>
                      </a: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3 – přijaté půjčené </a:t>
                      </a: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prostředky (+)</a:t>
                      </a: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4 – splátky přijatých půjčených prostředků </a:t>
                      </a: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5 – změna stavu prostředků na bank. účtech </a:t>
                      </a: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7 – aktivní operace řízení likvidity – příjmy (+)</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Gentium Basic" panose="02000503060000020004" pitchFamily="2" charset="-18"/>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8 - aktivní operace řízení likvidity – výdaje </a:t>
                      </a:r>
                      <a:r>
                        <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rPr>
                        <a:t>(-)</a:t>
                      </a:r>
                      <a:endParaRPr kumimoji="0" lang="cs-CZ" altLang="cs-CZ" sz="2400" b="0" i="0" u="none" strike="noStrike" cap="none" normalizeH="0" baseline="0" dirty="0" smtClean="0">
                        <a:ln>
                          <a:noFill/>
                        </a:ln>
                        <a:solidFill>
                          <a:schemeClr val="tx1"/>
                        </a:solidFill>
                        <a:effectLst/>
                        <a:latin typeface="Gentium Basic" panose="02000503060000020004" pitchFamily="2" charset="-18"/>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xmlns="" val="125694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07299"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12</a:t>
            </a:fld>
            <a:endParaRPr lang="cs-CZ" altLang="cs-CZ" sz="1200">
              <a:latin typeface="Georgia" panose="02040502050405020303" pitchFamily="18" charset="0"/>
            </a:endParaRPr>
          </a:p>
        </p:txBody>
      </p:sp>
      <p:sp>
        <p:nvSpPr>
          <p:cNvPr id="35842" name="Rectangle 2"/>
          <p:cNvSpPr>
            <a:spLocks noGrp="1"/>
          </p:cNvSpPr>
          <p:nvPr>
            <p:ph type="title" idx="4294967295"/>
          </p:nvPr>
        </p:nvSpPr>
        <p:spPr>
          <a:xfrm>
            <a:off x="780097" y="494880"/>
            <a:ext cx="7959725" cy="5588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fontScale="90000"/>
          </a:bodyPr>
          <a:lstStyle/>
          <a:p>
            <a:pPr algn="ctr" fontAlgn="base">
              <a:spcAft>
                <a:spcPct val="0"/>
              </a:spcAft>
            </a:pPr>
            <a:r>
              <a:rPr lang="cs-CZ" altLang="cs-CZ" sz="3600" dirty="0">
                <a:solidFill>
                  <a:schemeClr val="tx2"/>
                </a:solidFill>
                <a:ea typeface="+mn-ea"/>
                <a:cs typeface="Arial" charset="0"/>
              </a:rPr>
              <a:t>Odvětvové členění</a:t>
            </a:r>
          </a:p>
        </p:txBody>
      </p:sp>
      <p:sp>
        <p:nvSpPr>
          <p:cNvPr id="35843" name="Rectangle 3"/>
          <p:cNvSpPr>
            <a:spLocks noGrp="1"/>
          </p:cNvSpPr>
          <p:nvPr>
            <p:ph type="body" idx="4294967295"/>
          </p:nvPr>
        </p:nvSpPr>
        <p:spPr>
          <a:xfrm>
            <a:off x="755576" y="1772816"/>
            <a:ext cx="7740724" cy="352839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sz="3200" dirty="0">
                <a:latin typeface="Gentium Basic" panose="02000503060000020004" pitchFamily="2" charset="-18"/>
              </a:rPr>
              <a:t>skupina 1 – </a:t>
            </a:r>
            <a:r>
              <a:rPr lang="cs-CZ" altLang="cs-CZ" sz="3200" dirty="0" smtClean="0">
                <a:latin typeface="Gentium Basic" panose="02000503060000020004" pitchFamily="2" charset="-18"/>
              </a:rPr>
              <a:t>zemědělství a </a:t>
            </a:r>
            <a:r>
              <a:rPr lang="cs-CZ" altLang="cs-CZ" sz="3200" dirty="0">
                <a:latin typeface="Gentium Basic" panose="02000503060000020004" pitchFamily="2" charset="-18"/>
              </a:rPr>
              <a:t>lesní </a:t>
            </a:r>
            <a:r>
              <a:rPr lang="cs-CZ" altLang="cs-CZ" sz="3200" dirty="0" smtClean="0">
                <a:latin typeface="Gentium Basic" panose="02000503060000020004" pitchFamily="2" charset="-18"/>
              </a:rPr>
              <a:t>hospodářství</a:t>
            </a:r>
            <a:endParaRPr lang="cs-CZ" altLang="cs-CZ" sz="3200" dirty="0">
              <a:latin typeface="Gentium Basic" panose="02000503060000020004" pitchFamily="2" charset="-18"/>
            </a:endParaRPr>
          </a:p>
          <a:p>
            <a:pPr algn="just"/>
            <a:r>
              <a:rPr lang="cs-CZ" altLang="cs-CZ" sz="3200" dirty="0">
                <a:latin typeface="Gentium Basic" panose="02000503060000020004" pitchFamily="2" charset="-18"/>
              </a:rPr>
              <a:t>skupina 2 – průmyslová a ostatní odvětví hospodářství</a:t>
            </a:r>
          </a:p>
          <a:p>
            <a:pPr algn="just"/>
            <a:r>
              <a:rPr lang="cs-CZ" altLang="cs-CZ" sz="3200" dirty="0">
                <a:latin typeface="Gentium Basic" panose="02000503060000020004" pitchFamily="2" charset="-18"/>
              </a:rPr>
              <a:t>skupina 3 – služby pro obyvatelstvo</a:t>
            </a:r>
          </a:p>
          <a:p>
            <a:pPr algn="just"/>
            <a:r>
              <a:rPr lang="cs-CZ" altLang="cs-CZ" sz="3200" dirty="0">
                <a:latin typeface="Gentium Basic" panose="02000503060000020004" pitchFamily="2" charset="-18"/>
              </a:rPr>
              <a:t>skupina 4 – sociální věci a politika zaměstnanosti</a:t>
            </a:r>
          </a:p>
          <a:p>
            <a:pPr algn="just"/>
            <a:r>
              <a:rPr lang="cs-CZ" altLang="cs-CZ" sz="3200" dirty="0">
                <a:latin typeface="Gentium Basic" panose="02000503060000020004" pitchFamily="2" charset="-18"/>
              </a:rPr>
              <a:t>skupina 5 – bezpečnost státu a právní ochrana</a:t>
            </a:r>
          </a:p>
          <a:p>
            <a:pPr algn="just"/>
            <a:r>
              <a:rPr lang="cs-CZ" altLang="cs-CZ" sz="3200" dirty="0">
                <a:latin typeface="Gentium Basic" panose="02000503060000020004" pitchFamily="2" charset="-18"/>
              </a:rPr>
              <a:t>skupina 6 – všeobecná veřejná správa a služby</a:t>
            </a:r>
          </a:p>
        </p:txBody>
      </p:sp>
    </p:spTree>
    <p:extLst>
      <p:ext uri="{BB962C8B-B14F-4D97-AF65-F5344CB8AC3E}">
        <p14:creationId xmlns:p14="http://schemas.microsoft.com/office/powerpoint/2010/main" xmlns="" val="1048214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38018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13</a:t>
            </a:fld>
            <a:endParaRPr lang="cs-CZ" altLang="cs-CZ" sz="1200">
              <a:latin typeface="Georgia" panose="02040502050405020303" pitchFamily="18" charset="0"/>
            </a:endParaRPr>
          </a:p>
        </p:txBody>
      </p:sp>
      <p:sp>
        <p:nvSpPr>
          <p:cNvPr id="38914" name="Rectangle 2"/>
          <p:cNvSpPr>
            <a:spLocks noGrp="1"/>
          </p:cNvSpPr>
          <p:nvPr>
            <p:ph type="title" idx="4294967295"/>
          </p:nvPr>
        </p:nvSpPr>
        <p:spPr>
          <a:xfrm>
            <a:off x="755576" y="476672"/>
            <a:ext cx="7959725" cy="576262"/>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fontScale="90000"/>
          </a:bodyPr>
          <a:lstStyle/>
          <a:p>
            <a:pPr algn="ctr" fontAlgn="base">
              <a:spcAft>
                <a:spcPct val="0"/>
              </a:spcAft>
            </a:pPr>
            <a:r>
              <a:rPr lang="cs-CZ" altLang="cs-CZ" sz="3200" dirty="0">
                <a:solidFill>
                  <a:schemeClr val="tx2"/>
                </a:solidFill>
                <a:ea typeface="+mn-ea"/>
                <a:cs typeface="Arial" charset="0"/>
              </a:rPr>
              <a:t>Vztah účetnictví a rozpočtu</a:t>
            </a:r>
          </a:p>
        </p:txBody>
      </p:sp>
      <p:sp>
        <p:nvSpPr>
          <p:cNvPr id="38915" name="Rectangle 3"/>
          <p:cNvSpPr>
            <a:spLocks noGrp="1"/>
          </p:cNvSpPr>
          <p:nvPr>
            <p:ph type="body" idx="4294967295"/>
          </p:nvPr>
        </p:nvSpPr>
        <p:spPr>
          <a:xfrm>
            <a:off x="179512" y="1124744"/>
            <a:ext cx="8712967" cy="504056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spcBef>
                <a:spcPts val="0"/>
              </a:spcBef>
            </a:pPr>
            <a:r>
              <a:rPr lang="cs-CZ" altLang="cs-CZ" sz="2800" dirty="0">
                <a:latin typeface="Gentium Basic" panose="02000503060000020004" pitchFamily="2" charset="-18"/>
              </a:rPr>
              <a:t>Rozpočet </a:t>
            </a:r>
          </a:p>
          <a:p>
            <a:pPr lvl="1" algn="just">
              <a:spcBef>
                <a:spcPts val="0"/>
              </a:spcBef>
              <a:buFontTx/>
              <a:buChar char="•"/>
            </a:pPr>
            <a:r>
              <a:rPr lang="cs-CZ" altLang="cs-CZ" sz="2800" dirty="0">
                <a:latin typeface="Gentium Basic" panose="02000503060000020004" pitchFamily="2" charset="-18"/>
              </a:rPr>
              <a:t>několik pohledů na peněžní operace (klasifikace podle různých na sobě nezávislých hledisek) </a:t>
            </a:r>
          </a:p>
          <a:p>
            <a:pPr lvl="1" algn="just">
              <a:spcBef>
                <a:spcPts val="0"/>
              </a:spcBef>
              <a:buFontTx/>
              <a:buChar char="•"/>
            </a:pPr>
            <a:r>
              <a:rPr lang="cs-CZ" altLang="cs-CZ" sz="2800" dirty="0">
                <a:latin typeface="Gentium Basic" panose="02000503060000020004" pitchFamily="2" charset="-18"/>
              </a:rPr>
              <a:t>peněžní toky jednotky v rozpočtové činnosti v průběhu jednoho roku</a:t>
            </a:r>
          </a:p>
          <a:p>
            <a:pPr lvl="1" algn="just">
              <a:spcBef>
                <a:spcPts val="0"/>
              </a:spcBef>
              <a:buFontTx/>
              <a:buChar char="•"/>
            </a:pPr>
            <a:r>
              <a:rPr lang="cs-CZ" altLang="cs-CZ" sz="2800" dirty="0">
                <a:latin typeface="Gentium Basic" panose="02000503060000020004" pitchFamily="2" charset="-18"/>
              </a:rPr>
              <a:t>příjmově </a:t>
            </a:r>
            <a:r>
              <a:rPr lang="cs-CZ" altLang="cs-CZ" sz="2800" dirty="0" smtClean="0">
                <a:latin typeface="Gentium Basic" panose="02000503060000020004" pitchFamily="2" charset="-18"/>
              </a:rPr>
              <a:t>– výdajový</a:t>
            </a:r>
          </a:p>
          <a:p>
            <a:pPr algn="just">
              <a:spcBef>
                <a:spcPts val="0"/>
              </a:spcBef>
            </a:pPr>
            <a:r>
              <a:rPr lang="cs-CZ" altLang="cs-CZ" sz="2800" dirty="0" smtClean="0">
                <a:latin typeface="Gentium Basic" panose="02000503060000020004" pitchFamily="2" charset="-18"/>
              </a:rPr>
              <a:t>Účetnictví </a:t>
            </a:r>
            <a:endParaRPr lang="cs-CZ" altLang="cs-CZ" sz="2800" dirty="0">
              <a:latin typeface="Gentium Basic" panose="02000503060000020004" pitchFamily="2" charset="-18"/>
            </a:endParaRPr>
          </a:p>
          <a:p>
            <a:pPr lvl="1" algn="just">
              <a:spcBef>
                <a:spcPts val="0"/>
              </a:spcBef>
              <a:buFontTx/>
              <a:buChar char="•"/>
            </a:pPr>
            <a:r>
              <a:rPr lang="cs-CZ" altLang="cs-CZ" sz="2800" dirty="0">
                <a:latin typeface="Gentium Basic" panose="02000503060000020004" pitchFamily="2" charset="-18"/>
              </a:rPr>
              <a:t>jednoúrovňový systém, osnova syntetických účtů</a:t>
            </a:r>
          </a:p>
          <a:p>
            <a:pPr lvl="1" algn="just">
              <a:spcBef>
                <a:spcPts val="0"/>
              </a:spcBef>
              <a:buFontTx/>
              <a:buChar char="•"/>
            </a:pPr>
            <a:r>
              <a:rPr lang="cs-CZ" altLang="cs-CZ" sz="2800" dirty="0">
                <a:latin typeface="Gentium Basic" panose="02000503060000020004" pitchFamily="2" charset="-18"/>
              </a:rPr>
              <a:t>komplexnější, obsahuje i informace o majetku, závazcích, pohledávkách</a:t>
            </a:r>
          </a:p>
          <a:p>
            <a:pPr lvl="1" algn="just">
              <a:spcBef>
                <a:spcPts val="0"/>
              </a:spcBef>
              <a:buFontTx/>
              <a:buChar char="•"/>
            </a:pPr>
            <a:r>
              <a:rPr lang="cs-CZ" altLang="cs-CZ" sz="2800" dirty="0">
                <a:latin typeface="Gentium Basic" panose="02000503060000020004" pitchFamily="2" charset="-18"/>
              </a:rPr>
              <a:t>kontinuita v čase</a:t>
            </a:r>
          </a:p>
          <a:p>
            <a:pPr lvl="1" algn="just">
              <a:spcBef>
                <a:spcPts val="0"/>
              </a:spcBef>
              <a:buFontTx/>
              <a:buChar char="•"/>
            </a:pPr>
            <a:r>
              <a:rPr lang="cs-CZ" altLang="cs-CZ" sz="2800" dirty="0">
                <a:latin typeface="Gentium Basic" panose="02000503060000020004" pitchFamily="2" charset="-18"/>
              </a:rPr>
              <a:t>nákladově – </a:t>
            </a:r>
            <a:r>
              <a:rPr lang="cs-CZ" altLang="cs-CZ" sz="2800" dirty="0" smtClean="0">
                <a:latin typeface="Gentium Basic" panose="02000503060000020004" pitchFamily="2" charset="-18"/>
              </a:rPr>
              <a:t>výnosový</a:t>
            </a:r>
          </a:p>
          <a:p>
            <a:pPr algn="just">
              <a:spcBef>
                <a:spcPts val="0"/>
              </a:spcBef>
            </a:pPr>
            <a:r>
              <a:rPr lang="cs-CZ" altLang="cs-CZ" sz="2800" dirty="0" smtClean="0">
                <a:latin typeface="Gentium Basic" panose="02000503060000020004" pitchFamily="2" charset="-18"/>
              </a:rPr>
              <a:t>Účetnictví </a:t>
            </a:r>
            <a:r>
              <a:rPr lang="cs-CZ" altLang="cs-CZ" sz="2800" dirty="0">
                <a:latin typeface="Gentium Basic" panose="02000503060000020004" pitchFamily="2" charset="-18"/>
              </a:rPr>
              <a:t>a rozpočet spolu souvisí, doplňují se, jsou provázané</a:t>
            </a:r>
          </a:p>
          <a:p>
            <a:pPr lvl="1" algn="just">
              <a:spcBef>
                <a:spcPts val="0"/>
              </a:spcBef>
              <a:buFontTx/>
              <a:buChar char="•"/>
            </a:pPr>
            <a:r>
              <a:rPr lang="cs-CZ" altLang="cs-CZ" sz="2800" dirty="0">
                <a:latin typeface="Gentium Basic" panose="02000503060000020004" pitchFamily="2" charset="-18"/>
              </a:rPr>
              <a:t>rozpočet je s účetnictvím provázán přes rozpočtové účty</a:t>
            </a:r>
          </a:p>
        </p:txBody>
      </p:sp>
    </p:spTree>
    <p:extLst>
      <p:ext uri="{BB962C8B-B14F-4D97-AF65-F5344CB8AC3E}">
        <p14:creationId xmlns:p14="http://schemas.microsoft.com/office/powerpoint/2010/main" xmlns="" val="1286700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14</a:t>
            </a:fld>
            <a:endParaRPr lang="cs-CZ" altLang="cs-CZ" sz="1200">
              <a:latin typeface="Georgia" panose="02040502050405020303" pitchFamily="18" charset="0"/>
            </a:endParaRPr>
          </a:p>
        </p:txBody>
      </p:sp>
      <p:sp>
        <p:nvSpPr>
          <p:cNvPr id="12290" name="Rectangle 2"/>
          <p:cNvSpPr>
            <a:spLocks noGrp="1"/>
          </p:cNvSpPr>
          <p:nvPr>
            <p:ph type="title" idx="4294967295"/>
          </p:nvPr>
        </p:nvSpPr>
        <p:spPr>
          <a:xfrm>
            <a:off x="1187624" y="404664"/>
            <a:ext cx="6781800" cy="1152525"/>
          </a:xfrm>
        </p:spPr>
        <p:txBody>
          <a:bodyPr>
            <a:normAutofit fontScale="90000"/>
          </a:bodyPr>
          <a:lstStyle/>
          <a:p>
            <a:pPr algn="ctr"/>
            <a:r>
              <a:rPr lang="cs-CZ" altLang="cs-CZ" sz="3600" dirty="0"/>
              <a:t>ÚČETNÍ REFORMA </a:t>
            </a:r>
            <a:br>
              <a:rPr lang="cs-CZ" altLang="cs-CZ" sz="3600" dirty="0"/>
            </a:br>
            <a:r>
              <a:rPr lang="cs-CZ" altLang="cs-CZ" sz="3600" dirty="0"/>
              <a:t>v oblasti veřejných financí</a:t>
            </a:r>
          </a:p>
        </p:txBody>
      </p:sp>
      <p:sp>
        <p:nvSpPr>
          <p:cNvPr id="12291" name="Rectangle 3"/>
          <p:cNvSpPr>
            <a:spLocks noGrp="1"/>
          </p:cNvSpPr>
          <p:nvPr>
            <p:ph type="body" idx="4294967295"/>
          </p:nvPr>
        </p:nvSpPr>
        <p:spPr>
          <a:xfrm>
            <a:off x="539552" y="1628800"/>
            <a:ext cx="8136904" cy="4497363"/>
          </a:xfrm>
          <a:ln/>
        </p:spPr>
        <p:txBody>
          <a:bodyPr vert="horz" lIns="91440" tIns="45720" rIns="91440" bIns="45720" rtlCol="0" anchor="ctr" anchorCtr="0">
            <a:noAutofit/>
          </a:bodyPr>
          <a:lstStyle/>
          <a:p>
            <a:pPr algn="just">
              <a:spcBef>
                <a:spcPts val="0"/>
              </a:spcBef>
            </a:pPr>
            <a:r>
              <a:rPr lang="cs-CZ" altLang="cs-CZ" sz="3200" dirty="0">
                <a:latin typeface="Gentium Basic" panose="02000503060000020004" pitchFamily="2" charset="-18"/>
              </a:rPr>
              <a:t>Usnesení vlády č. 561 ze dne 23.5.2007</a:t>
            </a:r>
          </a:p>
          <a:p>
            <a:pPr lvl="1" algn="just">
              <a:spcBef>
                <a:spcPts val="0"/>
              </a:spcBef>
            </a:pPr>
            <a:r>
              <a:rPr lang="cs-CZ" altLang="cs-CZ" sz="3200" dirty="0">
                <a:latin typeface="Gentium Basic" panose="02000503060000020004" pitchFamily="2" charset="-18"/>
              </a:rPr>
              <a:t>Schválení vytvoření účetnictví státu od 1.1.2010</a:t>
            </a:r>
          </a:p>
          <a:p>
            <a:pPr algn="just">
              <a:spcBef>
                <a:spcPts val="0"/>
              </a:spcBef>
            </a:pPr>
            <a:r>
              <a:rPr lang="cs-CZ" altLang="cs-CZ" sz="3200" dirty="0" smtClean="0">
                <a:latin typeface="Gentium Basic" panose="02000503060000020004" pitchFamily="2" charset="-18"/>
              </a:rPr>
              <a:t>CÍL </a:t>
            </a:r>
            <a:r>
              <a:rPr lang="cs-CZ" altLang="cs-CZ" sz="3200" dirty="0">
                <a:latin typeface="Gentium Basic" panose="02000503060000020004" pitchFamily="2" charset="-18"/>
              </a:rPr>
              <a:t>– vytvoření podmínek pro efektivní zajištění správných, úplných a včasných informací o hospodářské situaci státu a příslušných účetních jednotek</a:t>
            </a:r>
          </a:p>
          <a:p>
            <a:pPr algn="just">
              <a:spcBef>
                <a:spcPts val="0"/>
              </a:spcBef>
            </a:pPr>
            <a:endParaRPr lang="cs-CZ" altLang="cs-CZ" sz="3200" dirty="0">
              <a:latin typeface="Gentium Basic" panose="02000503060000020004" pitchFamily="2" charset="-18"/>
            </a:endParaRPr>
          </a:p>
        </p:txBody>
      </p:sp>
    </p:spTree>
    <p:extLst>
      <p:ext uri="{BB962C8B-B14F-4D97-AF65-F5344CB8AC3E}">
        <p14:creationId xmlns:p14="http://schemas.microsoft.com/office/powerpoint/2010/main" xmlns="" val="260326945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idx="4294967295"/>
          </p:nvPr>
        </p:nvSpPr>
        <p:spPr>
          <a:xfrm>
            <a:off x="468313" y="260350"/>
            <a:ext cx="8229600" cy="882650"/>
          </a:xfrm>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b" anchorCtr="0">
            <a:normAutofit/>
          </a:bodyPr>
          <a:lstStyle/>
          <a:p>
            <a:pPr algn="ctr"/>
            <a:r>
              <a:rPr lang="cs-CZ" altLang="cs-CZ" sz="3200" dirty="0"/>
              <a:t>Základní cíle účetní </a:t>
            </a:r>
            <a:r>
              <a:rPr lang="cs-CZ" altLang="cs-CZ" sz="3200" dirty="0" smtClean="0"/>
              <a:t>reformy</a:t>
            </a:r>
            <a:endParaRPr lang="cs-CZ" altLang="cs-CZ" sz="3200" dirty="0"/>
          </a:p>
        </p:txBody>
      </p:sp>
      <p:sp>
        <p:nvSpPr>
          <p:cNvPr id="14339" name="Zástupný symbol pro obsah 2"/>
          <p:cNvSpPr>
            <a:spLocks noGrp="1"/>
          </p:cNvSpPr>
          <p:nvPr>
            <p:ph sz="quarter" idx="4294967295"/>
          </p:nvPr>
        </p:nvSpPr>
        <p:spPr>
          <a:xfrm>
            <a:off x="395535" y="1412875"/>
            <a:ext cx="8569077" cy="4680421"/>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800" dirty="0">
                <a:latin typeface="Gentium Basic" panose="02000503060000020004" pitchFamily="2" charset="-18"/>
              </a:rPr>
              <a:t>účetnictví státu v analogii s účetnictvím podnikatelských subjektů</a:t>
            </a:r>
          </a:p>
          <a:p>
            <a:pPr algn="just">
              <a:spcBef>
                <a:spcPts val="0"/>
              </a:spcBef>
            </a:pPr>
            <a:r>
              <a:rPr lang="cs-CZ" altLang="cs-CZ" sz="2800" dirty="0" smtClean="0">
                <a:latin typeface="Gentium Basic" panose="02000503060000020004" pitchFamily="2" charset="-18"/>
              </a:rPr>
              <a:t>zjišťování informací za celou ČR, zkvalitnění informací za jednotlivé vybrané účetní jednotky</a:t>
            </a:r>
          </a:p>
          <a:p>
            <a:pPr algn="just">
              <a:spcBef>
                <a:spcPts val="0"/>
              </a:spcBef>
            </a:pPr>
            <a:r>
              <a:rPr lang="cs-CZ" altLang="cs-CZ" sz="2800" dirty="0" smtClean="0">
                <a:latin typeface="Gentium Basic" panose="02000503060000020004" pitchFamily="2" charset="-18"/>
              </a:rPr>
              <a:t>odstranění </a:t>
            </a:r>
            <a:r>
              <a:rPr lang="cs-CZ" altLang="cs-CZ" sz="2800" dirty="0">
                <a:latin typeface="Gentium Basic" panose="02000503060000020004" pitchFamily="2" charset="-18"/>
              </a:rPr>
              <a:t>roztříštěnosti jednotlivých evidencí a výkazů účetních jednotek napojených na veřejné rozpočty a majetek </a:t>
            </a:r>
            <a:r>
              <a:rPr lang="cs-CZ" altLang="cs-CZ" sz="2800" dirty="0" smtClean="0">
                <a:latin typeface="Gentium Basic" panose="02000503060000020004" pitchFamily="2" charset="-18"/>
              </a:rPr>
              <a:t>státu</a:t>
            </a:r>
          </a:p>
          <a:p>
            <a:pPr algn="just">
              <a:spcBef>
                <a:spcPts val="0"/>
              </a:spcBef>
            </a:pPr>
            <a:r>
              <a:rPr lang="cs-CZ" altLang="cs-CZ" sz="2800" dirty="0" smtClean="0">
                <a:latin typeface="Gentium Basic" panose="02000503060000020004" pitchFamily="2" charset="-18"/>
              </a:rPr>
              <a:t>elektronizace </a:t>
            </a:r>
            <a:r>
              <a:rPr lang="cs-CZ" altLang="cs-CZ" sz="2800" dirty="0" smtClean="0">
                <a:latin typeface="Gentium Basic" panose="02000503060000020004" pitchFamily="2" charset="-18"/>
              </a:rPr>
              <a:t>a digitalizace účetních záznamů - snížení administrativní </a:t>
            </a:r>
            <a:r>
              <a:rPr lang="cs-CZ" altLang="cs-CZ" sz="2800" dirty="0" smtClean="0">
                <a:latin typeface="Gentium Basic" panose="02000503060000020004" pitchFamily="2" charset="-18"/>
              </a:rPr>
              <a:t>náročnosti (?)</a:t>
            </a:r>
            <a:endParaRPr lang="cs-CZ" altLang="cs-CZ" sz="2800" dirty="0" smtClean="0">
              <a:latin typeface="Gentium Basic" panose="02000503060000020004" pitchFamily="2" charset="-18"/>
            </a:endParaRPr>
          </a:p>
          <a:p>
            <a:pPr algn="just">
              <a:spcBef>
                <a:spcPts val="0"/>
              </a:spcBef>
            </a:pPr>
            <a:r>
              <a:rPr lang="cs-CZ" altLang="cs-CZ" sz="2800" dirty="0" smtClean="0">
                <a:latin typeface="Gentium Basic" panose="02000503060000020004" pitchFamily="2" charset="-18"/>
              </a:rPr>
              <a:t>centrální </a:t>
            </a:r>
            <a:r>
              <a:rPr lang="cs-CZ" altLang="cs-CZ" sz="2800" dirty="0" smtClean="0">
                <a:latin typeface="Gentium Basic" panose="02000503060000020004" pitchFamily="2" charset="-18"/>
              </a:rPr>
              <a:t>úložiště účetních dat vybraných účetních jednotek - základ pro sestavení konsolidovaných účetních výkazů za </a:t>
            </a:r>
            <a:r>
              <a:rPr lang="cs-CZ" altLang="cs-CZ" sz="2800" dirty="0" smtClean="0">
                <a:latin typeface="Gentium Basic" panose="02000503060000020004" pitchFamily="2" charset="-18"/>
              </a:rPr>
              <a:t>ČR</a:t>
            </a:r>
            <a:endParaRPr lang="cs-CZ" altLang="cs-CZ" sz="2800" dirty="0" smtClean="0">
              <a:latin typeface="Gentium Basic" panose="02000503060000020004" pitchFamily="2" charset="-18"/>
            </a:endParaRPr>
          </a:p>
          <a:p>
            <a:pPr algn="just">
              <a:spcBef>
                <a:spcPts val="0"/>
              </a:spcBef>
            </a:pPr>
            <a:endParaRPr lang="cs-CZ" altLang="cs-CZ" sz="2800" dirty="0">
              <a:latin typeface="Gentium Basic" panose="02000503060000020004" pitchFamily="2" charset="-18"/>
            </a:endParaRPr>
          </a:p>
        </p:txBody>
      </p:sp>
      <p:sp>
        <p:nvSpPr>
          <p:cNvPr id="2" name="Zástupný symbol pro číslo snímku 1"/>
          <p:cNvSpPr>
            <a:spLocks noGrp="1"/>
          </p:cNvSpPr>
          <p:nvPr>
            <p:ph type="sldNum" sz="quarter" idx="12"/>
          </p:nvPr>
        </p:nvSpPr>
        <p:spPr>
          <a:xfrm>
            <a:off x="7010400" y="639923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15</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3271775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sz="quarter" idx="4294967295"/>
          </p:nvPr>
        </p:nvSpPr>
        <p:spPr>
          <a:xfrm>
            <a:off x="539552" y="1628775"/>
            <a:ext cx="8425061" cy="4464521"/>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3200" dirty="0">
                <a:latin typeface="Gentium Basic" panose="02000503060000020004" pitchFamily="2" charset="-18"/>
              </a:rPr>
              <a:t>akruální princip, </a:t>
            </a:r>
          </a:p>
          <a:p>
            <a:pPr marL="274320" lvl="1" algn="just">
              <a:spcBef>
                <a:spcPts val="0"/>
              </a:spcBef>
            </a:pPr>
            <a:r>
              <a:rPr lang="cs-CZ" altLang="cs-CZ" sz="3200" dirty="0">
                <a:latin typeface="Gentium Basic" panose="02000503060000020004" pitchFamily="2" charset="-18"/>
              </a:rPr>
              <a:t>změny v závěrkových výkazech, </a:t>
            </a:r>
          </a:p>
          <a:p>
            <a:pPr marL="274320" lvl="1" algn="just">
              <a:spcBef>
                <a:spcPts val="0"/>
              </a:spcBef>
            </a:pPr>
            <a:r>
              <a:rPr lang="cs-CZ" altLang="cs-CZ" sz="3200" dirty="0">
                <a:latin typeface="Gentium Basic" panose="02000503060000020004" pitchFamily="2" charset="-18"/>
              </a:rPr>
              <a:t>nové účetní metody, </a:t>
            </a:r>
          </a:p>
          <a:p>
            <a:pPr marL="274320" lvl="1" algn="just">
              <a:spcBef>
                <a:spcPts val="0"/>
              </a:spcBef>
            </a:pPr>
            <a:r>
              <a:rPr lang="cs-CZ" altLang="cs-CZ" sz="3200" dirty="0">
                <a:latin typeface="Gentium Basic" panose="02000503060000020004" pitchFamily="2" charset="-18"/>
              </a:rPr>
              <a:t>rozšíření oceňování vybraného majetku státu na reálnou hodnotu, </a:t>
            </a:r>
          </a:p>
          <a:p>
            <a:pPr marL="274320" lvl="1" algn="just">
              <a:spcBef>
                <a:spcPts val="0"/>
              </a:spcBef>
            </a:pPr>
            <a:r>
              <a:rPr lang="cs-CZ" altLang="cs-CZ" sz="3200" dirty="0">
                <a:latin typeface="Gentium Basic" panose="02000503060000020004" pitchFamily="2" charset="-18"/>
              </a:rPr>
              <a:t>podrozvahové účetnictví, </a:t>
            </a:r>
          </a:p>
          <a:p>
            <a:pPr marL="274320" lvl="1" algn="just">
              <a:spcBef>
                <a:spcPts val="0"/>
              </a:spcBef>
            </a:pPr>
            <a:r>
              <a:rPr lang="cs-CZ" altLang="cs-CZ" sz="3200" dirty="0">
                <a:latin typeface="Gentium Basic" panose="02000503060000020004" pitchFamily="2" charset="-18"/>
              </a:rPr>
              <a:t>změna účtové osnovy</a:t>
            </a:r>
            <a:r>
              <a:rPr lang="cs-CZ" altLang="cs-CZ" sz="3200" dirty="0" smtClean="0">
                <a:latin typeface="Gentium Basic" panose="02000503060000020004" pitchFamily="2" charset="-18"/>
              </a:rPr>
              <a:t>;</a:t>
            </a:r>
          </a:p>
          <a:p>
            <a:pPr marL="274320" lvl="1" algn="just">
              <a:spcBef>
                <a:spcPts val="0"/>
              </a:spcBef>
            </a:pPr>
            <a:endParaRPr lang="cs-CZ" altLang="cs-CZ" sz="3200" dirty="0">
              <a:latin typeface="Gentium Basic" panose="02000503060000020004" pitchFamily="2" charset="-18"/>
            </a:endParaRPr>
          </a:p>
          <a:p>
            <a:pPr algn="just">
              <a:spcBef>
                <a:spcPts val="0"/>
              </a:spcBef>
            </a:pPr>
            <a:r>
              <a:rPr lang="cs-CZ" altLang="cs-CZ" sz="3200" dirty="0">
                <a:latin typeface="Gentium Basic" panose="02000503060000020004" pitchFamily="2" charset="-18"/>
              </a:rPr>
              <a:t>možnost získávat důvěryhodné informace v reálném čase – dosud výhradně rozpočtové řízení založené na cash bázi</a:t>
            </a:r>
            <a:r>
              <a:rPr lang="cs-CZ" altLang="cs-CZ" sz="3200" dirty="0" smtClean="0">
                <a:latin typeface="Gentium Basic" panose="02000503060000020004" pitchFamily="2" charset="-18"/>
              </a:rPr>
              <a:t>.</a:t>
            </a:r>
            <a:endParaRPr lang="cs-CZ" altLang="cs-CZ" sz="3200" dirty="0">
              <a:latin typeface="Gentium Basic" panose="02000503060000020004" pitchFamily="2" charset="-18"/>
            </a:endParaRPr>
          </a:p>
        </p:txBody>
      </p:sp>
      <p:sp>
        <p:nvSpPr>
          <p:cNvPr id="17413" name="Nadpis 1"/>
          <p:cNvSpPr>
            <a:spLocks/>
          </p:cNvSpPr>
          <p:nvPr/>
        </p:nvSpPr>
        <p:spPr bwMode="auto">
          <a:xfrm>
            <a:off x="460375"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r>
              <a:rPr lang="cs-CZ" altLang="cs-CZ" sz="3600" dirty="0">
                <a:latin typeface="+mj-lt"/>
              </a:rPr>
              <a:t>Hlavní změny v </a:t>
            </a:r>
            <a:r>
              <a:rPr lang="cs-CZ" altLang="cs-CZ" sz="3600" dirty="0" smtClean="0">
                <a:latin typeface="+mj-lt"/>
              </a:rPr>
              <a:t>účetnictví</a:t>
            </a:r>
            <a:endParaRPr lang="cs-CZ" altLang="cs-CZ" sz="3600" dirty="0">
              <a:latin typeface="+mj-lt"/>
            </a:endParaRPr>
          </a:p>
        </p:txBody>
      </p:sp>
      <p:sp>
        <p:nvSpPr>
          <p:cNvPr id="2" name="Zástupný symbol pro číslo snímku 1"/>
          <p:cNvSpPr>
            <a:spLocks noGrp="1"/>
          </p:cNvSpPr>
          <p:nvPr>
            <p:ph type="sldNum" sz="quarter" idx="12"/>
          </p:nvPr>
        </p:nvSpPr>
        <p:spPr>
          <a:xfrm>
            <a:off x="7010400" y="638018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16</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1855541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idx="4294967295"/>
          </p:nvPr>
        </p:nvSpPr>
        <p:spPr>
          <a:xfrm>
            <a:off x="460375" y="274638"/>
            <a:ext cx="8229600" cy="11430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3200" dirty="0">
                <a:solidFill>
                  <a:schemeClr val="tx2"/>
                </a:solidFill>
                <a:ea typeface="+mn-ea"/>
                <a:cs typeface="+mn-cs"/>
              </a:rPr>
              <a:t>Základní pojmy – specifika ÚSC </a:t>
            </a:r>
          </a:p>
        </p:txBody>
      </p:sp>
      <p:sp>
        <p:nvSpPr>
          <p:cNvPr id="21507" name="Zástupný symbol pro obsah 2"/>
          <p:cNvSpPr>
            <a:spLocks noGrp="1"/>
          </p:cNvSpPr>
          <p:nvPr>
            <p:ph sz="quarter" idx="4294967295"/>
          </p:nvPr>
        </p:nvSpPr>
        <p:spPr>
          <a:xfrm>
            <a:off x="457200" y="1600200"/>
            <a:ext cx="8229600"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3200" dirty="0">
                <a:latin typeface="Gentium Basic" panose="02000503060000020004" pitchFamily="2" charset="-18"/>
              </a:rPr>
              <a:t>Účetní období – kalendářní rok</a:t>
            </a:r>
          </a:p>
          <a:p>
            <a:pPr algn="just">
              <a:spcBef>
                <a:spcPts val="0"/>
              </a:spcBef>
            </a:pPr>
            <a:r>
              <a:rPr lang="cs-CZ" altLang="cs-CZ" sz="3200" dirty="0">
                <a:latin typeface="Gentium Basic" panose="02000503060000020004" pitchFamily="2" charset="-18"/>
              </a:rPr>
              <a:t>Rozsah vedení účetnictví – v plném rozsahu</a:t>
            </a:r>
          </a:p>
        </p:txBody>
      </p:sp>
      <p:sp>
        <p:nvSpPr>
          <p:cNvPr id="2" name="Zástupný symbol pro číslo snímku 1"/>
          <p:cNvSpPr>
            <a:spLocks noGrp="1"/>
          </p:cNvSpPr>
          <p:nvPr>
            <p:ph type="sldNum" sz="quarter" idx="12"/>
          </p:nvPr>
        </p:nvSpPr>
        <p:spPr>
          <a:xfrm>
            <a:off x="7000825"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17</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2502263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a:xfrm>
            <a:off x="619125" y="365125"/>
            <a:ext cx="7956550" cy="5969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3200" dirty="0">
                <a:solidFill>
                  <a:schemeClr val="tx2"/>
                </a:solidFill>
                <a:ea typeface="+mn-ea"/>
                <a:cs typeface="+mn-cs"/>
              </a:rPr>
              <a:t>Právní úprava účetnictví ÚSC</a:t>
            </a:r>
          </a:p>
        </p:txBody>
      </p:sp>
      <p:sp>
        <p:nvSpPr>
          <p:cNvPr id="22531" name="Rectangle 3"/>
          <p:cNvSpPr>
            <a:spLocks noGrp="1"/>
          </p:cNvSpPr>
          <p:nvPr>
            <p:ph type="body" idx="4294967295"/>
          </p:nvPr>
        </p:nvSpPr>
        <p:spPr>
          <a:xfrm>
            <a:off x="395535" y="1268413"/>
            <a:ext cx="8497639" cy="482488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800" dirty="0">
                <a:latin typeface="Gentium Basic" panose="02000503060000020004" pitchFamily="2" charset="-18"/>
              </a:rPr>
              <a:t>Zákon č. 563/1991 Sb., o účetnictví (v platném znění),</a:t>
            </a:r>
          </a:p>
          <a:p>
            <a:pPr marL="548640" lvl="2" algn="just">
              <a:spcBef>
                <a:spcPts val="0"/>
              </a:spcBef>
            </a:pPr>
            <a:r>
              <a:rPr lang="cs-CZ" altLang="cs-CZ" sz="2600" dirty="0">
                <a:latin typeface="Gentium Basic" panose="02000503060000020004" pitchFamily="2" charset="-18"/>
              </a:rPr>
              <a:t>Zásadní změna zákonem č. 304/2008 Sb.</a:t>
            </a:r>
          </a:p>
          <a:p>
            <a:pPr algn="just">
              <a:spcBef>
                <a:spcPts val="0"/>
              </a:spcBef>
            </a:pPr>
            <a:endParaRPr lang="cs-CZ" altLang="cs-CZ" sz="2800" dirty="0">
              <a:latin typeface="Gentium Basic" panose="02000503060000020004" pitchFamily="2" charset="-18"/>
            </a:endParaRPr>
          </a:p>
          <a:p>
            <a:pPr algn="just">
              <a:spcBef>
                <a:spcPts val="0"/>
              </a:spcBef>
            </a:pPr>
            <a:r>
              <a:rPr lang="cs-CZ" altLang="cs-CZ" sz="2800" dirty="0">
                <a:latin typeface="Gentium Basic" panose="02000503060000020004" pitchFamily="2" charset="-18"/>
              </a:rPr>
              <a:t>Vyhláška č. 410/2009 Sb., kterou se provádějí některá ustanovení zákona č. 563/1991 Sb., o účetnictví, ve znění pozdějších předpisů, pro některé vybrané účetní jednotky,</a:t>
            </a:r>
          </a:p>
          <a:p>
            <a:pPr algn="just">
              <a:spcBef>
                <a:spcPts val="0"/>
              </a:spcBef>
            </a:pPr>
            <a:endParaRPr lang="cs-CZ" altLang="cs-CZ" sz="2800" dirty="0">
              <a:latin typeface="Gentium Basic" panose="02000503060000020004" pitchFamily="2" charset="-18"/>
            </a:endParaRPr>
          </a:p>
          <a:p>
            <a:pPr algn="just">
              <a:spcBef>
                <a:spcPts val="0"/>
              </a:spcBef>
            </a:pPr>
            <a:r>
              <a:rPr lang="cs-CZ" altLang="cs-CZ" sz="2800" dirty="0">
                <a:latin typeface="Gentium Basic" panose="02000503060000020004" pitchFamily="2" charset="-18"/>
              </a:rPr>
              <a:t>České účetní standardy pro účetní jednotky, které účtují podle vyhlášky č. 410/2009 Sb.</a:t>
            </a:r>
          </a:p>
          <a:p>
            <a:pPr marL="548640" lvl="2" algn="just">
              <a:spcBef>
                <a:spcPts val="0"/>
              </a:spcBef>
            </a:pPr>
            <a:r>
              <a:rPr lang="cs-CZ" altLang="cs-CZ" sz="2600" dirty="0">
                <a:latin typeface="Gentium Basic" panose="02000503060000020004" pitchFamily="2" charset="-18"/>
              </a:rPr>
              <a:t>701 a následující – jsou průběžně vydávány (v současnosti 701-710)</a:t>
            </a:r>
          </a:p>
        </p:txBody>
      </p:sp>
      <p:sp>
        <p:nvSpPr>
          <p:cNvPr id="2" name="Zástupný symbol pro číslo snímku 1"/>
          <p:cNvSpPr>
            <a:spLocks noGrp="1"/>
          </p:cNvSpPr>
          <p:nvPr>
            <p:ph type="sldNum" sz="quarter" idx="12"/>
          </p:nvPr>
        </p:nvSpPr>
        <p:spPr>
          <a:xfrm>
            <a:off x="7010400" y="638018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18</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1725334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idx="4294967295"/>
          </p:nvPr>
        </p:nvSpPr>
        <p:spPr>
          <a:xfrm>
            <a:off x="460375" y="274638"/>
            <a:ext cx="8229600" cy="778098"/>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3200" dirty="0">
                <a:solidFill>
                  <a:schemeClr val="tx2"/>
                </a:solidFill>
                <a:ea typeface="+mn-ea"/>
                <a:cs typeface="+mn-cs"/>
              </a:rPr>
              <a:t>Další vyhlášky </a:t>
            </a:r>
            <a:r>
              <a:rPr lang="cs-CZ" altLang="cs-CZ" sz="3200" dirty="0" smtClean="0">
                <a:solidFill>
                  <a:schemeClr val="tx2"/>
                </a:solidFill>
                <a:ea typeface="+mn-ea"/>
                <a:cs typeface="+mn-cs"/>
              </a:rPr>
              <a:t>upravující účetnictví ÚSC</a:t>
            </a:r>
            <a:endParaRPr lang="cs-CZ" altLang="cs-CZ" sz="3200" dirty="0">
              <a:solidFill>
                <a:schemeClr val="tx2"/>
              </a:solidFill>
              <a:ea typeface="+mn-ea"/>
              <a:cs typeface="+mn-cs"/>
            </a:endParaRPr>
          </a:p>
        </p:txBody>
      </p:sp>
      <p:sp>
        <p:nvSpPr>
          <p:cNvPr id="23555" name="Zástupný symbol pro obsah 2"/>
          <p:cNvSpPr>
            <a:spLocks noGrp="1"/>
          </p:cNvSpPr>
          <p:nvPr>
            <p:ph sz="quarter" idx="4294967295"/>
          </p:nvPr>
        </p:nvSpPr>
        <p:spPr>
          <a:xfrm>
            <a:off x="323528" y="980728"/>
            <a:ext cx="8424936" cy="518457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000" dirty="0">
                <a:latin typeface="Arial" pitchFamily="34" charset="0"/>
                <a:cs typeface="Arial" pitchFamily="34" charset="0"/>
              </a:rPr>
              <a:t>Vyhláška č. 220/2013 Sb. </a:t>
            </a:r>
            <a:r>
              <a:rPr lang="cs-CZ" altLang="cs-CZ" sz="2000" dirty="0">
                <a:latin typeface="Arial" pitchFamily="34" charset="0"/>
                <a:cs typeface="Arial" pitchFamily="34" charset="0"/>
              </a:rPr>
              <a:t>- o požadavcích na schvalování účetních závěrek některých vybraných účetních </a:t>
            </a:r>
            <a:r>
              <a:rPr lang="cs-CZ" altLang="cs-CZ" sz="2000" dirty="0" smtClean="0">
                <a:latin typeface="Arial" pitchFamily="34" charset="0"/>
                <a:cs typeface="Arial" pitchFamily="34" charset="0"/>
              </a:rPr>
              <a:t>jednotek</a:t>
            </a:r>
          </a:p>
          <a:p>
            <a:pPr algn="just">
              <a:spcBef>
                <a:spcPts val="0"/>
              </a:spcBef>
            </a:pPr>
            <a:endParaRPr lang="cs-CZ" altLang="cs-CZ" sz="1600" dirty="0" smtClean="0">
              <a:latin typeface="Arial" pitchFamily="34" charset="0"/>
              <a:cs typeface="Arial" pitchFamily="34" charset="0"/>
            </a:endParaRPr>
          </a:p>
          <a:p>
            <a:pPr algn="just">
              <a:spcBef>
                <a:spcPts val="0"/>
              </a:spcBef>
            </a:pPr>
            <a:r>
              <a:rPr lang="cs-CZ" altLang="cs-CZ" sz="2000" dirty="0" smtClean="0">
                <a:latin typeface="Arial" pitchFamily="34" charset="0"/>
                <a:cs typeface="Arial" pitchFamily="34" charset="0"/>
              </a:rPr>
              <a:t>„</a:t>
            </a:r>
            <a:r>
              <a:rPr lang="cs-CZ" altLang="cs-CZ" sz="2000" dirty="0" smtClean="0">
                <a:latin typeface="Arial" pitchFamily="34" charset="0"/>
                <a:cs typeface="Arial" pitchFamily="34" charset="0"/>
              </a:rPr>
              <a:t>Technická </a:t>
            </a:r>
            <a:r>
              <a:rPr lang="cs-CZ" altLang="cs-CZ" sz="2000" dirty="0">
                <a:latin typeface="Arial" pitchFamily="34" charset="0"/>
                <a:cs typeface="Arial" pitchFamily="34" charset="0"/>
              </a:rPr>
              <a:t>vyhláška“ o účetních záznamech – vyhláška č. 383/2009 Sb., o účetních záznamech v technické formě vybraných účetních jednotek a jejich předávání do centrálního systému účetních informací </a:t>
            </a:r>
            <a:r>
              <a:rPr lang="cs-CZ" altLang="cs-CZ" sz="2000" dirty="0" smtClean="0">
                <a:latin typeface="Arial" pitchFamily="34" charset="0"/>
                <a:cs typeface="Arial" pitchFamily="34" charset="0"/>
              </a:rPr>
              <a:t>státu</a:t>
            </a:r>
          </a:p>
          <a:p>
            <a:pPr algn="just">
              <a:spcBef>
                <a:spcPts val="0"/>
              </a:spcBef>
            </a:pPr>
            <a:endParaRPr lang="cs-CZ" altLang="cs-CZ" sz="1600" dirty="0" smtClean="0">
              <a:latin typeface="Arial" pitchFamily="34" charset="0"/>
              <a:cs typeface="Arial" pitchFamily="34" charset="0"/>
            </a:endParaRPr>
          </a:p>
          <a:p>
            <a:pPr algn="just">
              <a:spcBef>
                <a:spcPts val="0"/>
              </a:spcBef>
            </a:pPr>
            <a:r>
              <a:rPr lang="cs-CZ" altLang="cs-CZ" sz="2000" dirty="0" smtClean="0">
                <a:latin typeface="Arial" pitchFamily="34" charset="0"/>
                <a:cs typeface="Arial" pitchFamily="34" charset="0"/>
              </a:rPr>
              <a:t>Vyhláška </a:t>
            </a:r>
            <a:r>
              <a:rPr lang="cs-CZ" altLang="cs-CZ" sz="2000" dirty="0">
                <a:latin typeface="Arial" pitchFamily="34" charset="0"/>
                <a:cs typeface="Arial" pitchFamily="34" charset="0"/>
              </a:rPr>
              <a:t>č. 449/2009 Sb., o způsobu, termínech a rozsahu údajů státních fondů, rozpočtů územních samosprávných celků, rozpočtů dobrovolných svazků obcí a rozpočtů Regionálních rad regionů soudržnosti</a:t>
            </a:r>
            <a:r>
              <a:rPr lang="cs-CZ" altLang="cs-CZ" sz="2000" dirty="0" smtClean="0">
                <a:latin typeface="Arial" pitchFamily="34" charset="0"/>
                <a:cs typeface="Arial" pitchFamily="34" charset="0"/>
              </a:rPr>
              <a:t>…</a:t>
            </a:r>
          </a:p>
          <a:p>
            <a:pPr algn="just">
              <a:spcBef>
                <a:spcPts val="0"/>
              </a:spcBef>
            </a:pPr>
            <a:endParaRPr lang="cs-CZ" altLang="cs-CZ" sz="1600" dirty="0">
              <a:latin typeface="Arial" pitchFamily="34" charset="0"/>
              <a:cs typeface="Arial" pitchFamily="34" charset="0"/>
            </a:endParaRPr>
          </a:p>
          <a:p>
            <a:pPr algn="just">
              <a:spcBef>
                <a:spcPts val="0"/>
              </a:spcBef>
            </a:pPr>
            <a:r>
              <a:rPr lang="cs-CZ" altLang="cs-CZ" sz="2000" dirty="0" smtClean="0">
                <a:latin typeface="Arial" pitchFamily="34" charset="0"/>
                <a:cs typeface="Arial" pitchFamily="34" charset="0"/>
              </a:rPr>
              <a:t>„</a:t>
            </a:r>
            <a:r>
              <a:rPr lang="cs-CZ" altLang="cs-CZ" sz="2000" dirty="0">
                <a:latin typeface="Arial" pitchFamily="34" charset="0"/>
                <a:cs typeface="Arial" pitchFamily="34" charset="0"/>
              </a:rPr>
              <a:t>Inventarizační vyhláška“ – </a:t>
            </a:r>
            <a:r>
              <a:rPr lang="cs-CZ" altLang="cs-CZ" sz="2000" dirty="0">
                <a:latin typeface="Arial" pitchFamily="34" charset="0"/>
                <a:cs typeface="Arial" pitchFamily="34" charset="0"/>
              </a:rPr>
              <a:t>vyhláška č. </a:t>
            </a:r>
            <a:r>
              <a:rPr lang="cs-CZ" altLang="cs-CZ" sz="2000" dirty="0">
                <a:latin typeface="Arial" pitchFamily="34" charset="0"/>
                <a:cs typeface="Arial" pitchFamily="34" charset="0"/>
              </a:rPr>
              <a:t>270/2010 Sb., o inventarizaci majetku a </a:t>
            </a:r>
            <a:r>
              <a:rPr lang="cs-CZ" altLang="cs-CZ" sz="2000" dirty="0" smtClean="0">
                <a:latin typeface="Arial" pitchFamily="34" charset="0"/>
                <a:cs typeface="Arial" pitchFamily="34" charset="0"/>
              </a:rPr>
              <a:t>závazků</a:t>
            </a:r>
          </a:p>
          <a:p>
            <a:pPr algn="just">
              <a:spcBef>
                <a:spcPts val="0"/>
              </a:spcBef>
            </a:pPr>
            <a:endParaRPr lang="cs-CZ" altLang="cs-CZ" sz="1600" dirty="0">
              <a:latin typeface="Arial" pitchFamily="34" charset="0"/>
              <a:cs typeface="Arial" pitchFamily="34" charset="0"/>
            </a:endParaRPr>
          </a:p>
          <a:p>
            <a:pPr algn="just">
              <a:spcBef>
                <a:spcPts val="0"/>
              </a:spcBef>
            </a:pPr>
            <a:r>
              <a:rPr lang="cs-CZ" altLang="cs-CZ" sz="2000" dirty="0" smtClean="0">
                <a:latin typeface="Arial" pitchFamily="34" charset="0"/>
                <a:cs typeface="Arial" pitchFamily="34" charset="0"/>
              </a:rPr>
              <a:t>„</a:t>
            </a:r>
            <a:r>
              <a:rPr lang="cs-CZ" altLang="cs-CZ" sz="2000" dirty="0">
                <a:latin typeface="Arial" pitchFamily="34" charset="0"/>
                <a:cs typeface="Arial" pitchFamily="34" charset="0"/>
              </a:rPr>
              <a:t>Konsolidační vyhláška“ – </a:t>
            </a:r>
            <a:r>
              <a:rPr lang="cs-CZ" altLang="cs-CZ" sz="2000" dirty="0">
                <a:latin typeface="Arial" pitchFamily="34" charset="0"/>
                <a:cs typeface="Arial" pitchFamily="34" charset="0"/>
              </a:rPr>
              <a:t>vyhláška č. </a:t>
            </a:r>
            <a:r>
              <a:rPr lang="cs-CZ" altLang="cs-CZ" sz="2000" dirty="0" smtClean="0">
                <a:latin typeface="Arial" pitchFamily="34" charset="0"/>
                <a:cs typeface="Arial" pitchFamily="34" charset="0"/>
              </a:rPr>
              <a:t>312/2014 </a:t>
            </a:r>
            <a:r>
              <a:rPr lang="cs-CZ" altLang="cs-CZ" sz="2000" dirty="0">
                <a:latin typeface="Arial" pitchFamily="34" charset="0"/>
                <a:cs typeface="Arial" pitchFamily="34" charset="0"/>
              </a:rPr>
              <a:t>Sb., </a:t>
            </a:r>
            <a:r>
              <a:rPr lang="cs-CZ" altLang="cs-CZ" sz="2000" dirty="0" smtClean="0">
                <a:latin typeface="Arial" pitchFamily="34" charset="0"/>
                <a:cs typeface="Arial" pitchFamily="34" charset="0"/>
              </a:rPr>
              <a:t>o podmínkách sestavení účetních výkazů za Českou republiku.</a:t>
            </a:r>
            <a:endParaRPr lang="cs-CZ" altLang="cs-CZ" sz="2000" dirty="0">
              <a:latin typeface="Arial" pitchFamily="34" charset="0"/>
              <a:cs typeface="Arial" pitchFamily="34" charset="0"/>
            </a:endParaRPr>
          </a:p>
        </p:txBody>
      </p:sp>
      <p:sp>
        <p:nvSpPr>
          <p:cNvPr id="2" name="Zástupný symbol pro číslo snímku 1"/>
          <p:cNvSpPr>
            <a:spLocks noGrp="1"/>
          </p:cNvSpPr>
          <p:nvPr>
            <p:ph type="sldNum" sz="quarter" idx="12"/>
          </p:nvPr>
        </p:nvSpPr>
        <p:spPr>
          <a:xfrm>
            <a:off x="7010400" y="638018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19</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147255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692696"/>
            <a:ext cx="7560840" cy="657200"/>
          </a:xfrm>
        </p:spPr>
        <p:txBody>
          <a:bodyPr>
            <a:normAutofit fontScale="90000"/>
          </a:bodyPr>
          <a:lstStyle/>
          <a:p>
            <a:r>
              <a:rPr lang="cs-CZ" dirty="0" smtClean="0"/>
              <a:t>Literatura a zdroje ke studiu</a:t>
            </a:r>
            <a:endParaRPr lang="cs-CZ" dirty="0"/>
          </a:p>
        </p:txBody>
      </p:sp>
      <p:sp>
        <p:nvSpPr>
          <p:cNvPr id="3" name="Zástupný symbol pro obsah 2"/>
          <p:cNvSpPr>
            <a:spLocks noGrp="1"/>
          </p:cNvSpPr>
          <p:nvPr>
            <p:ph idx="1"/>
          </p:nvPr>
        </p:nvSpPr>
        <p:spPr>
          <a:xfrm>
            <a:off x="755576" y="1340768"/>
            <a:ext cx="7543800" cy="38862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just"/>
            <a:r>
              <a:rPr lang="cs-CZ" dirty="0" smtClean="0">
                <a:latin typeface="Gentium Basic" panose="02000503060000020004" pitchFamily="2" charset="-18"/>
              </a:rPr>
              <a:t>Zejména: příslušné právní normy. </a:t>
            </a:r>
          </a:p>
          <a:p>
            <a:pPr marL="0" indent="0" algn="just">
              <a:buNone/>
            </a:pPr>
            <a:r>
              <a:rPr lang="cs-CZ" b="1" dirty="0">
                <a:latin typeface="Gentium Basic" panose="02000503060000020004" pitchFamily="2" charset="-18"/>
              </a:rPr>
              <a:t> </a:t>
            </a:r>
            <a:r>
              <a:rPr lang="cs-CZ" b="1" dirty="0" smtClean="0">
                <a:latin typeface="Gentium Basic" panose="02000503060000020004" pitchFamily="2" charset="-18"/>
              </a:rPr>
              <a:t>   Pro účetnictví ÚSC </a:t>
            </a:r>
            <a:r>
              <a:rPr lang="cs-CZ" dirty="0" smtClean="0">
                <a:latin typeface="Gentium Basic" panose="02000503060000020004" pitchFamily="2" charset="-18"/>
              </a:rPr>
              <a:t>můžete využít </a:t>
            </a:r>
          </a:p>
          <a:p>
            <a:pPr lvl="1" algn="just"/>
            <a:r>
              <a:rPr lang="cs-CZ" dirty="0" smtClean="0">
                <a:latin typeface="Gentium Basic" panose="02000503060000020004" pitchFamily="2" charset="-18"/>
              </a:rPr>
              <a:t>ÚZ č. 1064 – Účetnictví 2015</a:t>
            </a:r>
          </a:p>
          <a:p>
            <a:pPr lvl="1" algn="just"/>
            <a:r>
              <a:rPr lang="cs-CZ" dirty="0" smtClean="0">
                <a:latin typeface="Gentium Basic" panose="02000503060000020004" pitchFamily="2" charset="-18"/>
              </a:rPr>
              <a:t>ÚZ č. </a:t>
            </a:r>
            <a:r>
              <a:rPr lang="cs-CZ" dirty="0" smtClean="0">
                <a:latin typeface="Gentium Basic" panose="02000503060000020004" pitchFamily="2" charset="-18"/>
              </a:rPr>
              <a:t>1076 </a:t>
            </a:r>
            <a:r>
              <a:rPr lang="cs-CZ" dirty="0" smtClean="0">
                <a:latin typeface="Gentium Basic" panose="02000503060000020004" pitchFamily="2" charset="-18"/>
              </a:rPr>
              <a:t>– Rozpočet a financování</a:t>
            </a:r>
          </a:p>
          <a:p>
            <a:pPr lvl="1" algn="just"/>
            <a:r>
              <a:rPr lang="cs-CZ" dirty="0" smtClean="0">
                <a:latin typeface="Gentium Basic" panose="02000503060000020004" pitchFamily="2" charset="-18"/>
              </a:rPr>
              <a:t>Pozn. tato úplná znění můžete mít při sobě u zkoušky</a:t>
            </a:r>
          </a:p>
          <a:p>
            <a:pPr algn="just"/>
            <a:r>
              <a:rPr lang="cs-CZ" dirty="0" smtClean="0">
                <a:latin typeface="Gentium Basic" panose="02000503060000020004" pitchFamily="2" charset="-18"/>
              </a:rPr>
              <a:t>Další zdroje budou vždy vloženy v příslušné složce studijních materiálů k předmětu v </a:t>
            </a:r>
            <a:r>
              <a:rPr lang="cs-CZ" dirty="0" err="1" smtClean="0">
                <a:latin typeface="Gentium Basic" panose="02000503060000020004" pitchFamily="2" charset="-18"/>
              </a:rPr>
              <a:t>ISu</a:t>
            </a:r>
            <a:r>
              <a:rPr lang="cs-CZ" dirty="0" smtClean="0">
                <a:latin typeface="Gentium Basic" panose="02000503060000020004" pitchFamily="2" charset="-18"/>
              </a:rPr>
              <a:t>, mohou být též uvedeny odkazy na další zdroje.</a:t>
            </a:r>
            <a:endParaRPr lang="cs-CZ" dirty="0">
              <a:latin typeface="Gentium Basic" panose="02000503060000020004" pitchFamily="2" charset="-18"/>
            </a:endParaRPr>
          </a:p>
        </p:txBody>
      </p:sp>
    </p:spTree>
    <p:extLst>
      <p:ext uri="{BB962C8B-B14F-4D97-AF65-F5344CB8AC3E}">
        <p14:creationId xmlns:p14="http://schemas.microsoft.com/office/powerpoint/2010/main" xmlns="" val="3602874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idx="4294967295"/>
          </p:nvPr>
        </p:nvSpPr>
        <p:spPr>
          <a:xfrm>
            <a:off x="323528" y="548680"/>
            <a:ext cx="8641085" cy="936104"/>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fontScale="90000"/>
          </a:bodyPr>
          <a:lstStyle/>
          <a:p>
            <a:pPr algn="ctr" fontAlgn="base">
              <a:spcAft>
                <a:spcPct val="0"/>
              </a:spcAft>
            </a:pPr>
            <a:r>
              <a:rPr lang="cs-CZ" altLang="cs-CZ" sz="3200" dirty="0">
                <a:solidFill>
                  <a:schemeClr val="tx2"/>
                </a:solidFill>
                <a:ea typeface="+mn-ea"/>
                <a:cs typeface="+mn-cs"/>
              </a:rPr>
              <a:t>Normy, které vymezují postavení a hospodaření ÚSC – zejména:</a:t>
            </a:r>
          </a:p>
        </p:txBody>
      </p:sp>
      <p:sp>
        <p:nvSpPr>
          <p:cNvPr id="25603" name="Rectangle 3"/>
          <p:cNvSpPr>
            <a:spLocks noGrp="1"/>
          </p:cNvSpPr>
          <p:nvPr>
            <p:ph type="body" idx="4294967295"/>
          </p:nvPr>
        </p:nvSpPr>
        <p:spPr>
          <a:xfrm>
            <a:off x="539552" y="1628801"/>
            <a:ext cx="8604448" cy="49688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800" dirty="0">
                <a:latin typeface="Gentium Basic" panose="02000503060000020004" pitchFamily="2" charset="-18"/>
              </a:rPr>
              <a:t>Zákon č. 128/2000 sb., o obcích,</a:t>
            </a:r>
          </a:p>
          <a:p>
            <a:pPr algn="just">
              <a:spcBef>
                <a:spcPts val="0"/>
              </a:spcBef>
            </a:pPr>
            <a:r>
              <a:rPr lang="cs-CZ" altLang="cs-CZ" sz="2800" dirty="0">
                <a:latin typeface="Gentium Basic" panose="02000503060000020004" pitchFamily="2" charset="-18"/>
              </a:rPr>
              <a:t>Zákon č. 129/2000 sb., o krajích,</a:t>
            </a:r>
          </a:p>
          <a:p>
            <a:pPr algn="just">
              <a:spcBef>
                <a:spcPts val="0"/>
              </a:spcBef>
            </a:pPr>
            <a:r>
              <a:rPr lang="cs-CZ" altLang="cs-CZ" sz="2800" dirty="0">
                <a:latin typeface="Gentium Basic" panose="02000503060000020004" pitchFamily="2" charset="-18"/>
              </a:rPr>
              <a:t>Zákon č. 218/2000 sb., o rozpočtových pravidlech,</a:t>
            </a:r>
          </a:p>
          <a:p>
            <a:pPr algn="just">
              <a:spcBef>
                <a:spcPts val="0"/>
              </a:spcBef>
            </a:pPr>
            <a:r>
              <a:rPr lang="cs-CZ" altLang="cs-CZ" sz="2800" dirty="0">
                <a:latin typeface="Gentium Basic" panose="02000503060000020004" pitchFamily="2" charset="-18"/>
              </a:rPr>
              <a:t>Zákon č. 243/2000 sb., o rozpočtovém určení výnosů některých daní ÚSC a některým státním fondům,</a:t>
            </a:r>
          </a:p>
          <a:p>
            <a:pPr algn="just">
              <a:spcBef>
                <a:spcPts val="0"/>
              </a:spcBef>
            </a:pPr>
            <a:r>
              <a:rPr lang="cs-CZ" altLang="cs-CZ" sz="2800" dirty="0">
                <a:latin typeface="Gentium Basic" panose="02000503060000020004" pitchFamily="2" charset="-18"/>
              </a:rPr>
              <a:t>Zákon č. 250/2000 sb., o rozpočtových pravidlech územních rozpočtů,</a:t>
            </a:r>
          </a:p>
          <a:p>
            <a:pPr algn="just">
              <a:spcBef>
                <a:spcPts val="0"/>
              </a:spcBef>
            </a:pPr>
            <a:r>
              <a:rPr lang="cs-CZ" altLang="cs-CZ" sz="2800" dirty="0">
                <a:latin typeface="Gentium Basic" panose="02000503060000020004" pitchFamily="2" charset="-18"/>
              </a:rPr>
              <a:t>Vyhláška MF č. 323/2002 Sb., o rozpočtové skladbě,</a:t>
            </a:r>
          </a:p>
          <a:p>
            <a:pPr algn="just">
              <a:spcBef>
                <a:spcPts val="0"/>
              </a:spcBef>
            </a:pPr>
            <a:r>
              <a:rPr lang="cs-CZ" altLang="cs-CZ" sz="2800" dirty="0">
                <a:latin typeface="Gentium Basic" panose="02000503060000020004" pitchFamily="2" charset="-18"/>
              </a:rPr>
              <a:t>a další.</a:t>
            </a:r>
          </a:p>
        </p:txBody>
      </p:sp>
      <p:sp>
        <p:nvSpPr>
          <p:cNvPr id="2" name="Zástupný symbol pro číslo snímku 1"/>
          <p:cNvSpPr>
            <a:spLocks noGrp="1"/>
          </p:cNvSpPr>
          <p:nvPr>
            <p:ph type="sldNum" sz="quarter" idx="12"/>
          </p:nvPr>
        </p:nvSpPr>
        <p:spPr>
          <a:xfrm>
            <a:off x="7010400" y="6380187"/>
            <a:ext cx="2133600" cy="476250"/>
          </a:xfrm>
        </p:spPr>
        <p:txBody>
          <a:bodyPr/>
          <a:lstStyle/>
          <a:p>
            <a:fld id="{188ACAAB-0432-49EF-834E-EF9CD2A10A5F}" type="slidenum">
              <a:rPr lang="cs-CZ" altLang="cs-CZ" sz="1200" smtClean="0">
                <a:latin typeface="Georgia" panose="02040502050405020303" pitchFamily="18" charset="0"/>
              </a:rPr>
              <a:pPr/>
              <a:t>20</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791232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a:xfrm>
            <a:off x="539552" y="692696"/>
            <a:ext cx="8424936" cy="11430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2900" dirty="0">
                <a:solidFill>
                  <a:schemeClr val="tx2"/>
                </a:solidFill>
                <a:ea typeface="+mn-ea"/>
                <a:cs typeface="+mn-cs"/>
              </a:rPr>
              <a:t>Rozdílnost účetnictví ÚSC oproti podnikatelským subjektům</a:t>
            </a:r>
          </a:p>
        </p:txBody>
      </p:sp>
      <p:sp>
        <p:nvSpPr>
          <p:cNvPr id="26627" name="Rectangle 3"/>
          <p:cNvSpPr>
            <a:spLocks noGrp="1"/>
          </p:cNvSpPr>
          <p:nvPr>
            <p:ph type="body" idx="4294967295"/>
          </p:nvPr>
        </p:nvSpPr>
        <p:spPr>
          <a:xfrm>
            <a:off x="539552" y="1916832"/>
            <a:ext cx="8136904" cy="446449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3200" dirty="0">
                <a:latin typeface="Gentium Basic" panose="02000503060000020004" pitchFamily="2" charset="-18"/>
              </a:rPr>
              <a:t>ÚSC je veřejnoprávní korporace –</a:t>
            </a:r>
            <a:r>
              <a:rPr lang="en-US" altLang="cs-CZ" sz="3200" dirty="0">
                <a:latin typeface="Gentium Basic" panose="02000503060000020004" pitchFamily="2" charset="-18"/>
              </a:rPr>
              <a:t>»</a:t>
            </a:r>
            <a:endParaRPr lang="cs-CZ" altLang="cs-CZ" sz="3200" dirty="0">
              <a:latin typeface="Gentium Basic" panose="02000503060000020004" pitchFamily="2" charset="-18"/>
            </a:endParaRPr>
          </a:p>
          <a:p>
            <a:pPr algn="just">
              <a:spcBef>
                <a:spcPts val="0"/>
              </a:spcBef>
              <a:buNone/>
            </a:pPr>
            <a:r>
              <a:rPr lang="cs-CZ" altLang="cs-CZ" sz="3200" dirty="0">
                <a:latin typeface="Gentium Basic" panose="02000503060000020004" pitchFamily="2" charset="-18"/>
              </a:rPr>
              <a:t>					</a:t>
            </a:r>
            <a:r>
              <a:rPr lang="cs-CZ" altLang="cs-CZ" sz="3200" dirty="0" smtClean="0">
                <a:latin typeface="Gentium Basic" panose="02000503060000020004" pitchFamily="2" charset="-18"/>
              </a:rPr>
              <a:t>jiná </a:t>
            </a:r>
            <a:r>
              <a:rPr lang="cs-CZ" altLang="cs-CZ" sz="3200" dirty="0">
                <a:latin typeface="Gentium Basic" panose="02000503060000020004" pitchFamily="2" charset="-18"/>
              </a:rPr>
              <a:t>směrná účtová osnova</a:t>
            </a:r>
          </a:p>
          <a:p>
            <a:pPr marL="274320" lvl="1" algn="just">
              <a:spcBef>
                <a:spcPts val="0"/>
              </a:spcBef>
            </a:pPr>
            <a:r>
              <a:rPr lang="cs-CZ" altLang="cs-CZ" sz="3200" dirty="0">
                <a:latin typeface="Gentium Basic" panose="02000503060000020004" pitchFamily="2" charset="-18"/>
              </a:rPr>
              <a:t>pozn.: obce a kraje mohou mít i podnikatelskou činnost </a:t>
            </a:r>
          </a:p>
          <a:p>
            <a:pPr algn="just">
              <a:spcBef>
                <a:spcPts val="0"/>
              </a:spcBef>
            </a:pPr>
            <a:endParaRPr lang="cs-CZ" altLang="cs-CZ" sz="3200" dirty="0">
              <a:latin typeface="Gentium Basic" panose="02000503060000020004" pitchFamily="2" charset="-18"/>
            </a:endParaRPr>
          </a:p>
          <a:p>
            <a:pPr algn="just">
              <a:spcBef>
                <a:spcPts val="0"/>
              </a:spcBef>
            </a:pPr>
            <a:r>
              <a:rPr lang="cs-CZ" altLang="cs-CZ" sz="3200" dirty="0">
                <a:latin typeface="Gentium Basic" panose="02000503060000020004" pitchFamily="2" charset="-18"/>
              </a:rPr>
              <a:t>účty vztahujících se k rozpočtu ÚSC, které jsou odlišné od podnikatelských subjektů</a:t>
            </a:r>
          </a:p>
          <a:p>
            <a:pPr algn="just">
              <a:spcBef>
                <a:spcPts val="0"/>
              </a:spcBef>
            </a:pPr>
            <a:endParaRPr lang="cs-CZ" altLang="cs-CZ" sz="3200" dirty="0">
              <a:latin typeface="Gentium Basic" panose="02000503060000020004" pitchFamily="2" charset="-18"/>
            </a:endParaRPr>
          </a:p>
          <a:p>
            <a:pPr algn="just">
              <a:spcBef>
                <a:spcPts val="0"/>
              </a:spcBef>
            </a:pPr>
            <a:r>
              <a:rPr lang="cs-CZ" altLang="cs-CZ" sz="3200" dirty="0">
                <a:latin typeface="Gentium Basic" panose="02000503060000020004" pitchFamily="2" charset="-18"/>
              </a:rPr>
              <a:t>peněžní fondy (pozn. dříve i majetkové)</a:t>
            </a:r>
            <a:endParaRPr lang="en-US" altLang="cs-CZ" sz="3200" dirty="0">
              <a:latin typeface="Gentium Basic" panose="02000503060000020004" pitchFamily="2" charset="-18"/>
            </a:endParaRPr>
          </a:p>
        </p:txBody>
      </p:sp>
      <p:sp>
        <p:nvSpPr>
          <p:cNvPr id="2" name="Zástupný symbol pro číslo snímku 1"/>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21</a:t>
            </a:fld>
            <a:endParaRPr lang="cs-CZ" altLang="cs-CZ" sz="1200" dirty="0">
              <a:latin typeface="Georgia" panose="02040502050405020303" pitchFamily="18" charset="0"/>
            </a:endParaRPr>
          </a:p>
        </p:txBody>
      </p:sp>
    </p:spTree>
    <p:extLst>
      <p:ext uri="{BB962C8B-B14F-4D97-AF65-F5344CB8AC3E}">
        <p14:creationId xmlns:p14="http://schemas.microsoft.com/office/powerpoint/2010/main" xmlns="" val="1773777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251520" y="404664"/>
            <a:ext cx="8534400" cy="936625"/>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fontScale="90000"/>
          </a:bodyPr>
          <a:lstStyle/>
          <a:p>
            <a:pPr algn="ctr" fontAlgn="base">
              <a:spcAft>
                <a:spcPct val="0"/>
              </a:spcAft>
            </a:pPr>
            <a:r>
              <a:rPr lang="cs-CZ" altLang="cs-CZ" sz="2900" dirty="0">
                <a:solidFill>
                  <a:schemeClr val="tx2"/>
                </a:solidFill>
                <a:ea typeface="+mn-ea"/>
                <a:cs typeface="+mn-cs"/>
              </a:rPr>
              <a:t>Rozlišení mezi rozpočtovou </a:t>
            </a:r>
            <a:br>
              <a:rPr lang="cs-CZ" altLang="cs-CZ" sz="2900" dirty="0">
                <a:solidFill>
                  <a:schemeClr val="tx2"/>
                </a:solidFill>
                <a:ea typeface="+mn-ea"/>
                <a:cs typeface="+mn-cs"/>
              </a:rPr>
            </a:br>
            <a:r>
              <a:rPr lang="cs-CZ" altLang="cs-CZ" sz="2900" dirty="0">
                <a:solidFill>
                  <a:schemeClr val="tx2"/>
                </a:solidFill>
                <a:ea typeface="+mn-ea"/>
                <a:cs typeface="+mn-cs"/>
              </a:rPr>
              <a:t>a podnikatelskou činností</a:t>
            </a:r>
          </a:p>
        </p:txBody>
      </p:sp>
      <p:sp>
        <p:nvSpPr>
          <p:cNvPr id="27651" name="Rectangle 3"/>
          <p:cNvSpPr>
            <a:spLocks noGrp="1"/>
          </p:cNvSpPr>
          <p:nvPr>
            <p:ph type="body" idx="4294967295"/>
          </p:nvPr>
        </p:nvSpPr>
        <p:spPr>
          <a:xfrm>
            <a:off x="395536" y="1412776"/>
            <a:ext cx="8496944" cy="4896544"/>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800" dirty="0">
                <a:latin typeface="Gentium Basic" panose="02000503060000020004" pitchFamily="2" charset="-18"/>
              </a:rPr>
              <a:t>Rozpočtová činnost </a:t>
            </a:r>
          </a:p>
          <a:p>
            <a:pPr marL="548640" lvl="2" algn="just">
              <a:spcBef>
                <a:spcPts val="0"/>
              </a:spcBef>
            </a:pPr>
            <a:r>
              <a:rPr lang="cs-CZ" altLang="cs-CZ" sz="2600" dirty="0">
                <a:latin typeface="Gentium Basic" panose="02000503060000020004" pitchFamily="2" charset="-18"/>
              </a:rPr>
              <a:t>činnost, která je hlavním posláním ÚSC – cílem není dosažení zisku, ale snaha o rozvoj území a  uspokojování potřeb obyvatel</a:t>
            </a:r>
          </a:p>
          <a:p>
            <a:pPr marL="274320" lvl="1" algn="just">
              <a:spcBef>
                <a:spcPts val="0"/>
              </a:spcBef>
              <a:buFont typeface="Arial" pitchFamily="34" charset="0"/>
              <a:buChar char="•"/>
            </a:pPr>
            <a:endParaRPr lang="cs-CZ" altLang="cs-CZ" sz="2800" dirty="0">
              <a:latin typeface="Gentium Basic" panose="02000503060000020004" pitchFamily="2" charset="-18"/>
            </a:endParaRPr>
          </a:p>
          <a:p>
            <a:pPr algn="just">
              <a:spcBef>
                <a:spcPts val="0"/>
              </a:spcBef>
            </a:pPr>
            <a:r>
              <a:rPr lang="cs-CZ" altLang="cs-CZ" sz="2800" dirty="0">
                <a:latin typeface="Gentium Basic" panose="02000503060000020004" pitchFamily="2" charset="-18"/>
              </a:rPr>
              <a:t>Podnikatelská (hospodářská) činnost</a:t>
            </a:r>
          </a:p>
          <a:p>
            <a:pPr marL="548640" lvl="2" algn="just">
              <a:spcBef>
                <a:spcPts val="0"/>
              </a:spcBef>
            </a:pPr>
            <a:r>
              <a:rPr lang="cs-CZ" altLang="cs-CZ" sz="2600" dirty="0">
                <a:latin typeface="Gentium Basic" panose="02000503060000020004" pitchFamily="2" charset="-18"/>
              </a:rPr>
              <a:t>ÚSC může vykonávat i činnosti, při kterých se snaží dosahovat zisku</a:t>
            </a:r>
          </a:p>
          <a:p>
            <a:pPr marL="548640" lvl="2" algn="just">
              <a:spcBef>
                <a:spcPts val="0"/>
              </a:spcBef>
            </a:pPr>
            <a:r>
              <a:rPr lang="cs-CZ" altLang="cs-CZ" sz="2600" dirty="0">
                <a:latin typeface="Gentium Basic" panose="02000503060000020004" pitchFamily="2" charset="-18"/>
              </a:rPr>
              <a:t>účetně sledována mimo rozpočtové V a N (AE, vybrané SÚ)</a:t>
            </a:r>
          </a:p>
          <a:p>
            <a:pPr marL="548640" lvl="2" algn="just">
              <a:spcBef>
                <a:spcPts val="0"/>
              </a:spcBef>
            </a:pPr>
            <a:r>
              <a:rPr lang="cs-CZ" altLang="cs-CZ" sz="2600" dirty="0">
                <a:latin typeface="Gentium Basic" panose="02000503060000020004" pitchFamily="2" charset="-18"/>
              </a:rPr>
              <a:t>výsledky se promítají do rozpočtu vždy nejpozději ke konci kalendářního roku</a:t>
            </a:r>
          </a:p>
          <a:p>
            <a:pPr marL="548640" lvl="2" algn="just">
              <a:spcBef>
                <a:spcPts val="0"/>
              </a:spcBef>
            </a:pPr>
            <a:r>
              <a:rPr lang="cs-CZ" altLang="cs-CZ" sz="2600" dirty="0">
                <a:latin typeface="Gentium Basic" panose="02000503060000020004" pitchFamily="2" charset="-18"/>
              </a:rPr>
              <a:t>mělo by být vnitřním předpisem upraveno, které činnosti sem patří, jaký majetek je při nich využíván </a:t>
            </a:r>
          </a:p>
        </p:txBody>
      </p:sp>
      <p:sp>
        <p:nvSpPr>
          <p:cNvPr id="2" name="Zástupný symbol pro číslo snímku 1"/>
          <p:cNvSpPr>
            <a:spLocks noGrp="1"/>
          </p:cNvSpPr>
          <p:nvPr>
            <p:ph type="sldNum" sz="quarter" idx="12"/>
          </p:nvPr>
        </p:nvSpPr>
        <p:spPr>
          <a:xfrm>
            <a:off x="7010400" y="638018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22</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2257535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idx="4294967295"/>
          </p:nvPr>
        </p:nvSpPr>
        <p:spPr>
          <a:xfrm>
            <a:off x="395536" y="548680"/>
            <a:ext cx="7959725" cy="576064"/>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2600" dirty="0">
                <a:solidFill>
                  <a:schemeClr val="tx2"/>
                </a:solidFill>
                <a:ea typeface="+mn-ea"/>
                <a:cs typeface="+mn-cs"/>
              </a:rPr>
              <a:t>Vztah účetnictví a rozpočtu</a:t>
            </a:r>
          </a:p>
        </p:txBody>
      </p:sp>
      <p:sp>
        <p:nvSpPr>
          <p:cNvPr id="38915" name="Rectangle 3"/>
          <p:cNvSpPr>
            <a:spLocks noGrp="1"/>
          </p:cNvSpPr>
          <p:nvPr>
            <p:ph type="body" idx="4294967295"/>
          </p:nvPr>
        </p:nvSpPr>
        <p:spPr>
          <a:xfrm>
            <a:off x="359024" y="1124744"/>
            <a:ext cx="8533456" cy="518457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800" dirty="0">
                <a:latin typeface="Gentium Basic" panose="02000503060000020004" pitchFamily="2" charset="-18"/>
              </a:rPr>
              <a:t>Rozpočet </a:t>
            </a:r>
          </a:p>
          <a:p>
            <a:pPr marL="548640" lvl="2" algn="just">
              <a:spcBef>
                <a:spcPts val="0"/>
              </a:spcBef>
            </a:pPr>
            <a:r>
              <a:rPr lang="cs-CZ" altLang="cs-CZ" sz="2600" dirty="0">
                <a:latin typeface="Gentium Basic" panose="02000503060000020004" pitchFamily="2" charset="-18"/>
              </a:rPr>
              <a:t>několik pohledů na peněžní operace (klasifikace podle různých na sobě nezávislých hledisek) </a:t>
            </a:r>
          </a:p>
          <a:p>
            <a:pPr marL="548640" lvl="2" algn="just">
              <a:spcBef>
                <a:spcPts val="0"/>
              </a:spcBef>
            </a:pPr>
            <a:r>
              <a:rPr lang="cs-CZ" altLang="cs-CZ" sz="2600" dirty="0">
                <a:latin typeface="Gentium Basic" panose="02000503060000020004" pitchFamily="2" charset="-18"/>
              </a:rPr>
              <a:t>peněžní toky jednotky v rozpočtové činnosti v průběhu jednoho roku</a:t>
            </a:r>
          </a:p>
          <a:p>
            <a:pPr marL="548640" lvl="2" algn="just">
              <a:spcBef>
                <a:spcPts val="0"/>
              </a:spcBef>
            </a:pPr>
            <a:r>
              <a:rPr lang="cs-CZ" altLang="cs-CZ" sz="2600" dirty="0">
                <a:latin typeface="Gentium Basic" panose="02000503060000020004" pitchFamily="2" charset="-18"/>
              </a:rPr>
              <a:t>příjmově </a:t>
            </a:r>
            <a:r>
              <a:rPr lang="cs-CZ" altLang="cs-CZ" sz="2600" dirty="0" smtClean="0">
                <a:latin typeface="Gentium Basic" panose="02000503060000020004" pitchFamily="2" charset="-18"/>
              </a:rPr>
              <a:t>– výdajový</a:t>
            </a:r>
          </a:p>
          <a:p>
            <a:pPr algn="just">
              <a:spcBef>
                <a:spcPts val="0"/>
              </a:spcBef>
            </a:pPr>
            <a:r>
              <a:rPr lang="cs-CZ" altLang="cs-CZ" sz="2800" dirty="0" smtClean="0">
                <a:latin typeface="Gentium Basic" panose="02000503060000020004" pitchFamily="2" charset="-18"/>
              </a:rPr>
              <a:t>Účetnictví </a:t>
            </a:r>
            <a:endParaRPr lang="cs-CZ" altLang="cs-CZ" sz="2800" dirty="0">
              <a:latin typeface="Gentium Basic" panose="02000503060000020004" pitchFamily="2" charset="-18"/>
            </a:endParaRPr>
          </a:p>
          <a:p>
            <a:pPr marL="548640" lvl="2" algn="just">
              <a:spcBef>
                <a:spcPts val="0"/>
              </a:spcBef>
            </a:pPr>
            <a:r>
              <a:rPr lang="cs-CZ" altLang="cs-CZ" sz="2600" dirty="0">
                <a:latin typeface="Gentium Basic" panose="02000503060000020004" pitchFamily="2" charset="-18"/>
              </a:rPr>
              <a:t>jednoúrovňový systém, osnova syntetických účtů</a:t>
            </a:r>
          </a:p>
          <a:p>
            <a:pPr marL="548640" lvl="2" algn="just">
              <a:spcBef>
                <a:spcPts val="0"/>
              </a:spcBef>
            </a:pPr>
            <a:r>
              <a:rPr lang="cs-CZ" altLang="cs-CZ" sz="2600" dirty="0">
                <a:latin typeface="Gentium Basic" panose="02000503060000020004" pitchFamily="2" charset="-18"/>
              </a:rPr>
              <a:t>komplexnější, obsahuje i informace o majetku, závazcích, pohledávkách</a:t>
            </a:r>
          </a:p>
          <a:p>
            <a:pPr marL="548640" lvl="2" algn="just">
              <a:spcBef>
                <a:spcPts val="0"/>
              </a:spcBef>
            </a:pPr>
            <a:r>
              <a:rPr lang="cs-CZ" altLang="cs-CZ" sz="2600" dirty="0">
                <a:latin typeface="Gentium Basic" panose="02000503060000020004" pitchFamily="2" charset="-18"/>
              </a:rPr>
              <a:t>kontinuita v čase</a:t>
            </a:r>
          </a:p>
          <a:p>
            <a:pPr marL="548640" lvl="2" algn="just">
              <a:spcBef>
                <a:spcPts val="0"/>
              </a:spcBef>
            </a:pPr>
            <a:r>
              <a:rPr lang="cs-CZ" altLang="cs-CZ" sz="2600" dirty="0">
                <a:latin typeface="Gentium Basic" panose="02000503060000020004" pitchFamily="2" charset="-18"/>
              </a:rPr>
              <a:t>nákladově – </a:t>
            </a:r>
            <a:r>
              <a:rPr lang="cs-CZ" altLang="cs-CZ" sz="2600" dirty="0" smtClean="0">
                <a:latin typeface="Gentium Basic" panose="02000503060000020004" pitchFamily="2" charset="-18"/>
              </a:rPr>
              <a:t>výnosový</a:t>
            </a:r>
          </a:p>
          <a:p>
            <a:pPr algn="just">
              <a:spcBef>
                <a:spcPts val="0"/>
              </a:spcBef>
            </a:pPr>
            <a:r>
              <a:rPr lang="cs-CZ" altLang="cs-CZ" sz="2800" dirty="0" smtClean="0">
                <a:latin typeface="Gentium Basic" panose="02000503060000020004" pitchFamily="2" charset="-18"/>
              </a:rPr>
              <a:t>Účetnictví </a:t>
            </a:r>
            <a:r>
              <a:rPr lang="cs-CZ" altLang="cs-CZ" sz="2800" dirty="0">
                <a:latin typeface="Gentium Basic" panose="02000503060000020004" pitchFamily="2" charset="-18"/>
              </a:rPr>
              <a:t>a rozpočet spolu souvisí, doplňují se, jsou </a:t>
            </a:r>
            <a:r>
              <a:rPr lang="cs-CZ" altLang="cs-CZ" sz="2800" dirty="0" smtClean="0">
                <a:latin typeface="Gentium Basic" panose="02000503060000020004" pitchFamily="2" charset="-18"/>
              </a:rPr>
              <a:t>provázané, rozpočet </a:t>
            </a:r>
            <a:r>
              <a:rPr lang="cs-CZ" altLang="cs-CZ" sz="2800" dirty="0">
                <a:latin typeface="Gentium Basic" panose="02000503060000020004" pitchFamily="2" charset="-18"/>
              </a:rPr>
              <a:t>je s účetnictvím provázán přes rozpočtové účty</a:t>
            </a:r>
          </a:p>
        </p:txBody>
      </p:sp>
      <p:sp>
        <p:nvSpPr>
          <p:cNvPr id="2" name="Zástupný symbol pro číslo snímku 1"/>
          <p:cNvSpPr>
            <a:spLocks noGrp="1"/>
          </p:cNvSpPr>
          <p:nvPr>
            <p:ph type="sldNum" sz="quarter" idx="12"/>
          </p:nvPr>
        </p:nvSpPr>
        <p:spPr>
          <a:xfrm>
            <a:off x="7010400" y="6380187"/>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23</a:t>
            </a:fld>
            <a:endParaRPr lang="cs-CZ" altLang="cs-CZ" sz="1200">
              <a:latin typeface="Georgia" panose="02040502050405020303" pitchFamily="18" charset="0"/>
            </a:endParaRPr>
          </a:p>
        </p:txBody>
      </p:sp>
    </p:spTree>
    <p:extLst>
      <p:ext uri="{BB962C8B-B14F-4D97-AF65-F5344CB8AC3E}">
        <p14:creationId xmlns:p14="http://schemas.microsoft.com/office/powerpoint/2010/main" xmlns="" val="27897030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a:xfrm>
            <a:off x="0" y="404664"/>
            <a:ext cx="9144000" cy="908720"/>
          </a:xfrm>
          <a:noFill/>
          <a:ln>
            <a:noFill/>
          </a:ln>
          <a:effectLst/>
        </p:spPr>
        <p:txBody>
          <a:bodyPr vert="horz" lIns="91440" tIns="45720" rIns="91440" bIns="45720" rtlCol="0" anchor="ctr" anchorCtr="0">
            <a:normAutofit/>
          </a:bodyPr>
          <a:lstStyle/>
          <a:p>
            <a:pPr algn="ctr" fontAlgn="base">
              <a:spcAft>
                <a:spcPct val="0"/>
              </a:spcAft>
            </a:pPr>
            <a:r>
              <a:rPr lang="cs-CZ" altLang="cs-CZ" sz="2600" dirty="0">
                <a:solidFill>
                  <a:schemeClr val="tx2"/>
                </a:solidFill>
                <a:ea typeface="+mn-ea"/>
                <a:cs typeface="+mn-cs"/>
              </a:rPr>
              <a:t>231 – Základní běžný účet</a:t>
            </a:r>
          </a:p>
        </p:txBody>
      </p:sp>
      <p:sp>
        <p:nvSpPr>
          <p:cNvPr id="39939" name="Rectangle 3"/>
          <p:cNvSpPr>
            <a:spLocks noGrp="1"/>
          </p:cNvSpPr>
          <p:nvPr>
            <p:ph type="body" idx="4294967295"/>
          </p:nvPr>
        </p:nvSpPr>
        <p:spPr>
          <a:xfrm>
            <a:off x="395536" y="1600200"/>
            <a:ext cx="8569077" cy="452596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3200" dirty="0">
                <a:latin typeface="Gentium Basic" panose="02000503060000020004" pitchFamily="2" charset="-18"/>
              </a:rPr>
              <a:t>veškeré peněžní prostředky (rozpočtové příjmy)</a:t>
            </a:r>
          </a:p>
          <a:p>
            <a:pPr algn="just">
              <a:spcBef>
                <a:spcPts val="0"/>
              </a:spcBef>
            </a:pPr>
            <a:r>
              <a:rPr lang="cs-CZ" altLang="cs-CZ" sz="3200" dirty="0">
                <a:latin typeface="Gentium Basic" panose="02000503060000020004" pitchFamily="2" charset="-18"/>
              </a:rPr>
              <a:t>bankovní účet</a:t>
            </a:r>
          </a:p>
          <a:p>
            <a:pPr algn="just">
              <a:spcBef>
                <a:spcPts val="0"/>
              </a:spcBef>
            </a:pPr>
            <a:r>
              <a:rPr lang="cs-CZ" altLang="cs-CZ" sz="3200" dirty="0">
                <a:latin typeface="Gentium Basic" panose="02000503060000020004" pitchFamily="2" charset="-18"/>
              </a:rPr>
              <a:t>pokud ÚSC nezřizuje peněžní fondy, přebytek hospodaření minulých let </a:t>
            </a:r>
          </a:p>
          <a:p>
            <a:pPr algn="just">
              <a:spcBef>
                <a:spcPts val="0"/>
              </a:spcBef>
            </a:pPr>
            <a:r>
              <a:rPr lang="cs-CZ" altLang="cs-CZ" sz="3200" dirty="0">
                <a:latin typeface="Gentium Basic" panose="02000503060000020004" pitchFamily="2" charset="-18"/>
              </a:rPr>
              <a:t>přijaté prostředky z poskytnutých úvěrů </a:t>
            </a:r>
          </a:p>
          <a:p>
            <a:pPr algn="just">
              <a:spcBef>
                <a:spcPts val="0"/>
              </a:spcBef>
            </a:pPr>
            <a:r>
              <a:rPr lang="cs-CZ" altLang="cs-CZ" sz="3200" dirty="0">
                <a:latin typeface="Gentium Basic" panose="02000503060000020004" pitchFamily="2" charset="-18"/>
              </a:rPr>
              <a:t>inkasované částky z prodeje vydaných dlužných CP</a:t>
            </a:r>
          </a:p>
          <a:p>
            <a:pPr algn="just">
              <a:spcBef>
                <a:spcPts val="0"/>
              </a:spcBef>
            </a:pPr>
            <a:endParaRPr lang="cs-CZ" altLang="cs-CZ" sz="3200" dirty="0">
              <a:latin typeface="Gentium Basic" panose="02000503060000020004" pitchFamily="2" charset="-18"/>
            </a:endParaRPr>
          </a:p>
          <a:p>
            <a:pPr algn="just">
              <a:spcBef>
                <a:spcPts val="0"/>
              </a:spcBef>
            </a:pPr>
            <a:r>
              <a:rPr lang="cs-CZ" altLang="cs-CZ" sz="3200" dirty="0">
                <a:latin typeface="Gentium Basic" panose="02000503060000020004" pitchFamily="2" charset="-18"/>
              </a:rPr>
              <a:t>provázání informací v účetnictví a v rozpočtu</a:t>
            </a:r>
          </a:p>
        </p:txBody>
      </p:sp>
    </p:spTree>
    <p:extLst>
      <p:ext uri="{BB962C8B-B14F-4D97-AF65-F5344CB8AC3E}">
        <p14:creationId xmlns:p14="http://schemas.microsoft.com/office/powerpoint/2010/main" xmlns="" val="38726492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a:xfrm>
            <a:off x="0" y="404664"/>
            <a:ext cx="9144000" cy="908050"/>
          </a:xfrm>
          <a:noFill/>
          <a:ln>
            <a:noFill/>
          </a:ln>
          <a:effectLst/>
        </p:spPr>
        <p:txBody>
          <a:bodyPr vert="horz" lIns="91440" tIns="45720" rIns="91440" bIns="45720" rtlCol="0" anchor="ctr" anchorCtr="0">
            <a:normAutofit/>
          </a:bodyPr>
          <a:lstStyle/>
          <a:p>
            <a:pPr algn="ctr" fontAlgn="base">
              <a:spcAft>
                <a:spcPct val="0"/>
              </a:spcAft>
            </a:pPr>
            <a:r>
              <a:rPr lang="cs-CZ" altLang="cs-CZ" sz="2600" dirty="0">
                <a:solidFill>
                  <a:schemeClr val="tx2"/>
                </a:solidFill>
                <a:ea typeface="+mn-ea"/>
                <a:cs typeface="+mn-cs"/>
              </a:rPr>
              <a:t>261 – Pokladna</a:t>
            </a:r>
          </a:p>
        </p:txBody>
      </p:sp>
      <p:sp>
        <p:nvSpPr>
          <p:cNvPr id="40963" name="Rectangle 3"/>
          <p:cNvSpPr>
            <a:spLocks noGrp="1"/>
          </p:cNvSpPr>
          <p:nvPr>
            <p:ph type="body" idx="4294967295"/>
          </p:nvPr>
        </p:nvSpPr>
        <p:spPr>
          <a:xfrm>
            <a:off x="323528" y="980728"/>
            <a:ext cx="8569325" cy="504031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spcBef>
                <a:spcPts val="0"/>
              </a:spcBef>
            </a:pPr>
            <a:r>
              <a:rPr lang="cs-CZ" altLang="cs-CZ" sz="2800" dirty="0">
                <a:latin typeface="Gentium Basic" panose="02000503060000020004" pitchFamily="2" charset="-18"/>
              </a:rPr>
              <a:t>stav a pohyb peněz v hotovosti, šeků přijatých místo hotových peněz, poukázek k zúčtování</a:t>
            </a:r>
          </a:p>
          <a:p>
            <a:pPr algn="just">
              <a:spcBef>
                <a:spcPts val="0"/>
              </a:spcBef>
            </a:pPr>
            <a:r>
              <a:rPr lang="cs-CZ" altLang="cs-CZ" sz="2800" dirty="0">
                <a:latin typeface="Gentium Basic" panose="02000503060000020004" pitchFamily="2" charset="-18"/>
              </a:rPr>
              <a:t>pokladní doklady</a:t>
            </a:r>
          </a:p>
          <a:p>
            <a:pPr algn="just">
              <a:spcBef>
                <a:spcPts val="0"/>
              </a:spcBef>
            </a:pPr>
            <a:r>
              <a:rPr lang="cs-CZ" altLang="cs-CZ" sz="2800" dirty="0">
                <a:latin typeface="Gentium Basic" panose="02000503060000020004" pitchFamily="2" charset="-18"/>
              </a:rPr>
              <a:t>neklasifikuje se rozpočtovou skladbou</a:t>
            </a:r>
          </a:p>
          <a:p>
            <a:pPr marL="274320" lvl="1" algn="just">
              <a:spcBef>
                <a:spcPts val="0"/>
              </a:spcBef>
            </a:pPr>
            <a:r>
              <a:rPr lang="cs-CZ" altLang="cs-CZ" sz="2800" dirty="0">
                <a:latin typeface="Gentium Basic" panose="02000503060000020004" pitchFamily="2" charset="-18"/>
              </a:rPr>
              <a:t>převod prostředků do pokladny ze ZBÚ </a:t>
            </a:r>
          </a:p>
          <a:p>
            <a:pPr marL="274320" lvl="1" algn="just">
              <a:spcBef>
                <a:spcPts val="0"/>
              </a:spcBef>
              <a:buNone/>
            </a:pPr>
            <a:r>
              <a:rPr lang="cs-CZ" altLang="cs-CZ" sz="2800" dirty="0">
                <a:latin typeface="Gentium Basic" panose="02000503060000020004" pitchFamily="2" charset="-18"/>
              </a:rPr>
              <a:t>	» záloha poskytnutá pokladně</a:t>
            </a:r>
          </a:p>
          <a:p>
            <a:pPr marL="274320" lvl="1" algn="just">
              <a:spcBef>
                <a:spcPts val="0"/>
              </a:spcBef>
            </a:pPr>
            <a:r>
              <a:rPr lang="cs-CZ" altLang="cs-CZ" sz="2800" dirty="0">
                <a:latin typeface="Gentium Basic" panose="02000503060000020004" pitchFamily="2" charset="-18"/>
              </a:rPr>
              <a:t>po konečném vydání prostředků z pokladny </a:t>
            </a:r>
          </a:p>
          <a:p>
            <a:pPr marL="274320" lvl="1" algn="just">
              <a:spcBef>
                <a:spcPts val="0"/>
              </a:spcBef>
              <a:buNone/>
            </a:pPr>
            <a:r>
              <a:rPr lang="cs-CZ" altLang="cs-CZ" sz="2800" dirty="0">
                <a:latin typeface="Gentium Basic" panose="02000503060000020004" pitchFamily="2" charset="-18"/>
              </a:rPr>
              <a:t>	» snížení položky záloha, zatřídění na položku – interní účetní doklad</a:t>
            </a:r>
          </a:p>
        </p:txBody>
      </p:sp>
    </p:spTree>
    <p:extLst>
      <p:ext uri="{BB962C8B-B14F-4D97-AF65-F5344CB8AC3E}">
        <p14:creationId xmlns:p14="http://schemas.microsoft.com/office/powerpoint/2010/main" xmlns="" val="1569552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404664"/>
            <a:ext cx="9144000" cy="747861"/>
          </a:xfrm>
          <a:noFill/>
          <a:ln>
            <a:noFill/>
          </a:ln>
          <a:effectLst/>
        </p:spPr>
        <p:txBody>
          <a:bodyPr vert="horz" lIns="91440" tIns="45720" rIns="91440" bIns="45720" rtlCol="0" anchor="ctr" anchorCtr="0">
            <a:normAutofit fontScale="90000"/>
          </a:bodyPr>
          <a:lstStyle/>
          <a:p>
            <a:pPr algn="ctr" fontAlgn="base">
              <a:spcAft>
                <a:spcPct val="0"/>
              </a:spcAft>
            </a:pPr>
            <a:r>
              <a:rPr lang="cs-CZ" altLang="cs-CZ" sz="2600" dirty="0">
                <a:solidFill>
                  <a:schemeClr val="tx2"/>
                </a:solidFill>
                <a:ea typeface="+mn-ea"/>
                <a:cs typeface="+mn-cs"/>
              </a:rPr>
              <a:t>Pokladna – </a:t>
            </a:r>
            <a:r>
              <a:rPr lang="cs-CZ" altLang="cs-CZ" sz="2600" dirty="0" smtClean="0">
                <a:solidFill>
                  <a:schemeClr val="tx2"/>
                </a:solidFill>
                <a:ea typeface="+mn-ea"/>
                <a:cs typeface="+mn-cs"/>
              </a:rPr>
              <a:t>příklad</a:t>
            </a:r>
            <a:br>
              <a:rPr lang="cs-CZ" altLang="cs-CZ" sz="2600" dirty="0" smtClean="0">
                <a:solidFill>
                  <a:schemeClr val="tx2"/>
                </a:solidFill>
                <a:ea typeface="+mn-ea"/>
                <a:cs typeface="+mn-cs"/>
              </a:rPr>
            </a:br>
            <a:r>
              <a:rPr lang="cs-CZ" altLang="cs-CZ" sz="2600" dirty="0" smtClean="0">
                <a:solidFill>
                  <a:schemeClr val="tx2"/>
                </a:solidFill>
                <a:ea typeface="+mn-ea"/>
                <a:cs typeface="+mn-cs"/>
              </a:rPr>
              <a:t>prostředky </a:t>
            </a:r>
            <a:r>
              <a:rPr lang="cs-CZ" altLang="cs-CZ" sz="2600" dirty="0">
                <a:solidFill>
                  <a:schemeClr val="tx2"/>
                </a:solidFill>
                <a:ea typeface="+mn-ea"/>
                <a:cs typeface="+mn-cs"/>
              </a:rPr>
              <a:t>přijaté v hotovosti odvedeny na bankovní účet (ZBÚ)</a:t>
            </a:r>
          </a:p>
        </p:txBody>
      </p:sp>
      <p:graphicFrame>
        <p:nvGraphicFramePr>
          <p:cNvPr id="42048" name="Group 64"/>
          <p:cNvGraphicFramePr>
            <a:graphicFrameLocks noGrp="1"/>
          </p:cNvGraphicFramePr>
          <p:nvPr>
            <p:ph idx="4294967295"/>
            <p:extLst>
              <p:ext uri="{D42A27DB-BD31-4B8C-83A1-F6EECF244321}">
                <p14:modId xmlns:p14="http://schemas.microsoft.com/office/powerpoint/2010/main" xmlns="" val="1549146320"/>
              </p:ext>
            </p:extLst>
          </p:nvPr>
        </p:nvGraphicFramePr>
        <p:xfrm>
          <a:off x="0" y="1600200"/>
          <a:ext cx="9143999" cy="4136391"/>
        </p:xfrm>
        <a:graphic>
          <a:graphicData uri="http://schemas.openxmlformats.org/drawingml/2006/table">
            <a:tbl>
              <a:tblPr/>
              <a:tblGrid>
                <a:gridCol w="4450035"/>
                <a:gridCol w="1253531"/>
                <a:gridCol w="860532"/>
                <a:gridCol w="860532"/>
                <a:gridCol w="858837"/>
                <a:gridCol w="860532"/>
              </a:tblGrid>
              <a:tr h="5603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Kč</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MD</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DAL</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pol.</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334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Výběr prostředků z bank. účtu do pokladny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10 000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921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Převod prostředků z bankovního účtu ÚCS do pokladny - bankovní výpis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10 000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5182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6171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334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Předpis příjmů z místního poplatku ze psů</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8 000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315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9055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Příjem příjmů z místního poplatku ze psů v hotovosti</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6 500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315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619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Odvod příjmů na ZBÚ</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6 500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603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Přijetí prostředků na ZBÚ</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6 500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1341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bl>
          </a:graphicData>
        </a:graphic>
      </p:graphicFrame>
    </p:spTree>
    <p:extLst>
      <p:ext uri="{BB962C8B-B14F-4D97-AF65-F5344CB8AC3E}">
        <p14:creationId xmlns:p14="http://schemas.microsoft.com/office/powerpoint/2010/main" xmlns="" val="4276582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70" name="Group 62"/>
          <p:cNvGraphicFramePr>
            <a:graphicFrameLocks noGrp="1"/>
          </p:cNvGraphicFramePr>
          <p:nvPr>
            <p:ph idx="4294967295"/>
            <p:extLst>
              <p:ext uri="{D42A27DB-BD31-4B8C-83A1-F6EECF244321}">
                <p14:modId xmlns:p14="http://schemas.microsoft.com/office/powerpoint/2010/main" xmlns="" val="3635542208"/>
              </p:ext>
            </p:extLst>
          </p:nvPr>
        </p:nvGraphicFramePr>
        <p:xfrm>
          <a:off x="-2" y="1484784"/>
          <a:ext cx="9144002" cy="4325621"/>
        </p:xfrm>
        <a:graphic>
          <a:graphicData uri="http://schemas.openxmlformats.org/drawingml/2006/table">
            <a:tbl>
              <a:tblPr/>
              <a:tblGrid>
                <a:gridCol w="4456812"/>
                <a:gridCol w="1160363"/>
                <a:gridCol w="882554"/>
                <a:gridCol w="882553"/>
                <a:gridCol w="879167"/>
                <a:gridCol w="882553"/>
              </a:tblGrid>
              <a:tr h="53816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Kč</a:t>
                      </a:r>
                      <a:endPar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MD</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DAL</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pol.</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365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Výběr prostředků z bank. účtu do pokladny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10 000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9372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Převod prostředků z bankovního účtu ÚCS do pokladny - bankovní výpis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10 000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5182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6171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365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Předpis příjmů z místního poplatku ze psů</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8 000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315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921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Příjem příjmů z místního poplatku ze psů v hotovosti</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6 500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315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69056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Zúčtování příjmů – vnitřní účetní doklad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6 500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1341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5921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Navýšení poskytnuté zálohy pokladně o inkasované příjmy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6 500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5182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6171 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bl>
          </a:graphicData>
        </a:graphic>
      </p:graphicFrame>
      <p:sp>
        <p:nvSpPr>
          <p:cNvPr id="43068" name="Rectangle 67"/>
          <p:cNvSpPr>
            <a:spLocks noGrp="1" noChangeArrowheads="1"/>
          </p:cNvSpPr>
          <p:nvPr>
            <p:ph type="title" idx="4294967295"/>
          </p:nvPr>
        </p:nvSpPr>
        <p:spPr>
          <a:xfrm>
            <a:off x="0" y="260648"/>
            <a:ext cx="9144000" cy="1008112"/>
          </a:xfrm>
          <a:noFill/>
          <a:ln>
            <a:noFill/>
          </a:ln>
          <a:effectLst/>
        </p:spPr>
        <p:txBody>
          <a:bodyPr vert="horz" lIns="91440" tIns="45720" rIns="91440" bIns="45720" rtlCol="0" anchor="ctr" anchorCtr="0">
            <a:normAutofit/>
          </a:bodyPr>
          <a:lstStyle/>
          <a:p>
            <a:pPr algn="ctr" fontAlgn="base">
              <a:spcAft>
                <a:spcPct val="0"/>
              </a:spcAft>
            </a:pPr>
            <a:r>
              <a:rPr lang="cs-CZ" altLang="cs-CZ" sz="2600" dirty="0">
                <a:solidFill>
                  <a:schemeClr val="tx2"/>
                </a:solidFill>
                <a:ea typeface="+mn-ea"/>
                <a:cs typeface="+mn-cs"/>
              </a:rPr>
              <a:t>Pokladna – příklad – záloha pokladně je navýšena o prostředky přijaté v hotovosti</a:t>
            </a:r>
          </a:p>
        </p:txBody>
      </p:sp>
    </p:spTree>
    <p:extLst>
      <p:ext uri="{BB962C8B-B14F-4D97-AF65-F5344CB8AC3E}">
        <p14:creationId xmlns:p14="http://schemas.microsoft.com/office/powerpoint/2010/main" xmlns="" val="4035975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0" y="0"/>
            <a:ext cx="9144000" cy="1143000"/>
          </a:xfrm>
          <a:noFill/>
          <a:ln>
            <a:noFill/>
          </a:ln>
          <a:effectLst/>
        </p:spPr>
        <p:txBody>
          <a:bodyPr vert="horz" lIns="91440" tIns="45720" rIns="91440" bIns="45720" rtlCol="0" anchor="ctr" anchorCtr="0">
            <a:normAutofit/>
          </a:bodyPr>
          <a:lstStyle/>
          <a:p>
            <a:pPr algn="ctr" fontAlgn="base">
              <a:spcAft>
                <a:spcPct val="0"/>
              </a:spcAft>
            </a:pPr>
            <a:r>
              <a:rPr lang="cs-CZ" altLang="cs-CZ" sz="2600">
                <a:solidFill>
                  <a:schemeClr val="tx2"/>
                </a:solidFill>
                <a:ea typeface="+mn-ea"/>
                <a:cs typeface="+mn-cs"/>
              </a:rPr>
              <a:t>Pokladna – příklad – výdaje uhrazené v hotovosti</a:t>
            </a:r>
          </a:p>
        </p:txBody>
      </p:sp>
      <p:graphicFrame>
        <p:nvGraphicFramePr>
          <p:cNvPr id="44096" name="Group 64"/>
          <p:cNvGraphicFramePr>
            <a:graphicFrameLocks noGrp="1"/>
          </p:cNvGraphicFramePr>
          <p:nvPr>
            <p:ph type="tbl" idx="4294967295"/>
            <p:extLst>
              <p:ext uri="{D42A27DB-BD31-4B8C-83A1-F6EECF244321}">
                <p14:modId xmlns:p14="http://schemas.microsoft.com/office/powerpoint/2010/main" xmlns="" val="2771659523"/>
              </p:ext>
            </p:extLst>
          </p:nvPr>
        </p:nvGraphicFramePr>
        <p:xfrm>
          <a:off x="-3" y="1773238"/>
          <a:ext cx="9144002" cy="3997325"/>
        </p:xfrm>
        <a:graphic>
          <a:graphicData uri="http://schemas.openxmlformats.org/drawingml/2006/table">
            <a:tbl>
              <a:tblPr/>
              <a:tblGrid>
                <a:gridCol w="4332606"/>
                <a:gridCol w="1229728"/>
                <a:gridCol w="838298"/>
                <a:gridCol w="838299"/>
                <a:gridCol w="918936"/>
                <a:gridCol w="986135"/>
              </a:tblGrid>
              <a:tr h="1809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altLang="cs-CZ" sz="20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Kč</a:t>
                      </a: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MD</a:t>
                      </a: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DAL</a:t>
                      </a: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pol.</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cs-CZ" altLang="cs-CZ" sz="2000" b="1"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5746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Výběr prostředků z bank. účtu do pokladny </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5 000</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57626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Převod prostředků z b.ú. do pokladny dle výpisu z banky</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5 000</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262</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5182</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6171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5730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Nákup kancelářských potřeb – v hotovosti</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1 500</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501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261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5699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Změna rozpočtové skladby dle účelu užití hotovosti</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- 1 500</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5182</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6171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79692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+1 500</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231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5139</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6171</a:t>
                      </a:r>
                    </a:p>
                  </a:txBody>
                  <a:tcPr anchor="b"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bl>
          </a:graphicData>
        </a:graphic>
      </p:graphicFrame>
    </p:spTree>
    <p:extLst>
      <p:ext uri="{BB962C8B-B14F-4D97-AF65-F5344CB8AC3E}">
        <p14:creationId xmlns:p14="http://schemas.microsoft.com/office/powerpoint/2010/main" xmlns="" val="25065317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a:xfrm>
            <a:off x="467544" y="476672"/>
            <a:ext cx="8352928" cy="579540"/>
          </a:xfrm>
          <a:noFill/>
          <a:ln/>
        </p:spPr>
        <p:txBody>
          <a:bodyPr>
            <a:normAutofit fontScale="90000"/>
          </a:bodyPr>
          <a:lstStyle/>
          <a:p>
            <a:pPr algn="ctr"/>
            <a:r>
              <a:rPr lang="cs-CZ" altLang="cs-CZ" sz="3600" b="1" dirty="0">
                <a:latin typeface="Impact" pitchFamily="34" charset="0"/>
                <a:cs typeface="Arial" charset="0"/>
              </a:rPr>
              <a:t>Peněžní fondy ÚSC</a:t>
            </a:r>
          </a:p>
        </p:txBody>
      </p:sp>
      <p:sp>
        <p:nvSpPr>
          <p:cNvPr id="45059" name="Rectangle 3"/>
          <p:cNvSpPr>
            <a:spLocks noGrp="1"/>
          </p:cNvSpPr>
          <p:nvPr>
            <p:ph sz="quarter" idx="4294967295"/>
          </p:nvPr>
        </p:nvSpPr>
        <p:spPr>
          <a:xfrm>
            <a:off x="539552" y="1340769"/>
            <a:ext cx="7920880" cy="453650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sz="2800" dirty="0">
                <a:latin typeface="Gentium Basic"/>
                <a:ea typeface="Arial Unicode MS" pitchFamily="34" charset="-128"/>
                <a:cs typeface="Arial Unicode MS" pitchFamily="34" charset="-128"/>
              </a:rPr>
              <a:t>ČÚS č. 704 – Fondy účetní jednotky</a:t>
            </a:r>
          </a:p>
          <a:p>
            <a:pPr algn="just"/>
            <a:r>
              <a:rPr lang="cs-CZ" altLang="cs-CZ" sz="2800" dirty="0" smtClean="0">
                <a:latin typeface="Gentium Basic"/>
                <a:ea typeface="Arial Unicode MS" pitchFamily="34" charset="-128"/>
                <a:cs typeface="Arial Unicode MS" pitchFamily="34" charset="-128"/>
              </a:rPr>
              <a:t>ÚSC </a:t>
            </a:r>
            <a:r>
              <a:rPr lang="cs-CZ" altLang="cs-CZ" sz="2800" dirty="0">
                <a:latin typeface="Gentium Basic"/>
                <a:ea typeface="Arial Unicode MS" pitchFamily="34" charset="-128"/>
                <a:cs typeface="Arial Unicode MS" pitchFamily="34" charset="-128"/>
              </a:rPr>
              <a:t>zřizují peněžní fondy dobrovolně</a:t>
            </a:r>
          </a:p>
          <a:p>
            <a:pPr algn="just"/>
            <a:r>
              <a:rPr lang="cs-CZ" altLang="cs-CZ" sz="2800" dirty="0" smtClean="0">
                <a:latin typeface="Gentium Basic"/>
                <a:ea typeface="Arial Unicode MS" pitchFamily="34" charset="-128"/>
                <a:cs typeface="Arial Unicode MS" pitchFamily="34" charset="-128"/>
              </a:rPr>
              <a:t>Zřizovatel </a:t>
            </a:r>
            <a:endParaRPr lang="cs-CZ" altLang="cs-CZ" sz="2800" dirty="0">
              <a:latin typeface="Gentium Basic"/>
              <a:ea typeface="Arial Unicode MS" pitchFamily="34" charset="-128"/>
              <a:cs typeface="Arial Unicode MS" pitchFamily="34" charset="-128"/>
            </a:endParaRPr>
          </a:p>
          <a:p>
            <a:pPr lvl="1" algn="just">
              <a:buFontTx/>
              <a:buChar char="•"/>
            </a:pPr>
            <a:r>
              <a:rPr lang="cs-CZ" altLang="cs-CZ" sz="2800" dirty="0">
                <a:latin typeface="Gentium Basic"/>
                <a:ea typeface="Arial Unicode MS" pitchFamily="34" charset="-128"/>
                <a:cs typeface="Arial Unicode MS" pitchFamily="34" charset="-128"/>
              </a:rPr>
              <a:t>zastupitelstvo obce</a:t>
            </a:r>
          </a:p>
          <a:p>
            <a:pPr lvl="1" algn="just">
              <a:buFontTx/>
              <a:buChar char="•"/>
            </a:pPr>
            <a:r>
              <a:rPr lang="cs-CZ" altLang="cs-CZ" sz="2800" dirty="0">
                <a:latin typeface="Gentium Basic"/>
                <a:ea typeface="Arial Unicode MS" pitchFamily="34" charset="-128"/>
                <a:cs typeface="Arial Unicode MS" pitchFamily="34" charset="-128"/>
              </a:rPr>
              <a:t>rada kraje, pokud si tuto působnost nevyhradí zastupitelstvo kraje </a:t>
            </a:r>
          </a:p>
          <a:p>
            <a:pPr algn="just"/>
            <a:endParaRPr lang="cs-CZ" altLang="cs-CZ" sz="2800" dirty="0">
              <a:latin typeface="Gentium Basic"/>
              <a:ea typeface="Arial Unicode MS" pitchFamily="34" charset="-128"/>
              <a:cs typeface="Arial Unicode MS" pitchFamily="34" charset="-128"/>
            </a:endParaRPr>
          </a:p>
          <a:p>
            <a:pPr algn="just"/>
            <a:r>
              <a:rPr lang="cs-CZ" altLang="cs-CZ" sz="2800" dirty="0">
                <a:latin typeface="Gentium Basic"/>
                <a:ea typeface="Arial Unicode MS" pitchFamily="34" charset="-128"/>
                <a:cs typeface="Arial Unicode MS" pitchFamily="34" charset="-128"/>
              </a:rPr>
              <a:t>ÚSC nemusí mít zřízený žádný peněžní fond </a:t>
            </a:r>
            <a:r>
              <a:rPr lang="cs-CZ" altLang="cs-CZ" sz="2800" dirty="0">
                <a:latin typeface="Gentium Basic"/>
                <a:ea typeface="Arial Unicode MS" pitchFamily="34" charset="-128"/>
                <a:cs typeface="Arial Unicode MS" pitchFamily="34" charset="-128"/>
                <a:sym typeface="Wingdings" pitchFamily="2" charset="2"/>
              </a:rPr>
              <a:t> prostředky soustředěny pouze na bankovním účtu (ZBÚ)</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476672"/>
            <a:ext cx="6781800" cy="870992"/>
          </a:xfrm>
        </p:spPr>
        <p:txBody>
          <a:bodyPr>
            <a:normAutofit fontScale="90000"/>
          </a:bodyPr>
          <a:lstStyle/>
          <a:p>
            <a:r>
              <a:rPr lang="cs-CZ" dirty="0" smtClean="0"/>
              <a:t>Požadavky ke zkoušce</a:t>
            </a:r>
            <a:endParaRPr lang="cs-CZ" dirty="0"/>
          </a:p>
        </p:txBody>
      </p:sp>
      <p:sp>
        <p:nvSpPr>
          <p:cNvPr id="3" name="Zástupný symbol pro obsah 2"/>
          <p:cNvSpPr>
            <a:spLocks noGrp="1"/>
          </p:cNvSpPr>
          <p:nvPr>
            <p:ph idx="1"/>
          </p:nvPr>
        </p:nvSpPr>
        <p:spPr>
          <a:xfrm>
            <a:off x="755576" y="1556792"/>
            <a:ext cx="7543800" cy="3886200"/>
          </a:xfrm>
        </p:spPr>
        <p:txBody>
          <a:bodyPr/>
          <a:lstStyle/>
          <a:p>
            <a:r>
              <a:rPr lang="cs-CZ" dirty="0" smtClean="0">
                <a:latin typeface="Gentium Basic" panose="02000503060000020004" pitchFamily="2" charset="-18"/>
              </a:rPr>
              <a:t>Zkouška z účetnictví ÚSC </a:t>
            </a:r>
            <a:r>
              <a:rPr lang="cs-CZ" dirty="0" smtClean="0">
                <a:latin typeface="Gentium Basic" panose="02000503060000020004" pitchFamily="2" charset="-18"/>
              </a:rPr>
              <a:t>probíhá písemnou formou</a:t>
            </a:r>
          </a:p>
          <a:p>
            <a:r>
              <a:rPr lang="cs-CZ" dirty="0" smtClean="0">
                <a:latin typeface="Gentium Basic" panose="02000503060000020004" pitchFamily="2" charset="-18"/>
              </a:rPr>
              <a:t>Zkouška se skládá ze 2 dílčích zkoušek</a:t>
            </a:r>
          </a:p>
          <a:p>
            <a:pPr lvl="1"/>
            <a:r>
              <a:rPr lang="cs-CZ" dirty="0" smtClean="0">
                <a:latin typeface="Gentium Basic" panose="02000503060000020004" pitchFamily="2" charset="-18"/>
              </a:rPr>
              <a:t>účetnictví </a:t>
            </a:r>
            <a:r>
              <a:rPr lang="cs-CZ" dirty="0" smtClean="0">
                <a:latin typeface="Gentium Basic" panose="02000503060000020004" pitchFamily="2" charset="-18"/>
              </a:rPr>
              <a:t>ÚSC</a:t>
            </a:r>
          </a:p>
          <a:p>
            <a:pPr lvl="1"/>
            <a:r>
              <a:rPr lang="cs-CZ" dirty="0" smtClean="0">
                <a:latin typeface="Gentium Basic" panose="02000503060000020004" pitchFamily="2" charset="-18"/>
              </a:rPr>
              <a:t>účetnictví </a:t>
            </a:r>
            <a:r>
              <a:rPr lang="cs-CZ" dirty="0" smtClean="0">
                <a:latin typeface="Gentium Basic" panose="02000503060000020004" pitchFamily="2" charset="-18"/>
              </a:rPr>
              <a:t>NNO</a:t>
            </a:r>
          </a:p>
          <a:p>
            <a:r>
              <a:rPr lang="cs-CZ" dirty="0" smtClean="0">
                <a:latin typeface="Gentium Basic" panose="02000503060000020004" pitchFamily="2" charset="-18"/>
              </a:rPr>
              <a:t>Každá dílčí zkouška se skládá z obecné části a z praktické části (zaúčtování vybraných operací)</a:t>
            </a:r>
          </a:p>
          <a:p>
            <a:r>
              <a:rPr lang="cs-CZ" dirty="0" smtClean="0">
                <a:latin typeface="Gentium Basic" panose="02000503060000020004" pitchFamily="2" charset="-18"/>
              </a:rPr>
              <a:t>Každá dílčí zkouška se podílí 50 % na celkové známce</a:t>
            </a:r>
          </a:p>
          <a:p>
            <a:endParaRPr lang="cs-CZ" dirty="0" smtClean="0">
              <a:latin typeface="Gentium Basic" panose="02000503060000020004" pitchFamily="2" charset="-18"/>
            </a:endParaRPr>
          </a:p>
        </p:txBody>
      </p:sp>
    </p:spTree>
    <p:extLst>
      <p:ext uri="{BB962C8B-B14F-4D97-AF65-F5344CB8AC3E}">
        <p14:creationId xmlns:p14="http://schemas.microsoft.com/office/powerpoint/2010/main" xmlns="" val="3207302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a:xfrm>
            <a:off x="611561" y="692696"/>
            <a:ext cx="8064896" cy="792088"/>
          </a:xfrm>
          <a:noFill/>
          <a:ln/>
        </p:spPr>
        <p:txBody>
          <a:bodyPr/>
          <a:lstStyle/>
          <a:p>
            <a:pPr algn="ctr"/>
            <a:r>
              <a:rPr lang="cs-CZ" altLang="cs-CZ" sz="3600" dirty="0">
                <a:latin typeface="Impact" pitchFamily="34" charset="0"/>
                <a:cs typeface="Arial" charset="0"/>
              </a:rPr>
              <a:t>Statut peněžního fondu</a:t>
            </a:r>
          </a:p>
        </p:txBody>
      </p:sp>
      <p:sp>
        <p:nvSpPr>
          <p:cNvPr id="46083" name="Rectangle 3"/>
          <p:cNvSpPr>
            <a:spLocks noGrp="1"/>
          </p:cNvSpPr>
          <p:nvPr>
            <p:ph sz="quarter" idx="4294967295"/>
          </p:nvPr>
        </p:nvSpPr>
        <p:spPr>
          <a:xfrm>
            <a:off x="683567" y="1700808"/>
            <a:ext cx="8152457" cy="442218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200" dirty="0" smtClean="0">
                <a:latin typeface="Gentium Basic"/>
                <a:ea typeface="Arial Unicode MS" pitchFamily="34" charset="-128"/>
                <a:cs typeface="Arial Unicode MS" pitchFamily="34" charset="-128"/>
              </a:rPr>
              <a:t>statut </a:t>
            </a:r>
            <a:r>
              <a:rPr lang="cs-CZ" altLang="cs-CZ" sz="3200" dirty="0">
                <a:latin typeface="Gentium Basic"/>
                <a:ea typeface="Arial Unicode MS" pitchFamily="34" charset="-128"/>
                <a:cs typeface="Arial Unicode MS" pitchFamily="34" charset="-128"/>
              </a:rPr>
              <a:t>vydává ten orgán ÚSC, který peněžní fond zřídil</a:t>
            </a:r>
          </a:p>
          <a:p>
            <a:pPr algn="just"/>
            <a:endParaRPr lang="cs-CZ" altLang="cs-CZ" sz="3200" dirty="0">
              <a:latin typeface="Gentium Basic"/>
              <a:ea typeface="Arial Unicode MS" pitchFamily="34" charset="-128"/>
              <a:cs typeface="Arial Unicode MS" pitchFamily="34" charset="-128"/>
            </a:endParaRPr>
          </a:p>
          <a:p>
            <a:pPr algn="just"/>
            <a:r>
              <a:rPr lang="cs-CZ" altLang="cs-CZ" sz="3200" dirty="0">
                <a:latin typeface="Gentium Basic"/>
                <a:ea typeface="Arial Unicode MS" pitchFamily="34" charset="-128"/>
                <a:cs typeface="Arial Unicode MS" pitchFamily="34" charset="-128"/>
              </a:rPr>
              <a:t>příjmy a výdaje peněžního fondu, specifikace použití prostředků fondu</a:t>
            </a:r>
          </a:p>
          <a:p>
            <a:pPr algn="just"/>
            <a:endParaRPr lang="cs-CZ" altLang="cs-CZ" sz="3200" dirty="0">
              <a:latin typeface="Gentium Basic"/>
              <a:ea typeface="Arial Unicode MS" pitchFamily="34" charset="-128"/>
              <a:cs typeface="Arial Unicode MS" pitchFamily="34" charset="-128"/>
            </a:endParaRPr>
          </a:p>
          <a:p>
            <a:pPr algn="just"/>
            <a:r>
              <a:rPr lang="cs-CZ" altLang="cs-CZ" sz="3200" dirty="0">
                <a:latin typeface="Gentium Basic"/>
                <a:ea typeface="Arial Unicode MS" pitchFamily="34" charset="-128"/>
                <a:cs typeface="Arial Unicode MS" pitchFamily="34" charset="-128"/>
              </a:rPr>
              <a:t>může být vydán formou OZV</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a:xfrm>
            <a:off x="611560" y="404664"/>
            <a:ext cx="8532440" cy="598636"/>
          </a:xfrm>
          <a:noFill/>
          <a:ln/>
        </p:spPr>
        <p:txBody>
          <a:bodyPr>
            <a:normAutofit fontScale="90000"/>
          </a:bodyPr>
          <a:lstStyle/>
          <a:p>
            <a:pPr algn="ctr"/>
            <a:r>
              <a:rPr lang="cs-CZ" altLang="cs-CZ" sz="3600" dirty="0">
                <a:latin typeface="Impact" pitchFamily="34" charset="0"/>
                <a:cs typeface="Arial" charset="0"/>
              </a:rPr>
              <a:t>Účtování peněžního fondu</a:t>
            </a:r>
          </a:p>
        </p:txBody>
      </p:sp>
      <p:sp>
        <p:nvSpPr>
          <p:cNvPr id="15363" name="Rectangle 3"/>
          <p:cNvSpPr>
            <a:spLocks noGrp="1"/>
          </p:cNvSpPr>
          <p:nvPr>
            <p:ph sz="quarter" idx="4294967295"/>
          </p:nvPr>
        </p:nvSpPr>
        <p:spPr>
          <a:xfrm>
            <a:off x="611559" y="1773239"/>
            <a:ext cx="7848873" cy="42480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600" dirty="0">
                <a:latin typeface="Gentium Basic"/>
                <a:ea typeface="Arial Unicode MS" pitchFamily="34" charset="-128"/>
                <a:cs typeface="Arial Unicode MS" pitchFamily="34" charset="-128"/>
              </a:rPr>
              <a:t>Fond je napojen na rozpočet ÚSC </a:t>
            </a:r>
          </a:p>
          <a:p>
            <a:pPr marL="548640" lvl="2" algn="just"/>
            <a:r>
              <a:rPr lang="cs-CZ" altLang="cs-CZ" sz="3200" dirty="0">
                <a:latin typeface="Gentium Basic"/>
                <a:ea typeface="Arial Unicode MS" pitchFamily="34" charset="-128"/>
                <a:cs typeface="Arial Unicode MS" pitchFamily="34" charset="-128"/>
                <a:sym typeface="Wingdings" pitchFamily="2" charset="2"/>
              </a:rPr>
              <a:t>peněžní prostředky se ve fondu pouze ukládají, pokud mají být použity, převedou se zpět do rozpočtu</a:t>
            </a:r>
          </a:p>
          <a:p>
            <a:pPr algn="just"/>
            <a:r>
              <a:rPr lang="cs-CZ" altLang="cs-CZ" sz="3600" dirty="0" smtClean="0">
                <a:latin typeface="Gentium Basic"/>
                <a:ea typeface="Arial Unicode MS" pitchFamily="34" charset="-128"/>
                <a:cs typeface="Arial Unicode MS" pitchFamily="34" charset="-128"/>
                <a:sym typeface="Wingdings" pitchFamily="2" charset="2"/>
              </a:rPr>
              <a:t>Peněžní </a:t>
            </a:r>
            <a:r>
              <a:rPr lang="cs-CZ" altLang="cs-CZ" sz="3600" dirty="0">
                <a:latin typeface="Gentium Basic"/>
                <a:ea typeface="Arial Unicode MS" pitchFamily="34" charset="-128"/>
                <a:cs typeface="Arial Unicode MS" pitchFamily="34" charset="-128"/>
                <a:sym typeface="Wingdings" pitchFamily="2" charset="2"/>
              </a:rPr>
              <a:t>operace jsou realizovány přímo z účtu </a:t>
            </a:r>
            <a:r>
              <a:rPr lang="cs-CZ" altLang="cs-CZ" sz="3600" dirty="0" smtClean="0">
                <a:latin typeface="Gentium Basic"/>
                <a:ea typeface="Arial Unicode MS" pitchFamily="34" charset="-128"/>
                <a:cs typeface="Arial Unicode MS" pitchFamily="34" charset="-128"/>
                <a:sym typeface="Wingdings" pitchFamily="2" charset="2"/>
              </a:rPr>
              <a:t>peněžního </a:t>
            </a:r>
            <a:r>
              <a:rPr lang="cs-CZ" altLang="cs-CZ" sz="3600" dirty="0">
                <a:latin typeface="Gentium Basic"/>
                <a:ea typeface="Arial Unicode MS" pitchFamily="34" charset="-128"/>
                <a:cs typeface="Arial Unicode MS" pitchFamily="34" charset="-128"/>
                <a:sym typeface="Wingdings" pitchFamily="2" charset="2"/>
              </a:rPr>
              <a:t>fondu.</a:t>
            </a:r>
            <a:endParaRPr lang="cs-CZ" altLang="cs-CZ" sz="3600" dirty="0">
              <a:latin typeface="Gentium Basic"/>
              <a:ea typeface="Arial Unicode MS" pitchFamily="34" charset="-128"/>
              <a:cs typeface="Arial Unicode MS" pitchFamily="34" charset="-128"/>
              <a:sym typeface="Wingdings" pitchFamily="2" charset="2"/>
            </a:endParaRPr>
          </a:p>
          <a:p>
            <a:pPr algn="just"/>
            <a:r>
              <a:rPr lang="cs-CZ" altLang="cs-CZ" sz="3600" dirty="0" smtClean="0">
                <a:latin typeface="Gentium Basic"/>
                <a:ea typeface="Arial Unicode MS" pitchFamily="34" charset="-128"/>
                <a:cs typeface="Arial Unicode MS" pitchFamily="34" charset="-128"/>
              </a:rPr>
              <a:t>Pozn</a:t>
            </a:r>
            <a:r>
              <a:rPr lang="cs-CZ" altLang="cs-CZ" sz="3600" dirty="0">
                <a:latin typeface="Gentium Basic"/>
                <a:ea typeface="Arial Unicode MS" pitchFamily="34" charset="-128"/>
                <a:cs typeface="Arial Unicode MS" pitchFamily="34" charset="-128"/>
              </a:rPr>
              <a:t>.: </a:t>
            </a:r>
            <a:r>
              <a:rPr lang="cs-CZ" altLang="cs-CZ" sz="3600" dirty="0" smtClean="0">
                <a:latin typeface="Gentium Basic"/>
                <a:ea typeface="Arial Unicode MS" pitchFamily="34" charset="-128"/>
                <a:cs typeface="Arial Unicode MS" pitchFamily="34" charset="-128"/>
              </a:rPr>
              <a:t>konsolidace</a:t>
            </a:r>
            <a:endParaRPr lang="cs-CZ" altLang="cs-CZ" sz="3600" dirty="0">
              <a:latin typeface="Gentium Basic"/>
              <a:ea typeface="Arial Unicode MS" pitchFamily="34" charset="-128"/>
              <a:cs typeface="Arial Unicode MS"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Zástupný symbol pro obsah 2"/>
          <p:cNvSpPr>
            <a:spLocks noGrp="1"/>
          </p:cNvSpPr>
          <p:nvPr>
            <p:ph sz="quarter" idx="4294967295"/>
          </p:nvPr>
        </p:nvSpPr>
        <p:spPr>
          <a:xfrm>
            <a:off x="477838" y="1698625"/>
            <a:ext cx="8135937" cy="442436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600" dirty="0">
                <a:latin typeface="Gentium Basic"/>
                <a:ea typeface="Arial Unicode MS" pitchFamily="34" charset="-128"/>
                <a:cs typeface="Arial Unicode MS" pitchFamily="34" charset="-128"/>
              </a:rPr>
              <a:t>SÚ 236 – běžné účty peněžních fondů – peněžní prostředky fondu</a:t>
            </a:r>
          </a:p>
          <a:p>
            <a:pPr algn="just"/>
            <a:r>
              <a:rPr lang="cs-CZ" altLang="cs-CZ" sz="3600" dirty="0">
                <a:latin typeface="Gentium Basic"/>
                <a:ea typeface="Arial Unicode MS" pitchFamily="34" charset="-128"/>
                <a:cs typeface="Arial Unicode MS" pitchFamily="34" charset="-128"/>
              </a:rPr>
              <a:t>SÚ 419 – ostatní fondy – pasivní účet</a:t>
            </a:r>
          </a:p>
          <a:p>
            <a:pPr algn="just"/>
            <a:r>
              <a:rPr lang="cs-CZ" altLang="cs-CZ" sz="3600" dirty="0">
                <a:latin typeface="Gentium Basic"/>
                <a:ea typeface="Arial Unicode MS" pitchFamily="34" charset="-128"/>
                <a:cs typeface="Arial Unicode MS" pitchFamily="34" charset="-128"/>
              </a:rPr>
              <a:t>SÚ 548 – tvorba fondů</a:t>
            </a:r>
          </a:p>
          <a:p>
            <a:pPr algn="just"/>
            <a:r>
              <a:rPr lang="cs-CZ" altLang="cs-CZ" sz="3600" dirty="0">
                <a:latin typeface="Gentium Basic"/>
                <a:ea typeface="Arial Unicode MS" pitchFamily="34" charset="-128"/>
                <a:cs typeface="Arial Unicode MS" pitchFamily="34" charset="-128"/>
              </a:rPr>
              <a:t>SÚ 648 – čerpání fondů</a:t>
            </a:r>
          </a:p>
          <a:p>
            <a:pPr algn="just"/>
            <a:endParaRPr lang="cs-CZ" altLang="cs-CZ" sz="3600" dirty="0">
              <a:latin typeface="Gentium Basic"/>
              <a:ea typeface="Arial Unicode MS" pitchFamily="34" charset="-128"/>
              <a:cs typeface="Arial Unicode MS"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a:xfrm>
            <a:off x="539552" y="404664"/>
            <a:ext cx="8604448" cy="738336"/>
          </a:xfrm>
          <a:noFill/>
          <a:ln/>
        </p:spPr>
        <p:txBody>
          <a:bodyPr/>
          <a:lstStyle/>
          <a:p>
            <a:pPr algn="ctr"/>
            <a:r>
              <a:rPr lang="cs-CZ" altLang="cs-CZ" sz="3600" dirty="0" smtClean="0">
                <a:latin typeface="Impact" pitchFamily="34" charset="0"/>
                <a:cs typeface="Arial" charset="0"/>
              </a:rPr>
              <a:t>Účtování o fondu</a:t>
            </a:r>
            <a:endParaRPr lang="cs-CZ" altLang="cs-CZ" sz="3600" dirty="0">
              <a:latin typeface="Impact" pitchFamily="34" charset="0"/>
              <a:cs typeface="Arial" charset="0"/>
            </a:endParaRPr>
          </a:p>
        </p:txBody>
      </p:sp>
      <p:sp>
        <p:nvSpPr>
          <p:cNvPr id="51203" name="Rectangle 3"/>
          <p:cNvSpPr>
            <a:spLocks noGrp="1"/>
          </p:cNvSpPr>
          <p:nvPr>
            <p:ph sz="quarter" idx="4294967295"/>
          </p:nvPr>
        </p:nvSpPr>
        <p:spPr>
          <a:xfrm>
            <a:off x="467544" y="1524001"/>
            <a:ext cx="8425631" cy="456929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600" dirty="0" smtClean="0">
                <a:latin typeface="Gentium Basic"/>
                <a:ea typeface="Arial Unicode MS" pitchFamily="34" charset="-128"/>
                <a:cs typeface="Arial Unicode MS" pitchFamily="34" charset="-128"/>
              </a:rPr>
              <a:t>Výsledkové – účtování tvorby a použití fondu přes 548, 648; zkresluje výši výnosů a nákladů</a:t>
            </a:r>
          </a:p>
          <a:p>
            <a:pPr algn="just"/>
            <a:r>
              <a:rPr lang="cs-CZ" altLang="cs-CZ" sz="3600" dirty="0" smtClean="0">
                <a:latin typeface="Gentium Basic"/>
                <a:ea typeface="Arial Unicode MS" pitchFamily="34" charset="-128"/>
                <a:cs typeface="Arial Unicode MS" pitchFamily="34" charset="-128"/>
              </a:rPr>
              <a:t>Zdrojové – pouze přes 401, </a:t>
            </a:r>
            <a:r>
              <a:rPr lang="cs-CZ" altLang="cs-CZ" sz="3600" dirty="0" smtClean="0">
                <a:latin typeface="Gentium Basic"/>
                <a:ea typeface="Arial Unicode MS" pitchFamily="34" charset="-128"/>
                <a:cs typeface="Arial Unicode MS" pitchFamily="34" charset="-128"/>
              </a:rPr>
              <a:t>419</a:t>
            </a:r>
          </a:p>
          <a:p>
            <a:pPr lvl="2" algn="just"/>
            <a:r>
              <a:rPr lang="cs-CZ" altLang="cs-CZ" sz="2800" dirty="0" smtClean="0">
                <a:latin typeface="Gentium Basic"/>
                <a:ea typeface="Arial Unicode MS" pitchFamily="34" charset="-128"/>
                <a:cs typeface="Arial Unicode MS" pitchFamily="34" charset="-128"/>
              </a:rPr>
              <a:t>Pozn.: účet 401 je použit k tvorbě investičních fondů z odpisů u PO, dle ČÚS 704 je možné jej využít i u peněžních fondů ÚSC (AE</a:t>
            </a:r>
            <a:r>
              <a:rPr lang="cs-CZ" altLang="cs-CZ" sz="2800" dirty="0" smtClean="0">
                <a:latin typeface="Gentium Basic"/>
                <a:ea typeface="Arial Unicode MS" pitchFamily="34" charset="-128"/>
                <a:cs typeface="Arial Unicode MS" pitchFamily="34" charset="-128"/>
              </a:rPr>
              <a:t>!)</a:t>
            </a:r>
            <a:endParaRPr lang="cs-CZ" altLang="cs-CZ" sz="2800" dirty="0" smtClean="0">
              <a:latin typeface="Gentium Basic"/>
              <a:ea typeface="Arial Unicode MS" pitchFamily="34" charset="-128"/>
              <a:cs typeface="Arial Unicode MS"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a:xfrm>
            <a:off x="683568" y="404664"/>
            <a:ext cx="8460432" cy="792088"/>
          </a:xfrm>
          <a:noFill/>
          <a:ln/>
        </p:spPr>
        <p:txBody>
          <a:bodyPr/>
          <a:lstStyle/>
          <a:p>
            <a:pPr algn="ctr"/>
            <a:r>
              <a:rPr lang="cs-CZ" altLang="cs-CZ" sz="3600" dirty="0">
                <a:latin typeface="Impact" pitchFamily="34" charset="0"/>
                <a:cs typeface="Arial" charset="0"/>
              </a:rPr>
              <a:t>Použití fondů</a:t>
            </a:r>
          </a:p>
        </p:txBody>
      </p:sp>
      <p:sp>
        <p:nvSpPr>
          <p:cNvPr id="284675" name="Rectangle 3"/>
          <p:cNvSpPr>
            <a:spLocks noGrp="1"/>
          </p:cNvSpPr>
          <p:nvPr>
            <p:ph sz="quarter" idx="4294967295"/>
          </p:nvPr>
        </p:nvSpPr>
        <p:spPr>
          <a:xfrm>
            <a:off x="683568" y="1600200"/>
            <a:ext cx="8003232" cy="427707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Zjednodušeně:</a:t>
            </a:r>
          </a:p>
          <a:p>
            <a:pPr algn="just">
              <a:buNone/>
            </a:pPr>
            <a:r>
              <a:rPr lang="cs-CZ" altLang="cs-CZ" dirty="0">
                <a:latin typeface="Tahoma" pitchFamily="34" charset="0"/>
                <a:ea typeface="Arial Unicode MS" pitchFamily="34" charset="-128"/>
                <a:cs typeface="Arial Unicode MS" pitchFamily="34" charset="-128"/>
              </a:rPr>
              <a:t>	</a:t>
            </a:r>
            <a:r>
              <a:rPr lang="cs-CZ" altLang="cs-CZ" dirty="0" smtClean="0">
                <a:latin typeface="Tahoma" pitchFamily="34" charset="0"/>
                <a:ea typeface="Arial Unicode MS" pitchFamily="34" charset="-128"/>
                <a:cs typeface="Arial Unicode MS" pitchFamily="34" charset="-128"/>
              </a:rPr>
              <a:t>	5xx </a:t>
            </a:r>
            <a:r>
              <a:rPr lang="cs-CZ" altLang="cs-CZ" dirty="0">
                <a:latin typeface="Tahoma" pitchFamily="34" charset="0"/>
                <a:ea typeface="Arial Unicode MS" pitchFamily="34" charset="-128"/>
                <a:cs typeface="Arial Unicode MS" pitchFamily="34" charset="-128"/>
              </a:rPr>
              <a:t>MD / 236 </a:t>
            </a:r>
            <a:r>
              <a:rPr lang="cs-CZ" altLang="cs-CZ" dirty="0" smtClean="0">
                <a:latin typeface="Tahoma" pitchFamily="34" charset="0"/>
                <a:ea typeface="Arial Unicode MS" pitchFamily="34" charset="-128"/>
                <a:cs typeface="Arial Unicode MS" pitchFamily="34" charset="-128"/>
              </a:rPr>
              <a:t>D</a:t>
            </a:r>
          </a:p>
          <a:p>
            <a:pPr algn="just">
              <a:buNone/>
            </a:pPr>
            <a:r>
              <a:rPr lang="cs-CZ" altLang="cs-CZ" dirty="0" smtClean="0">
                <a:latin typeface="Tahoma" pitchFamily="34" charset="0"/>
                <a:ea typeface="Arial Unicode MS" pitchFamily="34" charset="-128"/>
                <a:cs typeface="Arial Unicode MS" pitchFamily="34" charset="-128"/>
              </a:rPr>
              <a:t>		419 </a:t>
            </a:r>
            <a:r>
              <a:rPr lang="cs-CZ" altLang="cs-CZ" dirty="0">
                <a:latin typeface="Tahoma" pitchFamily="34" charset="0"/>
                <a:ea typeface="Arial Unicode MS" pitchFamily="34" charset="-128"/>
                <a:cs typeface="Arial Unicode MS" pitchFamily="34" charset="-128"/>
              </a:rPr>
              <a:t>MD / 401 (648) D</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Náklady např. </a:t>
            </a:r>
          </a:p>
          <a:p>
            <a:pPr algn="just">
              <a:buNone/>
            </a:pPr>
            <a:r>
              <a:rPr lang="cs-CZ" altLang="cs-CZ" dirty="0">
                <a:latin typeface="Tahoma" pitchFamily="34" charset="0"/>
                <a:ea typeface="Arial Unicode MS" pitchFamily="34" charset="-128"/>
                <a:cs typeface="Arial Unicode MS" pitchFamily="34" charset="-128"/>
              </a:rPr>
              <a:t>501 – spotřeba materiálu, </a:t>
            </a:r>
          </a:p>
          <a:p>
            <a:pPr algn="just">
              <a:buNone/>
            </a:pPr>
            <a:r>
              <a:rPr lang="cs-CZ" altLang="cs-CZ" dirty="0">
                <a:latin typeface="Tahoma" pitchFamily="34" charset="0"/>
                <a:ea typeface="Arial Unicode MS" pitchFamily="34" charset="-128"/>
                <a:cs typeface="Arial Unicode MS" pitchFamily="34" charset="-128"/>
              </a:rPr>
              <a:t>569 – bankovní poplatky,</a:t>
            </a:r>
          </a:p>
          <a:p>
            <a:pPr algn="just">
              <a:buNone/>
            </a:pPr>
            <a:r>
              <a:rPr lang="cs-CZ" altLang="cs-CZ" dirty="0">
                <a:latin typeface="Tahoma" pitchFamily="34" charset="0"/>
                <a:ea typeface="Arial Unicode MS" pitchFamily="34" charset="-128"/>
                <a:cs typeface="Arial Unicode MS" pitchFamily="34" charset="-128"/>
              </a:rPr>
              <a:t>511 – opravy a udržování, příp.</a:t>
            </a:r>
          </a:p>
          <a:p>
            <a:pPr algn="just">
              <a:buNone/>
            </a:pPr>
            <a:r>
              <a:rPr lang="cs-CZ" altLang="cs-CZ" dirty="0">
                <a:latin typeface="Tahoma" pitchFamily="34" charset="0"/>
                <a:ea typeface="Arial Unicode MS" pitchFamily="34" charset="-128"/>
                <a:cs typeface="Arial Unicode MS" pitchFamily="34" charset="-128"/>
              </a:rPr>
              <a:t>042 – pořízení DM.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idx="4294967295"/>
          </p:nvPr>
        </p:nvSpPr>
        <p:spPr>
          <a:xfrm>
            <a:off x="395536" y="332656"/>
            <a:ext cx="8496944" cy="720080"/>
          </a:xfrm>
          <a:noFill/>
          <a:ln/>
        </p:spPr>
        <p:txBody>
          <a:bodyPr>
            <a:normAutofit/>
          </a:bodyPr>
          <a:lstStyle/>
          <a:p>
            <a:pPr algn="ctr"/>
            <a:r>
              <a:rPr lang="cs-CZ" altLang="cs-CZ" sz="3200" dirty="0">
                <a:latin typeface="Impact" pitchFamily="34" charset="0"/>
                <a:cs typeface="Arial" charset="0"/>
              </a:rPr>
              <a:t>Majetek ÚSC</a:t>
            </a:r>
          </a:p>
        </p:txBody>
      </p:sp>
      <p:sp>
        <p:nvSpPr>
          <p:cNvPr id="54275" name="Rectangle 3"/>
          <p:cNvSpPr>
            <a:spLocks noGrp="1"/>
          </p:cNvSpPr>
          <p:nvPr>
            <p:ph sz="quarter" idx="4294967295"/>
          </p:nvPr>
        </p:nvSpPr>
        <p:spPr>
          <a:xfrm>
            <a:off x="467544" y="1916832"/>
            <a:ext cx="8219256" cy="410296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600" dirty="0">
                <a:latin typeface="Gentium Basic"/>
                <a:ea typeface="Arial Unicode MS" pitchFamily="34" charset="-128"/>
                <a:cs typeface="Arial Unicode MS" pitchFamily="34" charset="-128"/>
              </a:rPr>
              <a:t>Stálá aktiva (dlouhodobý majetek)</a:t>
            </a:r>
          </a:p>
          <a:p>
            <a:pPr marL="548640" lvl="2" algn="just"/>
            <a:r>
              <a:rPr lang="cs-CZ" altLang="cs-CZ" sz="3400" dirty="0">
                <a:latin typeface="Gentium Basic"/>
                <a:ea typeface="Arial Unicode MS" pitchFamily="34" charset="-128"/>
                <a:cs typeface="Arial Unicode MS" pitchFamily="34" charset="-128"/>
              </a:rPr>
              <a:t>majetek, který slouží dlouhodobě, spotřeba probíhá postupně (opotřebovává se)</a:t>
            </a:r>
          </a:p>
          <a:p>
            <a:pPr algn="just"/>
            <a:r>
              <a:rPr lang="cs-CZ" altLang="cs-CZ" sz="3600" dirty="0" smtClean="0">
                <a:latin typeface="Gentium Basic"/>
                <a:ea typeface="Arial Unicode MS" pitchFamily="34" charset="-128"/>
                <a:cs typeface="Arial Unicode MS" pitchFamily="34" charset="-128"/>
              </a:rPr>
              <a:t>Oběžná </a:t>
            </a:r>
            <a:r>
              <a:rPr lang="cs-CZ" altLang="cs-CZ" sz="3600" dirty="0">
                <a:latin typeface="Gentium Basic"/>
                <a:ea typeface="Arial Unicode MS" pitchFamily="34" charset="-128"/>
                <a:cs typeface="Arial Unicode MS" pitchFamily="34" charset="-128"/>
              </a:rPr>
              <a:t>aktiva (krátkodobá aktiva, krátkodobý majetek)</a:t>
            </a:r>
          </a:p>
          <a:p>
            <a:pPr marL="548640" lvl="2" algn="just"/>
            <a:r>
              <a:rPr lang="cs-CZ" altLang="cs-CZ" sz="3400" dirty="0">
                <a:latin typeface="Gentium Basic"/>
                <a:ea typeface="Arial Unicode MS" pitchFamily="34" charset="-128"/>
                <a:cs typeface="Arial Unicode MS" pitchFamily="34" charset="-128"/>
              </a:rPr>
              <a:t>majetek, který ÚSC používá ve své činnosti, ihned se spotřebuje, příp. je proces přeměny z jedné formy majetku na druhou kratší než 1 rok</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idx="4294967295"/>
          </p:nvPr>
        </p:nvSpPr>
        <p:spPr>
          <a:xfrm>
            <a:off x="467544" y="332656"/>
            <a:ext cx="8676456" cy="936104"/>
          </a:xfrm>
          <a:noFill/>
          <a:ln/>
        </p:spPr>
        <p:txBody>
          <a:bodyPr/>
          <a:lstStyle/>
          <a:p>
            <a:pPr algn="ctr"/>
            <a:r>
              <a:rPr lang="cs-CZ" altLang="cs-CZ" sz="3600" dirty="0">
                <a:latin typeface="Impact" pitchFamily="34" charset="0"/>
                <a:cs typeface="Arial" charset="0"/>
              </a:rPr>
              <a:t>Dlouhodobý majetek</a:t>
            </a:r>
          </a:p>
        </p:txBody>
      </p:sp>
      <p:sp>
        <p:nvSpPr>
          <p:cNvPr id="3" name="Zástupný symbol pro obsah 2"/>
          <p:cNvSpPr>
            <a:spLocks noGrp="1"/>
          </p:cNvSpPr>
          <p:nvPr>
            <p:ph sz="quarter" idx="4294967295"/>
          </p:nvPr>
        </p:nvSpPr>
        <p:spPr>
          <a:xfrm>
            <a:off x="467544" y="1600200"/>
            <a:ext cx="8280920" cy="4493096"/>
          </a:xfrm>
          <a:ln/>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a:normAutofit/>
          </a:bodyPr>
          <a:lstStyle/>
          <a:p>
            <a:pPr algn="just"/>
            <a:r>
              <a:rPr lang="cs-CZ" altLang="cs-CZ" sz="2400" dirty="0">
                <a:latin typeface="Gentium Basic"/>
                <a:ea typeface="Arial Unicode MS" pitchFamily="34" charset="-128"/>
                <a:cs typeface="Arial Unicode MS" pitchFamily="34" charset="-128"/>
              </a:rPr>
              <a:t>Účtová třída 0</a:t>
            </a:r>
          </a:p>
          <a:p>
            <a:pPr lvl="1" algn="just">
              <a:buFontTx/>
              <a:buChar char="•"/>
            </a:pPr>
            <a:r>
              <a:rPr lang="cs-CZ" altLang="cs-CZ" sz="2400" dirty="0">
                <a:latin typeface="Gentium Basic"/>
                <a:ea typeface="Arial Unicode MS" pitchFamily="34" charset="-128"/>
                <a:cs typeface="Arial Unicode MS" pitchFamily="34" charset="-128"/>
              </a:rPr>
              <a:t>nehmotný DM – </a:t>
            </a:r>
            <a:r>
              <a:rPr lang="cs-CZ" altLang="cs-CZ" sz="2400" dirty="0" smtClean="0">
                <a:latin typeface="Gentium Basic"/>
                <a:ea typeface="Arial Unicode MS" pitchFamily="34" charset="-128"/>
                <a:cs typeface="Arial Unicode MS" pitchFamily="34" charset="-128"/>
              </a:rPr>
              <a:t>účtová skupina </a:t>
            </a:r>
            <a:r>
              <a:rPr lang="cs-CZ" altLang="cs-CZ" sz="2400" dirty="0">
                <a:latin typeface="Gentium Basic"/>
                <a:ea typeface="Arial Unicode MS" pitchFamily="34" charset="-128"/>
                <a:cs typeface="Arial Unicode MS" pitchFamily="34" charset="-128"/>
              </a:rPr>
              <a:t>01</a:t>
            </a:r>
          </a:p>
          <a:p>
            <a:pPr lvl="1" algn="just">
              <a:buFontTx/>
              <a:buChar char="•"/>
            </a:pPr>
            <a:r>
              <a:rPr lang="cs-CZ" altLang="cs-CZ" sz="2400" dirty="0">
                <a:latin typeface="Gentium Basic"/>
                <a:ea typeface="Arial Unicode MS" pitchFamily="34" charset="-128"/>
                <a:cs typeface="Arial Unicode MS" pitchFamily="34" charset="-128"/>
              </a:rPr>
              <a:t>hmotný DM - 02, 03</a:t>
            </a:r>
          </a:p>
          <a:p>
            <a:pPr lvl="2" algn="just"/>
            <a:r>
              <a:rPr lang="cs-CZ" altLang="cs-CZ" dirty="0" smtClean="0">
                <a:latin typeface="Gentium Basic"/>
                <a:ea typeface="Arial Unicode MS" pitchFamily="34" charset="-128"/>
                <a:cs typeface="Arial Unicode MS" pitchFamily="34" charset="-128"/>
              </a:rPr>
              <a:t>Drobný </a:t>
            </a:r>
            <a:r>
              <a:rPr lang="cs-CZ" altLang="cs-CZ" dirty="0">
                <a:latin typeface="Gentium Basic"/>
                <a:ea typeface="Arial Unicode MS" pitchFamily="34" charset="-128"/>
                <a:cs typeface="Arial Unicode MS" pitchFamily="34" charset="-128"/>
              </a:rPr>
              <a:t>DM: DDNM – 018, DDHM – 028</a:t>
            </a:r>
          </a:p>
          <a:p>
            <a:pPr lvl="1" algn="just">
              <a:buFontTx/>
              <a:buChar char="•"/>
            </a:pPr>
            <a:r>
              <a:rPr lang="cs-CZ" altLang="cs-CZ" sz="2400" dirty="0" smtClean="0">
                <a:latin typeface="Gentium Basic"/>
                <a:ea typeface="Arial Unicode MS" pitchFamily="34" charset="-128"/>
                <a:cs typeface="Arial Unicode MS" pitchFamily="34" charset="-128"/>
              </a:rPr>
              <a:t>finanční </a:t>
            </a:r>
            <a:r>
              <a:rPr lang="cs-CZ" altLang="cs-CZ" sz="2400" dirty="0">
                <a:latin typeface="Gentium Basic"/>
                <a:ea typeface="Arial Unicode MS" pitchFamily="34" charset="-128"/>
                <a:cs typeface="Arial Unicode MS" pitchFamily="34" charset="-128"/>
              </a:rPr>
              <a:t>DM – 06</a:t>
            </a:r>
          </a:p>
          <a:p>
            <a:pPr lvl="1" algn="just">
              <a:buFontTx/>
              <a:buChar char="•"/>
            </a:pPr>
            <a:r>
              <a:rPr lang="cs-CZ" altLang="cs-CZ" sz="2400" dirty="0" smtClean="0">
                <a:latin typeface="Gentium Basic"/>
                <a:ea typeface="Arial Unicode MS" pitchFamily="34" charset="-128"/>
                <a:cs typeface="Arial Unicode MS" pitchFamily="34" charset="-128"/>
              </a:rPr>
              <a:t>04 </a:t>
            </a:r>
            <a:r>
              <a:rPr lang="cs-CZ" altLang="cs-CZ" sz="2400" dirty="0">
                <a:latin typeface="Gentium Basic"/>
                <a:ea typeface="Arial Unicode MS" pitchFamily="34" charset="-128"/>
                <a:cs typeface="Arial Unicode MS" pitchFamily="34" charset="-128"/>
              </a:rPr>
              <a:t>– nedokončený a pořizovaný DM, </a:t>
            </a:r>
            <a:r>
              <a:rPr lang="cs-CZ" altLang="cs-CZ" sz="2400" dirty="0" err="1">
                <a:latin typeface="Gentium Basic"/>
                <a:ea typeface="Arial Unicode MS" pitchFamily="34" charset="-128"/>
                <a:cs typeface="Arial Unicode MS" pitchFamily="34" charset="-128"/>
              </a:rPr>
              <a:t>uspořádací</a:t>
            </a:r>
            <a:r>
              <a:rPr lang="cs-CZ" altLang="cs-CZ" sz="2400" dirty="0">
                <a:latin typeface="Gentium Basic"/>
                <a:ea typeface="Arial Unicode MS" pitchFamily="34" charset="-128"/>
                <a:cs typeface="Arial Unicode MS" pitchFamily="34" charset="-128"/>
              </a:rPr>
              <a:t> účty TZ</a:t>
            </a:r>
          </a:p>
          <a:p>
            <a:pPr lvl="1" algn="just">
              <a:buFontTx/>
              <a:buChar char="•"/>
            </a:pPr>
            <a:r>
              <a:rPr lang="cs-CZ" altLang="cs-CZ" sz="2400" dirty="0">
                <a:latin typeface="Gentium Basic"/>
                <a:ea typeface="Arial Unicode MS" pitchFamily="34" charset="-128"/>
                <a:cs typeface="Arial Unicode MS" pitchFamily="34" charset="-128"/>
              </a:rPr>
              <a:t>05 – poskytnuté zálohy na DM</a:t>
            </a:r>
          </a:p>
          <a:p>
            <a:pPr lvl="1" algn="just">
              <a:buFontTx/>
              <a:buChar char="•"/>
            </a:pPr>
            <a:r>
              <a:rPr lang="cs-CZ" altLang="cs-CZ" sz="2400" dirty="0">
                <a:latin typeface="Gentium Basic"/>
                <a:ea typeface="Arial Unicode MS" pitchFamily="34" charset="-128"/>
                <a:cs typeface="Arial Unicode MS" pitchFamily="34" charset="-128"/>
              </a:rPr>
              <a:t>oprávky – 07, 08 </a:t>
            </a:r>
          </a:p>
          <a:p>
            <a:pPr lvl="1" algn="just">
              <a:buFontTx/>
              <a:buChar char="•"/>
            </a:pPr>
            <a:endParaRPr lang="cs-CZ" altLang="cs-CZ" sz="2400" dirty="0">
              <a:latin typeface="Gentium Basic"/>
              <a:ea typeface="Arial Unicode MS" pitchFamily="34" charset="-128"/>
              <a:cs typeface="Arial Unicode MS" pitchFamily="34" charset="-128"/>
            </a:endParaRPr>
          </a:p>
          <a:p>
            <a:pPr algn="just"/>
            <a:r>
              <a:rPr lang="cs-CZ" altLang="cs-CZ" sz="2400" dirty="0">
                <a:latin typeface="Gentium Basic"/>
                <a:ea typeface="Arial Unicode MS" pitchFamily="34" charset="-128"/>
                <a:cs typeface="Arial Unicode MS" pitchFamily="34" charset="-128"/>
              </a:rPr>
              <a:t>ÚSC majetek </a:t>
            </a:r>
            <a:r>
              <a:rPr lang="cs-CZ" altLang="cs-CZ" sz="2400" dirty="0" smtClean="0">
                <a:latin typeface="Gentium Basic"/>
                <a:ea typeface="Arial Unicode MS" pitchFamily="34" charset="-128"/>
                <a:cs typeface="Arial Unicode MS" pitchFamily="34" charset="-128"/>
              </a:rPr>
              <a:t>neodepisovaly, </a:t>
            </a:r>
            <a:r>
              <a:rPr lang="cs-CZ" altLang="cs-CZ" sz="2400" dirty="0">
                <a:latin typeface="Gentium Basic"/>
                <a:ea typeface="Arial Unicode MS" pitchFamily="34" charset="-128"/>
                <a:cs typeface="Arial Unicode MS" pitchFamily="34" charset="-128"/>
              </a:rPr>
              <a:t>odepisovat </a:t>
            </a:r>
            <a:r>
              <a:rPr lang="cs-CZ" altLang="cs-CZ" sz="2400" dirty="0" smtClean="0">
                <a:latin typeface="Gentium Basic"/>
                <a:ea typeface="Arial Unicode MS" pitchFamily="34" charset="-128"/>
                <a:cs typeface="Arial Unicode MS" pitchFamily="34" charset="-128"/>
              </a:rPr>
              <a:t>začaly </a:t>
            </a:r>
            <a:r>
              <a:rPr lang="cs-CZ" altLang="cs-CZ" sz="2400" dirty="0">
                <a:latin typeface="Gentium Basic"/>
                <a:ea typeface="Arial Unicode MS" pitchFamily="34" charset="-128"/>
                <a:cs typeface="Arial Unicode MS" pitchFamily="34" charset="-128"/>
              </a:rPr>
              <a:t>od roku 2012</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idx="4294967295"/>
          </p:nvPr>
        </p:nvSpPr>
        <p:spPr>
          <a:xfrm>
            <a:off x="395536" y="404664"/>
            <a:ext cx="8748464" cy="792088"/>
          </a:xfrm>
          <a:noFill/>
          <a:ln/>
        </p:spPr>
        <p:txBody>
          <a:bodyPr>
            <a:normAutofit/>
          </a:bodyPr>
          <a:lstStyle/>
          <a:p>
            <a:pPr algn="ctr"/>
            <a:r>
              <a:rPr lang="cs-CZ" altLang="cs-CZ" sz="3200" dirty="0">
                <a:latin typeface="Impact" pitchFamily="34" charset="0"/>
                <a:cs typeface="Arial" charset="0"/>
              </a:rPr>
              <a:t>Analytické účty k majetku</a:t>
            </a:r>
          </a:p>
        </p:txBody>
      </p:sp>
      <p:sp>
        <p:nvSpPr>
          <p:cNvPr id="59395" name="Zástupný symbol pro obsah 2"/>
          <p:cNvSpPr>
            <a:spLocks noGrp="1"/>
          </p:cNvSpPr>
          <p:nvPr>
            <p:ph sz="quarter" idx="4294967295"/>
          </p:nvPr>
        </p:nvSpPr>
        <p:spPr>
          <a:xfrm>
            <a:off x="395536" y="1340768"/>
            <a:ext cx="8064896" cy="475252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marL="0" indent="0" algn="just">
              <a:buNone/>
            </a:pPr>
            <a:r>
              <a:rPr lang="cs-CZ" altLang="cs-CZ" sz="2800" dirty="0">
                <a:latin typeface="Gentium Basic"/>
                <a:ea typeface="Arial Unicode MS" pitchFamily="34" charset="-128"/>
                <a:cs typeface="Arial Unicode MS" pitchFamily="34" charset="-128"/>
              </a:rPr>
              <a:t>ČÚS 701, bod 3 (část)</a:t>
            </a:r>
          </a:p>
          <a:p>
            <a:pPr marL="0" indent="0" algn="just">
              <a:buNone/>
            </a:pPr>
            <a:r>
              <a:rPr lang="cs-CZ" altLang="cs-CZ" sz="2800" dirty="0" smtClean="0">
                <a:latin typeface="Gentium Basic"/>
                <a:ea typeface="Arial Unicode MS" pitchFamily="34" charset="-128"/>
                <a:cs typeface="Arial Unicode MS" pitchFamily="34" charset="-128"/>
              </a:rPr>
              <a:t>Při </a:t>
            </a:r>
            <a:r>
              <a:rPr lang="cs-CZ" altLang="cs-CZ" sz="2800" dirty="0">
                <a:latin typeface="Gentium Basic"/>
                <a:ea typeface="Arial Unicode MS" pitchFamily="34" charset="-128"/>
                <a:cs typeface="Arial Unicode MS" pitchFamily="34" charset="-128"/>
              </a:rPr>
              <a:t>vytváření analytických účtů bere účetní jednotka v úvahu zejména následující </a:t>
            </a:r>
            <a:r>
              <a:rPr lang="cs-CZ" altLang="cs-CZ" sz="2800" dirty="0" smtClean="0">
                <a:latin typeface="Gentium Basic"/>
                <a:ea typeface="Arial Unicode MS" pitchFamily="34" charset="-128"/>
                <a:cs typeface="Arial Unicode MS" pitchFamily="34" charset="-128"/>
              </a:rPr>
              <a:t>hlediska:</a:t>
            </a:r>
          </a:p>
          <a:p>
            <a:pPr marL="0" indent="0" algn="just">
              <a:buNone/>
            </a:pPr>
            <a:r>
              <a:rPr lang="cs-CZ" altLang="cs-CZ" sz="2800" dirty="0" smtClean="0">
                <a:latin typeface="Gentium Basic"/>
                <a:ea typeface="Arial Unicode MS" pitchFamily="34" charset="-128"/>
                <a:cs typeface="Arial Unicode MS" pitchFamily="34" charset="-128"/>
              </a:rPr>
              <a:t>a) 	členění podle jednotlivých druhů majetku, </a:t>
            </a:r>
          </a:p>
          <a:p>
            <a:pPr marL="0" indent="0" algn="just">
              <a:buNone/>
            </a:pPr>
            <a:r>
              <a:rPr lang="cs-CZ" altLang="cs-CZ" sz="2800" dirty="0">
                <a:latin typeface="Gentium Basic"/>
                <a:ea typeface="Arial Unicode MS" pitchFamily="34" charset="-128"/>
                <a:cs typeface="Arial Unicode MS" pitchFamily="34" charset="-128"/>
              </a:rPr>
              <a:t>	</a:t>
            </a:r>
            <a:r>
              <a:rPr lang="cs-CZ" altLang="cs-CZ" sz="2800" dirty="0" smtClean="0">
                <a:latin typeface="Gentium Basic"/>
                <a:ea typeface="Arial Unicode MS" pitchFamily="34" charset="-128"/>
                <a:cs typeface="Arial Unicode MS" pitchFamily="34" charset="-128"/>
              </a:rPr>
              <a:t>hmotně </a:t>
            </a:r>
            <a:r>
              <a:rPr lang="cs-CZ" altLang="cs-CZ" sz="2800" dirty="0">
                <a:latin typeface="Gentium Basic"/>
                <a:ea typeface="Arial Unicode MS" pitchFamily="34" charset="-128"/>
                <a:cs typeface="Arial Unicode MS" pitchFamily="34" charset="-128"/>
              </a:rPr>
              <a:t>odpovědných osob, </a:t>
            </a:r>
          </a:p>
          <a:p>
            <a:pPr marL="457200" lvl="1" indent="0" algn="just">
              <a:buNone/>
            </a:pPr>
            <a:r>
              <a:rPr lang="cs-CZ" altLang="cs-CZ" sz="2800" dirty="0">
                <a:latin typeface="Gentium Basic"/>
                <a:ea typeface="Arial Unicode MS" pitchFamily="34" charset="-128"/>
                <a:cs typeface="Arial Unicode MS" pitchFamily="34" charset="-128"/>
              </a:rPr>
              <a:t>  </a:t>
            </a:r>
            <a:r>
              <a:rPr lang="cs-CZ" altLang="cs-CZ" sz="2800" dirty="0" smtClean="0">
                <a:latin typeface="Gentium Basic"/>
                <a:ea typeface="Arial Unicode MS" pitchFamily="34" charset="-128"/>
                <a:cs typeface="Arial Unicode MS" pitchFamily="34" charset="-128"/>
              </a:rPr>
              <a:t>	míst </a:t>
            </a:r>
            <a:r>
              <a:rPr lang="cs-CZ" altLang="cs-CZ" sz="2800" dirty="0">
                <a:latin typeface="Gentium Basic"/>
                <a:ea typeface="Arial Unicode MS" pitchFamily="34" charset="-128"/>
                <a:cs typeface="Arial Unicode MS" pitchFamily="34" charset="-128"/>
              </a:rPr>
              <a:t>uložení či umístění majetku,</a:t>
            </a:r>
          </a:p>
          <a:p>
            <a:pPr marL="0" indent="0" algn="just">
              <a:buNone/>
            </a:pPr>
            <a:r>
              <a:rPr lang="cs-CZ" altLang="cs-CZ" sz="2800" dirty="0">
                <a:latin typeface="Gentium Basic"/>
                <a:ea typeface="Arial Unicode MS" pitchFamily="34" charset="-128"/>
                <a:cs typeface="Arial Unicode MS" pitchFamily="34" charset="-128"/>
              </a:rPr>
              <a:t>b)  </a:t>
            </a:r>
            <a:r>
              <a:rPr lang="cs-CZ" altLang="cs-CZ" sz="2800" dirty="0" smtClean="0">
                <a:latin typeface="Gentium Basic"/>
                <a:ea typeface="Arial Unicode MS" pitchFamily="34" charset="-128"/>
                <a:cs typeface="Arial Unicode MS" pitchFamily="34" charset="-128"/>
              </a:rPr>
              <a:t>	zatížení </a:t>
            </a:r>
            <a:r>
              <a:rPr lang="cs-CZ" altLang="cs-CZ" sz="2800" dirty="0">
                <a:latin typeface="Gentium Basic"/>
                <a:ea typeface="Arial Unicode MS" pitchFamily="34" charset="-128"/>
                <a:cs typeface="Arial Unicode MS" pitchFamily="34" charset="-128"/>
              </a:rPr>
              <a:t>majetku zástavním právem nebo věcným </a:t>
            </a:r>
            <a:r>
              <a:rPr lang="cs-CZ" altLang="cs-CZ" sz="2800" dirty="0" smtClean="0">
                <a:latin typeface="Gentium Basic"/>
                <a:ea typeface="Arial Unicode MS" pitchFamily="34" charset="-128"/>
                <a:cs typeface="Arial Unicode MS" pitchFamily="34" charset="-128"/>
              </a:rPr>
              <a:t>břemenem, 	převedené </a:t>
            </a:r>
            <a:r>
              <a:rPr lang="cs-CZ" altLang="cs-CZ" sz="2800" dirty="0">
                <a:latin typeface="Gentium Basic"/>
                <a:ea typeface="Arial Unicode MS" pitchFamily="34" charset="-128"/>
                <a:cs typeface="Arial Unicode MS" pitchFamily="34" charset="-128"/>
              </a:rPr>
              <a:t>nebo poskytnuté zajištění,</a:t>
            </a:r>
          </a:p>
          <a:p>
            <a:pPr marL="0" indent="0" algn="just">
              <a:buNone/>
            </a:pPr>
            <a:r>
              <a:rPr lang="cs-CZ" altLang="cs-CZ" sz="2800" dirty="0">
                <a:latin typeface="Gentium Basic"/>
                <a:ea typeface="Arial Unicode MS" pitchFamily="34" charset="-128"/>
                <a:cs typeface="Arial Unicode MS" pitchFamily="34" charset="-128"/>
              </a:rPr>
              <a:t>c)   </a:t>
            </a:r>
            <a:r>
              <a:rPr lang="cs-CZ" altLang="cs-CZ" sz="2800" dirty="0" smtClean="0">
                <a:latin typeface="Gentium Basic"/>
                <a:ea typeface="Arial Unicode MS" pitchFamily="34" charset="-128"/>
                <a:cs typeface="Arial Unicode MS" pitchFamily="34" charset="-128"/>
              </a:rPr>
              <a:t>	změna </a:t>
            </a:r>
            <a:r>
              <a:rPr lang="cs-CZ" altLang="cs-CZ" sz="2800" dirty="0">
                <a:latin typeface="Gentium Basic"/>
                <a:ea typeface="Arial Unicode MS" pitchFamily="34" charset="-128"/>
                <a:cs typeface="Arial Unicode MS" pitchFamily="34" charset="-128"/>
              </a:rPr>
              <a:t>reálné hodnoty u majetku určeného k prodeji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idx="4294967295"/>
          </p:nvPr>
        </p:nvSpPr>
        <p:spPr>
          <a:xfrm>
            <a:off x="539552" y="476672"/>
            <a:ext cx="7992888" cy="936104"/>
          </a:xfrm>
          <a:noFill/>
          <a:ln/>
        </p:spPr>
        <p:txBody>
          <a:bodyPr>
            <a:normAutofit/>
          </a:bodyPr>
          <a:lstStyle/>
          <a:p>
            <a:pPr algn="ctr"/>
            <a:r>
              <a:rPr lang="cs-CZ" altLang="cs-CZ" sz="3200" dirty="0">
                <a:latin typeface="Impact" pitchFamily="34" charset="0"/>
                <a:cs typeface="Arial" charset="0"/>
              </a:rPr>
              <a:t>Vyhláška 410/2009 Sb.</a:t>
            </a:r>
          </a:p>
        </p:txBody>
      </p:sp>
      <p:sp>
        <p:nvSpPr>
          <p:cNvPr id="61443" name="Zástupný symbol pro obsah 2"/>
          <p:cNvSpPr>
            <a:spLocks noGrp="1"/>
          </p:cNvSpPr>
          <p:nvPr>
            <p:ph sz="quarter" idx="4294967295"/>
          </p:nvPr>
        </p:nvSpPr>
        <p:spPr>
          <a:xfrm>
            <a:off x="457200" y="1600200"/>
            <a:ext cx="8229600"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indent="0" algn="just"/>
            <a:r>
              <a:rPr lang="cs-CZ" altLang="cs-CZ" sz="3200" dirty="0">
                <a:latin typeface="Gentium Basic"/>
                <a:ea typeface="Arial Unicode MS" pitchFamily="34" charset="-128"/>
                <a:cs typeface="Arial Unicode MS" pitchFamily="34" charset="-128"/>
              </a:rPr>
              <a:t>co se promítá do jednotlivých položek rozvahy </a:t>
            </a:r>
          </a:p>
          <a:p>
            <a:pPr indent="0" algn="just">
              <a:buNone/>
            </a:pPr>
            <a:r>
              <a:rPr lang="cs-CZ" altLang="cs-CZ" sz="3200" dirty="0">
                <a:latin typeface="Gentium Basic"/>
                <a:ea typeface="Arial Unicode MS" pitchFamily="34" charset="-128"/>
                <a:cs typeface="Arial Unicode MS" pitchFamily="34" charset="-128"/>
              </a:rPr>
              <a:t>	(§11-32) </a:t>
            </a:r>
            <a:r>
              <a:rPr lang="cs-CZ" altLang="cs-CZ" sz="3200" dirty="0">
                <a:latin typeface="Gentium Basic"/>
                <a:ea typeface="Arial Unicode MS" pitchFamily="34" charset="-128"/>
                <a:cs typeface="Arial Unicode MS" pitchFamily="34" charset="-128"/>
                <a:sym typeface="Wingdings" pitchFamily="2" charset="2"/>
              </a:rPr>
              <a:t> vymezení DM</a:t>
            </a:r>
          </a:p>
          <a:p>
            <a:pPr indent="0" algn="just"/>
            <a:r>
              <a:rPr lang="cs-CZ" altLang="cs-CZ" sz="3200" dirty="0">
                <a:latin typeface="Gentium Basic"/>
                <a:ea typeface="Arial Unicode MS" pitchFamily="34" charset="-128"/>
                <a:cs typeface="Arial Unicode MS" pitchFamily="34" charset="-128"/>
                <a:sym typeface="Wingdings" pitchFamily="2" charset="2"/>
              </a:rPr>
              <a:t>metody při evidenci, účetní metody</a:t>
            </a:r>
          </a:p>
          <a:p>
            <a:pPr indent="0" algn="just"/>
            <a:r>
              <a:rPr lang="cs-CZ" altLang="cs-CZ" sz="3200" dirty="0">
                <a:latin typeface="Gentium Basic"/>
                <a:ea typeface="Arial Unicode MS" pitchFamily="34" charset="-128"/>
                <a:cs typeface="Arial Unicode MS" pitchFamily="34" charset="-128"/>
                <a:sym typeface="Wingdings" pitchFamily="2" charset="2"/>
              </a:rPr>
              <a:t>co vstupuje a nevstupuje do pořizovací ceny DM (§55)</a:t>
            </a:r>
          </a:p>
          <a:p>
            <a:pPr indent="0" algn="just"/>
            <a:endParaRPr lang="cs-CZ" altLang="cs-CZ" sz="3200" dirty="0">
              <a:latin typeface="Gentium Basic"/>
              <a:ea typeface="Arial Unicode MS" pitchFamily="34" charset="-128"/>
              <a:cs typeface="Arial Unicode MS" pitchFamily="34" charset="-128"/>
            </a:endParaRPr>
          </a:p>
        </p:txBody>
      </p:sp>
    </p:spTree>
    <p:extLst>
      <p:ext uri="{BB962C8B-B14F-4D97-AF65-F5344CB8AC3E}">
        <p14:creationId xmlns:p14="http://schemas.microsoft.com/office/powerpoint/2010/main" xmlns="" val="33875189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a:xfrm>
            <a:off x="467544" y="332656"/>
            <a:ext cx="8064896" cy="1008112"/>
          </a:xfrm>
          <a:noFill/>
          <a:ln/>
        </p:spPr>
        <p:txBody>
          <a:bodyPr>
            <a:normAutofit/>
          </a:bodyPr>
          <a:lstStyle/>
          <a:p>
            <a:pPr algn="ctr"/>
            <a:r>
              <a:rPr lang="cs-CZ" altLang="cs-CZ" sz="3200" dirty="0">
                <a:latin typeface="Impact" pitchFamily="34" charset="0"/>
                <a:cs typeface="Arial" charset="0"/>
              </a:rPr>
              <a:t>DHM – Vyhláška 410/2009 Sb., §14:</a:t>
            </a:r>
          </a:p>
        </p:txBody>
      </p:sp>
      <p:sp>
        <p:nvSpPr>
          <p:cNvPr id="62467" name="Rectangle 3"/>
          <p:cNvSpPr>
            <a:spLocks noGrp="1"/>
          </p:cNvSpPr>
          <p:nvPr>
            <p:ph type="body" idx="4294967295"/>
          </p:nvPr>
        </p:nvSpPr>
        <p:spPr>
          <a:xfrm>
            <a:off x="395536" y="1557338"/>
            <a:ext cx="8748464" cy="453595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lnSpcReduction="10000"/>
          </a:bodyPr>
          <a:lstStyle/>
          <a:p>
            <a:pPr algn="just"/>
            <a:r>
              <a:rPr lang="cs-CZ" altLang="cs-CZ" dirty="0">
                <a:latin typeface="Gentium Basic"/>
                <a:ea typeface="Arial Unicode MS" pitchFamily="34" charset="-128"/>
                <a:cs typeface="Arial Unicode MS" pitchFamily="34" charset="-128"/>
                <a:sym typeface="Wingdings" pitchFamily="2" charset="2"/>
              </a:rPr>
              <a:t>pozemky, bez ohledu na výši ocenění</a:t>
            </a:r>
          </a:p>
          <a:p>
            <a:pPr algn="just"/>
            <a:r>
              <a:rPr lang="cs-CZ" altLang="cs-CZ" dirty="0">
                <a:latin typeface="Gentium Basic"/>
                <a:ea typeface="Arial Unicode MS" pitchFamily="34" charset="-128"/>
                <a:cs typeface="Arial Unicode MS" pitchFamily="34" charset="-128"/>
                <a:sym typeface="Wingdings" pitchFamily="2" charset="2"/>
              </a:rPr>
              <a:t>kulturní předměty, bez ohledu na výši ocenění</a:t>
            </a:r>
          </a:p>
          <a:p>
            <a:pPr algn="just"/>
            <a:r>
              <a:rPr lang="cs-CZ" altLang="cs-CZ" dirty="0">
                <a:latin typeface="Gentium Basic"/>
                <a:ea typeface="Arial Unicode MS" pitchFamily="34" charset="-128"/>
                <a:cs typeface="Arial Unicode MS" pitchFamily="34" charset="-128"/>
                <a:sym typeface="Wingdings" pitchFamily="2" charset="2"/>
              </a:rPr>
              <a:t>stavby, bez ohledu na výši ocenění a dobu použitelnosti</a:t>
            </a:r>
          </a:p>
          <a:p>
            <a:pPr algn="just"/>
            <a:r>
              <a:rPr lang="cs-CZ" altLang="cs-CZ" dirty="0">
                <a:latin typeface="Gentium Basic"/>
                <a:ea typeface="Arial Unicode MS" pitchFamily="34" charset="-128"/>
                <a:cs typeface="Arial Unicode MS" pitchFamily="34" charset="-128"/>
                <a:sym typeface="Wingdings" pitchFamily="2" charset="2"/>
              </a:rPr>
              <a:t>samostatné movité věci a soubory movitých věcí s dobou použitelnosti delší jak 1 rok, jejich ocenění je vyšší jak 40000 Kč, předměty z drahých kovů</a:t>
            </a:r>
          </a:p>
          <a:p>
            <a:pPr algn="just"/>
            <a:r>
              <a:rPr lang="cs-CZ" altLang="cs-CZ" dirty="0">
                <a:latin typeface="Gentium Basic"/>
                <a:ea typeface="Arial Unicode MS" pitchFamily="34" charset="-128"/>
                <a:cs typeface="Arial Unicode MS" pitchFamily="34" charset="-128"/>
                <a:sym typeface="Wingdings" pitchFamily="2" charset="2"/>
              </a:rPr>
              <a:t>pěstitelské celky trvalých porostů</a:t>
            </a:r>
          </a:p>
          <a:p>
            <a:pPr algn="just"/>
            <a:r>
              <a:rPr lang="cs-CZ" altLang="cs-CZ" dirty="0">
                <a:latin typeface="Gentium Basic"/>
                <a:ea typeface="Arial Unicode MS" pitchFamily="34" charset="-128"/>
                <a:cs typeface="Arial Unicode MS" pitchFamily="34" charset="-128"/>
                <a:sym typeface="Wingdings" pitchFamily="2" charset="2"/>
              </a:rPr>
              <a:t>DDHM – doba použitelnosti </a:t>
            </a:r>
            <a:r>
              <a:rPr lang="en-US" altLang="cs-CZ" dirty="0">
                <a:latin typeface="Tahoma" pitchFamily="34" charset="0"/>
                <a:ea typeface="Arial Unicode MS" pitchFamily="34" charset="-128"/>
                <a:cs typeface="Arial Unicode MS" pitchFamily="34" charset="-128"/>
                <a:sym typeface="Wingdings" pitchFamily="2" charset="2"/>
              </a:rPr>
              <a:t>&gt;</a:t>
            </a:r>
            <a:r>
              <a:rPr lang="cs-CZ" altLang="cs-CZ" dirty="0">
                <a:latin typeface="Gentium Basic"/>
                <a:ea typeface="Arial Unicode MS" pitchFamily="34" charset="-128"/>
                <a:cs typeface="Arial Unicode MS" pitchFamily="34" charset="-128"/>
                <a:sym typeface="Wingdings" pitchFamily="2" charset="2"/>
              </a:rPr>
              <a:t> 1 rok, ocenění </a:t>
            </a:r>
            <a:r>
              <a:rPr lang="en-US" altLang="cs-CZ" dirty="0">
                <a:latin typeface="Tahoma" pitchFamily="34" charset="0"/>
                <a:ea typeface="Arial Unicode MS" pitchFamily="34" charset="-128"/>
                <a:cs typeface="Arial Unicode MS" pitchFamily="34" charset="-128"/>
                <a:sym typeface="Wingdings" pitchFamily="2" charset="2"/>
              </a:rPr>
              <a:t>&gt;</a:t>
            </a:r>
            <a:r>
              <a:rPr lang="cs-CZ" altLang="cs-CZ" dirty="0">
                <a:latin typeface="Gentium Basic"/>
                <a:ea typeface="Arial Unicode MS" pitchFamily="34" charset="-128"/>
                <a:cs typeface="Arial Unicode MS" pitchFamily="34" charset="-128"/>
                <a:sym typeface="Wingdings" pitchFamily="2" charset="2"/>
              </a:rPr>
              <a:t> 3 000 Kč a max. 40000 Kč, spodní hranici lze vnitřním předpisem snížit</a:t>
            </a:r>
          </a:p>
          <a:p>
            <a:pPr algn="just"/>
            <a:r>
              <a:rPr lang="cs-CZ" altLang="cs-CZ" dirty="0">
                <a:latin typeface="Gentium Basic"/>
                <a:ea typeface="Arial Unicode MS" pitchFamily="34" charset="-128"/>
                <a:cs typeface="Arial Unicode MS" pitchFamily="34" charset="-128"/>
                <a:sym typeface="Wingdings" pitchFamily="2" charset="2"/>
              </a:rPr>
              <a:t>ostatní DHM – dospělá zvířata, ložiska nevyhrazeného nerostu (obojí bez ohledu na výši ocenění, technické zhodnocení</a:t>
            </a:r>
          </a:p>
          <a:p>
            <a:pPr algn="just"/>
            <a:r>
              <a:rPr lang="cs-CZ" altLang="cs-CZ" dirty="0">
                <a:latin typeface="Gentium Basic"/>
                <a:ea typeface="Arial Unicode MS" pitchFamily="34" charset="-128"/>
                <a:cs typeface="Arial Unicode MS" pitchFamily="34" charset="-128"/>
                <a:sym typeface="Wingdings" pitchFamily="2" charset="2"/>
              </a:rPr>
              <a:t>042 – nedokončený DHM</a:t>
            </a:r>
          </a:p>
        </p:txBody>
      </p:sp>
    </p:spTree>
    <p:extLst>
      <p:ext uri="{BB962C8B-B14F-4D97-AF65-F5344CB8AC3E}">
        <p14:creationId xmlns:p14="http://schemas.microsoft.com/office/powerpoint/2010/main" xmlns="" val="2445502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6996633" y="6370662"/>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4</a:t>
            </a:fld>
            <a:endParaRPr lang="cs-CZ" altLang="cs-CZ" sz="1200">
              <a:latin typeface="Georgia" panose="02040502050405020303" pitchFamily="18" charset="0"/>
            </a:endParaRPr>
          </a:p>
        </p:txBody>
      </p:sp>
      <p:sp>
        <p:nvSpPr>
          <p:cNvPr id="28674" name="Rectangle 2"/>
          <p:cNvSpPr>
            <a:spLocks noGrp="1"/>
          </p:cNvSpPr>
          <p:nvPr>
            <p:ph type="title" idx="4294967295"/>
          </p:nvPr>
        </p:nvSpPr>
        <p:spPr>
          <a:xfrm>
            <a:off x="827584" y="274638"/>
            <a:ext cx="7402016" cy="113813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r>
              <a:rPr lang="cs-CZ" altLang="cs-CZ" sz="3600" dirty="0"/>
              <a:t>Rozpočet obcí a krajů</a:t>
            </a:r>
          </a:p>
        </p:txBody>
      </p:sp>
      <p:sp>
        <p:nvSpPr>
          <p:cNvPr id="28675" name="Rectangle 3"/>
          <p:cNvSpPr>
            <a:spLocks noGrp="1"/>
          </p:cNvSpPr>
          <p:nvPr>
            <p:ph type="body" idx="4294967295"/>
          </p:nvPr>
        </p:nvSpPr>
        <p:spPr>
          <a:xfrm>
            <a:off x="755576" y="1700808"/>
            <a:ext cx="7704856" cy="442218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3200" dirty="0">
                <a:latin typeface="Gentium Basic" panose="02000503060000020004" pitchFamily="2" charset="-18"/>
              </a:rPr>
              <a:t>jeden z nástrojů finančního</a:t>
            </a:r>
            <a:r>
              <a:rPr lang="cs-CZ" altLang="cs-CZ" sz="3600" dirty="0">
                <a:latin typeface="Gentium Basic" panose="02000503060000020004" pitchFamily="2" charset="-18"/>
              </a:rPr>
              <a:t> </a:t>
            </a:r>
            <a:r>
              <a:rPr lang="cs-CZ" altLang="cs-CZ" sz="3200" dirty="0">
                <a:latin typeface="Gentium Basic" panose="02000503060000020004" pitchFamily="2" charset="-18"/>
              </a:rPr>
              <a:t>řízení ÚSC</a:t>
            </a:r>
          </a:p>
          <a:p>
            <a:pPr algn="just"/>
            <a:endParaRPr lang="cs-CZ" altLang="cs-CZ" sz="3200" dirty="0">
              <a:latin typeface="Gentium Basic" panose="02000503060000020004" pitchFamily="2" charset="-18"/>
            </a:endParaRPr>
          </a:p>
          <a:p>
            <a:pPr algn="just"/>
            <a:r>
              <a:rPr lang="cs-CZ" altLang="cs-CZ" sz="3200" dirty="0">
                <a:latin typeface="Gentium Basic" panose="02000503060000020004" pitchFamily="2" charset="-18"/>
              </a:rPr>
              <a:t>zobrazení finančního hospodaření obce či města na daný kalendářní rok </a:t>
            </a:r>
            <a:endParaRPr lang="cs-CZ" altLang="cs-CZ" sz="3200" dirty="0" smtClean="0">
              <a:latin typeface="Gentium Basic" panose="02000503060000020004" pitchFamily="2" charset="-18"/>
            </a:endParaRPr>
          </a:p>
          <a:p>
            <a:pPr marL="0" indent="0" algn="just">
              <a:buNone/>
            </a:pPr>
            <a:r>
              <a:rPr lang="cs-CZ" altLang="cs-CZ" sz="3200" dirty="0">
                <a:latin typeface="Gentium Basic" panose="02000503060000020004" pitchFamily="2" charset="-18"/>
                <a:sym typeface="Wingdings" pitchFamily="2" charset="2"/>
              </a:rPr>
              <a:t>	</a:t>
            </a:r>
            <a:r>
              <a:rPr lang="cs-CZ" altLang="cs-CZ" sz="3200" dirty="0" smtClean="0">
                <a:latin typeface="Gentium Basic" panose="02000503060000020004" pitchFamily="2" charset="-18"/>
                <a:sym typeface="Wingdings" pitchFamily="2" charset="2"/>
              </a:rPr>
              <a:t>		</a:t>
            </a:r>
            <a:r>
              <a:rPr lang="cs-CZ" altLang="cs-CZ" sz="3600" dirty="0" smtClean="0">
                <a:solidFill>
                  <a:srgbClr val="FF0000"/>
                </a:solidFill>
                <a:latin typeface="Gentium Basic" panose="02000503060000020004" pitchFamily="2" charset="-18"/>
                <a:sym typeface="Wingdings" pitchFamily="2" charset="2"/>
              </a:rPr>
              <a:t></a:t>
            </a:r>
            <a:r>
              <a:rPr lang="cs-CZ" altLang="cs-CZ" sz="3200" dirty="0" smtClean="0">
                <a:latin typeface="Gentium Basic" panose="02000503060000020004" pitchFamily="2" charset="-18"/>
              </a:rPr>
              <a:t> </a:t>
            </a:r>
            <a:r>
              <a:rPr lang="cs-CZ" altLang="cs-CZ" sz="3200" dirty="0">
                <a:latin typeface="Gentium Basic" panose="02000503060000020004" pitchFamily="2" charset="-18"/>
              </a:rPr>
              <a:t>krátkodobý nástroj řízení obce </a:t>
            </a:r>
          </a:p>
          <a:p>
            <a:pPr algn="just"/>
            <a:endParaRPr lang="cs-CZ" altLang="cs-CZ" sz="3200" dirty="0">
              <a:latin typeface="Gentium Basic" panose="02000503060000020004" pitchFamily="2" charset="-18"/>
            </a:endParaRPr>
          </a:p>
        </p:txBody>
      </p:sp>
    </p:spTree>
    <p:extLst>
      <p:ext uri="{BB962C8B-B14F-4D97-AF65-F5344CB8AC3E}">
        <p14:creationId xmlns:p14="http://schemas.microsoft.com/office/powerpoint/2010/main" xmlns="" val="1751339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a:xfrm>
            <a:off x="179512" y="404664"/>
            <a:ext cx="8748464" cy="936104"/>
          </a:xfrm>
          <a:noFill/>
          <a:ln/>
        </p:spPr>
        <p:txBody>
          <a:bodyPr vert="horz" lIns="91440" tIns="45720" rIns="91440" bIns="45720" rtlCol="0" anchor="b" anchorCtr="0">
            <a:normAutofit/>
          </a:bodyPr>
          <a:lstStyle/>
          <a:p>
            <a:pPr algn="ctr"/>
            <a:r>
              <a:rPr lang="cs-CZ" altLang="cs-CZ" sz="3200" dirty="0">
                <a:latin typeface="Impact" pitchFamily="34" charset="0"/>
                <a:cs typeface="Arial" charset="0"/>
              </a:rPr>
              <a:t>DNM – Vyhláška 410/2009 Sb., §11:</a:t>
            </a:r>
          </a:p>
        </p:txBody>
      </p:sp>
      <p:sp>
        <p:nvSpPr>
          <p:cNvPr id="63491" name="Rectangle 3"/>
          <p:cNvSpPr>
            <a:spLocks noGrp="1"/>
          </p:cNvSpPr>
          <p:nvPr>
            <p:ph type="body" idx="4294967295"/>
          </p:nvPr>
        </p:nvSpPr>
        <p:spPr>
          <a:xfrm>
            <a:off x="323528" y="1557338"/>
            <a:ext cx="8424936" cy="44639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2800" dirty="0">
                <a:latin typeface="Gentium Basic"/>
                <a:ea typeface="Arial Unicode MS" pitchFamily="34" charset="-128"/>
                <a:cs typeface="Arial Unicode MS" pitchFamily="34" charset="-128"/>
                <a:sym typeface="Wingdings" pitchFamily="2" charset="2"/>
              </a:rPr>
              <a:t>zejména nehmotné výsledky výzkumu a vývoje, software a ocenitelná práva, s dobou použitelnosti delší jak 1 rok a u kterých je ocenění vyšší jak 60 000 Kč, povolenky na emise, preferenční limity</a:t>
            </a:r>
          </a:p>
          <a:p>
            <a:pPr algn="just"/>
            <a:r>
              <a:rPr lang="cs-CZ" altLang="cs-CZ" sz="2800" dirty="0">
                <a:latin typeface="Gentium Basic"/>
                <a:ea typeface="Arial Unicode MS" pitchFamily="34" charset="-128"/>
                <a:cs typeface="Arial Unicode MS" pitchFamily="34" charset="-128"/>
                <a:sym typeface="Wingdings" pitchFamily="2" charset="2"/>
              </a:rPr>
              <a:t>technické zhodnocení, ocenění </a:t>
            </a:r>
            <a:r>
              <a:rPr lang="en-US" altLang="cs-CZ" sz="2800" dirty="0">
                <a:latin typeface="Tahoma" pitchFamily="34" charset="0"/>
                <a:ea typeface="Arial Unicode MS" pitchFamily="34" charset="-128"/>
                <a:cs typeface="Arial Unicode MS" pitchFamily="34" charset="-128"/>
                <a:sym typeface="Wingdings" pitchFamily="2" charset="2"/>
              </a:rPr>
              <a:t>&gt;</a:t>
            </a:r>
            <a:r>
              <a:rPr lang="cs-CZ" altLang="cs-CZ" sz="2800" dirty="0">
                <a:latin typeface="Gentium Basic"/>
                <a:ea typeface="Arial Unicode MS" pitchFamily="34" charset="-128"/>
                <a:cs typeface="Arial Unicode MS" pitchFamily="34" charset="-128"/>
                <a:sym typeface="Wingdings" pitchFamily="2" charset="2"/>
              </a:rPr>
              <a:t> 60 000 Kč v rámci účetního období</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i když majetek účetní jednotka užívá, ale nevlastní</a:t>
            </a:r>
          </a:p>
          <a:p>
            <a:pPr algn="just"/>
            <a:r>
              <a:rPr lang="cs-CZ" altLang="cs-CZ" sz="2800" dirty="0">
                <a:latin typeface="Gentium Basic"/>
                <a:ea typeface="Arial Unicode MS" pitchFamily="34" charset="-128"/>
                <a:cs typeface="Arial Unicode MS" pitchFamily="34" charset="-128"/>
                <a:sym typeface="Wingdings" pitchFamily="2" charset="2"/>
              </a:rPr>
              <a:t>DDNM – doba použitelnosti </a:t>
            </a:r>
            <a:r>
              <a:rPr lang="en-US" altLang="cs-CZ" sz="2800" dirty="0">
                <a:latin typeface="Tahoma" pitchFamily="34" charset="0"/>
                <a:ea typeface="Arial Unicode MS" pitchFamily="34" charset="-128"/>
                <a:cs typeface="Arial Unicode MS" pitchFamily="34" charset="-128"/>
                <a:sym typeface="Wingdings" pitchFamily="2" charset="2"/>
              </a:rPr>
              <a:t>&gt;</a:t>
            </a:r>
            <a:r>
              <a:rPr lang="cs-CZ" altLang="cs-CZ" sz="2800" dirty="0">
                <a:latin typeface="Gentium Basic"/>
                <a:ea typeface="Arial Unicode MS" pitchFamily="34" charset="-128"/>
                <a:cs typeface="Arial Unicode MS" pitchFamily="34" charset="-128"/>
                <a:sym typeface="Wingdings" pitchFamily="2" charset="2"/>
              </a:rPr>
              <a:t> 1 rok, ocenění </a:t>
            </a:r>
            <a:r>
              <a:rPr lang="en-US" altLang="cs-CZ" sz="2800" dirty="0">
                <a:latin typeface="Tahoma" pitchFamily="34" charset="0"/>
                <a:ea typeface="Arial Unicode MS" pitchFamily="34" charset="-128"/>
                <a:cs typeface="Arial Unicode MS" pitchFamily="34" charset="-128"/>
                <a:sym typeface="Wingdings" pitchFamily="2" charset="2"/>
              </a:rPr>
              <a:t>&gt;</a:t>
            </a:r>
            <a:r>
              <a:rPr lang="cs-CZ" altLang="cs-CZ" sz="2800" dirty="0">
                <a:latin typeface="Gentium Basic"/>
                <a:ea typeface="Arial Unicode MS" pitchFamily="34" charset="-128"/>
                <a:cs typeface="Arial Unicode MS" pitchFamily="34" charset="-128"/>
                <a:sym typeface="Wingdings" pitchFamily="2" charset="2"/>
              </a:rPr>
              <a:t> 7 000 Kč a max. 60 000 Kč, spodní hranici lze vnitřním předpisem snížit</a:t>
            </a:r>
          </a:p>
          <a:p>
            <a:pPr algn="just"/>
            <a:r>
              <a:rPr lang="cs-CZ" altLang="cs-CZ" sz="2800" dirty="0">
                <a:latin typeface="Gentium Basic"/>
                <a:ea typeface="Arial Unicode MS" pitchFamily="34" charset="-128"/>
                <a:cs typeface="Arial Unicode MS" pitchFamily="34" charset="-128"/>
                <a:sym typeface="Wingdings" pitchFamily="2" charset="2"/>
              </a:rPr>
              <a:t>041 – nedokončený DNM</a:t>
            </a:r>
          </a:p>
        </p:txBody>
      </p:sp>
    </p:spTree>
    <p:extLst>
      <p:ext uri="{BB962C8B-B14F-4D97-AF65-F5344CB8AC3E}">
        <p14:creationId xmlns:p14="http://schemas.microsoft.com/office/powerpoint/2010/main" xmlns="" val="33009835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a:xfrm>
            <a:off x="467544" y="260648"/>
            <a:ext cx="8064896" cy="936104"/>
          </a:xfrm>
          <a:noFill/>
          <a:ln/>
        </p:spPr>
        <p:txBody>
          <a:bodyPr>
            <a:normAutofit fontScale="90000"/>
          </a:bodyPr>
          <a:lstStyle/>
          <a:p>
            <a:pPr algn="ctr"/>
            <a:r>
              <a:rPr lang="cs-CZ" altLang="cs-CZ" sz="2800" dirty="0">
                <a:latin typeface="Impact" pitchFamily="34" charset="0"/>
                <a:cs typeface="Arial" charset="0"/>
              </a:rPr>
              <a:t>Dlouhodobý finanční majetek </a:t>
            </a:r>
            <a:br>
              <a:rPr lang="cs-CZ" altLang="cs-CZ" sz="2800" dirty="0">
                <a:latin typeface="Impact" pitchFamily="34" charset="0"/>
                <a:cs typeface="Arial" charset="0"/>
              </a:rPr>
            </a:br>
            <a:r>
              <a:rPr lang="cs-CZ" altLang="cs-CZ" sz="2800" dirty="0">
                <a:latin typeface="Impact" pitchFamily="34" charset="0"/>
                <a:cs typeface="Arial" charset="0"/>
              </a:rPr>
              <a:t>– Vyhláška 410/2009 Sb., §17:</a:t>
            </a:r>
          </a:p>
        </p:txBody>
      </p:sp>
      <p:sp>
        <p:nvSpPr>
          <p:cNvPr id="64515" name="Rectangle 3"/>
          <p:cNvSpPr>
            <a:spLocks noGrp="1"/>
          </p:cNvSpPr>
          <p:nvPr>
            <p:ph type="body" idx="4294967295"/>
          </p:nvPr>
        </p:nvSpPr>
        <p:spPr>
          <a:xfrm>
            <a:off x="395536" y="1557338"/>
            <a:ext cx="8352928" cy="453595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sz="2800" dirty="0">
                <a:latin typeface="Gentium Basic"/>
                <a:ea typeface="Arial Unicode MS" pitchFamily="34" charset="-128"/>
                <a:cs typeface="Arial Unicode MS" pitchFamily="34" charset="-128"/>
                <a:sym typeface="Wingdings" pitchFamily="2" charset="2"/>
              </a:rPr>
              <a:t>CP a podíly, které budou v držení účetní jednotky déle než 1 rok</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majetkové účasti v osobách s rozhodujícím vlivem (více jak 50 %)</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majetkové účasti v osobách s podstatným vlivem  (více jak 20 %)</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dluhové cenné papíry držené do splatnosti</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půjčky osobám ve skupině (úročené půjčky obchodním společnostem, kde má obec rozhodující vliv)</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jiné dlouhodobé půjčky (úročené půjčky ostatním obchodním spol.)</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termínované vklady dlouhodobé</a:t>
            </a:r>
          </a:p>
          <a:p>
            <a:pPr lvl="1" algn="just">
              <a:buFontTx/>
              <a:buChar char="•"/>
            </a:pPr>
            <a:r>
              <a:rPr lang="cs-CZ" altLang="cs-CZ" sz="2800" dirty="0">
                <a:latin typeface="Gentium Basic"/>
                <a:ea typeface="Arial Unicode MS" pitchFamily="34" charset="-128"/>
                <a:cs typeface="Arial Unicode MS" pitchFamily="34" charset="-128"/>
                <a:sym typeface="Wingdings" pitchFamily="2" charset="2"/>
              </a:rPr>
              <a:t>ostatní DFM (např. vklady s menšinovým vlivem)</a:t>
            </a:r>
          </a:p>
          <a:p>
            <a:pPr algn="just"/>
            <a:r>
              <a:rPr lang="cs-CZ" altLang="cs-CZ" sz="2800" dirty="0">
                <a:latin typeface="Gentium Basic"/>
                <a:ea typeface="Arial Unicode MS" pitchFamily="34" charset="-128"/>
                <a:cs typeface="Arial Unicode MS" pitchFamily="34" charset="-128"/>
                <a:sym typeface="Wingdings" pitchFamily="2" charset="2"/>
              </a:rPr>
              <a:t>043 – pořizovaný DFM</a:t>
            </a:r>
          </a:p>
        </p:txBody>
      </p:sp>
    </p:spTree>
    <p:extLst>
      <p:ext uri="{BB962C8B-B14F-4D97-AF65-F5344CB8AC3E}">
        <p14:creationId xmlns:p14="http://schemas.microsoft.com/office/powerpoint/2010/main" xmlns="" val="7506718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a:xfrm>
            <a:off x="539552" y="404664"/>
            <a:ext cx="7992888" cy="648072"/>
          </a:xfrm>
          <a:noFill/>
          <a:ln/>
        </p:spPr>
        <p:txBody>
          <a:bodyPr/>
          <a:lstStyle/>
          <a:p>
            <a:pPr algn="ctr"/>
            <a:r>
              <a:rPr lang="cs-CZ" altLang="cs-CZ" sz="3600" dirty="0">
                <a:latin typeface="Impact" pitchFamily="34" charset="0"/>
                <a:cs typeface="Arial" charset="0"/>
              </a:rPr>
              <a:t>Drobný DM</a:t>
            </a:r>
          </a:p>
        </p:txBody>
      </p:sp>
      <p:sp>
        <p:nvSpPr>
          <p:cNvPr id="65539" name="Rectangle 3"/>
          <p:cNvSpPr>
            <a:spLocks noGrp="1"/>
          </p:cNvSpPr>
          <p:nvPr>
            <p:ph type="body" idx="4294967295"/>
          </p:nvPr>
        </p:nvSpPr>
        <p:spPr>
          <a:xfrm>
            <a:off x="611561" y="1600201"/>
            <a:ext cx="8136904" cy="4349079"/>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200" dirty="0">
                <a:latin typeface="Gentium Basic"/>
                <a:ea typeface="Arial Unicode MS" pitchFamily="34" charset="-128"/>
                <a:cs typeface="Arial Unicode MS" pitchFamily="34" charset="-128"/>
                <a:sym typeface="Wingdings" pitchFamily="2" charset="2"/>
              </a:rPr>
              <a:t>Při pořízení je uhrazen jako PROVOZNÍ NÁKLAD, cena vstupuje do nákladů</a:t>
            </a:r>
          </a:p>
          <a:p>
            <a:pPr lvl="1" algn="just"/>
            <a:r>
              <a:rPr lang="cs-CZ" altLang="cs-CZ" sz="3200" dirty="0" smtClean="0">
                <a:latin typeface="Gentium Basic"/>
                <a:ea typeface="Arial Unicode MS" pitchFamily="34" charset="-128"/>
                <a:cs typeface="Arial Unicode MS" pitchFamily="34" charset="-128"/>
                <a:sym typeface="Wingdings" pitchFamily="2" charset="2"/>
              </a:rPr>
              <a:t>558 </a:t>
            </a:r>
            <a:r>
              <a:rPr lang="cs-CZ" altLang="cs-CZ" sz="3200" dirty="0">
                <a:latin typeface="Gentium Basic"/>
                <a:ea typeface="Arial Unicode MS" pitchFamily="34" charset="-128"/>
                <a:cs typeface="Arial Unicode MS" pitchFamily="34" charset="-128"/>
                <a:sym typeface="Wingdings" pitchFamily="2" charset="2"/>
              </a:rPr>
              <a:t>– </a:t>
            </a:r>
            <a:r>
              <a:rPr lang="cs-CZ" altLang="cs-CZ" sz="3200" dirty="0" smtClean="0">
                <a:latin typeface="Gentium Basic"/>
                <a:ea typeface="Arial Unicode MS" pitchFamily="34" charset="-128"/>
                <a:cs typeface="Arial Unicode MS" pitchFamily="34" charset="-128"/>
                <a:sym typeface="Wingdings" pitchFamily="2" charset="2"/>
              </a:rPr>
              <a:t>náklady z drobného dlouhodobého majetku</a:t>
            </a:r>
            <a:endParaRPr lang="cs-CZ" altLang="cs-CZ" sz="3200" dirty="0">
              <a:latin typeface="Gentium Basic"/>
              <a:ea typeface="Arial Unicode MS" pitchFamily="34" charset="-128"/>
              <a:cs typeface="Arial Unicode MS" pitchFamily="34" charset="-128"/>
              <a:sym typeface="Wingdings" pitchFamily="2" charset="2"/>
            </a:endParaRPr>
          </a:p>
          <a:p>
            <a:pPr algn="just"/>
            <a:r>
              <a:rPr lang="cs-CZ" altLang="cs-CZ" sz="3200" dirty="0">
                <a:latin typeface="Gentium Basic"/>
                <a:ea typeface="Arial Unicode MS" pitchFamily="34" charset="-128"/>
                <a:cs typeface="Arial Unicode MS" pitchFamily="34" charset="-128"/>
                <a:sym typeface="Wingdings" pitchFamily="2" charset="2"/>
              </a:rPr>
              <a:t>DDM se sleduje na majetkovém účtu</a:t>
            </a:r>
          </a:p>
          <a:p>
            <a:pPr lvl="1" algn="just">
              <a:buFontTx/>
              <a:buChar char="•"/>
            </a:pPr>
            <a:r>
              <a:rPr lang="cs-CZ" altLang="cs-CZ" sz="3200" dirty="0">
                <a:latin typeface="Gentium Basic"/>
                <a:ea typeface="Arial Unicode MS" pitchFamily="34" charset="-128"/>
                <a:cs typeface="Arial Unicode MS" pitchFamily="34" charset="-128"/>
                <a:sym typeface="Wingdings" pitchFamily="2" charset="2"/>
              </a:rPr>
              <a:t> 028 DDHM</a:t>
            </a:r>
          </a:p>
          <a:p>
            <a:pPr lvl="1" algn="just">
              <a:buFontTx/>
              <a:buChar char="•"/>
            </a:pPr>
            <a:r>
              <a:rPr lang="cs-CZ" altLang="cs-CZ" sz="3200" dirty="0">
                <a:latin typeface="Gentium Basic"/>
                <a:ea typeface="Arial Unicode MS" pitchFamily="34" charset="-128"/>
                <a:cs typeface="Arial Unicode MS" pitchFamily="34" charset="-128"/>
                <a:sym typeface="Wingdings" pitchFamily="2" charset="2"/>
              </a:rPr>
              <a:t> 018 DDNM</a:t>
            </a:r>
          </a:p>
          <a:p>
            <a:pPr algn="just"/>
            <a:r>
              <a:rPr lang="cs-CZ" altLang="cs-CZ" sz="3200" dirty="0">
                <a:latin typeface="Gentium Basic"/>
                <a:ea typeface="Arial Unicode MS" pitchFamily="34" charset="-128"/>
                <a:cs typeface="Arial Unicode MS" pitchFamily="34" charset="-128"/>
                <a:sym typeface="Wingdings" pitchFamily="2" charset="2"/>
              </a:rPr>
              <a:t>a na účtu OPRÁVEK 088, 078</a:t>
            </a:r>
          </a:p>
        </p:txBody>
      </p:sp>
    </p:spTree>
    <p:extLst>
      <p:ext uri="{BB962C8B-B14F-4D97-AF65-F5344CB8AC3E}">
        <p14:creationId xmlns:p14="http://schemas.microsoft.com/office/powerpoint/2010/main" xmlns="" val="3595297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Nadpis 1"/>
          <p:cNvSpPr>
            <a:spLocks noGrp="1"/>
          </p:cNvSpPr>
          <p:nvPr>
            <p:ph type="title" idx="4294967295"/>
          </p:nvPr>
        </p:nvSpPr>
        <p:spPr>
          <a:xfrm>
            <a:off x="611560" y="404664"/>
            <a:ext cx="7992888" cy="1008112"/>
          </a:xfrm>
          <a:noFill/>
          <a:ln/>
        </p:spPr>
        <p:txBody>
          <a:bodyPr>
            <a:normAutofit/>
          </a:bodyPr>
          <a:lstStyle/>
          <a:p>
            <a:pPr algn="ctr"/>
            <a:r>
              <a:rPr lang="cs-CZ" altLang="cs-CZ" sz="3200" dirty="0" err="1">
                <a:latin typeface="Impact" pitchFamily="34" charset="0"/>
                <a:cs typeface="Arial" charset="0"/>
              </a:rPr>
              <a:t>Uspořádací</a:t>
            </a:r>
            <a:r>
              <a:rPr lang="cs-CZ" altLang="cs-CZ" sz="3200" dirty="0">
                <a:latin typeface="Impact" pitchFamily="34" charset="0"/>
                <a:cs typeface="Arial" charset="0"/>
              </a:rPr>
              <a:t> účty TZ</a:t>
            </a:r>
          </a:p>
        </p:txBody>
      </p:sp>
      <p:sp>
        <p:nvSpPr>
          <p:cNvPr id="68611" name="Zástupný symbol pro obsah 2"/>
          <p:cNvSpPr>
            <a:spLocks noGrp="1"/>
          </p:cNvSpPr>
          <p:nvPr>
            <p:ph sz="quarter" idx="4294967295"/>
          </p:nvPr>
        </p:nvSpPr>
        <p:spPr>
          <a:xfrm>
            <a:off x="683568" y="1600200"/>
            <a:ext cx="8003232" cy="44210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r>
              <a:rPr lang="cs-CZ" altLang="cs-CZ" sz="3200" dirty="0">
                <a:latin typeface="Gentium Basic"/>
                <a:ea typeface="Arial Unicode MS" pitchFamily="34" charset="-128"/>
                <a:cs typeface="Arial Unicode MS" pitchFamily="34" charset="-128"/>
                <a:sym typeface="Wingdings" pitchFamily="2" charset="2"/>
              </a:rPr>
              <a:t>Nové účty:</a:t>
            </a:r>
          </a:p>
          <a:p>
            <a:pPr lvl="1" algn="just">
              <a:buFontTx/>
              <a:buChar char="•"/>
            </a:pPr>
            <a:r>
              <a:rPr lang="cs-CZ" altLang="cs-CZ" sz="3200" dirty="0">
                <a:latin typeface="Gentium Basic"/>
                <a:ea typeface="Arial Unicode MS" pitchFamily="34" charset="-128"/>
                <a:cs typeface="Arial Unicode MS" pitchFamily="34" charset="-128"/>
                <a:sym typeface="Wingdings" pitchFamily="2" charset="2"/>
              </a:rPr>
              <a:t>044 – </a:t>
            </a:r>
            <a:r>
              <a:rPr lang="cs-CZ" altLang="cs-CZ" sz="3200" dirty="0" err="1">
                <a:latin typeface="Gentium Basic"/>
                <a:ea typeface="Arial Unicode MS" pitchFamily="34" charset="-128"/>
                <a:cs typeface="Arial Unicode MS" pitchFamily="34" charset="-128"/>
                <a:sym typeface="Wingdings" pitchFamily="2" charset="2"/>
              </a:rPr>
              <a:t>Uspořádací</a:t>
            </a:r>
            <a:r>
              <a:rPr lang="cs-CZ" altLang="cs-CZ" sz="3200" dirty="0">
                <a:latin typeface="Gentium Basic"/>
                <a:ea typeface="Arial Unicode MS" pitchFamily="34" charset="-128"/>
                <a:cs typeface="Arial Unicode MS" pitchFamily="34" charset="-128"/>
                <a:sym typeface="Wingdings" pitchFamily="2" charset="2"/>
              </a:rPr>
              <a:t> účet technického zhodnocení dlouhodobého nehmotného majetku </a:t>
            </a:r>
          </a:p>
          <a:p>
            <a:pPr lvl="1" algn="just">
              <a:buFontTx/>
              <a:buChar char="•"/>
            </a:pPr>
            <a:r>
              <a:rPr lang="cs-CZ" altLang="cs-CZ" sz="3200" dirty="0">
                <a:latin typeface="Gentium Basic"/>
                <a:ea typeface="Arial Unicode MS" pitchFamily="34" charset="-128"/>
                <a:cs typeface="Arial Unicode MS" pitchFamily="34" charset="-128"/>
                <a:sym typeface="Wingdings" pitchFamily="2" charset="2"/>
              </a:rPr>
              <a:t>045 – </a:t>
            </a:r>
            <a:r>
              <a:rPr lang="cs-CZ" altLang="cs-CZ" sz="3200" dirty="0" err="1">
                <a:latin typeface="Gentium Basic"/>
                <a:ea typeface="Arial Unicode MS" pitchFamily="34" charset="-128"/>
                <a:cs typeface="Arial Unicode MS" pitchFamily="34" charset="-128"/>
                <a:sym typeface="Wingdings" pitchFamily="2" charset="2"/>
              </a:rPr>
              <a:t>Uspořádací</a:t>
            </a:r>
            <a:r>
              <a:rPr lang="cs-CZ" altLang="cs-CZ" sz="3200" dirty="0">
                <a:latin typeface="Gentium Basic"/>
                <a:ea typeface="Arial Unicode MS" pitchFamily="34" charset="-128"/>
                <a:cs typeface="Arial Unicode MS" pitchFamily="34" charset="-128"/>
                <a:sym typeface="Wingdings" pitchFamily="2" charset="2"/>
              </a:rPr>
              <a:t> účet technického zhodnocení dlouhodobého hmotného majetku</a:t>
            </a:r>
          </a:p>
          <a:p>
            <a:pPr algn="just"/>
            <a:r>
              <a:rPr lang="cs-CZ" altLang="cs-CZ" sz="3200" dirty="0">
                <a:latin typeface="Gentium Basic"/>
                <a:ea typeface="Arial Unicode MS" pitchFamily="34" charset="-128"/>
                <a:cs typeface="Arial Unicode MS" pitchFamily="34" charset="-128"/>
                <a:sym typeface="Wingdings" pitchFamily="2" charset="2"/>
              </a:rPr>
              <a:t>Když není známo, jestli TZ přesáhne hodnotu pro DM (60, resp. 40 tis. Kč), jinak 041, 042.</a:t>
            </a:r>
          </a:p>
          <a:p>
            <a:pPr algn="just"/>
            <a:endParaRPr lang="cs-CZ" altLang="cs-CZ" sz="3200" dirty="0">
              <a:latin typeface="Gentium Basic"/>
              <a:ea typeface="Arial Unicode MS" pitchFamily="34" charset="-128"/>
              <a:cs typeface="Arial Unicode MS" pitchFamily="34" charset="-128"/>
              <a:sym typeface="Wingdings" pitchFamily="2" charset="2"/>
            </a:endParaRPr>
          </a:p>
        </p:txBody>
      </p:sp>
    </p:spTree>
    <p:extLst>
      <p:ext uri="{BB962C8B-B14F-4D97-AF65-F5344CB8AC3E}">
        <p14:creationId xmlns:p14="http://schemas.microsoft.com/office/powerpoint/2010/main" xmlns="" val="743487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404664"/>
            <a:ext cx="7776864" cy="726976"/>
          </a:xfrm>
        </p:spPr>
        <p:txBody>
          <a:bodyPr>
            <a:noAutofit/>
          </a:bodyPr>
          <a:lstStyle/>
          <a:p>
            <a:pPr algn="ctr"/>
            <a:r>
              <a:rPr lang="cs-CZ" sz="3600" dirty="0" smtClean="0"/>
              <a:t>Odpisování majetku</a:t>
            </a:r>
            <a:endParaRPr lang="cs-CZ" sz="3600" dirty="0"/>
          </a:p>
        </p:txBody>
      </p:sp>
      <p:sp>
        <p:nvSpPr>
          <p:cNvPr id="3" name="Zástupný symbol pro obsah 2"/>
          <p:cNvSpPr>
            <a:spLocks noGrp="1"/>
          </p:cNvSpPr>
          <p:nvPr>
            <p:ph idx="1"/>
          </p:nvPr>
        </p:nvSpPr>
        <p:spPr>
          <a:xfrm>
            <a:off x="611560" y="1700808"/>
            <a:ext cx="7848872" cy="4464496"/>
          </a:xfrm>
        </p:spPr>
        <p:txBody>
          <a:bodyPr>
            <a:noAutofit/>
          </a:bodyPr>
          <a:lstStyle/>
          <a:p>
            <a:r>
              <a:rPr lang="cs-CZ" sz="2800" dirty="0" smtClean="0">
                <a:latin typeface="Gentium Basic"/>
              </a:rPr>
              <a:t>ČÚS č. 708</a:t>
            </a:r>
          </a:p>
          <a:p>
            <a:r>
              <a:rPr lang="cs-CZ" sz="2800" dirty="0" smtClean="0">
                <a:latin typeface="Gentium Basic"/>
              </a:rPr>
              <a:t>ÚSC o odpisech účtují od roku 2012.</a:t>
            </a:r>
          </a:p>
          <a:p>
            <a:r>
              <a:rPr lang="cs-CZ" sz="2800" dirty="0" smtClean="0">
                <a:latin typeface="Gentium Basic"/>
              </a:rPr>
              <a:t>K 31.12.2011 poprvé oprávky majetku. </a:t>
            </a:r>
          </a:p>
          <a:p>
            <a:r>
              <a:rPr lang="cs-CZ" sz="2800" dirty="0" smtClean="0">
                <a:latin typeface="Gentium Basic"/>
              </a:rPr>
              <a:t>2011 a 2012 tzv. zjednodušený způsob odpisování majetku - k 31.12.2011 obce zařadily stávající majetek do odpisových skupin a jednorázově zaúčtovaly na oprávky 40 % hodnoty majetku.</a:t>
            </a:r>
          </a:p>
          <a:p>
            <a:r>
              <a:rPr lang="cs-CZ" sz="2800" dirty="0" smtClean="0">
                <a:latin typeface="Gentium Basic"/>
              </a:rPr>
              <a:t>ÚSC mohou odepisovat majetek </a:t>
            </a:r>
          </a:p>
          <a:p>
            <a:pPr lvl="1"/>
            <a:r>
              <a:rPr lang="cs-CZ" sz="2400" dirty="0" smtClean="0">
                <a:latin typeface="Gentium Basic"/>
              </a:rPr>
              <a:t>rovnoměrně (lineárně), </a:t>
            </a:r>
          </a:p>
          <a:p>
            <a:pPr lvl="1"/>
            <a:r>
              <a:rPr lang="cs-CZ" sz="2400" dirty="0" smtClean="0">
                <a:latin typeface="Gentium Basic"/>
              </a:rPr>
              <a:t>výkonový způsob odepisování, </a:t>
            </a:r>
          </a:p>
          <a:p>
            <a:pPr lvl="1"/>
            <a:r>
              <a:rPr lang="cs-CZ" sz="2400" dirty="0" smtClean="0">
                <a:latin typeface="Gentium Basic"/>
              </a:rPr>
              <a:t>komponentní způsob odepisování. </a:t>
            </a:r>
          </a:p>
          <a:p>
            <a:endParaRPr lang="cs-CZ" sz="2800" dirty="0">
              <a:latin typeface="Gentium Basic"/>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idx="4294967295"/>
          </p:nvPr>
        </p:nvSpPr>
        <p:spPr>
          <a:xfrm>
            <a:off x="611560" y="476672"/>
            <a:ext cx="7992888" cy="720080"/>
          </a:xfrm>
          <a:noFill/>
          <a:ln/>
        </p:spPr>
        <p:txBody>
          <a:bodyPr>
            <a:normAutofit/>
          </a:bodyPr>
          <a:lstStyle/>
          <a:p>
            <a:pPr algn="ctr"/>
            <a:r>
              <a:rPr lang="cs-CZ" altLang="cs-CZ" sz="3600" dirty="0">
                <a:latin typeface="Impact" pitchFamily="34" charset="0"/>
                <a:cs typeface="Arial" charset="0"/>
              </a:rPr>
              <a:t>Transfery </a:t>
            </a:r>
          </a:p>
        </p:txBody>
      </p:sp>
      <p:sp>
        <p:nvSpPr>
          <p:cNvPr id="72707" name="Rectangle 3"/>
          <p:cNvSpPr>
            <a:spLocks noGrp="1"/>
          </p:cNvSpPr>
          <p:nvPr>
            <p:ph type="body" idx="4294967295"/>
          </p:nvPr>
        </p:nvSpPr>
        <p:spPr>
          <a:xfrm>
            <a:off x="611560" y="1556792"/>
            <a:ext cx="7992888" cy="43924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sz="2800" dirty="0">
                <a:latin typeface="Gentium Basic"/>
                <a:ea typeface="Arial Unicode MS" pitchFamily="34" charset="-128"/>
                <a:cs typeface="Arial Unicode MS" pitchFamily="34" charset="-128"/>
              </a:rPr>
              <a:t>Projev přerozdělovacích procesů</a:t>
            </a:r>
          </a:p>
          <a:p>
            <a:pPr lvl="1" algn="just">
              <a:buFontTx/>
              <a:buChar char="•"/>
            </a:pPr>
            <a:r>
              <a:rPr lang="cs-CZ" altLang="cs-CZ" sz="2800" dirty="0">
                <a:latin typeface="Gentium Basic"/>
                <a:ea typeface="Arial Unicode MS" pitchFamily="34" charset="-128"/>
                <a:cs typeface="Arial Unicode MS" pitchFamily="34" charset="-128"/>
              </a:rPr>
              <a:t>uvnitř veřejného sektoru, </a:t>
            </a:r>
          </a:p>
          <a:p>
            <a:pPr lvl="1" algn="just">
              <a:buFontTx/>
              <a:buChar char="•"/>
            </a:pPr>
            <a:r>
              <a:rPr lang="cs-CZ" altLang="cs-CZ" sz="2800" dirty="0">
                <a:latin typeface="Gentium Basic"/>
                <a:ea typeface="Arial Unicode MS" pitchFamily="34" charset="-128"/>
                <a:cs typeface="Arial Unicode MS" pitchFamily="34" charset="-128"/>
              </a:rPr>
              <a:t>směřující k jiným subjektům – NNO, ziskový sektor</a:t>
            </a:r>
          </a:p>
          <a:p>
            <a:pPr lvl="1" algn="just">
              <a:buFontTx/>
              <a:buNone/>
            </a:pPr>
            <a:endParaRPr lang="cs-CZ" altLang="cs-CZ" sz="2800" dirty="0">
              <a:latin typeface="Gentium Basic"/>
              <a:ea typeface="Arial Unicode MS" pitchFamily="34" charset="-128"/>
              <a:cs typeface="Arial Unicode MS" pitchFamily="34" charset="-128"/>
            </a:endParaRPr>
          </a:p>
          <a:p>
            <a:pPr algn="just"/>
            <a:r>
              <a:rPr lang="cs-CZ" altLang="cs-CZ" sz="2800" dirty="0">
                <a:latin typeface="Gentium Basic"/>
                <a:ea typeface="Arial Unicode MS" pitchFamily="34" charset="-128"/>
                <a:cs typeface="Arial Unicode MS" pitchFamily="34" charset="-128"/>
              </a:rPr>
              <a:t>přijaté dotace, </a:t>
            </a:r>
          </a:p>
          <a:p>
            <a:pPr algn="just"/>
            <a:r>
              <a:rPr lang="cs-CZ" altLang="cs-CZ" sz="2800" dirty="0">
                <a:latin typeface="Gentium Basic"/>
                <a:ea typeface="Arial Unicode MS" pitchFamily="34" charset="-128"/>
                <a:cs typeface="Arial Unicode MS" pitchFamily="34" charset="-128"/>
              </a:rPr>
              <a:t>poskytované dotace </a:t>
            </a:r>
          </a:p>
          <a:p>
            <a:pPr algn="just">
              <a:buFontTx/>
              <a:buNone/>
            </a:pPr>
            <a:r>
              <a:rPr lang="cs-CZ" altLang="cs-CZ" sz="2800" dirty="0">
                <a:latin typeface="Gentium Basic"/>
                <a:ea typeface="Arial Unicode MS" pitchFamily="34" charset="-128"/>
                <a:cs typeface="Arial Unicode MS" pitchFamily="34" charset="-128"/>
              </a:rPr>
              <a:t>		– rozdíl ve zobrazených informacích v rozpočtové skladbě</a:t>
            </a:r>
          </a:p>
          <a:p>
            <a:pPr lvl="1" algn="just">
              <a:buFontTx/>
              <a:buNone/>
            </a:pPr>
            <a:r>
              <a:rPr lang="cs-CZ" altLang="cs-CZ" sz="2800" dirty="0">
                <a:latin typeface="Gentium Basic"/>
                <a:ea typeface="Arial Unicode MS" pitchFamily="34" charset="-128"/>
                <a:cs typeface="Arial Unicode MS" pitchFamily="34" charset="-128"/>
                <a:sym typeface="Wingdings" pitchFamily="2" charset="2"/>
              </a:rPr>
              <a:t>	 …..</a:t>
            </a:r>
          </a:p>
          <a:p>
            <a:pPr algn="just"/>
            <a:r>
              <a:rPr lang="cs-CZ" altLang="cs-CZ" sz="2800" dirty="0">
                <a:latin typeface="Gentium Basic"/>
                <a:ea typeface="Arial Unicode MS" pitchFamily="34" charset="-128"/>
                <a:cs typeface="Arial Unicode MS" pitchFamily="34" charset="-128"/>
                <a:sym typeface="Wingdings" pitchFamily="2" charset="2"/>
              </a:rPr>
              <a:t>ČÚS č. 703</a:t>
            </a:r>
          </a:p>
        </p:txBody>
      </p:sp>
    </p:spTree>
    <p:extLst>
      <p:ext uri="{BB962C8B-B14F-4D97-AF65-F5344CB8AC3E}">
        <p14:creationId xmlns:p14="http://schemas.microsoft.com/office/powerpoint/2010/main" xmlns="" val="11259731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a:xfrm>
            <a:off x="539552" y="332656"/>
            <a:ext cx="7992888" cy="864096"/>
          </a:xfrm>
          <a:noFill/>
          <a:ln/>
        </p:spPr>
        <p:txBody>
          <a:bodyPr/>
          <a:lstStyle/>
          <a:p>
            <a:pPr algn="ctr"/>
            <a:r>
              <a:rPr lang="cs-CZ" altLang="cs-CZ" sz="3600" dirty="0">
                <a:latin typeface="Impact" pitchFamily="34" charset="0"/>
                <a:cs typeface="Arial" charset="0"/>
              </a:rPr>
              <a:t>Přijaté transfery</a:t>
            </a:r>
          </a:p>
        </p:txBody>
      </p:sp>
      <p:sp>
        <p:nvSpPr>
          <p:cNvPr id="73731" name="Rectangle 3"/>
          <p:cNvSpPr>
            <a:spLocks noGrp="1"/>
          </p:cNvSpPr>
          <p:nvPr>
            <p:ph type="body" idx="4294967295"/>
          </p:nvPr>
        </p:nvSpPr>
        <p:spPr>
          <a:xfrm>
            <a:off x="467545" y="1340768"/>
            <a:ext cx="8064896" cy="475252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dirty="0">
                <a:latin typeface="Gentium Basic"/>
                <a:ea typeface="Arial Unicode MS" pitchFamily="34" charset="-128"/>
                <a:cs typeface="Arial Unicode MS" pitchFamily="34" charset="-128"/>
              </a:rPr>
              <a:t>Dotace, které plynou do rozpočtů ÚSC</a:t>
            </a:r>
          </a:p>
          <a:p>
            <a:pPr algn="just"/>
            <a:r>
              <a:rPr lang="cs-CZ" altLang="cs-CZ" dirty="0">
                <a:latin typeface="Gentium Basic"/>
                <a:ea typeface="Arial Unicode MS" pitchFamily="34" charset="-128"/>
                <a:cs typeface="Arial Unicode MS" pitchFamily="34" charset="-128"/>
              </a:rPr>
              <a:t>Členění dle různých kritérií</a:t>
            </a:r>
          </a:p>
          <a:p>
            <a:pPr lvl="1" algn="just">
              <a:buFontTx/>
              <a:buChar char="•"/>
            </a:pPr>
            <a:r>
              <a:rPr lang="cs-CZ" altLang="cs-CZ" sz="2400" dirty="0">
                <a:latin typeface="Gentium Basic"/>
                <a:ea typeface="Arial Unicode MS" pitchFamily="34" charset="-128"/>
                <a:cs typeface="Arial Unicode MS" pitchFamily="34" charset="-128"/>
              </a:rPr>
              <a:t>dle poskytovatele</a:t>
            </a:r>
          </a:p>
          <a:p>
            <a:pPr lvl="1" algn="just">
              <a:buFontTx/>
              <a:buChar char="•"/>
            </a:pPr>
            <a:r>
              <a:rPr lang="cs-CZ" altLang="cs-CZ" sz="2400" dirty="0">
                <a:latin typeface="Gentium Basic"/>
                <a:ea typeface="Arial Unicode MS" pitchFamily="34" charset="-128"/>
                <a:cs typeface="Arial Unicode MS" pitchFamily="34" charset="-128"/>
              </a:rPr>
              <a:t>dle účelovosti </a:t>
            </a:r>
          </a:p>
          <a:p>
            <a:pPr lvl="2" algn="just"/>
            <a:r>
              <a:rPr lang="cs-CZ" altLang="cs-CZ" dirty="0">
                <a:latin typeface="Gentium Basic"/>
                <a:ea typeface="Arial Unicode MS" pitchFamily="34" charset="-128"/>
                <a:cs typeface="Arial Unicode MS" pitchFamily="34" charset="-128"/>
              </a:rPr>
              <a:t>účelové</a:t>
            </a:r>
          </a:p>
          <a:p>
            <a:pPr lvl="2" algn="just"/>
            <a:r>
              <a:rPr lang="cs-CZ" altLang="cs-CZ" dirty="0">
                <a:latin typeface="Gentium Basic"/>
                <a:ea typeface="Arial Unicode MS" pitchFamily="34" charset="-128"/>
                <a:cs typeface="Arial Unicode MS" pitchFamily="34" charset="-128"/>
              </a:rPr>
              <a:t>neúčelové</a:t>
            </a:r>
          </a:p>
          <a:p>
            <a:pPr lvl="1" algn="just">
              <a:buFontTx/>
              <a:buChar char="•"/>
            </a:pPr>
            <a:r>
              <a:rPr lang="cs-CZ" altLang="cs-CZ" sz="2400" dirty="0">
                <a:latin typeface="Gentium Basic"/>
                <a:ea typeface="Arial Unicode MS" pitchFamily="34" charset="-128"/>
                <a:cs typeface="Arial Unicode MS" pitchFamily="34" charset="-128"/>
              </a:rPr>
              <a:t>dle </a:t>
            </a:r>
            <a:r>
              <a:rPr lang="cs-CZ" altLang="cs-CZ" sz="2400" dirty="0" err="1">
                <a:latin typeface="Gentium Basic"/>
                <a:ea typeface="Arial Unicode MS" pitchFamily="34" charset="-128"/>
                <a:cs typeface="Arial Unicode MS" pitchFamily="34" charset="-128"/>
              </a:rPr>
              <a:t>nárokovosti</a:t>
            </a:r>
            <a:endParaRPr lang="cs-CZ" altLang="cs-CZ" sz="2400" dirty="0">
              <a:latin typeface="Gentium Basic"/>
              <a:ea typeface="Arial Unicode MS" pitchFamily="34" charset="-128"/>
              <a:cs typeface="Arial Unicode MS" pitchFamily="34" charset="-128"/>
            </a:endParaRPr>
          </a:p>
          <a:p>
            <a:pPr lvl="2" algn="just"/>
            <a:r>
              <a:rPr lang="cs-CZ" altLang="cs-CZ" dirty="0">
                <a:latin typeface="Gentium Basic"/>
                <a:ea typeface="Arial Unicode MS" pitchFamily="34" charset="-128"/>
                <a:cs typeface="Arial Unicode MS" pitchFamily="34" charset="-128"/>
              </a:rPr>
              <a:t>nárokové</a:t>
            </a:r>
          </a:p>
          <a:p>
            <a:pPr lvl="2" algn="just"/>
            <a:r>
              <a:rPr lang="cs-CZ" altLang="cs-CZ" dirty="0">
                <a:latin typeface="Gentium Basic"/>
                <a:ea typeface="Arial Unicode MS" pitchFamily="34" charset="-128"/>
                <a:cs typeface="Arial Unicode MS" pitchFamily="34" charset="-128"/>
              </a:rPr>
              <a:t>nenárokové</a:t>
            </a:r>
          </a:p>
          <a:p>
            <a:pPr lvl="1" algn="just">
              <a:buFontTx/>
              <a:buChar char="•"/>
            </a:pPr>
            <a:r>
              <a:rPr lang="cs-CZ" altLang="cs-CZ" sz="2400" dirty="0">
                <a:latin typeface="Gentium Basic"/>
                <a:ea typeface="Arial Unicode MS" pitchFamily="34" charset="-128"/>
                <a:cs typeface="Arial Unicode MS" pitchFamily="34" charset="-128"/>
              </a:rPr>
              <a:t>dle vypořádání dotací </a:t>
            </a:r>
          </a:p>
          <a:p>
            <a:pPr lvl="2" algn="just"/>
            <a:r>
              <a:rPr lang="cs-CZ" altLang="cs-CZ" dirty="0">
                <a:latin typeface="Gentium Basic"/>
                <a:ea typeface="Arial Unicode MS" pitchFamily="34" charset="-128"/>
                <a:cs typeface="Arial Unicode MS" pitchFamily="34" charset="-128"/>
              </a:rPr>
              <a:t>(ne)podléhající finančnímu vypořádání s poskytovatelem po skončení rozpočtového roku</a:t>
            </a:r>
          </a:p>
          <a:p>
            <a:pPr lvl="1" algn="just">
              <a:buFontTx/>
              <a:buChar char="•"/>
            </a:pPr>
            <a:r>
              <a:rPr lang="cs-CZ" altLang="cs-CZ" sz="2400" dirty="0">
                <a:latin typeface="Gentium Basic"/>
                <a:ea typeface="Arial Unicode MS" pitchFamily="34" charset="-128"/>
                <a:cs typeface="Arial Unicode MS" pitchFamily="34" charset="-128"/>
                <a:sym typeface="Wingdings" pitchFamily="2" charset="2"/>
              </a:rPr>
              <a:t> jiné zaúčtování</a:t>
            </a:r>
          </a:p>
        </p:txBody>
      </p:sp>
    </p:spTree>
    <p:extLst>
      <p:ext uri="{BB962C8B-B14F-4D97-AF65-F5344CB8AC3E}">
        <p14:creationId xmlns:p14="http://schemas.microsoft.com/office/powerpoint/2010/main" xmlns="" val="27043415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04664"/>
            <a:ext cx="8064896" cy="1080120"/>
          </a:xfrm>
        </p:spPr>
        <p:txBody>
          <a:bodyPr>
            <a:normAutofit/>
          </a:bodyPr>
          <a:lstStyle/>
          <a:p>
            <a:r>
              <a:rPr lang="cs-CZ" sz="3600" dirty="0" err="1" smtClean="0"/>
              <a:t>Podrozvahové</a:t>
            </a:r>
            <a:r>
              <a:rPr lang="cs-CZ" sz="3600" dirty="0" smtClean="0"/>
              <a:t> účty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2343033813"/>
              </p:ext>
            </p:extLst>
          </p:nvPr>
        </p:nvGraphicFramePr>
        <p:xfrm>
          <a:off x="395536" y="1700213"/>
          <a:ext cx="8280920" cy="3967480"/>
        </p:xfrm>
        <a:graphic>
          <a:graphicData uri="http://schemas.openxmlformats.org/drawingml/2006/table">
            <a:tbl>
              <a:tblPr firstRow="1" bandRow="1">
                <a:tableStyleId>{5C22544A-7EE6-4342-B048-85BDC9FD1C3A}</a:tableStyleId>
              </a:tblPr>
              <a:tblGrid>
                <a:gridCol w="1738261"/>
                <a:gridCol w="711397"/>
                <a:gridCol w="2213233"/>
                <a:gridCol w="3618029"/>
              </a:tblGrid>
              <a:tr h="370840">
                <a:tc>
                  <a:txBody>
                    <a:bodyPr/>
                    <a:lstStyle/>
                    <a:p>
                      <a:r>
                        <a:rPr lang="cs-CZ" sz="1600" dirty="0" smtClean="0">
                          <a:latin typeface="Tahoma" pitchFamily="34" charset="0"/>
                          <a:ea typeface="Tahoma" pitchFamily="34" charset="0"/>
                          <a:cs typeface="Tahoma" pitchFamily="34" charset="0"/>
                        </a:rPr>
                        <a:t>Typ transferu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SÚ</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Název účtu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Poznámka</a:t>
                      </a:r>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Zahraniční poskytovatel</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913</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KPP ze zahraničních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a:t>
                      </a:r>
                      <a:r>
                        <a:rPr lang="cs-CZ" sz="1600" baseline="0" dirty="0" smtClean="0">
                          <a:latin typeface="Tahoma" pitchFamily="34" charset="0"/>
                          <a:ea typeface="Tahoma" pitchFamily="34" charset="0"/>
                          <a:cs typeface="Tahoma" pitchFamily="34" charset="0"/>
                        </a:rPr>
                        <a:t> účtuje vždy,</a:t>
                      </a:r>
                    </a:p>
                    <a:p>
                      <a:pPr>
                        <a:buFontTx/>
                        <a:buChar char="-"/>
                      </a:pPr>
                      <a:r>
                        <a:rPr lang="cs-CZ" sz="1600" baseline="0" dirty="0" smtClean="0">
                          <a:latin typeface="Tahoma" pitchFamily="34" charset="0"/>
                          <a:ea typeface="Tahoma" pitchFamily="34" charset="0"/>
                          <a:cs typeface="Tahoma" pitchFamily="34" charset="0"/>
                        </a:rPr>
                        <a:t> účtuje k okamžiku podání žádosti o transfer nebo pokud dojde ke skutečnosti, která zakládá možnost získání transferu</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953</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DPP ze zahraničních transferů</a:t>
                      </a:r>
                      <a:endParaRPr lang="cs-CZ" sz="1600" dirty="0">
                        <a:latin typeface="Tahoma" pitchFamily="34" charset="0"/>
                        <a:ea typeface="Tahoma" pitchFamily="34" charset="0"/>
                        <a:cs typeface="Tahoma" pitchFamily="34" charset="0"/>
                      </a:endParaRPr>
                    </a:p>
                  </a:txBody>
                  <a:tcPr/>
                </a:tc>
                <a:tc vMerge="1">
                  <a:txBody>
                    <a:bodyPr/>
                    <a:lstStyle/>
                    <a:p>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Tuzemský</a:t>
                      </a:r>
                      <a:r>
                        <a:rPr lang="cs-CZ" sz="1600" baseline="0" dirty="0" smtClean="0">
                          <a:latin typeface="Tahoma" pitchFamily="34" charset="0"/>
                          <a:ea typeface="Tahoma" pitchFamily="34" charset="0"/>
                          <a:cs typeface="Tahoma" pitchFamily="34" charset="0"/>
                        </a:rPr>
                        <a:t> poskytovatel</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915</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Ostatní KPP z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 účtuje o skutečnosti,</a:t>
                      </a:r>
                      <a:r>
                        <a:rPr lang="cs-CZ" sz="1600" baseline="0" dirty="0" smtClean="0">
                          <a:latin typeface="Tahoma" pitchFamily="34" charset="0"/>
                          <a:ea typeface="Tahoma" pitchFamily="34" charset="0"/>
                          <a:cs typeface="Tahoma" pitchFamily="34" charset="0"/>
                        </a:rPr>
                        <a:t> která je podstatná a významná z hlediska posouzení její majetkoprávní situace,</a:t>
                      </a:r>
                    </a:p>
                    <a:p>
                      <a:pPr>
                        <a:buFontTx/>
                        <a:buChar char="-"/>
                      </a:pPr>
                      <a:r>
                        <a:rPr lang="cs-CZ" sz="1600" baseline="0" dirty="0" smtClean="0">
                          <a:latin typeface="Tahoma" pitchFamily="34" charset="0"/>
                          <a:ea typeface="Tahoma" pitchFamily="34" charset="0"/>
                          <a:cs typeface="Tahoma" pitchFamily="34" charset="0"/>
                        </a:rPr>
                        <a:t> účtuje k okamžiku přijatého rozhodnutí o přiznání daného transferu nebo podepsání smlouvy, </a:t>
                      </a:r>
                    </a:p>
                    <a:p>
                      <a:pPr>
                        <a:buFontTx/>
                        <a:buChar char="-"/>
                      </a:pPr>
                      <a:r>
                        <a:rPr lang="cs-CZ" sz="1600" baseline="0" dirty="0" smtClean="0">
                          <a:latin typeface="Tahoma" pitchFamily="34" charset="0"/>
                          <a:ea typeface="Tahoma" pitchFamily="34" charset="0"/>
                          <a:cs typeface="Tahoma" pitchFamily="34" charset="0"/>
                        </a:rPr>
                        <a:t> ve vnitřním předpise musí být stanoveny hladiny významnosti pro účtování na těchto účtech.</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955</a:t>
                      </a:r>
                      <a:endParaRPr lang="cs-CZ"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dirty="0" smtClean="0">
                          <a:latin typeface="Tahoma" pitchFamily="34" charset="0"/>
                          <a:ea typeface="Tahoma" pitchFamily="34" charset="0"/>
                          <a:cs typeface="Tahoma" pitchFamily="34" charset="0"/>
                        </a:rPr>
                        <a:t>Ostatní DPP z transferů</a:t>
                      </a:r>
                    </a:p>
                  </a:txBody>
                  <a:tcPr/>
                </a:tc>
                <a:tc vMerge="1">
                  <a:txBody>
                    <a:bodyPr/>
                    <a:lstStyle/>
                    <a:p>
                      <a:endParaRPr lang="cs-CZ" sz="1600"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04664"/>
            <a:ext cx="8064896" cy="1080120"/>
          </a:xfrm>
        </p:spPr>
        <p:txBody>
          <a:bodyPr>
            <a:normAutofit/>
          </a:bodyPr>
          <a:lstStyle/>
          <a:p>
            <a:r>
              <a:rPr lang="cs-CZ" sz="3600" dirty="0" smtClean="0"/>
              <a:t>Pohledávky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1936406344"/>
              </p:ext>
            </p:extLst>
          </p:nvPr>
        </p:nvGraphicFramePr>
        <p:xfrm>
          <a:off x="684213" y="1700213"/>
          <a:ext cx="7543800" cy="2565400"/>
        </p:xfrm>
        <a:graphic>
          <a:graphicData uri="http://schemas.openxmlformats.org/drawingml/2006/table">
            <a:tbl>
              <a:tblPr firstRow="1" bandRow="1">
                <a:tableStyleId>{5C22544A-7EE6-4342-B048-85BDC9FD1C3A}</a:tableStyleId>
              </a:tblPr>
              <a:tblGrid>
                <a:gridCol w="2514600"/>
                <a:gridCol w="869131"/>
                <a:gridCol w="4160069"/>
              </a:tblGrid>
              <a:tr h="370840">
                <a:tc>
                  <a:txBody>
                    <a:bodyPr/>
                    <a:lstStyle/>
                    <a:p>
                      <a:r>
                        <a:rPr lang="cs-CZ" dirty="0" smtClean="0">
                          <a:latin typeface="Tahoma" pitchFamily="34" charset="0"/>
                          <a:ea typeface="Tahoma" pitchFamily="34" charset="0"/>
                          <a:cs typeface="Tahoma" pitchFamily="34" charset="0"/>
                        </a:rPr>
                        <a:t>Poskytovatel</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Státní rozpočet, státní fondy, Národní</a:t>
                      </a:r>
                      <a:r>
                        <a:rPr lang="cs-CZ" baseline="0" dirty="0" smtClean="0">
                          <a:latin typeface="Tahoma" pitchFamily="34" charset="0"/>
                          <a:ea typeface="Tahoma" pitchFamily="34" charset="0"/>
                          <a:cs typeface="Tahoma" pitchFamily="34" charset="0"/>
                        </a:rPr>
                        <a:t> fond</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346</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Pohledávky za vybranými ústředními vládními institucemi</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Kraj, obec, DSO, RRRS, PO</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348</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Pohledávky za vybranými místními vládními institucemi</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Ostatní subjekty (např.</a:t>
                      </a:r>
                      <a:r>
                        <a:rPr lang="cs-CZ" baseline="0" dirty="0" smtClean="0">
                          <a:latin typeface="Tahoma" pitchFamily="34" charset="0"/>
                          <a:ea typeface="Tahoma" pitchFamily="34" charset="0"/>
                          <a:cs typeface="Tahoma" pitchFamily="34" charset="0"/>
                        </a:rPr>
                        <a:t> Fyzické a právnické osoby, nadace, MAS,..)</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344</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Pohledávky za osobami mimo vybrané vládní instituce</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39552" y="404664"/>
            <a:ext cx="7920880" cy="1080120"/>
          </a:xfrm>
        </p:spPr>
        <p:txBody>
          <a:bodyPr>
            <a:normAutofit/>
          </a:bodyPr>
          <a:lstStyle/>
          <a:p>
            <a:r>
              <a:rPr lang="cs-CZ" sz="3600" dirty="0" smtClean="0"/>
              <a:t>Zálohy</a:t>
            </a:r>
            <a:endParaRPr lang="cs-CZ" sz="3600" dirty="0"/>
          </a:p>
        </p:txBody>
      </p:sp>
      <p:graphicFrame>
        <p:nvGraphicFramePr>
          <p:cNvPr id="5" name="Zástupný symbol pro obsah 4"/>
          <p:cNvGraphicFramePr>
            <a:graphicFrameLocks noGrp="1"/>
          </p:cNvGraphicFramePr>
          <p:nvPr>
            <p:ph idx="1"/>
          </p:nvPr>
        </p:nvGraphicFramePr>
        <p:xfrm>
          <a:off x="539552" y="1700808"/>
          <a:ext cx="7760469" cy="2468880"/>
        </p:xfrm>
        <a:graphic>
          <a:graphicData uri="http://schemas.openxmlformats.org/drawingml/2006/table">
            <a:tbl>
              <a:tblPr firstRow="1" bandRow="1">
                <a:tableStyleId>{5C22544A-7EE6-4342-B048-85BDC9FD1C3A}</a:tableStyleId>
              </a:tblPr>
              <a:tblGrid>
                <a:gridCol w="1080120"/>
                <a:gridCol w="720080"/>
                <a:gridCol w="2232248"/>
                <a:gridCol w="3728021"/>
              </a:tblGrid>
              <a:tr h="370840">
                <a:tc>
                  <a:txBody>
                    <a:bodyPr/>
                    <a:lstStyle/>
                    <a:p>
                      <a:r>
                        <a:rPr lang="cs-CZ" dirty="0" smtClean="0">
                          <a:latin typeface="Tahoma" pitchFamily="34" charset="0"/>
                          <a:ea typeface="Tahoma" pitchFamily="34" charset="0"/>
                          <a:cs typeface="Tahoma" pitchFamily="34" charset="0"/>
                        </a:rPr>
                        <a:t>Typ zálohy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Podmínky použití</a:t>
                      </a:r>
                      <a:endParaRPr lang="cs-CZ" dirty="0">
                        <a:latin typeface="Tahoma" pitchFamily="34" charset="0"/>
                        <a:ea typeface="Tahoma" pitchFamily="34" charset="0"/>
                        <a:cs typeface="Tahoma" pitchFamily="34" charset="0"/>
                      </a:endParaRPr>
                    </a:p>
                  </a:txBody>
                  <a:tcPr/>
                </a:tc>
              </a:tr>
              <a:tr h="370840">
                <a:tc rowSpan="2">
                  <a:txBody>
                    <a:bodyPr/>
                    <a:lstStyle/>
                    <a:p>
                      <a:r>
                        <a:rPr lang="cs-CZ" dirty="0" smtClean="0">
                          <a:latin typeface="Tahoma" pitchFamily="34" charset="0"/>
                          <a:ea typeface="Tahoma" pitchFamily="34" charset="0"/>
                          <a:cs typeface="Tahoma" pitchFamily="34" charset="0"/>
                        </a:rPr>
                        <a:t>Přijatá</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374</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Krátkodobé přijaté zálohy na transfery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kratší než 12 po sobě jdoucích kalendářních měsíců</a:t>
                      </a:r>
                      <a:endParaRPr lang="cs-CZ"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dirty="0" smtClean="0">
                          <a:latin typeface="Tahoma" pitchFamily="34" charset="0"/>
                          <a:ea typeface="Tahoma" pitchFamily="34" charset="0"/>
                          <a:cs typeface="Tahoma" pitchFamily="34" charset="0"/>
                        </a:rPr>
                        <a:t>472</a:t>
                      </a:r>
                      <a:endParaRPr lang="cs-CZ"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Dlouhodobé přijaté zálohy na transfery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delší než 12 po sobě jdoucích kalendářních měsíců</a:t>
                      </a:r>
                      <a:endParaRPr lang="cs-CZ" dirty="0" smtClean="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5</a:t>
            </a:fld>
            <a:endParaRPr lang="cs-CZ" altLang="cs-CZ" sz="1200">
              <a:latin typeface="Georgia" panose="02040502050405020303" pitchFamily="18" charset="0"/>
            </a:endParaRPr>
          </a:p>
        </p:txBody>
      </p:sp>
      <p:sp>
        <p:nvSpPr>
          <p:cNvPr id="29699" name="Rectangle 3"/>
          <p:cNvSpPr>
            <a:spLocks noGrp="1"/>
          </p:cNvSpPr>
          <p:nvPr>
            <p:ph type="body" idx="4294967295"/>
          </p:nvPr>
        </p:nvSpPr>
        <p:spPr>
          <a:xfrm>
            <a:off x="430213" y="2276475"/>
            <a:ext cx="8174235" cy="2808709"/>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ctr">
              <a:buFontTx/>
              <a:buNone/>
            </a:pPr>
            <a:r>
              <a:rPr lang="cs-CZ" altLang="cs-CZ" sz="4000" b="1" dirty="0" smtClean="0">
                <a:latin typeface="Gentium Basic" panose="02000503060000020004" pitchFamily="2" charset="-18"/>
              </a:rPr>
              <a:t>příjmy </a:t>
            </a:r>
            <a:r>
              <a:rPr lang="cs-CZ" altLang="cs-CZ" sz="4000" b="1" dirty="0">
                <a:latin typeface="Gentium Basic" panose="02000503060000020004" pitchFamily="2" charset="-18"/>
              </a:rPr>
              <a:t>– výdaje = </a:t>
            </a:r>
            <a:r>
              <a:rPr lang="cs-CZ" altLang="cs-CZ" sz="6000" b="1" dirty="0">
                <a:latin typeface="Gentium Basic" panose="02000503060000020004" pitchFamily="2" charset="-18"/>
              </a:rPr>
              <a:t>-</a:t>
            </a:r>
            <a:r>
              <a:rPr lang="cs-CZ" altLang="cs-CZ" sz="4000" b="1" dirty="0">
                <a:latin typeface="Gentium Basic" panose="02000503060000020004" pitchFamily="2" charset="-18"/>
              </a:rPr>
              <a:t> financování</a:t>
            </a:r>
          </a:p>
        </p:txBody>
      </p:sp>
      <p:sp>
        <p:nvSpPr>
          <p:cNvPr id="29701" name="Rectangle 5"/>
          <p:cNvSpPr>
            <a:spLocks noChangeArrowheads="1"/>
          </p:cNvSpPr>
          <p:nvPr/>
        </p:nvSpPr>
        <p:spPr bwMode="auto">
          <a:xfrm>
            <a:off x="539750" y="404813"/>
            <a:ext cx="7920038"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eaLnBrk="0" hangingPunct="0">
              <a:defRPr>
                <a:solidFill>
                  <a:schemeClr val="tx1"/>
                </a:solidFill>
                <a:latin typeface="Arial" charset="0"/>
                <a:cs typeface="Arial" charset="0"/>
              </a:defRPr>
            </a:lvl3pPr>
            <a:lvl4pPr eaLnBrk="0" hangingPunct="0">
              <a:defRPr>
                <a:solidFill>
                  <a:schemeClr val="tx1"/>
                </a:solidFill>
                <a:latin typeface="Arial" charset="0"/>
                <a:cs typeface="Arial" charset="0"/>
              </a:defRPr>
            </a:lvl4pPr>
            <a:lvl5pPr eaLnBrk="0" hangingPunct="0">
              <a:defRPr>
                <a:solidFill>
                  <a:schemeClr val="tx1"/>
                </a:solidFill>
                <a:latin typeface="Arial" charset="0"/>
                <a:cs typeface="Arial" charset="0"/>
              </a:defRPr>
            </a:lvl5pPr>
            <a:lvl6pPr marL="457200" eaLnBrk="0" fontAlgn="base" hangingPunct="0">
              <a:spcBef>
                <a:spcPct val="0"/>
              </a:spcBef>
              <a:spcAft>
                <a:spcPct val="0"/>
              </a:spcAft>
              <a:defRPr>
                <a:solidFill>
                  <a:schemeClr val="tx1"/>
                </a:solidFill>
                <a:latin typeface="Arial" charset="0"/>
                <a:cs typeface="Arial" charset="0"/>
              </a:defRPr>
            </a:lvl6pPr>
            <a:lvl7pPr marL="914400" eaLnBrk="0" fontAlgn="base" hangingPunct="0">
              <a:spcBef>
                <a:spcPct val="0"/>
              </a:spcBef>
              <a:spcAft>
                <a:spcPct val="0"/>
              </a:spcAft>
              <a:defRPr>
                <a:solidFill>
                  <a:schemeClr val="tx1"/>
                </a:solidFill>
                <a:latin typeface="Arial" charset="0"/>
                <a:cs typeface="Arial" charset="0"/>
              </a:defRPr>
            </a:lvl7pPr>
            <a:lvl8pPr marL="1371600" eaLnBrk="0" fontAlgn="base" hangingPunct="0">
              <a:spcBef>
                <a:spcPct val="0"/>
              </a:spcBef>
              <a:spcAft>
                <a:spcPct val="0"/>
              </a:spcAft>
              <a:defRPr>
                <a:solidFill>
                  <a:schemeClr val="tx1"/>
                </a:solidFill>
                <a:latin typeface="Arial" charset="0"/>
                <a:cs typeface="Arial" charset="0"/>
              </a:defRPr>
            </a:lvl8pPr>
            <a:lvl9pPr marL="18288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cs-CZ" altLang="cs-CZ" sz="3600" dirty="0">
                <a:solidFill>
                  <a:schemeClr val="tx2"/>
                </a:solidFill>
                <a:latin typeface="+mj-lt"/>
              </a:rPr>
              <a:t>Základní rovnice </a:t>
            </a:r>
          </a:p>
          <a:p>
            <a:pPr algn="ctr" eaLnBrk="1" hangingPunct="1"/>
            <a:r>
              <a:rPr lang="cs-CZ" altLang="cs-CZ" sz="3600" dirty="0">
                <a:solidFill>
                  <a:schemeClr val="tx2"/>
                </a:solidFill>
                <a:latin typeface="+mj-lt"/>
              </a:rPr>
              <a:t>rozpočtového hospodaření</a:t>
            </a:r>
          </a:p>
        </p:txBody>
      </p:sp>
    </p:spTree>
    <p:extLst>
      <p:ext uri="{BB962C8B-B14F-4D97-AF65-F5344CB8AC3E}">
        <p14:creationId xmlns:p14="http://schemas.microsoft.com/office/powerpoint/2010/main" xmlns="" val="39675948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404664"/>
            <a:ext cx="7848872" cy="1080120"/>
          </a:xfrm>
        </p:spPr>
        <p:txBody>
          <a:bodyPr>
            <a:normAutofit/>
          </a:bodyPr>
          <a:lstStyle/>
          <a:p>
            <a:r>
              <a:rPr lang="cs-CZ" altLang="cs-CZ" sz="3200" dirty="0" smtClean="0">
                <a:latin typeface="Impact" pitchFamily="34" charset="0"/>
                <a:ea typeface="Arial Unicode MS" pitchFamily="34" charset="-128"/>
                <a:cs typeface="Arial Unicode MS" pitchFamily="34" charset="-128"/>
              </a:rPr>
              <a:t>Rozvahové a výsledkové účty</a:t>
            </a:r>
            <a:endParaRPr lang="cs-CZ" sz="3200" dirty="0">
              <a:latin typeface="Impact" pitchFamily="34" charset="0"/>
            </a:endParaRPr>
          </a:p>
        </p:txBody>
      </p:sp>
      <p:graphicFrame>
        <p:nvGraphicFramePr>
          <p:cNvPr id="5" name="Zástupný symbol pro obsah 4"/>
          <p:cNvGraphicFramePr>
            <a:graphicFrameLocks noGrp="1"/>
          </p:cNvGraphicFramePr>
          <p:nvPr>
            <p:ph idx="1"/>
          </p:nvPr>
        </p:nvGraphicFramePr>
        <p:xfrm>
          <a:off x="684213" y="1700213"/>
          <a:ext cx="7543800" cy="1651000"/>
        </p:xfrm>
        <a:graphic>
          <a:graphicData uri="http://schemas.openxmlformats.org/drawingml/2006/table">
            <a:tbl>
              <a:tblPr firstRow="1" bandRow="1">
                <a:tableStyleId>{5C22544A-7EE6-4342-B048-85BDC9FD1C3A}</a:tableStyleId>
              </a:tblPr>
              <a:tblGrid>
                <a:gridCol w="2514600"/>
                <a:gridCol w="869131"/>
                <a:gridCol w="4160069"/>
              </a:tblGrid>
              <a:tr h="370840">
                <a:tc>
                  <a:txBody>
                    <a:bodyPr/>
                    <a:lstStyle/>
                    <a:p>
                      <a:r>
                        <a:rPr lang="cs-CZ" dirty="0" smtClean="0">
                          <a:latin typeface="Tahoma" pitchFamily="34" charset="0"/>
                          <a:ea typeface="Tahoma" pitchFamily="34" charset="0"/>
                          <a:cs typeface="Tahoma" pitchFamily="34" charset="0"/>
                        </a:rPr>
                        <a:t>Typ</a:t>
                      </a:r>
                      <a:r>
                        <a:rPr lang="cs-CZ" baseline="0" dirty="0" smtClean="0">
                          <a:latin typeface="Tahoma" pitchFamily="34" charset="0"/>
                          <a:ea typeface="Tahoma" pitchFamily="34" charset="0"/>
                          <a:cs typeface="Tahoma" pitchFamily="34" charset="0"/>
                        </a:rPr>
                        <a:t> transferu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403</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Transfery na pořízení dlouhodobého majetku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Neinvestiční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672</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Výnosy vybraných místních vládních institucí z transferů</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6860232" cy="870992"/>
          </a:xfrm>
        </p:spPr>
        <p:txBody>
          <a:bodyPr>
            <a:normAutofit/>
          </a:bodyPr>
          <a:lstStyle/>
          <a:p>
            <a:r>
              <a:rPr lang="cs-CZ" sz="3600" dirty="0" smtClean="0"/>
              <a:t>Rozvahové účty - dohady</a:t>
            </a:r>
            <a:endParaRPr lang="cs-CZ" sz="3600" dirty="0"/>
          </a:p>
        </p:txBody>
      </p:sp>
      <p:graphicFrame>
        <p:nvGraphicFramePr>
          <p:cNvPr id="4" name="Zástupný symbol pro obsah 3"/>
          <p:cNvGraphicFramePr>
            <a:graphicFrameLocks noGrp="1"/>
          </p:cNvGraphicFramePr>
          <p:nvPr>
            <p:ph idx="1"/>
          </p:nvPr>
        </p:nvGraphicFramePr>
        <p:xfrm>
          <a:off x="684213" y="1628775"/>
          <a:ext cx="7543801" cy="2839720"/>
        </p:xfrm>
        <a:graphic>
          <a:graphicData uri="http://schemas.openxmlformats.org/drawingml/2006/table">
            <a:tbl>
              <a:tblPr firstRow="1" bandRow="1">
                <a:tableStyleId>{5C22544A-7EE6-4342-B048-85BDC9FD1C3A}</a:tableStyleId>
              </a:tblPr>
              <a:tblGrid>
                <a:gridCol w="5543971"/>
                <a:gridCol w="1999830"/>
              </a:tblGrid>
              <a:tr h="370840">
                <a:tc>
                  <a:txBody>
                    <a:bodyPr/>
                    <a:lstStyle/>
                    <a:p>
                      <a:r>
                        <a:rPr lang="cs-CZ" dirty="0" smtClean="0">
                          <a:latin typeface="Tahoma" pitchFamily="34" charset="0"/>
                          <a:ea typeface="Tahoma" pitchFamily="34" charset="0"/>
                          <a:cs typeface="Tahoma" pitchFamily="34" charset="0"/>
                        </a:rPr>
                        <a:t>Případy, kdy musí mít účetní jednotka</a:t>
                      </a:r>
                      <a:r>
                        <a:rPr lang="cs-CZ" baseline="0" dirty="0" smtClean="0">
                          <a:latin typeface="Tahoma" pitchFamily="34" charset="0"/>
                          <a:ea typeface="Tahoma" pitchFamily="34" charset="0"/>
                          <a:cs typeface="Tahoma" pitchFamily="34" charset="0"/>
                        </a:rPr>
                        <a:t> jistotu, že transfer skutečně obdrží (musí mít rozhodnutí od poskytovatele nebo podepsanou smlouvu o přijetí transferu)</a:t>
                      </a:r>
                      <a:endParaRPr lang="cs-CZ" dirty="0">
                        <a:latin typeface="Tahoma" pitchFamily="34" charset="0"/>
                        <a:ea typeface="Tahoma" pitchFamily="34" charset="0"/>
                        <a:cs typeface="Tahoma" pitchFamily="34" charset="0"/>
                      </a:endParaRPr>
                    </a:p>
                  </a:txBody>
                  <a:tcPr/>
                </a:tc>
                <a:tc>
                  <a:txBody>
                    <a:bodyPr/>
                    <a:lstStyle/>
                    <a:p>
                      <a:endParaRPr lang="cs-CZ" dirty="0" smtClean="0">
                        <a:latin typeface="Tahoma" pitchFamily="34" charset="0"/>
                        <a:ea typeface="Tahoma" pitchFamily="34" charset="0"/>
                        <a:cs typeface="Tahoma" pitchFamily="34" charset="0"/>
                      </a:endParaRPr>
                    </a:p>
                    <a:p>
                      <a:endParaRPr lang="cs-CZ" dirty="0" smtClean="0">
                        <a:latin typeface="Tahoma" pitchFamily="34" charset="0"/>
                        <a:ea typeface="Tahoma" pitchFamily="34" charset="0"/>
                        <a:cs typeface="Tahoma" pitchFamily="34" charset="0"/>
                      </a:endParaRPr>
                    </a:p>
                    <a:p>
                      <a:r>
                        <a:rPr lang="cs-CZ" dirty="0" smtClean="0">
                          <a:latin typeface="Tahoma" pitchFamily="34" charset="0"/>
                          <a:ea typeface="Tahoma" pitchFamily="34" charset="0"/>
                          <a:cs typeface="Tahoma" pitchFamily="34" charset="0"/>
                        </a:rPr>
                        <a:t>Tvorba dohadů</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Projekt</a:t>
                      </a:r>
                      <a:r>
                        <a:rPr lang="cs-CZ" baseline="0" dirty="0" smtClean="0">
                          <a:latin typeface="Tahoma" pitchFamily="34" charset="0"/>
                          <a:ea typeface="Tahoma" pitchFamily="34" charset="0"/>
                          <a:cs typeface="Tahoma" pitchFamily="34" charset="0"/>
                        </a:rPr>
                        <a:t> je realizován ve více účetních obdobích</a:t>
                      </a:r>
                      <a:endParaRPr lang="cs-CZ" dirty="0">
                        <a:latin typeface="Tahoma" pitchFamily="34" charset="0"/>
                        <a:ea typeface="Tahoma" pitchFamily="34" charset="0"/>
                        <a:cs typeface="Tahoma" pitchFamily="34" charset="0"/>
                      </a:endParaRPr>
                    </a:p>
                  </a:txBody>
                  <a:tcPr/>
                </a:tc>
                <a:tc>
                  <a:txBody>
                    <a:bodyPr/>
                    <a:lstStyle/>
                    <a:p>
                      <a:pPr algn="ctr"/>
                      <a:r>
                        <a:rPr lang="cs-CZ" dirty="0" smtClean="0">
                          <a:latin typeface="Tahoma" pitchFamily="34" charset="0"/>
                          <a:ea typeface="Tahoma" pitchFamily="34" charset="0"/>
                          <a:cs typeface="Tahoma" pitchFamily="34" charset="0"/>
                        </a:rPr>
                        <a:t>ANO</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Projekt je realizován</a:t>
                      </a:r>
                      <a:r>
                        <a:rPr lang="cs-CZ" baseline="0" dirty="0" smtClean="0">
                          <a:latin typeface="Tahoma" pitchFamily="34" charset="0"/>
                          <a:ea typeface="Tahoma" pitchFamily="34" charset="0"/>
                          <a:cs typeface="Tahoma" pitchFamily="34" charset="0"/>
                        </a:rPr>
                        <a:t> a vypořádán v rámci jednoho účetního období</a:t>
                      </a:r>
                      <a:endParaRPr lang="cs-CZ" dirty="0">
                        <a:latin typeface="Tahoma" pitchFamily="34" charset="0"/>
                        <a:ea typeface="Tahoma" pitchFamily="34" charset="0"/>
                        <a:cs typeface="Tahoma" pitchFamily="34" charset="0"/>
                      </a:endParaRPr>
                    </a:p>
                  </a:txBody>
                  <a:tcPr/>
                </a:tc>
                <a:tc>
                  <a:txBody>
                    <a:bodyPr/>
                    <a:lstStyle/>
                    <a:p>
                      <a:pPr algn="ctr"/>
                      <a:endParaRPr lang="cs-CZ" dirty="0" smtClean="0">
                        <a:latin typeface="Tahoma" pitchFamily="34" charset="0"/>
                        <a:ea typeface="Tahoma" pitchFamily="34" charset="0"/>
                        <a:cs typeface="Tahoma" pitchFamily="34" charset="0"/>
                      </a:endParaRPr>
                    </a:p>
                    <a:p>
                      <a:pPr algn="ctr"/>
                      <a:r>
                        <a:rPr lang="cs-CZ" dirty="0" smtClean="0">
                          <a:latin typeface="Tahoma" pitchFamily="34" charset="0"/>
                          <a:ea typeface="Tahoma" pitchFamily="34" charset="0"/>
                          <a:cs typeface="Tahoma" pitchFamily="34" charset="0"/>
                        </a:rPr>
                        <a:t>NE</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Zařazení majetku do užívání předchází závěrečnému vyúčtování transferu</a:t>
                      </a:r>
                      <a:endParaRPr lang="cs-CZ" dirty="0">
                        <a:latin typeface="Tahoma" pitchFamily="34" charset="0"/>
                        <a:ea typeface="Tahoma" pitchFamily="34" charset="0"/>
                        <a:cs typeface="Tahoma" pitchFamily="34" charset="0"/>
                      </a:endParaRPr>
                    </a:p>
                  </a:txBody>
                  <a:tcPr/>
                </a:tc>
                <a:tc>
                  <a:txBody>
                    <a:bodyPr/>
                    <a:lstStyle/>
                    <a:p>
                      <a:pPr algn="ctr"/>
                      <a:endParaRPr lang="cs-CZ" dirty="0" smtClean="0">
                        <a:latin typeface="Tahoma" pitchFamily="34" charset="0"/>
                        <a:ea typeface="Tahoma" pitchFamily="34" charset="0"/>
                        <a:cs typeface="Tahoma" pitchFamily="34" charset="0"/>
                      </a:endParaRPr>
                    </a:p>
                    <a:p>
                      <a:pPr algn="ctr"/>
                      <a:r>
                        <a:rPr lang="cs-CZ" dirty="0" smtClean="0">
                          <a:latin typeface="Tahoma" pitchFamily="34" charset="0"/>
                          <a:ea typeface="Tahoma" pitchFamily="34" charset="0"/>
                          <a:cs typeface="Tahoma" pitchFamily="34" charset="0"/>
                        </a:rPr>
                        <a:t>ANO</a:t>
                      </a:r>
                      <a:endParaRPr lang="cs-CZ" dirty="0">
                        <a:latin typeface="Tahoma" pitchFamily="34" charset="0"/>
                        <a:ea typeface="Tahoma" pitchFamily="34" charset="0"/>
                        <a:cs typeface="Tahoma" pitchFamily="34" charset="0"/>
                      </a:endParaRPr>
                    </a:p>
                  </a:txBody>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p:cNvSpPr>
            <a:spLocks noGrp="1"/>
          </p:cNvSpPr>
          <p:nvPr>
            <p:ph type="title" idx="4294967295"/>
          </p:nvPr>
        </p:nvSpPr>
        <p:spPr>
          <a:xfrm>
            <a:off x="323528" y="548679"/>
            <a:ext cx="8820472" cy="1440161"/>
          </a:xfrm>
          <a:noFill/>
          <a:ln/>
        </p:spPr>
        <p:txBody>
          <a:bodyPr vert="horz" lIns="91440" tIns="45720" rIns="91440" bIns="45720" rtlCol="0" anchor="b" anchorCtr="0">
            <a:noAutofit/>
          </a:bodyPr>
          <a:lstStyle/>
          <a:p>
            <a:r>
              <a:rPr lang="cs-CZ" altLang="cs-CZ" sz="2800" dirty="0">
                <a:latin typeface="Impact" pitchFamily="34" charset="0"/>
                <a:cs typeface="Arial" charset="0"/>
              </a:rPr>
              <a:t>Přijetí neinvestičního transferu bez </a:t>
            </a:r>
            <a:r>
              <a:rPr lang="cs-CZ" altLang="cs-CZ" sz="2800" dirty="0" smtClean="0">
                <a:latin typeface="Impact" pitchFamily="34" charset="0"/>
                <a:cs typeface="Arial" charset="0"/>
              </a:rPr>
              <a:t>povinnosti finančního vypořádání, realizace a přijetí transferu proběhne ve stejném účetním období</a:t>
            </a:r>
            <a:endParaRPr lang="cs-CZ" altLang="cs-CZ" sz="2800" dirty="0">
              <a:latin typeface="Impact" pitchFamily="34" charset="0"/>
              <a:cs typeface="Arial" charset="0"/>
            </a:endParaRPr>
          </a:p>
        </p:txBody>
      </p:sp>
      <p:graphicFrame>
        <p:nvGraphicFramePr>
          <p:cNvPr id="75804" name="Group 28"/>
          <p:cNvGraphicFramePr>
            <a:graphicFrameLocks noGrp="1"/>
          </p:cNvGraphicFramePr>
          <p:nvPr>
            <p:ph sz="quarter" idx="4294967295"/>
            <p:extLst>
              <p:ext uri="{D42A27DB-BD31-4B8C-83A1-F6EECF244321}">
                <p14:modId xmlns:p14="http://schemas.microsoft.com/office/powerpoint/2010/main" xmlns="" val="2618891014"/>
              </p:ext>
            </p:extLst>
          </p:nvPr>
        </p:nvGraphicFramePr>
        <p:xfrm>
          <a:off x="323850" y="2492375"/>
          <a:ext cx="8640763" cy="2103120"/>
        </p:xfrm>
        <a:graphic>
          <a:graphicData uri="http://schemas.openxmlformats.org/drawingml/2006/table">
            <a:tbl>
              <a:tblPr/>
              <a:tblGrid>
                <a:gridCol w="609600"/>
                <a:gridCol w="5494338"/>
                <a:gridCol w="1373187"/>
                <a:gridCol w="1163638"/>
              </a:tblGrid>
              <a:tr h="371475">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Neinvestiční transfer ze 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MD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Vznik pohledávky za poskytovatelem transferu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346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672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Přijetí transferu na běžný účet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35553090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p:cNvSpPr>
            <a:spLocks noGrp="1"/>
          </p:cNvSpPr>
          <p:nvPr>
            <p:ph type="title"/>
          </p:nvPr>
        </p:nvSpPr>
        <p:spPr>
          <a:xfrm>
            <a:off x="611560" y="404664"/>
            <a:ext cx="6408712" cy="576064"/>
          </a:xfrm>
          <a:noFill/>
          <a:ln/>
        </p:spPr>
        <p:txBody>
          <a:bodyPr vert="horz" lIns="91440" tIns="45720" rIns="91440" bIns="45720" rtlCol="0" anchor="b" anchorCtr="0">
            <a:noAutofit/>
          </a:bodyPr>
          <a:lstStyle/>
          <a:p>
            <a:r>
              <a:rPr lang="cs-CZ" altLang="cs-CZ" sz="3200" dirty="0" smtClean="0">
                <a:latin typeface="Impact" pitchFamily="34" charset="0"/>
                <a:cs typeface="Arial" charset="0"/>
              </a:rPr>
              <a:t>Souhrnný dotační vztah</a:t>
            </a:r>
            <a:endParaRPr lang="cs-CZ" altLang="cs-CZ" sz="3200" dirty="0">
              <a:latin typeface="Impact" pitchFamily="34" charset="0"/>
              <a:cs typeface="Arial" charset="0"/>
            </a:endParaRPr>
          </a:p>
        </p:txBody>
      </p:sp>
      <p:graphicFrame>
        <p:nvGraphicFramePr>
          <p:cNvPr id="75804" name="Group 28"/>
          <p:cNvGraphicFramePr>
            <a:graphicFrameLocks noGrp="1"/>
          </p:cNvGraphicFramePr>
          <p:nvPr>
            <p:ph idx="1"/>
            <p:extLst>
              <p:ext uri="{D42A27DB-BD31-4B8C-83A1-F6EECF244321}">
                <p14:modId xmlns:p14="http://schemas.microsoft.com/office/powerpoint/2010/main" xmlns="" val="2618891014"/>
              </p:ext>
            </p:extLst>
          </p:nvPr>
        </p:nvGraphicFramePr>
        <p:xfrm>
          <a:off x="611560" y="1484784"/>
          <a:ext cx="7543801" cy="1383565"/>
        </p:xfrm>
        <a:graphic>
          <a:graphicData uri="http://schemas.openxmlformats.org/drawingml/2006/table">
            <a:tbl>
              <a:tblPr/>
              <a:tblGrid>
                <a:gridCol w="532210"/>
                <a:gridCol w="5084414"/>
                <a:gridCol w="1008112"/>
                <a:gridCol w="919065"/>
              </a:tblGrid>
              <a:tr h="278337">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ahoma" pitchFamily="34" charset="0"/>
                        <a:cs typeface="Arial" charset="0"/>
                      </a:endParaRP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MD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48709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Předpis transferu v celkové roční výši</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672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53071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Přijetí transferu na běžný účet (ve výši 1/12)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231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
        <p:nvSpPr>
          <p:cNvPr id="4" name="Nadpis 1"/>
          <p:cNvSpPr txBox="1">
            <a:spLocks/>
          </p:cNvSpPr>
          <p:nvPr/>
        </p:nvSpPr>
        <p:spPr>
          <a:xfrm>
            <a:off x="467544" y="836712"/>
            <a:ext cx="6997824" cy="654968"/>
          </a:xfrm>
          <a:prstGeom prst="rect">
            <a:avLst/>
          </a:prstGeom>
          <a:noFill/>
          <a:ln/>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alt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a)  bez časového rozlišení – stejné jako předchozí</a:t>
            </a:r>
            <a:endParaRPr kumimoji="0" lang="cs-CZ" altLang="cs-CZ" sz="2400" b="0" i="0" u="none" strike="noStrike" kern="1200" cap="none" spc="0" normalizeH="0" baseline="0" noProof="0" dirty="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sp>
        <p:nvSpPr>
          <p:cNvPr id="5" name="Nadpis 1"/>
          <p:cNvSpPr txBox="1">
            <a:spLocks/>
          </p:cNvSpPr>
          <p:nvPr/>
        </p:nvSpPr>
        <p:spPr>
          <a:xfrm>
            <a:off x="467544" y="3068960"/>
            <a:ext cx="6781800" cy="432048"/>
          </a:xfrm>
          <a:prstGeom prst="rect">
            <a:avLst/>
          </a:prstGeom>
          <a:noFill/>
          <a:ln/>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altLang="cs-CZ" sz="2400" dirty="0" smtClean="0">
                <a:solidFill>
                  <a:schemeClr val="tx1">
                    <a:lumMod val="85000"/>
                    <a:lumOff val="15000"/>
                  </a:schemeClr>
                </a:solidFill>
                <a:latin typeface="Tahoma" pitchFamily="34" charset="0"/>
                <a:ea typeface="Tahoma" pitchFamily="34" charset="0"/>
                <a:cs typeface="Tahoma" pitchFamily="34" charset="0"/>
              </a:rPr>
              <a:t>b)</a:t>
            </a:r>
            <a:r>
              <a:rPr kumimoji="0" lang="cs-CZ" alt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  s časovým rozlišením</a:t>
            </a:r>
            <a:endParaRPr kumimoji="0" lang="cs-CZ" altLang="cs-CZ" sz="2400" b="0" i="0" u="none" strike="noStrike" kern="1200" cap="none" spc="0" normalizeH="0" baseline="0" noProof="0" dirty="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graphicFrame>
        <p:nvGraphicFramePr>
          <p:cNvPr id="6" name="Group 28"/>
          <p:cNvGraphicFramePr>
            <a:graphicFrameLocks/>
          </p:cNvGraphicFramePr>
          <p:nvPr>
            <p:extLst>
              <p:ext uri="{D42A27DB-BD31-4B8C-83A1-F6EECF244321}">
                <p14:modId xmlns:p14="http://schemas.microsoft.com/office/powerpoint/2010/main" xmlns="" val="2618891014"/>
              </p:ext>
            </p:extLst>
          </p:nvPr>
        </p:nvGraphicFramePr>
        <p:xfrm>
          <a:off x="611560" y="3429001"/>
          <a:ext cx="7543801" cy="1531837"/>
        </p:xfrm>
        <a:graphic>
          <a:graphicData uri="http://schemas.openxmlformats.org/drawingml/2006/table">
            <a:tbl>
              <a:tblPr/>
              <a:tblGrid>
                <a:gridCol w="532210"/>
                <a:gridCol w="5084414"/>
                <a:gridCol w="1008112"/>
                <a:gridCol w="919065"/>
              </a:tblGrid>
              <a:tr h="311198">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ahoma" pitchFamily="34" charset="0"/>
                        <a:cs typeface="Arial" charset="0"/>
                      </a:endParaRP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MD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1119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Předpis transferu v celkové roční výši</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384</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111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Měsíční rozpouštění časového rozlišení transferu</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384</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672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434557">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Přijetí transferu na běžný účet (ve výši 1/12)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231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35553090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p:cNvSpPr>
            <a:spLocks noGrp="1"/>
          </p:cNvSpPr>
          <p:nvPr>
            <p:ph type="title" idx="4294967295"/>
          </p:nvPr>
        </p:nvSpPr>
        <p:spPr>
          <a:xfrm>
            <a:off x="611560" y="404664"/>
            <a:ext cx="8136904" cy="936104"/>
          </a:xfrm>
          <a:noFill/>
          <a:ln/>
        </p:spPr>
        <p:txBody>
          <a:bodyPr vert="horz" lIns="91440" tIns="45720" rIns="91440" bIns="45720" rtlCol="0" anchor="b" anchorCtr="0">
            <a:noAutofit/>
          </a:bodyPr>
          <a:lstStyle/>
          <a:p>
            <a:r>
              <a:rPr lang="cs-CZ" altLang="cs-CZ" sz="2800" dirty="0">
                <a:latin typeface="Impact" pitchFamily="34" charset="0"/>
                <a:cs typeface="Arial" charset="0"/>
              </a:rPr>
              <a:t>Neinvestiční transfer </a:t>
            </a:r>
            <a:r>
              <a:rPr lang="cs-CZ" altLang="cs-CZ" sz="2800" dirty="0" smtClean="0">
                <a:latin typeface="Impact" pitchFamily="34" charset="0"/>
                <a:cs typeface="Arial" charset="0"/>
              </a:rPr>
              <a:t/>
            </a:r>
            <a:br>
              <a:rPr lang="cs-CZ" altLang="cs-CZ" sz="2800" dirty="0" smtClean="0">
                <a:latin typeface="Impact" pitchFamily="34" charset="0"/>
                <a:cs typeface="Arial" charset="0"/>
              </a:rPr>
            </a:br>
            <a:r>
              <a:rPr lang="cs-CZ" altLang="cs-CZ" sz="2800" dirty="0" smtClean="0">
                <a:latin typeface="Impact" pitchFamily="34" charset="0"/>
                <a:cs typeface="Arial" charset="0"/>
              </a:rPr>
              <a:t>- </a:t>
            </a:r>
            <a:r>
              <a:rPr lang="cs-CZ" altLang="cs-CZ" sz="2800" dirty="0">
                <a:latin typeface="Impact" pitchFamily="34" charset="0"/>
                <a:cs typeface="Arial" charset="0"/>
              </a:rPr>
              <a:t>vypořádání v běžném účetním období, záloha</a:t>
            </a:r>
          </a:p>
        </p:txBody>
      </p:sp>
      <p:graphicFrame>
        <p:nvGraphicFramePr>
          <p:cNvPr id="76853" name="Group 53"/>
          <p:cNvGraphicFramePr>
            <a:graphicFrameLocks noGrp="1"/>
          </p:cNvGraphicFramePr>
          <p:nvPr>
            <p:extLst>
              <p:ext uri="{D42A27DB-BD31-4B8C-83A1-F6EECF244321}">
                <p14:modId xmlns:p14="http://schemas.microsoft.com/office/powerpoint/2010/main" xmlns="" val="2998341771"/>
              </p:ext>
            </p:extLst>
          </p:nvPr>
        </p:nvGraphicFramePr>
        <p:xfrm>
          <a:off x="179512" y="1628775"/>
          <a:ext cx="8712968" cy="4513263"/>
        </p:xfrm>
        <a:graphic>
          <a:graphicData uri="http://schemas.openxmlformats.org/drawingml/2006/table">
            <a:tbl>
              <a:tblPr/>
              <a:tblGrid>
                <a:gridCol w="699157"/>
                <a:gridCol w="5997587"/>
                <a:gridCol w="1008112"/>
                <a:gridCol w="1008112"/>
              </a:tblGrid>
              <a:tr h="576263">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Neinvestiční transfer ze SR</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MD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4318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(Předpis pohledávky za poskytovatelem transferu)</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3540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Přijetí transferu na běžný účet</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8588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3a</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tabLst>
                          <a:tab pos="457200" algn="l"/>
                        </a:tabLst>
                        <a:defRPr sz="2800">
                          <a:solidFill>
                            <a:schemeClr val="tx1"/>
                          </a:solidFill>
                          <a:latin typeface="Arial" charset="0"/>
                        </a:defRPr>
                      </a:lvl1pPr>
                      <a:lvl2pPr marL="742950" indent="-285750">
                        <a:spcBef>
                          <a:spcPct val="20000"/>
                        </a:spcBef>
                        <a:tabLst>
                          <a:tab pos="457200" algn="l"/>
                        </a:tabLst>
                        <a:defRPr sz="2400">
                          <a:solidFill>
                            <a:schemeClr val="tx1"/>
                          </a:solidFill>
                          <a:latin typeface="Arial" charset="0"/>
                        </a:defRPr>
                      </a:lvl2pPr>
                      <a:lvl3pPr marL="1143000" indent="-228600">
                        <a:spcBef>
                          <a:spcPct val="20000"/>
                        </a:spcBef>
                        <a:tabLst>
                          <a:tab pos="457200" algn="l"/>
                        </a:tabLst>
                        <a:defRPr sz="2000">
                          <a:solidFill>
                            <a:schemeClr val="tx1"/>
                          </a:solidFill>
                          <a:latin typeface="Arial" charset="0"/>
                        </a:defRPr>
                      </a:lvl3pPr>
                      <a:lvl4pPr marL="1600200" indent="-228600">
                        <a:spcBef>
                          <a:spcPct val="20000"/>
                        </a:spcBef>
                        <a:tabLst>
                          <a:tab pos="457200" algn="l"/>
                        </a:tabLst>
                        <a:defRPr>
                          <a:solidFill>
                            <a:schemeClr val="tx1"/>
                          </a:solidFill>
                          <a:latin typeface="Arial" charset="0"/>
                        </a:defRPr>
                      </a:lvl4pPr>
                      <a:lvl5pPr marL="2057400" indent="-228600">
                        <a:spcBef>
                          <a:spcPct val="20000"/>
                        </a:spcBef>
                        <a:tabLst>
                          <a:tab pos="457200" algn="l"/>
                        </a:tabLst>
                        <a:defRPr>
                          <a:solidFill>
                            <a:schemeClr val="tx1"/>
                          </a:solidFill>
                          <a:latin typeface="Arial" charset="0"/>
                        </a:defRPr>
                      </a:lvl5pPr>
                      <a:lvl6pPr marL="2514600" indent="-228600" fontAlgn="base">
                        <a:spcBef>
                          <a:spcPct val="20000"/>
                        </a:spcBef>
                        <a:spcAft>
                          <a:spcPct val="0"/>
                        </a:spcAft>
                        <a:tabLst>
                          <a:tab pos="457200" algn="l"/>
                        </a:tabLst>
                        <a:defRPr>
                          <a:solidFill>
                            <a:schemeClr val="tx1"/>
                          </a:solidFill>
                          <a:latin typeface="Arial" charset="0"/>
                        </a:defRPr>
                      </a:lvl6pPr>
                      <a:lvl7pPr marL="2971800" indent="-228600" fontAlgn="base">
                        <a:spcBef>
                          <a:spcPct val="20000"/>
                        </a:spcBef>
                        <a:spcAft>
                          <a:spcPct val="0"/>
                        </a:spcAft>
                        <a:tabLst>
                          <a:tab pos="457200" algn="l"/>
                        </a:tabLst>
                        <a:defRPr>
                          <a:solidFill>
                            <a:schemeClr val="tx1"/>
                          </a:solidFill>
                          <a:latin typeface="Arial" charset="0"/>
                        </a:defRPr>
                      </a:lvl7pPr>
                      <a:lvl8pPr marL="3429000" indent="-228600" fontAlgn="base">
                        <a:spcBef>
                          <a:spcPct val="20000"/>
                        </a:spcBef>
                        <a:spcAft>
                          <a:spcPct val="0"/>
                        </a:spcAft>
                        <a:tabLst>
                          <a:tab pos="457200" algn="l"/>
                        </a:tabLst>
                        <a:defRPr>
                          <a:solidFill>
                            <a:schemeClr val="tx1"/>
                          </a:solidFill>
                          <a:latin typeface="Arial" charset="0"/>
                        </a:defRPr>
                      </a:lvl8pPr>
                      <a:lvl9pPr marL="3886200" indent="-228600" fontAlgn="base">
                        <a:spcBef>
                          <a:spcPct val="20000"/>
                        </a:spcBef>
                        <a:spcAft>
                          <a:spcPct val="0"/>
                        </a:spcAft>
                        <a:tabLst>
                          <a:tab pos="457200" algn="l"/>
                        </a:tabLs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Čerpání dotace</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Skutečná výše (vyšší než přijatá záloha)</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defRPr/>
                      </a:pPr>
                      <a:r>
                        <a:rPr kumimoji="0" lang="cs-CZ" altLang="cs-CZ" sz="2000" b="0" i="0" u="none" strike="noStrike" cap="none" normalizeH="0" baseline="0" dirty="0" smtClean="0">
                          <a:ln>
                            <a:noFill/>
                          </a:ln>
                          <a:solidFill>
                            <a:schemeClr val="tx1"/>
                          </a:solidFill>
                          <a:effectLst/>
                          <a:latin typeface="Tahoma" pitchFamily="34" charset="0"/>
                          <a:cs typeface="Arial" charset="0"/>
                        </a:rPr>
                        <a:t>(Odúčtování podmíněné pohledávky)</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Zúčtování </a:t>
                      </a: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přijaté zálohy</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346</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672</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endPar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3540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4a</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Přijetí doplatku transferu</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8588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3b</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tabLst>
                          <a:tab pos="457200" algn="l"/>
                        </a:tabLst>
                        <a:defRPr sz="2800">
                          <a:solidFill>
                            <a:schemeClr val="tx1"/>
                          </a:solidFill>
                          <a:latin typeface="Arial" charset="0"/>
                        </a:defRPr>
                      </a:lvl1pPr>
                      <a:lvl2pPr marL="742950" indent="-285750">
                        <a:spcBef>
                          <a:spcPct val="20000"/>
                        </a:spcBef>
                        <a:tabLst>
                          <a:tab pos="457200" algn="l"/>
                        </a:tabLst>
                        <a:defRPr sz="2400">
                          <a:solidFill>
                            <a:schemeClr val="tx1"/>
                          </a:solidFill>
                          <a:latin typeface="Arial" charset="0"/>
                        </a:defRPr>
                      </a:lvl2pPr>
                      <a:lvl3pPr marL="1143000" indent="-228600">
                        <a:spcBef>
                          <a:spcPct val="20000"/>
                        </a:spcBef>
                        <a:tabLst>
                          <a:tab pos="457200" algn="l"/>
                        </a:tabLst>
                        <a:defRPr sz="2000">
                          <a:solidFill>
                            <a:schemeClr val="tx1"/>
                          </a:solidFill>
                          <a:latin typeface="Arial" charset="0"/>
                        </a:defRPr>
                      </a:lvl3pPr>
                      <a:lvl4pPr marL="1600200" indent="-228600">
                        <a:spcBef>
                          <a:spcPct val="20000"/>
                        </a:spcBef>
                        <a:tabLst>
                          <a:tab pos="457200" algn="l"/>
                        </a:tabLst>
                        <a:defRPr>
                          <a:solidFill>
                            <a:schemeClr val="tx1"/>
                          </a:solidFill>
                          <a:latin typeface="Arial" charset="0"/>
                        </a:defRPr>
                      </a:lvl4pPr>
                      <a:lvl5pPr marL="2057400" indent="-228600">
                        <a:spcBef>
                          <a:spcPct val="20000"/>
                        </a:spcBef>
                        <a:tabLst>
                          <a:tab pos="457200" algn="l"/>
                        </a:tabLst>
                        <a:defRPr>
                          <a:solidFill>
                            <a:schemeClr val="tx1"/>
                          </a:solidFill>
                          <a:latin typeface="Arial" charset="0"/>
                        </a:defRPr>
                      </a:lvl5pPr>
                      <a:lvl6pPr marL="2514600" indent="-228600" fontAlgn="base">
                        <a:spcBef>
                          <a:spcPct val="20000"/>
                        </a:spcBef>
                        <a:spcAft>
                          <a:spcPct val="0"/>
                        </a:spcAft>
                        <a:tabLst>
                          <a:tab pos="457200" algn="l"/>
                        </a:tabLst>
                        <a:defRPr>
                          <a:solidFill>
                            <a:schemeClr val="tx1"/>
                          </a:solidFill>
                          <a:latin typeface="Arial" charset="0"/>
                        </a:defRPr>
                      </a:lvl6pPr>
                      <a:lvl7pPr marL="2971800" indent="-228600" fontAlgn="base">
                        <a:spcBef>
                          <a:spcPct val="20000"/>
                        </a:spcBef>
                        <a:spcAft>
                          <a:spcPct val="0"/>
                        </a:spcAft>
                        <a:tabLst>
                          <a:tab pos="457200" algn="l"/>
                        </a:tabLst>
                        <a:defRPr>
                          <a:solidFill>
                            <a:schemeClr val="tx1"/>
                          </a:solidFill>
                          <a:latin typeface="Arial" charset="0"/>
                        </a:defRPr>
                      </a:lvl7pPr>
                      <a:lvl8pPr marL="3429000" indent="-228600" fontAlgn="base">
                        <a:spcBef>
                          <a:spcPct val="20000"/>
                        </a:spcBef>
                        <a:spcAft>
                          <a:spcPct val="0"/>
                        </a:spcAft>
                        <a:tabLst>
                          <a:tab pos="457200" algn="l"/>
                        </a:tabLst>
                        <a:defRPr>
                          <a:solidFill>
                            <a:schemeClr val="tx1"/>
                          </a:solidFill>
                          <a:latin typeface="Arial" charset="0"/>
                        </a:defRPr>
                      </a:lvl8pPr>
                      <a:lvl9pPr marL="3886200" indent="-228600" fontAlgn="base">
                        <a:spcBef>
                          <a:spcPct val="20000"/>
                        </a:spcBef>
                        <a:spcAft>
                          <a:spcPct val="0"/>
                        </a:spcAft>
                        <a:tabLst>
                          <a:tab pos="457200" algn="l"/>
                        </a:tabLs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Čerpání transferu</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Skutečná výše (nižší než přijatá záloha)</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Zúčtování přijaté zálohy</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672</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3540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4b</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Vratka nespotřebované části transferu</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30186372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1"/>
          <p:cNvSpPr>
            <a:spLocks noGrp="1"/>
          </p:cNvSpPr>
          <p:nvPr>
            <p:ph type="title" idx="4294967295"/>
          </p:nvPr>
        </p:nvSpPr>
        <p:spPr>
          <a:xfrm>
            <a:off x="395536" y="404664"/>
            <a:ext cx="8280920" cy="864096"/>
          </a:xfrm>
          <a:noFill/>
          <a:ln/>
        </p:spPr>
        <p:txBody>
          <a:bodyPr vert="horz" lIns="91440" tIns="45720" rIns="91440" bIns="45720" rtlCol="0" anchor="b" anchorCtr="0">
            <a:noAutofit/>
          </a:bodyPr>
          <a:lstStyle/>
          <a:p>
            <a:r>
              <a:rPr lang="cs-CZ" altLang="cs-CZ" sz="2800" dirty="0">
                <a:latin typeface="Impact" pitchFamily="34" charset="0"/>
                <a:cs typeface="Arial" charset="0"/>
              </a:rPr>
              <a:t>Neinvestiční transfer </a:t>
            </a:r>
            <a:r>
              <a:rPr lang="cs-CZ" altLang="cs-CZ" sz="2800" dirty="0" smtClean="0">
                <a:latin typeface="Impact" pitchFamily="34" charset="0"/>
                <a:cs typeface="Arial" charset="0"/>
              </a:rPr>
              <a:t/>
            </a:r>
            <a:br>
              <a:rPr lang="cs-CZ" altLang="cs-CZ" sz="2800" dirty="0" smtClean="0">
                <a:latin typeface="Impact" pitchFamily="34" charset="0"/>
                <a:cs typeface="Arial" charset="0"/>
              </a:rPr>
            </a:br>
            <a:r>
              <a:rPr lang="cs-CZ" altLang="cs-CZ" sz="2800" dirty="0" smtClean="0">
                <a:latin typeface="Impact" pitchFamily="34" charset="0"/>
                <a:cs typeface="Arial" charset="0"/>
              </a:rPr>
              <a:t>- </a:t>
            </a:r>
            <a:r>
              <a:rPr lang="cs-CZ" altLang="cs-CZ" sz="2800" dirty="0">
                <a:latin typeface="Impact" pitchFamily="34" charset="0"/>
                <a:cs typeface="Arial" charset="0"/>
              </a:rPr>
              <a:t>vypořádání v následujícím účetním období, záloha</a:t>
            </a:r>
          </a:p>
        </p:txBody>
      </p:sp>
      <p:graphicFrame>
        <p:nvGraphicFramePr>
          <p:cNvPr id="77881" name="Group 57"/>
          <p:cNvGraphicFramePr>
            <a:graphicFrameLocks noGrp="1"/>
          </p:cNvGraphicFramePr>
          <p:nvPr>
            <p:extLst>
              <p:ext uri="{D42A27DB-BD31-4B8C-83A1-F6EECF244321}">
                <p14:modId xmlns:p14="http://schemas.microsoft.com/office/powerpoint/2010/main" xmlns="" val="2605738808"/>
              </p:ext>
            </p:extLst>
          </p:nvPr>
        </p:nvGraphicFramePr>
        <p:xfrm>
          <a:off x="467544" y="1268760"/>
          <a:ext cx="8135937" cy="5090160"/>
        </p:xfrm>
        <a:graphic>
          <a:graphicData uri="http://schemas.openxmlformats.org/drawingml/2006/table">
            <a:tbl>
              <a:tblPr/>
              <a:tblGrid>
                <a:gridCol w="582612"/>
                <a:gridCol w="5438775"/>
                <a:gridCol w="1089025"/>
                <a:gridCol w="1025525"/>
              </a:tblGrid>
              <a:tr h="266700">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Neinvestiční transfer ze SR</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MD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4857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(Předpis pohledávky za poskytovatelem transferu)</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955)</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Příjem transferu </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374 (472)</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4857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Převod alikvotní části nároku (náklady kryté dotací) do příštího období</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388</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672</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 rok – vypořádání dotace</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388</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(Odúčtování podmíněné pohledávky )</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955)</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Zúčtování zálohy</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374 (472)</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5a</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Doplatek</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5b</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Vratka dotace</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10135244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a:xfrm>
            <a:off x="755576" y="620688"/>
            <a:ext cx="7560840" cy="864096"/>
          </a:xfrm>
          <a:noFill/>
          <a:ln/>
        </p:spPr>
        <p:txBody>
          <a:bodyPr vert="horz" lIns="91440" tIns="45720" rIns="91440" bIns="45720" rtlCol="0" anchor="b" anchorCtr="0">
            <a:noAutofit/>
          </a:bodyPr>
          <a:lstStyle/>
          <a:p>
            <a:r>
              <a:rPr lang="cs-CZ" altLang="cs-CZ" sz="2800" dirty="0">
                <a:latin typeface="Impact" pitchFamily="34" charset="0"/>
                <a:cs typeface="Arial" charset="0"/>
              </a:rPr>
              <a:t>Poskytování </a:t>
            </a:r>
            <a:r>
              <a:rPr lang="cs-CZ" altLang="cs-CZ" sz="2800" dirty="0" smtClean="0">
                <a:latin typeface="Impact" pitchFamily="34" charset="0"/>
                <a:cs typeface="Arial" charset="0"/>
              </a:rPr>
              <a:t>transferů</a:t>
            </a:r>
            <a:br>
              <a:rPr lang="cs-CZ" altLang="cs-CZ" sz="2800" dirty="0" smtClean="0">
                <a:latin typeface="Impact" pitchFamily="34" charset="0"/>
                <a:cs typeface="Arial" charset="0"/>
              </a:rPr>
            </a:br>
            <a:r>
              <a:rPr lang="cs-CZ" altLang="cs-CZ" sz="1800" dirty="0" smtClean="0">
                <a:latin typeface="Impact" pitchFamily="34" charset="0"/>
                <a:cs typeface="Arial" charset="0"/>
              </a:rPr>
              <a:t/>
            </a:r>
            <a:br>
              <a:rPr lang="cs-CZ" altLang="cs-CZ" sz="1800" dirty="0" smtClean="0">
                <a:latin typeface="Impact" pitchFamily="34" charset="0"/>
                <a:cs typeface="Arial" charset="0"/>
              </a:rPr>
            </a:br>
            <a:r>
              <a:rPr lang="cs-CZ" altLang="cs-CZ" sz="2800" dirty="0" err="1" smtClean="0">
                <a:latin typeface="Impact" pitchFamily="34" charset="0"/>
                <a:cs typeface="Arial" charset="0"/>
              </a:rPr>
              <a:t>Podrozvahové</a:t>
            </a:r>
            <a:r>
              <a:rPr lang="cs-CZ" altLang="cs-CZ" sz="2800" dirty="0" smtClean="0">
                <a:latin typeface="Impact" pitchFamily="34" charset="0"/>
                <a:cs typeface="Arial" charset="0"/>
              </a:rPr>
              <a:t> účty</a:t>
            </a:r>
            <a:endParaRPr lang="cs-CZ" altLang="cs-CZ" sz="2800" dirty="0">
              <a:latin typeface="Impact" pitchFamily="34" charset="0"/>
              <a:cs typeface="Arial" charset="0"/>
            </a:endParaRPr>
          </a:p>
        </p:txBody>
      </p:sp>
      <p:graphicFrame>
        <p:nvGraphicFramePr>
          <p:cNvPr id="7" name="Zástupný symbol pro obsah 4"/>
          <p:cNvGraphicFramePr>
            <a:graphicFrameLocks/>
          </p:cNvGraphicFramePr>
          <p:nvPr>
            <p:extLst>
              <p:ext uri="{D42A27DB-BD31-4B8C-83A1-F6EECF244321}">
                <p14:modId xmlns:p14="http://schemas.microsoft.com/office/powerpoint/2010/main" xmlns="" val="655955352"/>
              </p:ext>
            </p:extLst>
          </p:nvPr>
        </p:nvGraphicFramePr>
        <p:xfrm>
          <a:off x="395536" y="1556792"/>
          <a:ext cx="8280920" cy="4455160"/>
        </p:xfrm>
        <a:graphic>
          <a:graphicData uri="http://schemas.openxmlformats.org/drawingml/2006/table">
            <a:tbl>
              <a:tblPr firstRow="1" bandRow="1">
                <a:tableStyleId>{5C22544A-7EE6-4342-B048-85BDC9FD1C3A}</a:tableStyleId>
              </a:tblPr>
              <a:tblGrid>
                <a:gridCol w="1738261"/>
                <a:gridCol w="711397"/>
                <a:gridCol w="2213233"/>
                <a:gridCol w="3618029"/>
              </a:tblGrid>
              <a:tr h="370840">
                <a:tc>
                  <a:txBody>
                    <a:bodyPr/>
                    <a:lstStyle/>
                    <a:p>
                      <a:r>
                        <a:rPr lang="cs-CZ" sz="1600" dirty="0" smtClean="0">
                          <a:latin typeface="Tahoma" pitchFamily="34" charset="0"/>
                          <a:ea typeface="Tahoma" pitchFamily="34" charset="0"/>
                          <a:cs typeface="Tahoma" pitchFamily="34" charset="0"/>
                        </a:rPr>
                        <a:t>Typ transferu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SÚ</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Název účtu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Poznámka</a:t>
                      </a:r>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Tuzemský</a:t>
                      </a:r>
                      <a:r>
                        <a:rPr lang="cs-CZ" sz="1600" baseline="0" dirty="0" smtClean="0">
                          <a:latin typeface="Tahoma" pitchFamily="34" charset="0"/>
                          <a:ea typeface="Tahoma" pitchFamily="34" charset="0"/>
                          <a:cs typeface="Tahoma" pitchFamily="34" charset="0"/>
                        </a:rPr>
                        <a:t> příjemce</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916</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Ostatní KPZ z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 účtuje o skutečnosti,</a:t>
                      </a:r>
                      <a:r>
                        <a:rPr lang="cs-CZ" sz="1600" baseline="0" dirty="0" smtClean="0">
                          <a:latin typeface="Tahoma" pitchFamily="34" charset="0"/>
                          <a:ea typeface="Tahoma" pitchFamily="34" charset="0"/>
                          <a:cs typeface="Tahoma" pitchFamily="34" charset="0"/>
                        </a:rPr>
                        <a:t> která je podstatná a významná z hlediska posouzení její majetkoprávní situace,</a:t>
                      </a:r>
                    </a:p>
                    <a:p>
                      <a:pPr>
                        <a:buFontTx/>
                        <a:buChar char="-"/>
                      </a:pPr>
                      <a:r>
                        <a:rPr lang="cs-CZ" sz="1600" baseline="0" dirty="0" smtClean="0">
                          <a:latin typeface="Tahoma" pitchFamily="34" charset="0"/>
                          <a:ea typeface="Tahoma" pitchFamily="34" charset="0"/>
                          <a:cs typeface="Tahoma" pitchFamily="34" charset="0"/>
                        </a:rPr>
                        <a:t> účtuje k okamžiku přijatého rozhodnutí o přiznání daného transferu nebo podepsání smlouvy, </a:t>
                      </a:r>
                    </a:p>
                    <a:p>
                      <a:pPr>
                        <a:buFontTx/>
                        <a:buChar char="-"/>
                      </a:pPr>
                      <a:r>
                        <a:rPr lang="cs-CZ" sz="1600" baseline="0" dirty="0" smtClean="0">
                          <a:latin typeface="Tahoma" pitchFamily="34" charset="0"/>
                          <a:ea typeface="Tahoma" pitchFamily="34" charset="0"/>
                          <a:cs typeface="Tahoma" pitchFamily="34" charset="0"/>
                        </a:rPr>
                        <a:t> ve vnitřním předpise musí být stanoveny hladiny významnosti pro účtování na těchto účtech.</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956</a:t>
                      </a:r>
                      <a:endParaRPr lang="cs-CZ"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dirty="0" smtClean="0">
                          <a:latin typeface="Tahoma" pitchFamily="34" charset="0"/>
                          <a:ea typeface="Tahoma" pitchFamily="34" charset="0"/>
                          <a:cs typeface="Tahoma" pitchFamily="34" charset="0"/>
                        </a:rPr>
                        <a:t>Ostatní</a:t>
                      </a:r>
                      <a:r>
                        <a:rPr lang="cs-CZ" sz="1600" baseline="0" dirty="0" smtClean="0">
                          <a:latin typeface="Tahoma" pitchFamily="34" charset="0"/>
                          <a:ea typeface="Tahoma" pitchFamily="34" charset="0"/>
                          <a:cs typeface="Tahoma" pitchFamily="34" charset="0"/>
                        </a:rPr>
                        <a:t> DPZ z transferů</a:t>
                      </a:r>
                      <a:endParaRPr lang="cs-CZ" sz="1600" dirty="0" smtClean="0">
                        <a:latin typeface="Tahoma" pitchFamily="34" charset="0"/>
                        <a:ea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ahoma" pitchFamily="34" charset="0"/>
                        <a:ea typeface="Tahoma" pitchFamily="34" charset="0"/>
                        <a:cs typeface="Tahoma" pitchFamily="34" charset="0"/>
                      </a:endParaRPr>
                    </a:p>
                  </a:txBody>
                  <a:tcPr/>
                </a:tc>
                <a:tc vMerge="1">
                  <a:txBody>
                    <a:bodyPr/>
                    <a:lstStyle/>
                    <a:p>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Zahraniční příjemce</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914</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KPZ ze </a:t>
                      </a:r>
                      <a:r>
                        <a:rPr lang="cs-CZ" sz="1600" baseline="0" dirty="0" smtClean="0">
                          <a:latin typeface="Tahoma" pitchFamily="34" charset="0"/>
                          <a:ea typeface="Tahoma" pitchFamily="34" charset="0"/>
                          <a:cs typeface="Tahoma" pitchFamily="34" charset="0"/>
                        </a:rPr>
                        <a:t>zahraničních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a:t>
                      </a:r>
                      <a:r>
                        <a:rPr lang="cs-CZ" sz="1600" baseline="0" dirty="0" smtClean="0">
                          <a:latin typeface="Tahoma" pitchFamily="34" charset="0"/>
                          <a:ea typeface="Tahoma" pitchFamily="34" charset="0"/>
                          <a:cs typeface="Tahoma" pitchFamily="34" charset="0"/>
                        </a:rPr>
                        <a:t> účtuje vždy,</a:t>
                      </a:r>
                    </a:p>
                    <a:p>
                      <a:pPr>
                        <a:buFontTx/>
                        <a:buChar char="-"/>
                      </a:pPr>
                      <a:r>
                        <a:rPr lang="cs-CZ" sz="1600" baseline="0" dirty="0" smtClean="0">
                          <a:latin typeface="Tahoma" pitchFamily="34" charset="0"/>
                          <a:ea typeface="Tahoma" pitchFamily="34" charset="0"/>
                          <a:cs typeface="Tahoma" pitchFamily="34" charset="0"/>
                        </a:rPr>
                        <a:t> účtuje k okamžiku schválení poskytnutí transferu nebo pokud dojde k jiné skutečnosti, která zakládá možnost poskytnutí nebo zprostředkování takového transferu příjemci.</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954</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DPZ ze zahraničních transferů</a:t>
                      </a:r>
                      <a:endParaRPr lang="cs-CZ" sz="1600" dirty="0">
                        <a:latin typeface="Tahoma" pitchFamily="34" charset="0"/>
                        <a:ea typeface="Tahoma" pitchFamily="34" charset="0"/>
                        <a:cs typeface="Tahoma" pitchFamily="34" charset="0"/>
                      </a:endParaRPr>
                    </a:p>
                  </a:txBody>
                  <a:tcPr/>
                </a:tc>
                <a:tc vMerge="1">
                  <a:txBody>
                    <a:bodyPr/>
                    <a:lstStyle/>
                    <a:p>
                      <a:endParaRPr lang="cs-CZ" sz="1600"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33102445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548680"/>
            <a:ext cx="7848872" cy="936104"/>
          </a:xfrm>
        </p:spPr>
        <p:txBody>
          <a:bodyPr>
            <a:normAutofit/>
          </a:bodyPr>
          <a:lstStyle/>
          <a:p>
            <a:r>
              <a:rPr lang="cs-CZ" sz="3600" dirty="0" smtClean="0"/>
              <a:t>Závazky</a:t>
            </a:r>
            <a:endParaRPr lang="cs-CZ" sz="3600" dirty="0"/>
          </a:p>
        </p:txBody>
      </p:sp>
      <p:graphicFrame>
        <p:nvGraphicFramePr>
          <p:cNvPr id="5" name="Zástupný symbol pro obsah 4"/>
          <p:cNvGraphicFramePr>
            <a:graphicFrameLocks noGrp="1"/>
          </p:cNvGraphicFramePr>
          <p:nvPr>
            <p:ph idx="1"/>
          </p:nvPr>
        </p:nvGraphicFramePr>
        <p:xfrm>
          <a:off x="684213" y="1700213"/>
          <a:ext cx="7543800" cy="1925320"/>
        </p:xfrm>
        <a:graphic>
          <a:graphicData uri="http://schemas.openxmlformats.org/drawingml/2006/table">
            <a:tbl>
              <a:tblPr firstRow="1" bandRow="1">
                <a:tableStyleId>{5C22544A-7EE6-4342-B048-85BDC9FD1C3A}</a:tableStyleId>
              </a:tblPr>
              <a:tblGrid>
                <a:gridCol w="2514600"/>
                <a:gridCol w="869131"/>
                <a:gridCol w="4160069"/>
              </a:tblGrid>
              <a:tr h="370840">
                <a:tc>
                  <a:txBody>
                    <a:bodyPr/>
                    <a:lstStyle/>
                    <a:p>
                      <a:r>
                        <a:rPr lang="cs-CZ" dirty="0" smtClean="0">
                          <a:latin typeface="Tahoma" pitchFamily="34" charset="0"/>
                          <a:ea typeface="Tahoma" pitchFamily="34" charset="0"/>
                          <a:cs typeface="Tahoma" pitchFamily="34" charset="0"/>
                        </a:rPr>
                        <a:t>Příjemce</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Kraj, obec, DSO, RRRS, PO</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349</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Závazky k vybraným místním vládním institucím</a:t>
                      </a:r>
                      <a:endParaRPr lang="cs-CZ" dirty="0">
                        <a:latin typeface="Tahoma" pitchFamily="34" charset="0"/>
                        <a:ea typeface="Tahoma" pitchFamily="34" charset="0"/>
                        <a:cs typeface="Tahoma" pitchFamily="34" charset="0"/>
                      </a:endParaRPr>
                    </a:p>
                  </a:txBody>
                  <a:tcPr/>
                </a:tc>
              </a:tr>
              <a:tr h="741680">
                <a:tc>
                  <a:txBody>
                    <a:bodyPr/>
                    <a:lstStyle/>
                    <a:p>
                      <a:r>
                        <a:rPr lang="cs-CZ" dirty="0" smtClean="0">
                          <a:latin typeface="Tahoma" pitchFamily="34" charset="0"/>
                          <a:ea typeface="Tahoma" pitchFamily="34" charset="0"/>
                          <a:cs typeface="Tahoma" pitchFamily="34" charset="0"/>
                        </a:rPr>
                        <a:t>Ostatní subjekty (např.</a:t>
                      </a:r>
                      <a:r>
                        <a:rPr lang="cs-CZ" baseline="0" dirty="0" smtClean="0">
                          <a:latin typeface="Tahoma" pitchFamily="34" charset="0"/>
                          <a:ea typeface="Tahoma" pitchFamily="34" charset="0"/>
                          <a:cs typeface="Tahoma" pitchFamily="34" charset="0"/>
                        </a:rPr>
                        <a:t> Fyzické a právnické osoby, nadace, MAS,..)</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345</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Závazky</a:t>
                      </a:r>
                      <a:r>
                        <a:rPr lang="cs-CZ" baseline="0" dirty="0" smtClean="0">
                          <a:latin typeface="Tahoma" pitchFamily="34" charset="0"/>
                          <a:ea typeface="Tahoma" pitchFamily="34" charset="0"/>
                          <a:cs typeface="Tahoma" pitchFamily="34" charset="0"/>
                        </a:rPr>
                        <a:t> k osobám mimo vybrané vládní instituce</a:t>
                      </a:r>
                      <a:endParaRPr lang="cs-CZ" dirty="0" smtClean="0">
                        <a:latin typeface="Tahoma" pitchFamily="34" charset="0"/>
                        <a:ea typeface="Tahoma" pitchFamily="34" charset="0"/>
                        <a:cs typeface="Tahoma" pitchFamily="34" charset="0"/>
                      </a:endParaRPr>
                    </a:p>
                  </a:txBody>
                  <a:tcPr/>
                </a:tc>
              </a:tr>
            </a:tbl>
          </a:graphicData>
        </a:graphic>
      </p:graphicFrame>
      <p:sp>
        <p:nvSpPr>
          <p:cNvPr id="6" name="Nadpis 3"/>
          <p:cNvSpPr txBox="1">
            <a:spLocks/>
          </p:cNvSpPr>
          <p:nvPr/>
        </p:nvSpPr>
        <p:spPr>
          <a:xfrm>
            <a:off x="611560" y="3933056"/>
            <a:ext cx="7848872" cy="936104"/>
          </a:xfrm>
          <a:prstGeom prst="rect">
            <a:avLst/>
          </a:prstGeom>
        </p:spPr>
        <p:txBody>
          <a:bodyPr vert="horz" lIns="91440" tIns="45720" rIns="91440" bIns="4572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(Případně 347</a:t>
            </a:r>
            <a:r>
              <a:rPr lang="cs-CZ" sz="2400" dirty="0">
                <a:solidFill>
                  <a:schemeClr val="tx1">
                    <a:lumMod val="85000"/>
                    <a:lumOff val="15000"/>
                  </a:schemeClr>
                </a:solidFill>
                <a:latin typeface="Tahoma" pitchFamily="34" charset="0"/>
                <a:ea typeface="Tahoma" pitchFamily="34" charset="0"/>
                <a:cs typeface="Tahoma" pitchFamily="34" charset="0"/>
              </a:rPr>
              <a:t> </a:t>
            </a:r>
            <a:r>
              <a:rPr kumimoji="0" 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 obcí se prakticky netýká)</a:t>
            </a:r>
            <a:endParaRPr kumimoji="0" lang="cs-CZ" sz="2400" b="0" i="0" u="none" strike="noStrike" kern="1200" cap="none" spc="0" normalizeH="0" baseline="0" noProof="0" dirty="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0196002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39552" y="404664"/>
            <a:ext cx="7920880" cy="1080120"/>
          </a:xfrm>
        </p:spPr>
        <p:txBody>
          <a:bodyPr>
            <a:normAutofit/>
          </a:bodyPr>
          <a:lstStyle/>
          <a:p>
            <a:r>
              <a:rPr lang="cs-CZ" sz="3600" dirty="0" smtClean="0"/>
              <a:t>Zálohy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2792320352"/>
              </p:ext>
            </p:extLst>
          </p:nvPr>
        </p:nvGraphicFramePr>
        <p:xfrm>
          <a:off x="539552" y="1700808"/>
          <a:ext cx="7760469" cy="2468880"/>
        </p:xfrm>
        <a:graphic>
          <a:graphicData uri="http://schemas.openxmlformats.org/drawingml/2006/table">
            <a:tbl>
              <a:tblPr firstRow="1" bandRow="1">
                <a:tableStyleId>{5C22544A-7EE6-4342-B048-85BDC9FD1C3A}</a:tableStyleId>
              </a:tblPr>
              <a:tblGrid>
                <a:gridCol w="1296144"/>
                <a:gridCol w="720080"/>
                <a:gridCol w="2016224"/>
                <a:gridCol w="3728021"/>
              </a:tblGrid>
              <a:tr h="370840">
                <a:tc>
                  <a:txBody>
                    <a:bodyPr/>
                    <a:lstStyle/>
                    <a:p>
                      <a:r>
                        <a:rPr lang="cs-CZ" dirty="0" smtClean="0">
                          <a:latin typeface="Tahoma" pitchFamily="34" charset="0"/>
                          <a:ea typeface="Tahoma" pitchFamily="34" charset="0"/>
                          <a:cs typeface="Tahoma" pitchFamily="34" charset="0"/>
                        </a:rPr>
                        <a:t>Typ zálohy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Podmínky použití</a:t>
                      </a:r>
                      <a:endParaRPr lang="cs-CZ" dirty="0">
                        <a:latin typeface="Tahoma" pitchFamily="34" charset="0"/>
                        <a:ea typeface="Tahoma" pitchFamily="34" charset="0"/>
                        <a:cs typeface="Tahoma" pitchFamily="34" charset="0"/>
                      </a:endParaRPr>
                    </a:p>
                  </a:txBody>
                  <a:tcPr/>
                </a:tc>
              </a:tr>
              <a:tr h="370840">
                <a:tc rowSpan="2">
                  <a:txBody>
                    <a:bodyPr/>
                    <a:lstStyle/>
                    <a:p>
                      <a:r>
                        <a:rPr lang="cs-CZ" dirty="0" smtClean="0">
                          <a:latin typeface="Tahoma" pitchFamily="34" charset="0"/>
                          <a:ea typeface="Tahoma" pitchFamily="34" charset="0"/>
                          <a:cs typeface="Tahoma" pitchFamily="34" charset="0"/>
                        </a:rPr>
                        <a:t>Poskytnutá</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373</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Krátkodobé poskytnuté zálohy na transfery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kratší než 12 po sobě jdoucích kalendářních měsíců</a:t>
                      </a:r>
                      <a:endParaRPr lang="cs-CZ"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dirty="0" smtClean="0">
                          <a:latin typeface="Tahoma" pitchFamily="34" charset="0"/>
                          <a:ea typeface="Tahoma" pitchFamily="34" charset="0"/>
                          <a:cs typeface="Tahoma" pitchFamily="34" charset="0"/>
                        </a:rPr>
                        <a:t>471</a:t>
                      </a:r>
                      <a:endParaRPr lang="cs-CZ"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Dlouhodobé poskytnuté zálohy na transfery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delší než 12 po sobě jdoucích kalendářních měsíců</a:t>
                      </a:r>
                      <a:endParaRPr lang="cs-CZ" dirty="0" smtClean="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404664"/>
            <a:ext cx="7848872" cy="1080120"/>
          </a:xfrm>
        </p:spPr>
        <p:txBody>
          <a:bodyPr>
            <a:normAutofit/>
          </a:bodyPr>
          <a:lstStyle/>
          <a:p>
            <a:r>
              <a:rPr lang="cs-CZ" altLang="cs-CZ" sz="3200" dirty="0" smtClean="0">
                <a:latin typeface="Impact" pitchFamily="34" charset="0"/>
                <a:ea typeface="Arial Unicode MS" pitchFamily="34" charset="-128"/>
                <a:cs typeface="Arial Unicode MS" pitchFamily="34" charset="-128"/>
              </a:rPr>
              <a:t>Rozvahové a výsledkové účty</a:t>
            </a:r>
            <a:endParaRPr lang="cs-CZ" sz="3200" dirty="0">
              <a:latin typeface="Impact" pitchFamily="34" charset="0"/>
            </a:endParaRPr>
          </a:p>
        </p:txBody>
      </p:sp>
      <p:graphicFrame>
        <p:nvGraphicFramePr>
          <p:cNvPr id="5" name="Zástupný symbol pro obsah 4"/>
          <p:cNvGraphicFramePr>
            <a:graphicFrameLocks noGrp="1"/>
          </p:cNvGraphicFramePr>
          <p:nvPr>
            <p:ph idx="1"/>
          </p:nvPr>
        </p:nvGraphicFramePr>
        <p:xfrm>
          <a:off x="684213" y="1700213"/>
          <a:ext cx="7543801" cy="2199640"/>
        </p:xfrm>
        <a:graphic>
          <a:graphicData uri="http://schemas.openxmlformats.org/drawingml/2006/table">
            <a:tbl>
              <a:tblPr firstRow="1" bandRow="1">
                <a:tableStyleId>{5C22544A-7EE6-4342-B048-85BDC9FD1C3A}</a:tableStyleId>
              </a:tblPr>
              <a:tblGrid>
                <a:gridCol w="1799555"/>
                <a:gridCol w="648072"/>
                <a:gridCol w="2448272"/>
                <a:gridCol w="2647902"/>
              </a:tblGrid>
              <a:tr h="370840">
                <a:tc>
                  <a:txBody>
                    <a:bodyPr/>
                    <a:lstStyle/>
                    <a:p>
                      <a:r>
                        <a:rPr lang="cs-CZ" dirty="0" smtClean="0">
                          <a:latin typeface="Tahoma" pitchFamily="34" charset="0"/>
                          <a:ea typeface="Tahoma" pitchFamily="34" charset="0"/>
                          <a:cs typeface="Tahoma" pitchFamily="34" charset="0"/>
                        </a:rPr>
                        <a:t>Typ</a:t>
                      </a:r>
                      <a:r>
                        <a:rPr lang="cs-CZ" baseline="0" dirty="0" smtClean="0">
                          <a:latin typeface="Tahoma" pitchFamily="34" charset="0"/>
                          <a:ea typeface="Tahoma" pitchFamily="34" charset="0"/>
                          <a:cs typeface="Tahoma" pitchFamily="34" charset="0"/>
                        </a:rPr>
                        <a:t> transferu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Poznámka</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401</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Jmění účetní jednotky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Pouze u transferu vlastní zřízené</a:t>
                      </a:r>
                      <a:r>
                        <a:rPr lang="cs-CZ" baseline="0" dirty="0" smtClean="0">
                          <a:latin typeface="Tahoma" pitchFamily="34" charset="0"/>
                          <a:ea typeface="Tahoma" pitchFamily="34" charset="0"/>
                          <a:cs typeface="Tahoma" pitchFamily="34" charset="0"/>
                        </a:rPr>
                        <a:t> příspěvkové organizaci</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Neinvestiční i 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572</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Náklady vybraných místních vládních institucí na transfery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U ostatních</a:t>
                      </a:r>
                      <a:r>
                        <a:rPr lang="cs-CZ" baseline="0" dirty="0" smtClean="0">
                          <a:latin typeface="Tahoma" pitchFamily="34" charset="0"/>
                          <a:ea typeface="Tahoma" pitchFamily="34" charset="0"/>
                          <a:cs typeface="Tahoma" pitchFamily="34" charset="0"/>
                        </a:rPr>
                        <a:t> subjektů</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408762"/>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6</a:t>
            </a:fld>
            <a:endParaRPr lang="cs-CZ" altLang="cs-CZ" sz="1200">
              <a:latin typeface="Georgia" panose="02040502050405020303" pitchFamily="18" charset="0"/>
            </a:endParaRPr>
          </a:p>
        </p:txBody>
      </p:sp>
      <p:sp>
        <p:nvSpPr>
          <p:cNvPr id="30722" name="Rectangle 2"/>
          <p:cNvSpPr>
            <a:spLocks noGrp="1"/>
          </p:cNvSpPr>
          <p:nvPr>
            <p:ph type="title" idx="4294967295"/>
          </p:nvPr>
        </p:nvSpPr>
        <p:spPr>
          <a:xfrm>
            <a:off x="395536" y="274638"/>
            <a:ext cx="7834064" cy="11430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anchor="ctr"/>
          <a:lstStyle/>
          <a:p>
            <a:pPr algn="ctr" fontAlgn="base">
              <a:spcAft>
                <a:spcPct val="0"/>
              </a:spcAft>
            </a:pPr>
            <a:r>
              <a:rPr lang="cs-CZ" altLang="cs-CZ" sz="3600" dirty="0">
                <a:solidFill>
                  <a:schemeClr val="tx2"/>
                </a:solidFill>
                <a:ea typeface="+mn-ea"/>
                <a:cs typeface="Arial" charset="0"/>
              </a:rPr>
              <a:t>Omezení rozpočtu</a:t>
            </a:r>
          </a:p>
        </p:txBody>
      </p:sp>
      <p:sp>
        <p:nvSpPr>
          <p:cNvPr id="30723" name="Rectangle 3"/>
          <p:cNvSpPr>
            <a:spLocks noGrp="1"/>
          </p:cNvSpPr>
          <p:nvPr>
            <p:ph type="body" idx="4294967295"/>
          </p:nvPr>
        </p:nvSpPr>
        <p:spPr>
          <a:xfrm>
            <a:off x="467544" y="1600200"/>
            <a:ext cx="8136904" cy="413305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sz="3200" dirty="0">
                <a:latin typeface="Gentium Basic" panose="02000503060000020004" pitchFamily="2" charset="-18"/>
              </a:rPr>
              <a:t>krátkodobost </a:t>
            </a:r>
            <a:r>
              <a:rPr lang="cs-CZ" altLang="cs-CZ" sz="3200" dirty="0" smtClean="0">
                <a:latin typeface="Gentium Basic" panose="02000503060000020004" pitchFamily="2" charset="-18"/>
              </a:rPr>
              <a:t>         </a:t>
            </a:r>
          </a:p>
          <a:p>
            <a:pPr marL="320040" lvl="1" indent="0" algn="just">
              <a:buNone/>
            </a:pPr>
            <a:r>
              <a:rPr lang="cs-CZ" altLang="cs-CZ" sz="2800" dirty="0" smtClean="0">
                <a:latin typeface="Gentium Basic" panose="02000503060000020004" pitchFamily="2" charset="-18"/>
              </a:rPr>
              <a:t>	postihuje </a:t>
            </a:r>
            <a:r>
              <a:rPr lang="cs-CZ" altLang="cs-CZ" sz="2800" dirty="0">
                <a:latin typeface="Gentium Basic" panose="02000503060000020004" pitchFamily="2" charset="-18"/>
              </a:rPr>
              <a:t>pouze pohyby prostředků na bankovních </a:t>
            </a:r>
            <a:r>
              <a:rPr lang="cs-CZ" altLang="cs-CZ" sz="2800" dirty="0" smtClean="0">
                <a:latin typeface="Gentium Basic" panose="02000503060000020004" pitchFamily="2" charset="-18"/>
              </a:rPr>
              <a:t>účtech, nevypovídá </a:t>
            </a:r>
            <a:r>
              <a:rPr lang="cs-CZ" altLang="cs-CZ" sz="2800" dirty="0">
                <a:latin typeface="Gentium Basic" panose="02000503060000020004" pitchFamily="2" charset="-18"/>
              </a:rPr>
              <a:t>o stavu majetku, o závazcích a pohledávkách </a:t>
            </a:r>
          </a:p>
          <a:p>
            <a:pPr algn="just"/>
            <a:endParaRPr lang="cs-CZ" altLang="cs-CZ" dirty="0">
              <a:latin typeface="Gentium Basic" panose="02000503060000020004" pitchFamily="2" charset="-18"/>
            </a:endParaRPr>
          </a:p>
          <a:p>
            <a:pPr algn="just"/>
            <a:r>
              <a:rPr lang="cs-CZ" altLang="cs-CZ" sz="3200" dirty="0">
                <a:latin typeface="Gentium Basic" panose="02000503060000020004" pitchFamily="2" charset="-18"/>
              </a:rPr>
              <a:t>finanční operace, které rozpočtem neprocházejí </a:t>
            </a:r>
          </a:p>
          <a:p>
            <a:pPr lvl="1" algn="just">
              <a:buFontTx/>
              <a:buChar char="•"/>
            </a:pPr>
            <a:r>
              <a:rPr lang="cs-CZ" altLang="cs-CZ" sz="3200" dirty="0">
                <a:latin typeface="Gentium Basic" panose="02000503060000020004" pitchFamily="2" charset="-18"/>
              </a:rPr>
              <a:t>cizí </a:t>
            </a:r>
            <a:r>
              <a:rPr lang="cs-CZ" altLang="cs-CZ" sz="3200" dirty="0" smtClean="0">
                <a:latin typeface="Gentium Basic" panose="02000503060000020004" pitchFamily="2" charset="-18"/>
              </a:rPr>
              <a:t>prostředky,</a:t>
            </a:r>
            <a:endParaRPr lang="cs-CZ" altLang="cs-CZ" sz="3200" dirty="0">
              <a:latin typeface="Gentium Basic" panose="02000503060000020004" pitchFamily="2" charset="-18"/>
            </a:endParaRPr>
          </a:p>
          <a:p>
            <a:pPr lvl="1" algn="just">
              <a:buFontTx/>
              <a:buChar char="•"/>
            </a:pPr>
            <a:r>
              <a:rPr lang="cs-CZ" altLang="cs-CZ" sz="3200" dirty="0">
                <a:latin typeface="Gentium Basic" panose="02000503060000020004" pitchFamily="2" charset="-18"/>
              </a:rPr>
              <a:t>sdružené </a:t>
            </a:r>
            <a:r>
              <a:rPr lang="cs-CZ" altLang="cs-CZ" sz="3200" dirty="0" smtClean="0">
                <a:latin typeface="Gentium Basic" panose="02000503060000020004" pitchFamily="2" charset="-18"/>
              </a:rPr>
              <a:t>prostředky,</a:t>
            </a:r>
            <a:endParaRPr lang="cs-CZ" altLang="cs-CZ" sz="3200" dirty="0">
              <a:latin typeface="Gentium Basic" panose="02000503060000020004" pitchFamily="2" charset="-18"/>
            </a:endParaRPr>
          </a:p>
          <a:p>
            <a:pPr lvl="1" algn="just">
              <a:buFontTx/>
              <a:buChar char="•"/>
            </a:pPr>
            <a:r>
              <a:rPr lang="cs-CZ" altLang="cs-CZ" sz="3200" dirty="0">
                <a:latin typeface="Gentium Basic" panose="02000503060000020004" pitchFamily="2" charset="-18"/>
              </a:rPr>
              <a:t>operace podnikatelské činnosti </a:t>
            </a:r>
            <a:r>
              <a:rPr lang="cs-CZ" altLang="cs-CZ" sz="3200" dirty="0" smtClean="0">
                <a:latin typeface="Gentium Basic" panose="02000503060000020004" pitchFamily="2" charset="-18"/>
              </a:rPr>
              <a:t>obce.</a:t>
            </a:r>
            <a:endParaRPr lang="cs-CZ" altLang="cs-CZ" sz="3200" dirty="0">
              <a:latin typeface="Gentium Basic" panose="02000503060000020004" pitchFamily="2" charset="-18"/>
            </a:endParaRPr>
          </a:p>
        </p:txBody>
      </p:sp>
      <p:sp>
        <p:nvSpPr>
          <p:cNvPr id="30724" name="Line 5"/>
          <p:cNvSpPr>
            <a:spLocks noChangeShapeType="1"/>
          </p:cNvSpPr>
          <p:nvPr/>
        </p:nvSpPr>
        <p:spPr bwMode="auto">
          <a:xfrm>
            <a:off x="827584" y="2348880"/>
            <a:ext cx="431800" cy="0"/>
          </a:xfrm>
          <a:prstGeom prst="line">
            <a:avLst/>
          </a:prstGeom>
          <a:noFill/>
          <a:ln w="9525">
            <a:solidFill>
              <a:srgbClr val="C00000"/>
            </a:solidFill>
            <a:round/>
            <a:headEnd/>
            <a:tailEnd type="triangle" w="med" len="med"/>
          </a:ln>
          <a:extLst>
            <a:ext uri="{909E8E84-426E-40DD-AFC4-6F175D3DCCD1}">
              <a14:hiddenFill xmlns:a14="http://schemas.microsoft.com/office/drawing/2010/main" xmlns="">
                <a:noFill/>
              </a14:hiddenFill>
            </a:ext>
          </a:extLst>
        </p:spPr>
        <p:txBody>
          <a:bodyPr/>
          <a:lstStyle/>
          <a:p>
            <a:endParaRPr lang="cs-CZ"/>
          </a:p>
        </p:txBody>
      </p:sp>
    </p:spTree>
    <p:extLst>
      <p:ext uri="{BB962C8B-B14F-4D97-AF65-F5344CB8AC3E}">
        <p14:creationId xmlns:p14="http://schemas.microsoft.com/office/powerpoint/2010/main" xmlns="" val="30007981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6860232" cy="870992"/>
          </a:xfrm>
        </p:spPr>
        <p:txBody>
          <a:bodyPr>
            <a:normAutofit/>
          </a:bodyPr>
          <a:lstStyle/>
          <a:p>
            <a:r>
              <a:rPr lang="cs-CZ" sz="3600" dirty="0" smtClean="0"/>
              <a:t>Rozvahové účty - dohady</a:t>
            </a:r>
            <a:endParaRPr lang="cs-CZ" sz="3600" dirty="0"/>
          </a:p>
        </p:txBody>
      </p:sp>
      <p:graphicFrame>
        <p:nvGraphicFramePr>
          <p:cNvPr id="4" name="Zástupný symbol pro obsah 3"/>
          <p:cNvGraphicFramePr>
            <a:graphicFrameLocks noGrp="1"/>
          </p:cNvGraphicFramePr>
          <p:nvPr>
            <p:ph idx="1"/>
          </p:nvPr>
        </p:nvGraphicFramePr>
        <p:xfrm>
          <a:off x="684213" y="1628775"/>
          <a:ext cx="7543801" cy="2059049"/>
        </p:xfrm>
        <a:graphic>
          <a:graphicData uri="http://schemas.openxmlformats.org/drawingml/2006/table">
            <a:tbl>
              <a:tblPr firstRow="1" bandRow="1">
                <a:tableStyleId>{5C22544A-7EE6-4342-B048-85BDC9FD1C3A}</a:tableStyleId>
              </a:tblPr>
              <a:tblGrid>
                <a:gridCol w="5543971"/>
                <a:gridCol w="1999830"/>
              </a:tblGrid>
              <a:tr h="1100925">
                <a:tc>
                  <a:txBody>
                    <a:bodyPr/>
                    <a:lstStyle/>
                    <a:p>
                      <a:r>
                        <a:rPr lang="cs-CZ" dirty="0" smtClean="0">
                          <a:latin typeface="Tahoma" pitchFamily="34" charset="0"/>
                          <a:ea typeface="Tahoma" pitchFamily="34" charset="0"/>
                          <a:cs typeface="Tahoma" pitchFamily="34" charset="0"/>
                        </a:rPr>
                        <a:t>Případy, kdy musí mít účetní jednotka</a:t>
                      </a:r>
                      <a:r>
                        <a:rPr lang="cs-CZ" baseline="0" dirty="0" smtClean="0">
                          <a:latin typeface="Tahoma" pitchFamily="34" charset="0"/>
                          <a:ea typeface="Tahoma" pitchFamily="34" charset="0"/>
                          <a:cs typeface="Tahoma" pitchFamily="34" charset="0"/>
                        </a:rPr>
                        <a:t> jistotu, že transfer skutečně obdrží (musí mít rozhodnutí od poskytovatele nebo podepsanou smlouvu o přijetí transferu)</a:t>
                      </a:r>
                      <a:endParaRPr lang="cs-CZ" dirty="0">
                        <a:latin typeface="Tahoma" pitchFamily="34" charset="0"/>
                        <a:ea typeface="Tahoma" pitchFamily="34" charset="0"/>
                        <a:cs typeface="Tahoma" pitchFamily="34" charset="0"/>
                      </a:endParaRPr>
                    </a:p>
                  </a:txBody>
                  <a:tcPr/>
                </a:tc>
                <a:tc>
                  <a:txBody>
                    <a:bodyPr/>
                    <a:lstStyle/>
                    <a:p>
                      <a:endParaRPr lang="cs-CZ" dirty="0" smtClean="0">
                        <a:latin typeface="Tahoma" pitchFamily="34" charset="0"/>
                        <a:ea typeface="Tahoma" pitchFamily="34" charset="0"/>
                        <a:cs typeface="Tahoma" pitchFamily="34" charset="0"/>
                      </a:endParaRPr>
                    </a:p>
                    <a:p>
                      <a:endParaRPr lang="cs-CZ" dirty="0" smtClean="0">
                        <a:latin typeface="Tahoma" pitchFamily="34" charset="0"/>
                        <a:ea typeface="Tahoma" pitchFamily="34" charset="0"/>
                        <a:cs typeface="Tahoma" pitchFamily="34" charset="0"/>
                      </a:endParaRPr>
                    </a:p>
                    <a:p>
                      <a:r>
                        <a:rPr lang="cs-CZ" dirty="0" smtClean="0">
                          <a:latin typeface="Tahoma" pitchFamily="34" charset="0"/>
                          <a:ea typeface="Tahoma" pitchFamily="34" charset="0"/>
                          <a:cs typeface="Tahoma" pitchFamily="34" charset="0"/>
                        </a:rPr>
                        <a:t>Tvorba dohadů</a:t>
                      </a:r>
                      <a:endParaRPr lang="cs-CZ" dirty="0">
                        <a:latin typeface="Tahoma" pitchFamily="34" charset="0"/>
                        <a:ea typeface="Tahoma" pitchFamily="34" charset="0"/>
                        <a:cs typeface="Tahoma" pitchFamily="34" charset="0"/>
                      </a:endParaRPr>
                    </a:p>
                  </a:txBody>
                  <a:tcPr/>
                </a:tc>
              </a:tr>
              <a:tr h="338746">
                <a:tc>
                  <a:txBody>
                    <a:bodyPr/>
                    <a:lstStyle/>
                    <a:p>
                      <a:r>
                        <a:rPr lang="cs-CZ" dirty="0" smtClean="0">
                          <a:latin typeface="Tahoma" pitchFamily="34" charset="0"/>
                          <a:ea typeface="Tahoma" pitchFamily="34" charset="0"/>
                          <a:cs typeface="Tahoma" pitchFamily="34" charset="0"/>
                        </a:rPr>
                        <a:t>Transfer</a:t>
                      </a:r>
                      <a:r>
                        <a:rPr lang="cs-CZ" baseline="0" dirty="0" smtClean="0">
                          <a:latin typeface="Tahoma" pitchFamily="34" charset="0"/>
                          <a:ea typeface="Tahoma" pitchFamily="34" charset="0"/>
                          <a:cs typeface="Tahoma" pitchFamily="34" charset="0"/>
                        </a:rPr>
                        <a:t> je poskytnut na více účetních obdobích</a:t>
                      </a:r>
                      <a:endParaRPr lang="cs-CZ" dirty="0">
                        <a:latin typeface="Tahoma" pitchFamily="34" charset="0"/>
                        <a:ea typeface="Tahoma" pitchFamily="34" charset="0"/>
                        <a:cs typeface="Tahoma" pitchFamily="34" charset="0"/>
                      </a:endParaRPr>
                    </a:p>
                  </a:txBody>
                  <a:tcPr/>
                </a:tc>
                <a:tc>
                  <a:txBody>
                    <a:bodyPr/>
                    <a:lstStyle/>
                    <a:p>
                      <a:pPr algn="ctr"/>
                      <a:r>
                        <a:rPr lang="cs-CZ" dirty="0" smtClean="0">
                          <a:latin typeface="Tahoma" pitchFamily="34" charset="0"/>
                          <a:ea typeface="Tahoma" pitchFamily="34" charset="0"/>
                          <a:cs typeface="Tahoma" pitchFamily="34" charset="0"/>
                        </a:rPr>
                        <a:t>ANO</a:t>
                      </a:r>
                      <a:endParaRPr lang="cs-CZ" dirty="0">
                        <a:latin typeface="Tahoma" pitchFamily="34" charset="0"/>
                        <a:ea typeface="Tahoma" pitchFamily="34" charset="0"/>
                        <a:cs typeface="Tahoma" pitchFamily="34" charset="0"/>
                      </a:endParaRPr>
                    </a:p>
                  </a:txBody>
                  <a:tcPr/>
                </a:tc>
              </a:tr>
              <a:tr h="5045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latin typeface="Tahoma" pitchFamily="34" charset="0"/>
                          <a:ea typeface="Tahoma" pitchFamily="34" charset="0"/>
                          <a:cs typeface="Tahoma" pitchFamily="34" charset="0"/>
                        </a:rPr>
                        <a:t>Transfer</a:t>
                      </a:r>
                      <a:r>
                        <a:rPr lang="cs-CZ" baseline="0" smtClean="0">
                          <a:latin typeface="Tahoma" pitchFamily="34" charset="0"/>
                          <a:ea typeface="Tahoma" pitchFamily="34" charset="0"/>
                          <a:cs typeface="Tahoma" pitchFamily="34" charset="0"/>
                        </a:rPr>
                        <a:t> je poskytnut pouze na dané účetní období</a:t>
                      </a:r>
                      <a:endParaRPr lang="cs-CZ" dirty="0">
                        <a:latin typeface="Tahoma" pitchFamily="34" charset="0"/>
                        <a:ea typeface="Tahoma" pitchFamily="34" charset="0"/>
                        <a:cs typeface="Tahoma" pitchFamily="34" charset="0"/>
                      </a:endParaRPr>
                    </a:p>
                  </a:txBody>
                  <a:tcPr/>
                </a:tc>
                <a:tc>
                  <a:txBody>
                    <a:bodyPr/>
                    <a:lstStyle/>
                    <a:p>
                      <a:pPr algn="ctr"/>
                      <a:r>
                        <a:rPr lang="cs-CZ" dirty="0" smtClean="0">
                          <a:latin typeface="Tahoma" pitchFamily="34" charset="0"/>
                          <a:ea typeface="Tahoma" pitchFamily="34" charset="0"/>
                          <a:cs typeface="Tahoma" pitchFamily="34" charset="0"/>
                        </a:rPr>
                        <a:t>NE</a:t>
                      </a:r>
                      <a:endParaRPr lang="cs-CZ" dirty="0">
                        <a:latin typeface="Tahoma" pitchFamily="34" charset="0"/>
                        <a:ea typeface="Tahoma" pitchFamily="34" charset="0"/>
                        <a:cs typeface="Tahoma" pitchFamily="34" charset="0"/>
                      </a:endParaRPr>
                    </a:p>
                  </a:txBody>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6860232" cy="870992"/>
          </a:xfrm>
        </p:spPr>
        <p:txBody>
          <a:bodyPr>
            <a:normAutofit/>
          </a:bodyPr>
          <a:lstStyle/>
          <a:p>
            <a:r>
              <a:rPr lang="cs-CZ" sz="3600" dirty="0" smtClean="0"/>
              <a:t>Průtokové transfery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4191352606"/>
              </p:ext>
            </p:extLst>
          </p:nvPr>
        </p:nvGraphicFramePr>
        <p:xfrm>
          <a:off x="684212" y="1673489"/>
          <a:ext cx="5687987" cy="1107440"/>
        </p:xfrm>
        <a:graphic>
          <a:graphicData uri="http://schemas.openxmlformats.org/drawingml/2006/table">
            <a:tbl>
              <a:tblPr firstRow="1" bandRow="1">
                <a:tableStyleId>{5C22544A-7EE6-4342-B048-85BDC9FD1C3A}</a:tableStyleId>
              </a:tblPr>
              <a:tblGrid>
                <a:gridCol w="982981"/>
                <a:gridCol w="4705006"/>
              </a:tblGrid>
              <a:tr h="370840">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375</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Zprostředkování krátkodobých transferů</a:t>
                      </a:r>
                      <a:endParaRPr lang="cs-CZ" dirty="0">
                        <a:latin typeface="Tahoma" pitchFamily="34" charset="0"/>
                        <a:ea typeface="Tahoma" pitchFamily="34" charset="0"/>
                        <a:cs typeface="Tahoma" pitchFamily="34" charset="0"/>
                      </a:endParaRPr>
                    </a:p>
                  </a:txBody>
                  <a:tcPr/>
                </a:tc>
              </a:tr>
              <a:tr h="339035">
                <a:tc>
                  <a:txBody>
                    <a:bodyPr/>
                    <a:lstStyle/>
                    <a:p>
                      <a:r>
                        <a:rPr lang="cs-CZ" dirty="0" smtClean="0">
                          <a:latin typeface="Tahoma" pitchFamily="34" charset="0"/>
                          <a:ea typeface="Tahoma" pitchFamily="34" charset="0"/>
                          <a:cs typeface="Tahoma" pitchFamily="34" charset="0"/>
                        </a:rPr>
                        <a:t>475</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Zprostředkování dlouhodobých transferů</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6239984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Nadpis 1"/>
          <p:cNvSpPr>
            <a:spLocks noGrp="1"/>
          </p:cNvSpPr>
          <p:nvPr>
            <p:ph type="title" idx="4294967295"/>
          </p:nvPr>
        </p:nvSpPr>
        <p:spPr>
          <a:xfrm>
            <a:off x="611560" y="476672"/>
            <a:ext cx="7704856" cy="864096"/>
          </a:xfrm>
          <a:noFill/>
          <a:ln/>
        </p:spPr>
        <p:txBody>
          <a:bodyPr vert="horz" lIns="91440" tIns="45720" rIns="91440" bIns="45720" rtlCol="0" anchor="b" anchorCtr="0">
            <a:noAutofit/>
          </a:bodyPr>
          <a:lstStyle/>
          <a:p>
            <a:r>
              <a:rPr lang="cs-CZ" altLang="cs-CZ" sz="2800" dirty="0">
                <a:latin typeface="Impact" pitchFamily="34" charset="0"/>
                <a:cs typeface="Arial" charset="0"/>
              </a:rPr>
              <a:t>Průtokové transfery </a:t>
            </a:r>
            <a:br>
              <a:rPr lang="cs-CZ" altLang="cs-CZ" sz="2800" dirty="0">
                <a:latin typeface="Impact" pitchFamily="34" charset="0"/>
                <a:cs typeface="Arial" charset="0"/>
              </a:rPr>
            </a:br>
            <a:r>
              <a:rPr lang="cs-CZ" altLang="cs-CZ" sz="2800" dirty="0">
                <a:latin typeface="Impact" pitchFamily="34" charset="0"/>
                <a:cs typeface="Arial" charset="0"/>
              </a:rPr>
              <a:t>– vypořádání v běžném účetním období</a:t>
            </a:r>
          </a:p>
        </p:txBody>
      </p:sp>
      <p:graphicFrame>
        <p:nvGraphicFramePr>
          <p:cNvPr id="79908" name="Group 36"/>
          <p:cNvGraphicFramePr>
            <a:graphicFrameLocks noGrp="1"/>
          </p:cNvGraphicFramePr>
          <p:nvPr>
            <p:ph sz="quarter" idx="4294967295"/>
            <p:extLst>
              <p:ext uri="{D42A27DB-BD31-4B8C-83A1-F6EECF244321}">
                <p14:modId xmlns:p14="http://schemas.microsoft.com/office/powerpoint/2010/main" xmlns="" val="3479482485"/>
              </p:ext>
            </p:extLst>
          </p:nvPr>
        </p:nvGraphicFramePr>
        <p:xfrm>
          <a:off x="323850" y="1924050"/>
          <a:ext cx="8640763" cy="3017520"/>
        </p:xfrm>
        <a:graphic>
          <a:graphicData uri="http://schemas.openxmlformats.org/drawingml/2006/table">
            <a:tbl>
              <a:tblPr/>
              <a:tblGrid>
                <a:gridCol w="533400"/>
                <a:gridCol w="6103938"/>
                <a:gridCol w="1066800"/>
                <a:gridCol w="936625"/>
              </a:tblGrid>
              <a:tr h="371475">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Průtokový transfer ze 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MD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Přijetí transferu na běžný účet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Převod transferu konečnému příjemci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Inkaso nespotřebované části transferu od příjemce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Vrácení nespotřebované části transferu poskytovateli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8940947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idx="4294967295"/>
          </p:nvPr>
        </p:nvSpPr>
        <p:spPr>
          <a:xfrm>
            <a:off x="0" y="260648"/>
            <a:ext cx="9144000" cy="90805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Půjčky</a:t>
            </a:r>
          </a:p>
        </p:txBody>
      </p:sp>
      <p:sp>
        <p:nvSpPr>
          <p:cNvPr id="84995" name="Rectangle 3"/>
          <p:cNvSpPr>
            <a:spLocks noGrp="1"/>
          </p:cNvSpPr>
          <p:nvPr>
            <p:ph type="body" idx="4294967295"/>
          </p:nvPr>
        </p:nvSpPr>
        <p:spPr>
          <a:xfrm>
            <a:off x="395536" y="1340769"/>
            <a:ext cx="8569077" cy="453650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buNone/>
            </a:pPr>
            <a:r>
              <a:rPr lang="cs-CZ" altLang="cs-CZ" b="1" dirty="0">
                <a:latin typeface="Gentium Basic"/>
                <a:ea typeface="Arial Unicode MS" pitchFamily="34" charset="-128"/>
                <a:cs typeface="Arial Unicode MS" pitchFamily="34" charset="-128"/>
                <a:sym typeface="Wingdings" pitchFamily="2" charset="2"/>
              </a:rPr>
              <a:t>Zobrazení v rozpočtu</a:t>
            </a:r>
          </a:p>
          <a:p>
            <a:pPr marL="274320" lvl="1" algn="just"/>
            <a:r>
              <a:rPr lang="cs-CZ" altLang="cs-CZ" sz="2400" dirty="0">
                <a:latin typeface="Gentium Basic"/>
                <a:ea typeface="Arial Unicode MS" pitchFamily="34" charset="-128"/>
                <a:cs typeface="Arial Unicode MS" pitchFamily="34" charset="-128"/>
                <a:sym typeface="Wingdings" pitchFamily="2" charset="2"/>
              </a:rPr>
              <a:t>přijatá půjčka – vždy ve tř. 8 – financování</a:t>
            </a:r>
          </a:p>
          <a:p>
            <a:pPr marL="274320" lvl="2" indent="-274320" algn="just">
              <a:buNone/>
            </a:pPr>
            <a:r>
              <a:rPr lang="cs-CZ" altLang="cs-CZ" sz="2400" dirty="0">
                <a:latin typeface="Gentium Basic"/>
                <a:ea typeface="Arial Unicode MS" pitchFamily="34" charset="-128"/>
                <a:cs typeface="Arial Unicode MS" pitchFamily="34" charset="-128"/>
                <a:sym typeface="Wingdings" pitchFamily="2" charset="2"/>
              </a:rPr>
              <a:t>(8xx3, splátky jistiny 8xx4, úroky, další náklady tř. 5)</a:t>
            </a:r>
          </a:p>
          <a:p>
            <a:pPr marL="274320" lvl="1" algn="just"/>
            <a:r>
              <a:rPr lang="cs-CZ" altLang="cs-CZ" sz="2400" dirty="0" smtClean="0">
                <a:latin typeface="Gentium Basic"/>
                <a:ea typeface="Arial Unicode MS" pitchFamily="34" charset="-128"/>
                <a:cs typeface="Arial Unicode MS" pitchFamily="34" charset="-128"/>
                <a:sym typeface="Wingdings" pitchFamily="2" charset="2"/>
              </a:rPr>
              <a:t>poskytnutá půjčka – důvod poskytnutí ?</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řízení likvidity, snaha o lepší zhodnocení dočasně volných peněžních prostředků </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 tř. 8 – financování (8xx8)</a:t>
            </a:r>
          </a:p>
          <a:p>
            <a:pPr marL="777240" lvl="5" indent="-274320" algn="just"/>
            <a:r>
              <a:rPr lang="cs-CZ" altLang="cs-CZ" sz="2200" dirty="0" smtClean="0">
                <a:latin typeface="Gentium Basic"/>
                <a:ea typeface="Arial Unicode MS" pitchFamily="34" charset="-128"/>
                <a:cs typeface="Arial Unicode MS" pitchFamily="34" charset="-128"/>
                <a:sym typeface="Wingdings" pitchFamily="2" charset="2"/>
              </a:rPr>
              <a:t>  splátky jistiny ve tř. 8 (8xx7), výnos operace tř. 2</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sledování rozpočtové politiky </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 ve výdajích (56xx, 64xx)</a:t>
            </a:r>
          </a:p>
          <a:p>
            <a:pPr marL="777240" lvl="5" indent="-274320" algn="just"/>
            <a:r>
              <a:rPr lang="cs-CZ" altLang="cs-CZ" sz="2200" dirty="0" smtClean="0">
                <a:latin typeface="Gentium Basic"/>
                <a:ea typeface="Arial Unicode MS" pitchFamily="34" charset="-128"/>
                <a:cs typeface="Arial Unicode MS" pitchFamily="34" charset="-128"/>
                <a:sym typeface="Wingdings" pitchFamily="2" charset="2"/>
              </a:rPr>
              <a:t>splátky v nedaňových příjmech  (24xx)</a:t>
            </a:r>
          </a:p>
          <a:p>
            <a:pPr marL="502920" lvl="4" indent="-274320" algn="just">
              <a:buNone/>
            </a:pPr>
            <a:r>
              <a:rPr lang="cs-CZ" altLang="cs-CZ" sz="2400" dirty="0" smtClean="0">
                <a:latin typeface="Gentium Basic"/>
                <a:ea typeface="Arial Unicode MS" pitchFamily="34" charset="-128"/>
                <a:cs typeface="Arial Unicode MS" pitchFamily="34" charset="-128"/>
                <a:sym typeface="Wingdings" pitchFamily="2" charset="2"/>
              </a:rPr>
              <a:t>pozn. 62xx Nákup akcií a majetkových podílů	</a:t>
            </a:r>
            <a:endParaRPr lang="cs-CZ" altLang="cs-CZ" sz="2400" dirty="0">
              <a:latin typeface="Gentium Basic"/>
              <a:ea typeface="Arial Unicode MS" pitchFamily="34" charset="-128"/>
              <a:cs typeface="Arial Unicode MS" pitchFamily="34" charset="-128"/>
              <a:sym typeface="Wingdings" pitchFamily="2" charset="2"/>
            </a:endParaRPr>
          </a:p>
        </p:txBody>
      </p:sp>
    </p:spTree>
    <p:extLst>
      <p:ext uri="{BB962C8B-B14F-4D97-AF65-F5344CB8AC3E}">
        <p14:creationId xmlns:p14="http://schemas.microsoft.com/office/powerpoint/2010/main" xmlns="" val="8385406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idx="4294967295"/>
          </p:nvPr>
        </p:nvSpPr>
        <p:spPr>
          <a:xfrm>
            <a:off x="0" y="0"/>
            <a:ext cx="9144000" cy="1052513"/>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Přijaté půjčky</a:t>
            </a:r>
          </a:p>
        </p:txBody>
      </p:sp>
      <p:sp>
        <p:nvSpPr>
          <p:cNvPr id="86019" name="Rectangle 3"/>
          <p:cNvSpPr>
            <a:spLocks noGrp="1"/>
          </p:cNvSpPr>
          <p:nvPr>
            <p:ph type="body" idx="4294967295"/>
          </p:nvPr>
        </p:nvSpPr>
        <p:spPr>
          <a:xfrm>
            <a:off x="611560" y="1844824"/>
            <a:ext cx="8532440" cy="396044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just"/>
            <a:r>
              <a:rPr lang="cs-CZ" altLang="cs-CZ" sz="2800" dirty="0">
                <a:latin typeface="Gentium Basic"/>
                <a:ea typeface="Arial Unicode MS" pitchFamily="34" charset="-128"/>
                <a:cs typeface="Arial Unicode MS" pitchFamily="34" charset="-128"/>
                <a:sym typeface="Wingdings" pitchFamily="2" charset="2"/>
              </a:rPr>
              <a:t>Vznik závazku tyto prostředky v budoucnosti splatit</a:t>
            </a:r>
          </a:p>
          <a:p>
            <a:pPr algn="just"/>
            <a:r>
              <a:rPr lang="cs-CZ" altLang="cs-CZ" sz="2800" dirty="0">
                <a:latin typeface="Gentium Basic"/>
                <a:ea typeface="Arial Unicode MS" pitchFamily="34" charset="-128"/>
                <a:cs typeface="Arial Unicode MS" pitchFamily="34" charset="-128"/>
                <a:sym typeface="Wingdings" pitchFamily="2" charset="2"/>
              </a:rPr>
              <a:t>Zobrazí se jako financující operace</a:t>
            </a:r>
          </a:p>
          <a:p>
            <a:pPr algn="just"/>
            <a:r>
              <a:rPr lang="cs-CZ" altLang="cs-CZ" sz="2800" dirty="0">
                <a:latin typeface="Gentium Basic"/>
                <a:ea typeface="Arial Unicode MS" pitchFamily="34" charset="-128"/>
                <a:cs typeface="Arial Unicode MS" pitchFamily="34" charset="-128"/>
                <a:sym typeface="Wingdings" pitchFamily="2" charset="2"/>
              </a:rPr>
              <a:t>Krátkodobé závazky (do 1 roku)</a:t>
            </a:r>
          </a:p>
          <a:p>
            <a:pPr algn="just"/>
            <a:r>
              <a:rPr lang="cs-CZ" altLang="cs-CZ" sz="2800" dirty="0">
                <a:latin typeface="Gentium Basic"/>
                <a:ea typeface="Arial Unicode MS" pitchFamily="34" charset="-128"/>
                <a:cs typeface="Arial Unicode MS" pitchFamily="34" charset="-128"/>
                <a:sym typeface="Wingdings" pitchFamily="2" charset="2"/>
              </a:rPr>
              <a:t>Dlouhodobé závazky</a:t>
            </a:r>
          </a:p>
          <a:p>
            <a:pPr algn="just"/>
            <a:r>
              <a:rPr lang="cs-CZ" altLang="cs-CZ" sz="2800" dirty="0">
                <a:latin typeface="Gentium Basic"/>
                <a:ea typeface="Arial Unicode MS" pitchFamily="34" charset="-128"/>
                <a:cs typeface="Arial Unicode MS" pitchFamily="34" charset="-128"/>
                <a:sym typeface="Wingdings" pitchFamily="2" charset="2"/>
              </a:rPr>
              <a:t>Návratné finanční výpomoci</a:t>
            </a:r>
          </a:p>
        </p:txBody>
      </p:sp>
    </p:spTree>
    <p:extLst>
      <p:ext uri="{BB962C8B-B14F-4D97-AF65-F5344CB8AC3E}">
        <p14:creationId xmlns:p14="http://schemas.microsoft.com/office/powerpoint/2010/main" xmlns="" val="20988180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idx="4294967295"/>
          </p:nvPr>
        </p:nvSpPr>
        <p:spPr>
          <a:xfrm>
            <a:off x="0" y="1"/>
            <a:ext cx="9144000" cy="114738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Krátkodobé závazky</a:t>
            </a:r>
          </a:p>
        </p:txBody>
      </p:sp>
      <p:sp>
        <p:nvSpPr>
          <p:cNvPr id="87043" name="Rectangle 3"/>
          <p:cNvSpPr>
            <a:spLocks noGrp="1"/>
          </p:cNvSpPr>
          <p:nvPr>
            <p:ph type="body" idx="4294967295"/>
          </p:nvPr>
        </p:nvSpPr>
        <p:spPr>
          <a:xfrm>
            <a:off x="611560" y="1484784"/>
            <a:ext cx="8353053" cy="4646141"/>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just"/>
            <a:r>
              <a:rPr lang="cs-CZ" altLang="cs-CZ" sz="2800" dirty="0">
                <a:latin typeface="Gentium Basic"/>
                <a:ea typeface="Arial Unicode MS" pitchFamily="34" charset="-128"/>
                <a:cs typeface="Arial Unicode MS" pitchFamily="34" charset="-128"/>
              </a:rPr>
              <a:t>Účtová skupina 28 – krátkodobé úvěry a půjčky</a:t>
            </a:r>
          </a:p>
          <a:p>
            <a:pPr lvl="1" algn="just">
              <a:buFontTx/>
              <a:buChar char="•"/>
            </a:pPr>
            <a:r>
              <a:rPr lang="cs-CZ" altLang="cs-CZ" sz="2800" dirty="0">
                <a:latin typeface="Gentium Basic"/>
                <a:ea typeface="Arial Unicode MS" pitchFamily="34" charset="-128"/>
                <a:cs typeface="Arial Unicode MS" pitchFamily="34" charset="-128"/>
              </a:rPr>
              <a:t>281 – Krátkodobé bankovní úvěry</a:t>
            </a:r>
          </a:p>
          <a:p>
            <a:pPr lvl="1" algn="just">
              <a:buFontTx/>
              <a:buChar char="•"/>
            </a:pPr>
            <a:r>
              <a:rPr lang="cs-CZ" altLang="cs-CZ" sz="2800" dirty="0">
                <a:latin typeface="Gentium Basic"/>
                <a:ea typeface="Arial Unicode MS" pitchFamily="34" charset="-128"/>
                <a:cs typeface="Arial Unicode MS" pitchFamily="34" charset="-128"/>
              </a:rPr>
              <a:t>282 – Eskontované krátkodobé dluhopisy (směnky)</a:t>
            </a:r>
          </a:p>
          <a:p>
            <a:pPr lvl="1" algn="just">
              <a:buFontTx/>
              <a:buChar char="•"/>
            </a:pPr>
            <a:r>
              <a:rPr lang="cs-CZ" altLang="cs-CZ" sz="2800" dirty="0">
                <a:latin typeface="Gentium Basic"/>
                <a:ea typeface="Arial Unicode MS" pitchFamily="34" charset="-128"/>
                <a:cs typeface="Arial Unicode MS" pitchFamily="34" charset="-128"/>
              </a:rPr>
              <a:t>283 – Vydané krátkodobé dluhopisy</a:t>
            </a:r>
          </a:p>
          <a:p>
            <a:pPr lvl="1" algn="just">
              <a:buFontTx/>
              <a:buChar char="•"/>
            </a:pPr>
            <a:r>
              <a:rPr lang="cs-CZ" altLang="cs-CZ" sz="2800" dirty="0">
                <a:latin typeface="Gentium Basic"/>
                <a:ea typeface="Arial Unicode MS" pitchFamily="34" charset="-128"/>
                <a:cs typeface="Arial Unicode MS" pitchFamily="34" charset="-128"/>
              </a:rPr>
              <a:t>289 – Jiné krátkodobé půjčky</a:t>
            </a:r>
          </a:p>
          <a:p>
            <a:pPr algn="just"/>
            <a:r>
              <a:rPr lang="cs-CZ" altLang="cs-CZ" sz="2800" dirty="0">
                <a:latin typeface="Gentium Basic"/>
                <a:ea typeface="Arial Unicode MS" pitchFamily="34" charset="-128"/>
                <a:cs typeface="Arial Unicode MS" pitchFamily="34" charset="-128"/>
              </a:rPr>
              <a:t>Účet 322 – Směnky k úhradě</a:t>
            </a:r>
          </a:p>
          <a:p>
            <a:pPr algn="just"/>
            <a:r>
              <a:rPr lang="cs-CZ" altLang="cs-CZ" sz="2800" dirty="0">
                <a:latin typeface="Gentium Basic"/>
                <a:ea typeface="Arial Unicode MS" pitchFamily="34" charset="-128"/>
                <a:cs typeface="Arial Unicode MS" pitchFamily="34" charset="-128"/>
              </a:rPr>
              <a:t>Účet 326 – Přijaté návratné finanční výpomoci krátkodobé</a:t>
            </a:r>
          </a:p>
        </p:txBody>
      </p:sp>
    </p:spTree>
    <p:extLst>
      <p:ext uri="{BB962C8B-B14F-4D97-AF65-F5344CB8AC3E}">
        <p14:creationId xmlns:p14="http://schemas.microsoft.com/office/powerpoint/2010/main" xmlns="" val="28739582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idx="4294967295"/>
          </p:nvPr>
        </p:nvSpPr>
        <p:spPr>
          <a:xfrm>
            <a:off x="1" y="0"/>
            <a:ext cx="9144000" cy="12192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Dlouhodobé závazky – účtová skupina 45</a:t>
            </a:r>
          </a:p>
        </p:txBody>
      </p:sp>
      <p:sp>
        <p:nvSpPr>
          <p:cNvPr id="88067" name="Rectangle 3"/>
          <p:cNvSpPr>
            <a:spLocks noGrp="1"/>
          </p:cNvSpPr>
          <p:nvPr>
            <p:ph type="body" idx="4294967295"/>
          </p:nvPr>
        </p:nvSpPr>
        <p:spPr>
          <a:xfrm>
            <a:off x="251519" y="1600200"/>
            <a:ext cx="8713093" cy="44210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2400" dirty="0">
                <a:latin typeface="Gentium Basic"/>
                <a:ea typeface="Arial Unicode MS" pitchFamily="34" charset="-128"/>
                <a:cs typeface="Arial Unicode MS" pitchFamily="34" charset="-128"/>
              </a:rPr>
              <a:t>451 – Dlouhodobé úvěry</a:t>
            </a:r>
          </a:p>
          <a:p>
            <a:pPr algn="just"/>
            <a:r>
              <a:rPr lang="cs-CZ" altLang="cs-CZ" sz="2400" dirty="0">
                <a:latin typeface="Gentium Basic"/>
                <a:ea typeface="Arial Unicode MS" pitchFamily="34" charset="-128"/>
                <a:cs typeface="Arial Unicode MS" pitchFamily="34" charset="-128"/>
              </a:rPr>
              <a:t>452 – Přijaté návratné finanční výpomoci dlouhodobé</a:t>
            </a:r>
          </a:p>
          <a:p>
            <a:pPr algn="just"/>
            <a:r>
              <a:rPr lang="cs-CZ" altLang="cs-CZ" sz="2400" dirty="0">
                <a:latin typeface="Gentium Basic"/>
                <a:ea typeface="Arial Unicode MS" pitchFamily="34" charset="-128"/>
                <a:cs typeface="Arial Unicode MS" pitchFamily="34" charset="-128"/>
              </a:rPr>
              <a:t>453 – Vydané dluhopisy</a:t>
            </a:r>
          </a:p>
          <a:p>
            <a:pPr lvl="1" algn="just">
              <a:buFontTx/>
              <a:buChar char="•"/>
            </a:pPr>
            <a:r>
              <a:rPr lang="cs-CZ" altLang="cs-CZ" sz="2400" dirty="0">
                <a:latin typeface="Gentium Basic"/>
                <a:ea typeface="Arial Unicode MS" pitchFamily="34" charset="-128"/>
                <a:cs typeface="Arial Unicode MS" pitchFamily="34" charset="-128"/>
              </a:rPr>
              <a:t>pozn. 367 – pohledávky z vydaných dluhopisů</a:t>
            </a:r>
          </a:p>
          <a:p>
            <a:pPr algn="just"/>
            <a:r>
              <a:rPr lang="cs-CZ" altLang="cs-CZ" sz="2400" dirty="0">
                <a:latin typeface="Gentium Basic"/>
                <a:ea typeface="Arial Unicode MS" pitchFamily="34" charset="-128"/>
                <a:cs typeface="Arial Unicode MS" pitchFamily="34" charset="-128"/>
              </a:rPr>
              <a:t>454 – Závazky z pronájmu</a:t>
            </a:r>
          </a:p>
          <a:p>
            <a:pPr algn="just"/>
            <a:r>
              <a:rPr lang="cs-CZ" altLang="cs-CZ" sz="2400" dirty="0">
                <a:latin typeface="Gentium Basic"/>
                <a:ea typeface="Arial Unicode MS" pitchFamily="34" charset="-128"/>
                <a:cs typeface="Arial Unicode MS" pitchFamily="34" charset="-128"/>
              </a:rPr>
              <a:t>455 – Dlouhodobé přijaté zálohy</a:t>
            </a:r>
          </a:p>
          <a:p>
            <a:pPr algn="just"/>
            <a:r>
              <a:rPr lang="cs-CZ" altLang="cs-CZ" sz="2400" dirty="0">
                <a:latin typeface="Gentium Basic"/>
                <a:ea typeface="Arial Unicode MS" pitchFamily="34" charset="-128"/>
                <a:cs typeface="Arial Unicode MS" pitchFamily="34" charset="-128"/>
              </a:rPr>
              <a:t>456 – Dlouhodobé závazky z ručení</a:t>
            </a:r>
          </a:p>
          <a:p>
            <a:pPr algn="just"/>
            <a:r>
              <a:rPr lang="cs-CZ" altLang="cs-CZ" sz="2400" dirty="0">
                <a:latin typeface="Gentium Basic"/>
                <a:ea typeface="Arial Unicode MS" pitchFamily="34" charset="-128"/>
                <a:cs typeface="Arial Unicode MS" pitchFamily="34" charset="-128"/>
              </a:rPr>
              <a:t>457 – Dlouhodobé směnky k úhradě</a:t>
            </a:r>
          </a:p>
          <a:p>
            <a:pPr algn="just"/>
            <a:r>
              <a:rPr lang="cs-CZ" altLang="cs-CZ" sz="2400" dirty="0">
                <a:latin typeface="Gentium Basic"/>
                <a:ea typeface="Arial Unicode MS" pitchFamily="34" charset="-128"/>
                <a:cs typeface="Arial Unicode MS" pitchFamily="34" charset="-128"/>
              </a:rPr>
              <a:t>458 – Dlouhodobé závazky z nástrojů spolufinancovaných ze zahraničí</a:t>
            </a:r>
          </a:p>
          <a:p>
            <a:pPr algn="just"/>
            <a:r>
              <a:rPr lang="cs-CZ" altLang="cs-CZ" sz="2400" dirty="0">
                <a:latin typeface="Gentium Basic"/>
                <a:ea typeface="Arial Unicode MS" pitchFamily="34" charset="-128"/>
                <a:cs typeface="Arial Unicode MS" pitchFamily="34" charset="-128"/>
              </a:rPr>
              <a:t>459 – Ostatní dlouhodobé závazky </a:t>
            </a:r>
          </a:p>
        </p:txBody>
      </p:sp>
    </p:spTree>
    <p:extLst>
      <p:ext uri="{BB962C8B-B14F-4D97-AF65-F5344CB8AC3E}">
        <p14:creationId xmlns:p14="http://schemas.microsoft.com/office/powerpoint/2010/main" xmlns="" val="4689647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1"/>
          <p:cNvSpPr>
            <a:spLocks noGrp="1"/>
          </p:cNvSpPr>
          <p:nvPr>
            <p:ph type="title" idx="4294967295"/>
          </p:nvPr>
        </p:nvSpPr>
        <p:spPr>
          <a:xfrm>
            <a:off x="-16768" y="0"/>
            <a:ext cx="9144000" cy="9906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Úvěr přijatý na ZBÚ – na pořízení DM</a:t>
            </a:r>
          </a:p>
        </p:txBody>
      </p:sp>
      <p:sp>
        <p:nvSpPr>
          <p:cNvPr id="89091" name="Zástupný symbol pro obsah 3"/>
          <p:cNvSpPr>
            <a:spLocks noGrp="1"/>
          </p:cNvSpPr>
          <p:nvPr>
            <p:ph sz="quarter" idx="4294967295"/>
          </p:nvPr>
        </p:nvSpPr>
        <p:spPr>
          <a:xfrm>
            <a:off x="251520" y="1340768"/>
            <a:ext cx="8643938" cy="468052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buFontTx/>
              <a:buNone/>
            </a:pPr>
            <a:r>
              <a:rPr lang="cs-CZ" altLang="cs-CZ" sz="1800" dirty="0">
                <a:latin typeface="Tahoma" pitchFamily="34" charset="0"/>
                <a:ea typeface="Arial Unicode MS" pitchFamily="34" charset="-128"/>
                <a:cs typeface="Arial Unicode MS" pitchFamily="34" charset="-128"/>
              </a:rPr>
              <a:t>Přijetí </a:t>
            </a:r>
            <a:r>
              <a:rPr lang="cs-CZ" altLang="cs-CZ" sz="1800" b="1" dirty="0">
                <a:latin typeface="Tahoma" pitchFamily="34" charset="0"/>
                <a:ea typeface="Arial Unicode MS" pitchFamily="34" charset="-128"/>
                <a:cs typeface="Arial Unicode MS" pitchFamily="34" charset="-128"/>
              </a:rPr>
              <a:t>krátkodobého</a:t>
            </a:r>
            <a:r>
              <a:rPr lang="cs-CZ" altLang="cs-CZ" sz="1800" dirty="0">
                <a:latin typeface="Tahoma" pitchFamily="34" charset="0"/>
                <a:ea typeface="Arial Unicode MS" pitchFamily="34" charset="-128"/>
                <a:cs typeface="Arial Unicode MS" pitchFamily="34" charset="-128"/>
              </a:rPr>
              <a:t> úvěru a jeho splátky:</a:t>
            </a:r>
          </a:p>
          <a:p>
            <a:pPr algn="just">
              <a:buFontTx/>
              <a:buNone/>
            </a:pPr>
            <a:r>
              <a:rPr lang="cs-CZ" altLang="cs-CZ" sz="1800" dirty="0">
                <a:latin typeface="Tahoma" pitchFamily="34" charset="0"/>
                <a:ea typeface="Arial Unicode MS" pitchFamily="34" charset="-128"/>
                <a:cs typeface="Arial Unicode MS" pitchFamily="34" charset="-128"/>
              </a:rPr>
              <a:t>			</a:t>
            </a:r>
            <a:r>
              <a:rPr lang="cs-CZ" altLang="cs-CZ" sz="1800" dirty="0" smtClean="0">
                <a:latin typeface="Tahoma" pitchFamily="34" charset="0"/>
                <a:ea typeface="Arial Unicode MS" pitchFamily="34" charset="-128"/>
                <a:cs typeface="Arial Unicode MS" pitchFamily="34" charset="-128"/>
              </a:rPr>
              <a:t>MD 	D 	pol. 	  §</a:t>
            </a:r>
          </a:p>
          <a:p>
            <a:pPr algn="just">
              <a:buFontTx/>
              <a:buNone/>
            </a:pPr>
            <a:r>
              <a:rPr lang="cs-CZ" altLang="cs-CZ" sz="1800" dirty="0" smtClean="0">
                <a:latin typeface="Tahoma" pitchFamily="34" charset="0"/>
                <a:ea typeface="Arial Unicode MS" pitchFamily="34" charset="-128"/>
                <a:cs typeface="Arial Unicode MS" pitchFamily="34" charset="-128"/>
              </a:rPr>
              <a:t>			231		8113	  ----</a:t>
            </a:r>
          </a:p>
          <a:p>
            <a:pPr algn="just">
              <a:buFontTx/>
              <a:buNone/>
            </a:pPr>
            <a:r>
              <a:rPr lang="cs-CZ" altLang="cs-CZ" sz="1800" dirty="0" smtClean="0">
                <a:latin typeface="Tahoma" pitchFamily="34" charset="0"/>
                <a:ea typeface="Arial Unicode MS" pitchFamily="34" charset="-128"/>
                <a:cs typeface="Arial Unicode MS" pitchFamily="34" charset="-128"/>
              </a:rPr>
              <a:t>				281        ----	  ----</a:t>
            </a:r>
          </a:p>
          <a:p>
            <a:pPr algn="just">
              <a:buFontTx/>
              <a:buNone/>
            </a:pPr>
            <a:r>
              <a:rPr lang="cs-CZ" altLang="cs-CZ" sz="1800" dirty="0" smtClean="0">
                <a:latin typeface="Tahoma" pitchFamily="34" charset="0"/>
                <a:ea typeface="Arial Unicode MS" pitchFamily="34" charset="-128"/>
                <a:cs typeface="Arial Unicode MS" pitchFamily="34" charset="-128"/>
              </a:rPr>
              <a:t>			281		  ----	  ----</a:t>
            </a:r>
          </a:p>
          <a:p>
            <a:pPr algn="just">
              <a:buNone/>
            </a:pPr>
            <a:r>
              <a:rPr lang="cs-CZ" altLang="cs-CZ" sz="1800" dirty="0" smtClean="0">
                <a:latin typeface="Tahoma" pitchFamily="34" charset="0"/>
                <a:ea typeface="Arial Unicode MS" pitchFamily="34" charset="-128"/>
                <a:cs typeface="Arial Unicode MS" pitchFamily="34" charset="-128"/>
              </a:rPr>
              <a:t>				231	8114	  ----</a:t>
            </a:r>
          </a:p>
          <a:p>
            <a:pPr algn="just">
              <a:buFontTx/>
              <a:buNone/>
            </a:pPr>
            <a:r>
              <a:rPr lang="cs-CZ" altLang="cs-CZ" sz="1800" dirty="0" smtClean="0">
                <a:latin typeface="Tahoma" pitchFamily="34" charset="0"/>
                <a:ea typeface="Arial Unicode MS" pitchFamily="34" charset="-128"/>
                <a:cs typeface="Arial Unicode MS" pitchFamily="34" charset="-128"/>
              </a:rPr>
              <a:t>Přijetí </a:t>
            </a:r>
            <a:r>
              <a:rPr lang="cs-CZ" altLang="cs-CZ" sz="1800" b="1" dirty="0">
                <a:latin typeface="Tahoma" pitchFamily="34" charset="0"/>
                <a:ea typeface="Arial Unicode MS" pitchFamily="34" charset="-128"/>
                <a:cs typeface="Arial Unicode MS" pitchFamily="34" charset="-128"/>
              </a:rPr>
              <a:t>dlouhodobého </a:t>
            </a:r>
            <a:r>
              <a:rPr lang="cs-CZ" altLang="cs-CZ" sz="1800" dirty="0">
                <a:latin typeface="Tahoma" pitchFamily="34" charset="0"/>
                <a:ea typeface="Arial Unicode MS" pitchFamily="34" charset="-128"/>
                <a:cs typeface="Arial Unicode MS" pitchFamily="34" charset="-128"/>
              </a:rPr>
              <a:t>úvěru a jeho splátky:</a:t>
            </a:r>
          </a:p>
          <a:p>
            <a:pPr algn="just">
              <a:buFontTx/>
              <a:buNone/>
            </a:pPr>
            <a:r>
              <a:rPr lang="cs-CZ" altLang="cs-CZ" sz="1800" dirty="0">
                <a:latin typeface="Tahoma" pitchFamily="34" charset="0"/>
                <a:ea typeface="Arial Unicode MS" pitchFamily="34" charset="-128"/>
                <a:cs typeface="Arial Unicode MS" pitchFamily="34" charset="-128"/>
              </a:rPr>
              <a:t>				</a:t>
            </a:r>
            <a:endParaRPr lang="cs-CZ" altLang="cs-CZ" sz="1800" dirty="0" smtClean="0">
              <a:latin typeface="Tahoma" pitchFamily="34" charset="0"/>
              <a:ea typeface="Arial Unicode MS" pitchFamily="34" charset="-128"/>
              <a:cs typeface="Arial Unicode MS" pitchFamily="34" charset="-128"/>
            </a:endParaRPr>
          </a:p>
          <a:p>
            <a:pPr algn="just">
              <a:buFontTx/>
              <a:buNone/>
            </a:pPr>
            <a:r>
              <a:rPr lang="cs-CZ" altLang="cs-CZ" sz="1800" dirty="0" smtClean="0">
                <a:latin typeface="Tahoma" pitchFamily="34" charset="0"/>
                <a:ea typeface="Arial Unicode MS" pitchFamily="34" charset="-128"/>
                <a:cs typeface="Arial Unicode MS" pitchFamily="34" charset="-128"/>
              </a:rPr>
              <a:t>			MD 	D 	pol. 	  §</a:t>
            </a:r>
          </a:p>
          <a:p>
            <a:pPr algn="just">
              <a:buFontTx/>
              <a:buNone/>
            </a:pPr>
            <a:r>
              <a:rPr lang="cs-CZ" altLang="cs-CZ" sz="1800" dirty="0" smtClean="0">
                <a:latin typeface="Tahoma" pitchFamily="34" charset="0"/>
                <a:ea typeface="Arial Unicode MS" pitchFamily="34" charset="-128"/>
                <a:cs typeface="Arial Unicode MS" pitchFamily="34" charset="-128"/>
              </a:rPr>
              <a:t>			231		8123	  ----</a:t>
            </a:r>
          </a:p>
          <a:p>
            <a:pPr algn="just">
              <a:buFontTx/>
              <a:buNone/>
            </a:pPr>
            <a:r>
              <a:rPr lang="cs-CZ" altLang="cs-CZ" sz="1800" dirty="0" smtClean="0">
                <a:latin typeface="Tahoma" pitchFamily="34" charset="0"/>
                <a:ea typeface="Arial Unicode MS" pitchFamily="34" charset="-128"/>
                <a:cs typeface="Arial Unicode MS" pitchFamily="34" charset="-128"/>
              </a:rPr>
              <a:t>				451        ----	  ----</a:t>
            </a:r>
          </a:p>
          <a:p>
            <a:pPr algn="just">
              <a:buFontTx/>
              <a:buNone/>
            </a:pPr>
            <a:r>
              <a:rPr lang="cs-CZ" altLang="cs-CZ" sz="1800" dirty="0" smtClean="0">
                <a:latin typeface="Tahoma" pitchFamily="34" charset="0"/>
                <a:ea typeface="Arial Unicode MS" pitchFamily="34" charset="-128"/>
                <a:cs typeface="Arial Unicode MS" pitchFamily="34" charset="-128"/>
              </a:rPr>
              <a:t>			451		  ----	  ----</a:t>
            </a:r>
          </a:p>
          <a:p>
            <a:pPr algn="just">
              <a:buFontTx/>
              <a:buNone/>
            </a:pPr>
            <a:r>
              <a:rPr lang="cs-CZ" altLang="cs-CZ" sz="1800" dirty="0" smtClean="0">
                <a:latin typeface="Tahoma" pitchFamily="34" charset="0"/>
                <a:ea typeface="Arial Unicode MS" pitchFamily="34" charset="-128"/>
                <a:cs typeface="Arial Unicode MS" pitchFamily="34" charset="-128"/>
              </a:rPr>
              <a:t>				231	8124	  </a:t>
            </a:r>
            <a:r>
              <a:rPr lang="cs-CZ" altLang="cs-CZ" sz="1800" dirty="0" smtClean="0">
                <a:latin typeface="Tahoma" pitchFamily="34" charset="0"/>
                <a:ea typeface="Arial Unicode MS" pitchFamily="34" charset="-128"/>
                <a:cs typeface="Arial Unicode MS" pitchFamily="34" charset="-128"/>
              </a:rPr>
              <a:t>----</a:t>
            </a:r>
          </a:p>
          <a:p>
            <a:pPr algn="just">
              <a:buFontTx/>
              <a:buNone/>
            </a:pPr>
            <a:r>
              <a:rPr lang="cs-CZ" altLang="cs-CZ" sz="1800" dirty="0" smtClean="0">
                <a:latin typeface="Tahoma" pitchFamily="34" charset="0"/>
                <a:ea typeface="Arial Unicode MS" pitchFamily="34" charset="-128"/>
                <a:cs typeface="Arial Unicode MS" pitchFamily="34" charset="-128"/>
              </a:rPr>
              <a:t>Pozn.: Dále účtujeme o úvěrovém rámci v </a:t>
            </a:r>
            <a:r>
              <a:rPr lang="cs-CZ" altLang="cs-CZ" sz="1800" dirty="0" err="1" smtClean="0">
                <a:latin typeface="Tahoma" pitchFamily="34" charset="0"/>
                <a:ea typeface="Arial Unicode MS" pitchFamily="34" charset="-128"/>
                <a:cs typeface="Arial Unicode MS" pitchFamily="34" charset="-128"/>
              </a:rPr>
              <a:t>podrozvaze</a:t>
            </a:r>
            <a:r>
              <a:rPr lang="cs-CZ" altLang="cs-CZ" sz="1800" dirty="0" smtClean="0">
                <a:latin typeface="Tahoma" pitchFamily="34" charset="0"/>
                <a:ea typeface="Arial Unicode MS" pitchFamily="34" charset="-128"/>
                <a:cs typeface="Arial Unicode MS" pitchFamily="34" charset="-128"/>
              </a:rPr>
              <a:t> (blíže viz následující příklad)</a:t>
            </a:r>
            <a:endParaRPr lang="cs-CZ" altLang="cs-CZ" sz="1800" dirty="0" smtClean="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33140935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dpis 1"/>
          <p:cNvSpPr>
            <a:spLocks noGrp="1"/>
          </p:cNvSpPr>
          <p:nvPr>
            <p:ph type="title" idx="4294967295"/>
          </p:nvPr>
        </p:nvSpPr>
        <p:spPr>
          <a:xfrm>
            <a:off x="-6063" y="0"/>
            <a:ext cx="9144000" cy="9906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Úvěr čerpaný přímo z úvěrového účtu</a:t>
            </a:r>
          </a:p>
        </p:txBody>
      </p:sp>
      <p:sp>
        <p:nvSpPr>
          <p:cNvPr id="90115" name="Zástupný symbol pro obsah 2"/>
          <p:cNvSpPr>
            <a:spLocks noGrp="1"/>
          </p:cNvSpPr>
          <p:nvPr>
            <p:ph sz="quarter" idx="4294967295"/>
          </p:nvPr>
        </p:nvSpPr>
        <p:spPr>
          <a:xfrm>
            <a:off x="395536" y="1124744"/>
            <a:ext cx="8424936" cy="496855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marL="457200" indent="-457200" algn="just">
              <a:buFontTx/>
              <a:buAutoNum type="arabicPeriod"/>
            </a:pPr>
            <a:r>
              <a:rPr lang="cs-CZ" altLang="cs-CZ" sz="1800" b="1" dirty="0" smtClean="0">
                <a:latin typeface="Tahoma" pitchFamily="34" charset="0"/>
                <a:ea typeface="Tahoma" pitchFamily="34" charset="0"/>
                <a:cs typeface="Tahoma" pitchFamily="34" charset="0"/>
              </a:rPr>
              <a:t>Předpis výše úvěrového rámce</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991 nebo 992  MD/999 D</a:t>
            </a:r>
            <a:endParaRPr lang="cs-CZ" altLang="cs-CZ" sz="1800" dirty="0" smtClean="0">
              <a:solidFill>
                <a:srgbClr val="FF0000"/>
              </a:solidFill>
              <a:latin typeface="Tahoma" pitchFamily="34" charset="0"/>
              <a:ea typeface="Tahoma" pitchFamily="34" charset="0"/>
              <a:cs typeface="Tahoma" pitchFamily="34" charset="0"/>
            </a:endParaRPr>
          </a:p>
          <a:p>
            <a:pPr marL="457200" indent="-457200" algn="just">
              <a:buFontTx/>
              <a:buAutoNum type="arabicPeriod"/>
            </a:pPr>
            <a:r>
              <a:rPr lang="cs-CZ" altLang="cs-CZ" sz="1800" b="1" dirty="0" smtClean="0">
                <a:latin typeface="Tahoma" pitchFamily="34" charset="0"/>
                <a:ea typeface="Tahoma" pitchFamily="34" charset="0"/>
                <a:cs typeface="Tahoma" pitchFamily="34" charset="0"/>
              </a:rPr>
              <a:t>Předpis </a:t>
            </a:r>
            <a:r>
              <a:rPr lang="cs-CZ" altLang="cs-CZ" sz="1800" b="1" dirty="0">
                <a:latin typeface="Tahoma" pitchFamily="34" charset="0"/>
                <a:ea typeface="Tahoma" pitchFamily="34" charset="0"/>
                <a:cs typeface="Tahoma" pitchFamily="34" charset="0"/>
              </a:rPr>
              <a:t>faktury </a:t>
            </a:r>
            <a:r>
              <a:rPr lang="cs-CZ" altLang="cs-CZ" sz="1800" dirty="0">
                <a:latin typeface="Tahoma" pitchFamily="34" charset="0"/>
                <a:ea typeface="Tahoma" pitchFamily="34" charset="0"/>
                <a:cs typeface="Tahoma" pitchFamily="34" charset="0"/>
              </a:rPr>
              <a:t>(např. na výstavbu kanalizace)</a:t>
            </a:r>
          </a:p>
          <a:p>
            <a:pPr lvl="1" algn="just">
              <a:buFontTx/>
              <a:buNone/>
            </a:pPr>
            <a:r>
              <a:rPr lang="cs-CZ" altLang="cs-CZ" sz="1800" dirty="0">
                <a:latin typeface="Tahoma" pitchFamily="34" charset="0"/>
                <a:ea typeface="Tahoma" pitchFamily="34" charset="0"/>
                <a:cs typeface="Tahoma" pitchFamily="34" charset="0"/>
              </a:rPr>
              <a:t>Předpis </a:t>
            </a:r>
            <a:r>
              <a:rPr lang="cs-CZ" altLang="cs-CZ" sz="1800" b="1" dirty="0">
                <a:latin typeface="Tahoma" pitchFamily="34" charset="0"/>
                <a:ea typeface="Tahoma" pitchFamily="34" charset="0"/>
                <a:cs typeface="Tahoma" pitchFamily="34" charset="0"/>
              </a:rPr>
              <a:t>dlouhodobého podmíněného závazku </a:t>
            </a:r>
            <a:r>
              <a:rPr lang="cs-CZ" altLang="cs-CZ" sz="1800" dirty="0">
                <a:latin typeface="Tahoma" pitchFamily="34" charset="0"/>
                <a:ea typeface="Tahoma" pitchFamily="34" charset="0"/>
                <a:cs typeface="Tahoma" pitchFamily="34" charset="0"/>
              </a:rPr>
              <a:t>(smlouva o dílo)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999 </a:t>
            </a:r>
            <a:r>
              <a:rPr lang="cs-CZ" altLang="cs-CZ" sz="1800" dirty="0">
                <a:solidFill>
                  <a:srgbClr val="FF0000"/>
                </a:solidFill>
                <a:latin typeface="Tahoma" pitchFamily="34" charset="0"/>
                <a:ea typeface="Tahoma" pitchFamily="34" charset="0"/>
                <a:cs typeface="Tahoma" pitchFamily="34" charset="0"/>
              </a:rPr>
              <a:t>MD / </a:t>
            </a:r>
            <a:r>
              <a:rPr lang="cs-CZ" altLang="cs-CZ" sz="1800" dirty="0" smtClean="0">
                <a:solidFill>
                  <a:srgbClr val="FF0000"/>
                </a:solidFill>
                <a:latin typeface="Tahoma" pitchFamily="34" charset="0"/>
                <a:ea typeface="Tahoma" pitchFamily="34" charset="0"/>
                <a:cs typeface="Tahoma" pitchFamily="34" charset="0"/>
              </a:rPr>
              <a:t>971, 972 </a:t>
            </a:r>
            <a:r>
              <a:rPr lang="cs-CZ" altLang="cs-CZ" sz="1800" dirty="0">
                <a:solidFill>
                  <a:srgbClr val="FF0000"/>
                </a:solidFill>
                <a:latin typeface="Tahoma" pitchFamily="34" charset="0"/>
                <a:ea typeface="Tahoma" pitchFamily="34" charset="0"/>
                <a:cs typeface="Tahoma" pitchFamily="34" charset="0"/>
              </a:rPr>
              <a:t>D</a:t>
            </a:r>
          </a:p>
          <a:p>
            <a:pPr lvl="1" algn="just">
              <a:buFontTx/>
              <a:buNone/>
            </a:pPr>
            <a:r>
              <a:rPr lang="cs-CZ" altLang="cs-CZ" sz="1800" dirty="0">
                <a:latin typeface="Tahoma" pitchFamily="34" charset="0"/>
                <a:ea typeface="Tahoma" pitchFamily="34" charset="0"/>
                <a:cs typeface="Tahoma" pitchFamily="34" charset="0"/>
              </a:rPr>
              <a:t>Faktura přijatá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042 </a:t>
            </a:r>
            <a:r>
              <a:rPr lang="cs-CZ" altLang="cs-CZ" sz="1800" dirty="0">
                <a:solidFill>
                  <a:srgbClr val="FF0000"/>
                </a:solidFill>
                <a:latin typeface="Tahoma" pitchFamily="34" charset="0"/>
                <a:ea typeface="Tahoma" pitchFamily="34" charset="0"/>
                <a:cs typeface="Tahoma" pitchFamily="34" charset="0"/>
              </a:rPr>
              <a:t>MD / 321 </a:t>
            </a:r>
            <a:r>
              <a:rPr lang="cs-CZ" altLang="cs-CZ" sz="1800" dirty="0" smtClean="0">
                <a:solidFill>
                  <a:srgbClr val="FF0000"/>
                </a:solidFill>
                <a:latin typeface="Tahoma" pitchFamily="34" charset="0"/>
                <a:ea typeface="Tahoma" pitchFamily="34" charset="0"/>
                <a:cs typeface="Tahoma" pitchFamily="34" charset="0"/>
              </a:rPr>
              <a:t>D</a:t>
            </a:r>
          </a:p>
          <a:p>
            <a:pPr lvl="1" algn="just">
              <a:buFontTx/>
              <a:buNone/>
            </a:pPr>
            <a:r>
              <a:rPr lang="cs-CZ" altLang="cs-CZ" sz="1800" b="1" dirty="0" smtClean="0">
                <a:latin typeface="Tahoma" pitchFamily="34" charset="0"/>
                <a:ea typeface="Tahoma" pitchFamily="34" charset="0"/>
                <a:cs typeface="Tahoma" pitchFamily="34" charset="0"/>
              </a:rPr>
              <a:t>Odúčtování podmíněného závazku </a:t>
            </a:r>
            <a:r>
              <a:rPr lang="cs-CZ" altLang="cs-CZ" sz="1800" dirty="0" smtClean="0">
                <a:latin typeface="Tahoma" pitchFamily="34" charset="0"/>
                <a:ea typeface="Tahoma" pitchFamily="34" charset="0"/>
                <a:cs typeface="Tahoma" pitchFamily="34" charset="0"/>
              </a:rPr>
              <a:t>(ve chvíli zaúčtování na 321 )</a:t>
            </a:r>
          </a:p>
          <a:p>
            <a:pPr lvl="1" algn="just">
              <a:buFontTx/>
              <a:buNone/>
            </a:pPr>
            <a:r>
              <a:rPr lang="cs-CZ" altLang="cs-CZ" sz="1800" dirty="0" smtClean="0">
                <a:latin typeface="Tahoma" pitchFamily="34" charset="0"/>
                <a:ea typeface="Tahoma" pitchFamily="34" charset="0"/>
                <a:cs typeface="Tahoma" pitchFamily="34" charset="0"/>
              </a:rPr>
              <a:t>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971, 972 </a:t>
            </a:r>
            <a:r>
              <a:rPr lang="cs-CZ" altLang="cs-CZ" sz="1800" dirty="0" smtClean="0">
                <a:solidFill>
                  <a:srgbClr val="FF0000"/>
                </a:solidFill>
                <a:latin typeface="Tahoma" pitchFamily="34" charset="0"/>
                <a:ea typeface="Tahoma" pitchFamily="34" charset="0"/>
                <a:cs typeface="Tahoma" pitchFamily="34" charset="0"/>
              </a:rPr>
              <a:t>MD / 999 </a:t>
            </a:r>
            <a:r>
              <a:rPr lang="cs-CZ" altLang="cs-CZ" sz="1800" dirty="0" smtClean="0">
                <a:solidFill>
                  <a:srgbClr val="FF0000"/>
                </a:solidFill>
                <a:latin typeface="Tahoma" pitchFamily="34" charset="0"/>
                <a:ea typeface="Tahoma" pitchFamily="34" charset="0"/>
                <a:cs typeface="Tahoma" pitchFamily="34" charset="0"/>
              </a:rPr>
              <a:t>D</a:t>
            </a:r>
            <a:endParaRPr lang="cs-CZ" altLang="cs-CZ" sz="1800" dirty="0">
              <a:solidFill>
                <a:srgbClr val="FF0000"/>
              </a:solidFill>
              <a:latin typeface="Tahoma" pitchFamily="34" charset="0"/>
              <a:ea typeface="Tahoma" pitchFamily="34" charset="0"/>
              <a:cs typeface="Tahoma" pitchFamily="34" charset="0"/>
            </a:endParaRPr>
          </a:p>
          <a:p>
            <a:pPr marL="457200" indent="-457200" algn="just">
              <a:buFont typeface="+mj-lt"/>
              <a:buAutoNum type="arabicPeriod"/>
            </a:pPr>
            <a:r>
              <a:rPr lang="cs-CZ" altLang="cs-CZ" sz="1800" b="1" dirty="0" smtClean="0">
                <a:latin typeface="Tahoma" pitchFamily="34" charset="0"/>
                <a:ea typeface="Tahoma" pitchFamily="34" charset="0"/>
                <a:cs typeface="Tahoma" pitchFamily="34" charset="0"/>
              </a:rPr>
              <a:t>Úhrada </a:t>
            </a:r>
            <a:r>
              <a:rPr lang="cs-CZ" altLang="cs-CZ" sz="1800" b="1" dirty="0">
                <a:latin typeface="Tahoma" pitchFamily="34" charset="0"/>
                <a:ea typeface="Tahoma" pitchFamily="34" charset="0"/>
                <a:cs typeface="Tahoma" pitchFamily="34" charset="0"/>
              </a:rPr>
              <a:t>faktury </a:t>
            </a:r>
            <a:r>
              <a:rPr lang="cs-CZ" altLang="cs-CZ" sz="1800" b="1" dirty="0">
                <a:latin typeface="Tahoma" pitchFamily="34" charset="0"/>
                <a:ea typeface="Tahoma" pitchFamily="34" charset="0"/>
                <a:cs typeface="Tahoma" pitchFamily="34" charset="0"/>
              </a:rPr>
              <a:t>z úvěru </a:t>
            </a:r>
            <a:r>
              <a:rPr lang="cs-CZ" altLang="cs-CZ" sz="1800" dirty="0">
                <a:latin typeface="Tahoma" pitchFamily="34" charset="0"/>
                <a:ea typeface="Tahoma" pitchFamily="34" charset="0"/>
                <a:cs typeface="Tahoma" pitchFamily="34" charset="0"/>
              </a:rPr>
              <a:t>(pokud lze softwarově zajistit zobrazení přijetí úvěru v rozpočtu) </a:t>
            </a:r>
            <a:r>
              <a:rPr lang="cs-CZ" altLang="cs-CZ" sz="1600" dirty="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321 </a:t>
            </a:r>
            <a:r>
              <a:rPr lang="cs-CZ" altLang="cs-CZ" sz="1800" dirty="0">
                <a:solidFill>
                  <a:srgbClr val="FF0000"/>
                </a:solidFill>
                <a:latin typeface="Tahoma" pitchFamily="34" charset="0"/>
                <a:ea typeface="Tahoma" pitchFamily="34" charset="0"/>
                <a:cs typeface="Tahoma" pitchFamily="34" charset="0"/>
              </a:rPr>
              <a:t>MD / </a:t>
            </a:r>
            <a:r>
              <a:rPr lang="cs-CZ" altLang="cs-CZ" sz="1800" dirty="0" smtClean="0">
                <a:solidFill>
                  <a:srgbClr val="FF0000"/>
                </a:solidFill>
                <a:latin typeface="Tahoma" pitchFamily="34" charset="0"/>
                <a:ea typeface="Tahoma" pitchFamily="34" charset="0"/>
                <a:cs typeface="Tahoma" pitchFamily="34" charset="0"/>
              </a:rPr>
              <a:t>281, 451 </a:t>
            </a:r>
            <a:r>
              <a:rPr lang="cs-CZ" altLang="cs-CZ" sz="1800" dirty="0">
                <a:solidFill>
                  <a:srgbClr val="FF0000"/>
                </a:solidFill>
                <a:latin typeface="Tahoma" pitchFamily="34" charset="0"/>
                <a:ea typeface="Tahoma" pitchFamily="34" charset="0"/>
                <a:cs typeface="Tahoma" pitchFamily="34" charset="0"/>
              </a:rPr>
              <a:t>D   6121 pol.   2321 § </a:t>
            </a:r>
          </a:p>
          <a:p>
            <a:pPr lvl="3" algn="just">
              <a:buFontTx/>
              <a:buNone/>
            </a:pPr>
            <a:r>
              <a:rPr lang="cs-CZ" altLang="cs-CZ" dirty="0">
                <a:latin typeface="Tahoma" pitchFamily="34" charset="0"/>
                <a:ea typeface="Tahoma" pitchFamily="34" charset="0"/>
                <a:cs typeface="Tahoma" pitchFamily="34" charset="0"/>
              </a:rPr>
              <a:t>	</a:t>
            </a:r>
            <a:r>
              <a:rPr lang="cs-CZ" altLang="cs-CZ" sz="1600" dirty="0" smtClean="0">
                <a:latin typeface="Tahoma" pitchFamily="34" charset="0"/>
                <a:ea typeface="Tahoma" pitchFamily="34" charset="0"/>
                <a:cs typeface="Tahoma" pitchFamily="34" charset="0"/>
              </a:rPr>
              <a:t>Pozn</a:t>
            </a:r>
            <a:r>
              <a:rPr lang="cs-CZ" altLang="cs-CZ" sz="1600" dirty="0">
                <a:latin typeface="Tahoma" pitchFamily="34" charset="0"/>
                <a:ea typeface="Tahoma" pitchFamily="34" charset="0"/>
                <a:cs typeface="Tahoma" pitchFamily="34" charset="0"/>
              </a:rPr>
              <a:t>. Neúčtováno o položce 8123 (příp. 8113), v rozpočtu se ale musejí projevit</a:t>
            </a:r>
          </a:p>
          <a:p>
            <a:pPr marL="457200" indent="-457200" algn="just">
              <a:buFont typeface="+mj-lt"/>
              <a:buAutoNum type="arabicPeriod"/>
            </a:pPr>
            <a:r>
              <a:rPr lang="cs-CZ" altLang="cs-CZ" sz="1800" b="1" dirty="0" smtClean="0">
                <a:latin typeface="Tahoma" pitchFamily="34" charset="0"/>
                <a:ea typeface="Tahoma" pitchFamily="34" charset="0"/>
                <a:cs typeface="Tahoma" pitchFamily="34" charset="0"/>
              </a:rPr>
              <a:t>Splátka</a:t>
            </a:r>
            <a:r>
              <a:rPr lang="cs-CZ" altLang="cs-CZ" sz="1800" dirty="0">
                <a:latin typeface="Tahoma" pitchFamily="34" charset="0"/>
                <a:ea typeface="Tahoma" pitchFamily="34" charset="0"/>
                <a:cs typeface="Tahoma" pitchFamily="34" charset="0"/>
              </a:rPr>
              <a:t>: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281, 451 </a:t>
            </a:r>
            <a:r>
              <a:rPr lang="cs-CZ" altLang="cs-CZ" sz="1800" dirty="0">
                <a:solidFill>
                  <a:srgbClr val="FF0000"/>
                </a:solidFill>
                <a:latin typeface="Tahoma" pitchFamily="34" charset="0"/>
                <a:ea typeface="Tahoma" pitchFamily="34" charset="0"/>
                <a:cs typeface="Tahoma" pitchFamily="34" charset="0"/>
              </a:rPr>
              <a:t>MD / 231 D   8124 pol.  0000 </a:t>
            </a:r>
            <a:r>
              <a:rPr lang="cs-CZ" altLang="cs-CZ" sz="1800" dirty="0" smtClean="0">
                <a:solidFill>
                  <a:srgbClr val="FF0000"/>
                </a:solidFill>
                <a:latin typeface="Tahoma" pitchFamily="34" charset="0"/>
                <a:ea typeface="Tahoma" pitchFamily="34" charset="0"/>
                <a:cs typeface="Tahoma" pitchFamily="34" charset="0"/>
              </a:rPr>
              <a:t>§</a:t>
            </a:r>
          </a:p>
          <a:p>
            <a:pPr marL="457200" indent="-457200" algn="just">
              <a:buNone/>
            </a:pPr>
            <a:r>
              <a:rPr lang="cs-CZ" altLang="cs-CZ" sz="1800" dirty="0" smtClean="0">
                <a:solidFill>
                  <a:srgbClr val="FF0000"/>
                </a:solidFill>
                <a:latin typeface="Tahoma" pitchFamily="34" charset="0"/>
                <a:ea typeface="Tahoma" pitchFamily="34" charset="0"/>
                <a:cs typeface="Tahoma" pitchFamily="34" charset="0"/>
              </a:rPr>
              <a:t>	</a:t>
            </a:r>
            <a:r>
              <a:rPr lang="cs-CZ" altLang="cs-CZ" sz="1800" b="1" dirty="0" smtClean="0">
                <a:solidFill>
                  <a:schemeClr val="tx1"/>
                </a:solidFill>
                <a:latin typeface="Tahoma" pitchFamily="34" charset="0"/>
                <a:ea typeface="Tahoma" pitchFamily="34" charset="0"/>
                <a:cs typeface="Tahoma" pitchFamily="34" charset="0"/>
              </a:rPr>
              <a:t>O</a:t>
            </a:r>
            <a:r>
              <a:rPr lang="cs-CZ" altLang="cs-CZ" sz="1800" b="1" dirty="0" smtClean="0">
                <a:latin typeface="Tahoma" pitchFamily="34" charset="0"/>
                <a:ea typeface="Tahoma" pitchFamily="34" charset="0"/>
                <a:cs typeface="Tahoma" pitchFamily="34" charset="0"/>
              </a:rPr>
              <a:t>dúčtování části úvěrového rámce </a:t>
            </a:r>
            <a:r>
              <a:rPr lang="cs-CZ" altLang="cs-CZ" sz="1800" dirty="0" smtClean="0">
                <a:latin typeface="Tahoma" pitchFamily="34" charset="0"/>
                <a:ea typeface="Tahoma" pitchFamily="34" charset="0"/>
                <a:cs typeface="Tahoma" pitchFamily="34" charset="0"/>
              </a:rPr>
              <a:t>(ve chvíli zaúčtování na 281, 451)</a:t>
            </a:r>
            <a:r>
              <a:rPr lang="cs-CZ" altLang="cs-CZ" sz="1800" dirty="0" smtClean="0">
                <a:solidFill>
                  <a:srgbClr val="FF0000"/>
                </a:solidFill>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				999 MD / 991, 992 D</a:t>
            </a:r>
            <a:endParaRPr lang="cs-CZ" altLang="cs-CZ" sz="1800" dirty="0">
              <a:solidFill>
                <a:srgbClr val="FF000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4341821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a:xfrm>
            <a:off x="0" y="0"/>
            <a:ext cx="9144000" cy="1122363"/>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Návratné finanční výpomoci</a:t>
            </a:r>
          </a:p>
        </p:txBody>
      </p:sp>
      <p:sp>
        <p:nvSpPr>
          <p:cNvPr id="91139" name="Rectangle 3"/>
          <p:cNvSpPr>
            <a:spLocks noGrp="1"/>
          </p:cNvSpPr>
          <p:nvPr>
            <p:ph type="body" idx="4294967295"/>
          </p:nvPr>
        </p:nvSpPr>
        <p:spPr>
          <a:xfrm>
            <a:off x="467543" y="1340768"/>
            <a:ext cx="8280921" cy="460851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3200" dirty="0" smtClean="0">
                <a:latin typeface="Gentium Basic"/>
                <a:ea typeface="Arial Unicode MS" pitchFamily="34" charset="-128"/>
                <a:cs typeface="Arial Unicode MS" pitchFamily="34" charset="-128"/>
              </a:rPr>
              <a:t>Bezúročné půjčky</a:t>
            </a:r>
            <a:endParaRPr lang="cs-CZ" altLang="cs-CZ" sz="3200" dirty="0">
              <a:latin typeface="Gentium Basic"/>
              <a:ea typeface="Arial Unicode MS" pitchFamily="34" charset="-128"/>
              <a:cs typeface="Arial Unicode MS" pitchFamily="34" charset="-128"/>
            </a:endParaRPr>
          </a:p>
          <a:p>
            <a:pPr algn="just"/>
            <a:r>
              <a:rPr lang="cs-CZ" altLang="cs-CZ" sz="3200" dirty="0">
                <a:latin typeface="Gentium Basic"/>
                <a:ea typeface="Arial Unicode MS" pitchFamily="34" charset="-128"/>
                <a:cs typeface="Arial Unicode MS" pitchFamily="34" charset="-128"/>
              </a:rPr>
              <a:t>přijetí </a:t>
            </a:r>
          </a:p>
          <a:p>
            <a:pPr lvl="1" algn="just">
              <a:buFontTx/>
              <a:buChar char="•"/>
            </a:pPr>
            <a:r>
              <a:rPr lang="cs-CZ" altLang="cs-CZ" sz="3200" dirty="0">
                <a:latin typeface="Gentium Basic"/>
                <a:ea typeface="Arial Unicode MS" pitchFamily="34" charset="-128"/>
                <a:cs typeface="Arial Unicode MS" pitchFamily="34" charset="-128"/>
              </a:rPr>
              <a:t>326 – Přijaté návratné finanční výpomoci krátkodobé</a:t>
            </a:r>
          </a:p>
          <a:p>
            <a:pPr lvl="1" algn="just">
              <a:buFontTx/>
              <a:buChar char="•"/>
            </a:pPr>
            <a:r>
              <a:rPr lang="cs-CZ" altLang="cs-CZ" sz="3200" dirty="0">
                <a:latin typeface="Gentium Basic"/>
                <a:ea typeface="Arial Unicode MS" pitchFamily="34" charset="-128"/>
                <a:cs typeface="Arial Unicode MS" pitchFamily="34" charset="-128"/>
              </a:rPr>
              <a:t>452 – Přijaté návratné finanční výpomoci </a:t>
            </a:r>
            <a:r>
              <a:rPr lang="cs-CZ" altLang="cs-CZ" sz="3200" dirty="0" smtClean="0">
                <a:latin typeface="Gentium Basic"/>
                <a:ea typeface="Arial Unicode MS" pitchFamily="34" charset="-128"/>
                <a:cs typeface="Arial Unicode MS" pitchFamily="34" charset="-128"/>
              </a:rPr>
              <a:t>dlouhodobé</a:t>
            </a:r>
          </a:p>
        </p:txBody>
      </p:sp>
    </p:spTree>
    <p:extLst>
      <p:ext uri="{BB962C8B-B14F-4D97-AF65-F5344CB8AC3E}">
        <p14:creationId xmlns:p14="http://schemas.microsoft.com/office/powerpoint/2010/main" xmlns="" val="84930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7</a:t>
            </a:fld>
            <a:endParaRPr lang="cs-CZ" altLang="cs-CZ" sz="1200">
              <a:latin typeface="Georgia" panose="02040502050405020303" pitchFamily="18" charset="0"/>
            </a:endParaRPr>
          </a:p>
        </p:txBody>
      </p:sp>
      <p:sp>
        <p:nvSpPr>
          <p:cNvPr id="31746" name="Rectangle 2"/>
          <p:cNvSpPr>
            <a:spLocks noGrp="1"/>
          </p:cNvSpPr>
          <p:nvPr>
            <p:ph type="title" idx="4294967295"/>
          </p:nvPr>
        </p:nvSpPr>
        <p:spPr>
          <a:xfrm>
            <a:off x="395536" y="404664"/>
            <a:ext cx="8229600" cy="1143000"/>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3600" dirty="0">
                <a:solidFill>
                  <a:schemeClr val="tx2"/>
                </a:solidFill>
                <a:ea typeface="+mn-ea"/>
                <a:cs typeface="Arial" charset="0"/>
              </a:rPr>
              <a:t>Rozpočtová skladba</a:t>
            </a:r>
          </a:p>
        </p:txBody>
      </p:sp>
      <p:sp>
        <p:nvSpPr>
          <p:cNvPr id="31747" name="Rectangle 3"/>
          <p:cNvSpPr>
            <a:spLocks noGrp="1"/>
          </p:cNvSpPr>
          <p:nvPr>
            <p:ph type="body" idx="4294967295"/>
          </p:nvPr>
        </p:nvSpPr>
        <p:spPr>
          <a:xfrm>
            <a:off x="467544" y="1556792"/>
            <a:ext cx="8229600" cy="460851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a:latin typeface="Gentium Basic" panose="02000503060000020004" pitchFamily="2" charset="-18"/>
              </a:rPr>
              <a:t>Vyhláška MF č. 323/2002 Sb.</a:t>
            </a:r>
          </a:p>
          <a:p>
            <a:pPr algn="just"/>
            <a:endParaRPr lang="cs-CZ" altLang="cs-CZ" sz="2800" dirty="0">
              <a:latin typeface="Gentium Basic" panose="02000503060000020004" pitchFamily="2" charset="-18"/>
            </a:endParaRPr>
          </a:p>
          <a:p>
            <a:pPr algn="just"/>
            <a:r>
              <a:rPr lang="cs-CZ" altLang="cs-CZ" sz="2800" dirty="0">
                <a:latin typeface="Gentium Basic" panose="02000503060000020004" pitchFamily="2" charset="-18"/>
              </a:rPr>
              <a:t>Klasifikace peněžních operací v </a:t>
            </a:r>
            <a:r>
              <a:rPr lang="cs-CZ" altLang="cs-CZ" sz="2800" dirty="0" smtClean="0">
                <a:latin typeface="Gentium Basic" panose="02000503060000020004" pitchFamily="2" charset="-18"/>
              </a:rPr>
              <a:t>rozpočtu</a:t>
            </a:r>
          </a:p>
          <a:p>
            <a:pPr lvl="1" algn="just"/>
            <a:r>
              <a:rPr lang="cs-CZ" altLang="cs-CZ" sz="2600" dirty="0" smtClean="0">
                <a:latin typeface="Gentium Basic" panose="02000503060000020004" pitchFamily="2" charset="-18"/>
              </a:rPr>
              <a:t>Pohyb peněžních prostředků na bankovních účtech ÚSC (v rozpočtové činnosti ÚSC)</a:t>
            </a:r>
            <a:endParaRPr lang="cs-CZ" altLang="cs-CZ" sz="2600" dirty="0">
              <a:latin typeface="Gentium Basic" panose="02000503060000020004" pitchFamily="2" charset="-18"/>
            </a:endParaRPr>
          </a:p>
          <a:p>
            <a:pPr algn="just"/>
            <a:endParaRPr lang="cs-CZ" altLang="cs-CZ" sz="2800" dirty="0">
              <a:latin typeface="Gentium Basic" panose="02000503060000020004" pitchFamily="2" charset="-18"/>
            </a:endParaRPr>
          </a:p>
          <a:p>
            <a:pPr algn="just"/>
            <a:r>
              <a:rPr lang="cs-CZ" altLang="cs-CZ" sz="2800" dirty="0">
                <a:latin typeface="Gentium Basic" panose="02000503060000020004" pitchFamily="2" charset="-18"/>
              </a:rPr>
              <a:t>Rozpočtové hospodaření a peněžní fondy</a:t>
            </a:r>
          </a:p>
          <a:p>
            <a:pPr algn="just">
              <a:buFontTx/>
              <a:buNone/>
            </a:pPr>
            <a:endParaRPr lang="cs-CZ" altLang="cs-CZ" sz="2800" dirty="0">
              <a:latin typeface="Gentium Basic" panose="02000503060000020004" pitchFamily="2" charset="-18"/>
            </a:endParaRPr>
          </a:p>
        </p:txBody>
      </p:sp>
    </p:spTree>
    <p:extLst>
      <p:ext uri="{BB962C8B-B14F-4D97-AF65-F5344CB8AC3E}">
        <p14:creationId xmlns:p14="http://schemas.microsoft.com/office/powerpoint/2010/main" xmlns="" val="83355702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Poskytnuté půjčky</a:t>
            </a:r>
          </a:p>
        </p:txBody>
      </p:sp>
      <p:sp>
        <p:nvSpPr>
          <p:cNvPr id="92163" name="Rectangle 3"/>
          <p:cNvSpPr>
            <a:spLocks noGrp="1"/>
          </p:cNvSpPr>
          <p:nvPr>
            <p:ph type="body" idx="4294967295"/>
          </p:nvPr>
        </p:nvSpPr>
        <p:spPr>
          <a:xfrm>
            <a:off x="539553" y="1412776"/>
            <a:ext cx="8353622" cy="460851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3600" dirty="0">
                <a:latin typeface="Gentium Basic"/>
                <a:ea typeface="Arial Unicode MS" pitchFamily="34" charset="-128"/>
                <a:cs typeface="Arial Unicode MS" pitchFamily="34" charset="-128"/>
                <a:sym typeface="Wingdings" pitchFamily="2" charset="2"/>
              </a:rPr>
              <a:t>pohledávka ÚSC vůči jinému subjektu</a:t>
            </a:r>
          </a:p>
          <a:p>
            <a:pPr algn="just"/>
            <a:r>
              <a:rPr lang="cs-CZ" altLang="cs-CZ" sz="3600" dirty="0">
                <a:latin typeface="Gentium Basic"/>
                <a:ea typeface="Arial Unicode MS" pitchFamily="34" charset="-128"/>
                <a:cs typeface="Arial Unicode MS" pitchFamily="34" charset="-128"/>
                <a:sym typeface="Wingdings" pitchFamily="2" charset="2"/>
              </a:rPr>
              <a:t>důvod poskytování</a:t>
            </a:r>
          </a:p>
          <a:p>
            <a:pPr algn="just"/>
            <a:r>
              <a:rPr lang="cs-CZ" altLang="cs-CZ" sz="3600" dirty="0">
                <a:latin typeface="Gentium Basic"/>
                <a:ea typeface="Arial Unicode MS" pitchFamily="34" charset="-128"/>
                <a:cs typeface="Arial Unicode MS" pitchFamily="34" charset="-128"/>
                <a:sym typeface="Wingdings" pitchFamily="2" charset="2"/>
              </a:rPr>
              <a:t>krátkodobé, dlouhodobé poskytnuté půjčky</a:t>
            </a:r>
          </a:p>
        </p:txBody>
      </p:sp>
    </p:spTree>
    <p:extLst>
      <p:ext uri="{BB962C8B-B14F-4D97-AF65-F5344CB8AC3E}">
        <p14:creationId xmlns:p14="http://schemas.microsoft.com/office/powerpoint/2010/main" xmlns="" val="1540176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idx="4294967295"/>
          </p:nvPr>
        </p:nvSpPr>
        <p:spPr>
          <a:xfrm>
            <a:off x="0" y="0"/>
            <a:ext cx="9144000" cy="12192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Poskytnuté návratné finanční výpomoci</a:t>
            </a:r>
          </a:p>
        </p:txBody>
      </p:sp>
      <p:sp>
        <p:nvSpPr>
          <p:cNvPr id="93187" name="Rectangle 3"/>
          <p:cNvSpPr>
            <a:spLocks noGrp="1"/>
          </p:cNvSpPr>
          <p:nvPr>
            <p:ph type="body" idx="4294967295"/>
          </p:nvPr>
        </p:nvSpPr>
        <p:spPr>
          <a:xfrm>
            <a:off x="251520" y="1556792"/>
            <a:ext cx="8496944" cy="43924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marL="990600" lvl="1" indent="-533400" algn="just">
              <a:buFontTx/>
              <a:buNone/>
            </a:pPr>
            <a:r>
              <a:rPr lang="cs-CZ" altLang="cs-CZ" sz="3200" dirty="0">
                <a:latin typeface="Gentium Basic"/>
                <a:ea typeface="Arial Unicode MS" pitchFamily="34" charset="-128"/>
                <a:cs typeface="Arial Unicode MS" pitchFamily="34" charset="-128"/>
              </a:rPr>
              <a:t>316 – Poskytnuté návratné finanční výpomoci krátkodobé</a:t>
            </a:r>
          </a:p>
          <a:p>
            <a:pPr marL="990600" lvl="1" indent="-533400" algn="just">
              <a:buFontTx/>
              <a:buNone/>
            </a:pPr>
            <a:r>
              <a:rPr lang="cs-CZ" altLang="cs-CZ" sz="3200" dirty="0" smtClean="0">
                <a:latin typeface="Gentium Basic"/>
                <a:ea typeface="Arial Unicode MS" pitchFamily="34" charset="-128"/>
                <a:cs typeface="Arial Unicode MS" pitchFamily="34" charset="-128"/>
              </a:rPr>
              <a:t>462 </a:t>
            </a:r>
            <a:r>
              <a:rPr lang="cs-CZ" altLang="cs-CZ" sz="3200" dirty="0">
                <a:latin typeface="Gentium Basic"/>
                <a:ea typeface="Arial Unicode MS" pitchFamily="34" charset="-128"/>
                <a:cs typeface="Arial Unicode MS" pitchFamily="34" charset="-128"/>
              </a:rPr>
              <a:t>– Poskytnuté návratné finanční výpomoci dlouhodobé</a:t>
            </a:r>
          </a:p>
          <a:p>
            <a:pPr marL="990600" lvl="1" indent="-533400" algn="just">
              <a:buFontTx/>
              <a:buNone/>
            </a:pPr>
            <a:r>
              <a:rPr lang="cs-CZ" altLang="cs-CZ" sz="3200" dirty="0" smtClean="0">
                <a:latin typeface="Gentium Basic"/>
                <a:ea typeface="Arial Unicode MS" pitchFamily="34" charset="-128"/>
                <a:cs typeface="Arial Unicode MS" pitchFamily="34" charset="-128"/>
              </a:rPr>
              <a:t>067 </a:t>
            </a:r>
            <a:r>
              <a:rPr lang="cs-CZ" altLang="cs-CZ" sz="3200" dirty="0">
                <a:latin typeface="Gentium Basic"/>
                <a:ea typeface="Arial Unicode MS" pitchFamily="34" charset="-128"/>
                <a:cs typeface="Arial Unicode MS" pitchFamily="34" charset="-128"/>
              </a:rPr>
              <a:t>– </a:t>
            </a:r>
            <a:r>
              <a:rPr lang="cs-CZ" altLang="cs-CZ" sz="3200" dirty="0" smtClean="0">
                <a:latin typeface="Gentium Basic"/>
                <a:ea typeface="Arial Unicode MS" pitchFamily="34" charset="-128"/>
                <a:cs typeface="Arial Unicode MS" pitchFamily="34" charset="-128"/>
              </a:rPr>
              <a:t>D</a:t>
            </a:r>
            <a:r>
              <a:rPr lang="cs-CZ" altLang="cs-CZ" sz="3200" dirty="0" smtClean="0">
                <a:latin typeface="Gentium Basic"/>
                <a:ea typeface="Arial Unicode MS" pitchFamily="34" charset="-128"/>
                <a:cs typeface="Arial Unicode MS" pitchFamily="34" charset="-128"/>
              </a:rPr>
              <a:t>louhodobé půjčky</a:t>
            </a:r>
            <a:endParaRPr lang="cs-CZ" altLang="cs-CZ" sz="3200" dirty="0">
              <a:latin typeface="Gentium Basic"/>
              <a:ea typeface="Arial Unicode MS" pitchFamily="34" charset="-128"/>
              <a:cs typeface="Arial Unicode MS" pitchFamily="34" charset="-128"/>
            </a:endParaRPr>
          </a:p>
        </p:txBody>
      </p:sp>
    </p:spTree>
    <p:extLst>
      <p:ext uri="{BB962C8B-B14F-4D97-AF65-F5344CB8AC3E}">
        <p14:creationId xmlns:p14="http://schemas.microsoft.com/office/powerpoint/2010/main" xmlns="" val="36149273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idx="4294967295"/>
          </p:nvPr>
        </p:nvSpPr>
        <p:spPr>
          <a:xfrm>
            <a:off x="-2817" y="0"/>
            <a:ext cx="9144000" cy="1052736"/>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Účtování o termínovaných vkladech</a:t>
            </a:r>
          </a:p>
        </p:txBody>
      </p:sp>
      <p:sp>
        <p:nvSpPr>
          <p:cNvPr id="94211" name="Rectangle 3"/>
          <p:cNvSpPr>
            <a:spLocks noGrp="1"/>
          </p:cNvSpPr>
          <p:nvPr>
            <p:ph type="body" idx="4294967295"/>
          </p:nvPr>
        </p:nvSpPr>
        <p:spPr>
          <a:xfrm>
            <a:off x="467544" y="1700808"/>
            <a:ext cx="8136904" cy="460851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marL="990600" lvl="1" indent="-533400" algn="just">
              <a:buNone/>
            </a:pPr>
            <a:r>
              <a:rPr lang="cs-CZ" altLang="cs-CZ" sz="3000" dirty="0">
                <a:latin typeface="Gentium Basic"/>
                <a:ea typeface="Arial Unicode MS" pitchFamily="34" charset="-128"/>
                <a:cs typeface="Arial Unicode MS" pitchFamily="34" charset="-128"/>
              </a:rPr>
              <a:t>244 – Termínované vklady krátkodobé</a:t>
            </a:r>
          </a:p>
          <a:p>
            <a:pPr marL="990600" lvl="1" indent="-533400" algn="just">
              <a:buNone/>
            </a:pPr>
            <a:r>
              <a:rPr lang="cs-CZ" altLang="cs-CZ" sz="3000" dirty="0">
                <a:latin typeface="Gentium Basic"/>
                <a:ea typeface="Arial Unicode MS" pitchFamily="34" charset="-128"/>
                <a:cs typeface="Arial Unicode MS" pitchFamily="34" charset="-128"/>
              </a:rPr>
              <a:t>068 – Termínované vklady dlouhodobé</a:t>
            </a:r>
          </a:p>
          <a:p>
            <a:pPr marL="990600" lvl="1" indent="-533400" algn="just">
              <a:buNone/>
            </a:pPr>
            <a:endParaRPr lang="cs-CZ" altLang="cs-CZ" sz="3000" dirty="0">
              <a:latin typeface="Gentium Basic"/>
              <a:ea typeface="Arial Unicode MS" pitchFamily="34" charset="-128"/>
              <a:cs typeface="Arial Unicode MS" pitchFamily="34" charset="-128"/>
            </a:endParaRPr>
          </a:p>
          <a:p>
            <a:pPr marL="990600" lvl="1" indent="-533400" algn="just">
              <a:buNone/>
            </a:pPr>
            <a:r>
              <a:rPr lang="cs-CZ" altLang="cs-CZ" sz="3000" dirty="0">
                <a:latin typeface="Gentium Basic"/>
                <a:ea typeface="Arial Unicode MS" pitchFamily="34" charset="-128"/>
                <a:cs typeface="Arial Unicode MS" pitchFamily="34" charset="-128"/>
              </a:rPr>
              <a:t>Rozpočtová skladba:</a:t>
            </a:r>
          </a:p>
          <a:p>
            <a:pPr marL="990600" lvl="1" indent="-533400" algn="just">
              <a:buNone/>
            </a:pPr>
            <a:r>
              <a:rPr lang="cs-CZ" altLang="cs-CZ" sz="3000" dirty="0">
                <a:latin typeface="Gentium Basic"/>
                <a:ea typeface="Arial Unicode MS" pitchFamily="34" charset="-128"/>
                <a:cs typeface="Arial Unicode MS" pitchFamily="34" charset="-128"/>
              </a:rPr>
              <a:t>8117, 8127 – přijetí prostředků na termínovaném vkladu</a:t>
            </a:r>
          </a:p>
          <a:p>
            <a:pPr marL="990600" lvl="1" indent="-533400" algn="just">
              <a:buNone/>
            </a:pPr>
            <a:r>
              <a:rPr lang="cs-CZ" altLang="cs-CZ" sz="3000" dirty="0" smtClean="0">
                <a:latin typeface="Gentium Basic"/>
                <a:ea typeface="Arial Unicode MS" pitchFamily="34" charset="-128"/>
                <a:cs typeface="Arial Unicode MS" pitchFamily="34" charset="-128"/>
              </a:rPr>
              <a:t>8118, 8128 </a:t>
            </a:r>
            <a:r>
              <a:rPr lang="cs-CZ" altLang="cs-CZ" sz="3000" dirty="0">
                <a:latin typeface="Gentium Basic"/>
                <a:ea typeface="Arial Unicode MS" pitchFamily="34" charset="-128"/>
                <a:cs typeface="Arial Unicode MS" pitchFamily="34" charset="-128"/>
              </a:rPr>
              <a:t>– převod prostředků z termínovaného vkladu (rušení termínovaného vkladu</a:t>
            </a:r>
            <a:r>
              <a:rPr lang="cs-CZ" altLang="cs-CZ" sz="3000" dirty="0" smtClean="0">
                <a:latin typeface="Gentium Basic"/>
                <a:ea typeface="Arial Unicode MS" pitchFamily="34" charset="-128"/>
                <a:cs typeface="Arial Unicode MS" pitchFamily="34" charset="-128"/>
              </a:rPr>
              <a:t>)</a:t>
            </a:r>
          </a:p>
          <a:p>
            <a:pPr marL="990600" lvl="1" indent="-533400" algn="just">
              <a:buNone/>
            </a:pPr>
            <a:r>
              <a:rPr lang="cs-CZ" altLang="cs-CZ" sz="3000" dirty="0" smtClean="0">
                <a:latin typeface="Gentium Basic"/>
                <a:ea typeface="Arial Unicode MS" pitchFamily="34" charset="-128"/>
                <a:cs typeface="Arial Unicode MS" pitchFamily="34" charset="-128"/>
              </a:rPr>
              <a:t>Pozn. obdobně RS u ZBÚ - pro převod prostředků ze ZBÚ ve prospěch TV a zpět</a:t>
            </a:r>
            <a:endParaRPr lang="cs-CZ" altLang="cs-CZ" sz="3000" dirty="0">
              <a:latin typeface="Gentium Basic"/>
              <a:ea typeface="Arial Unicode MS" pitchFamily="34" charset="-128"/>
              <a:cs typeface="Arial Unicode MS" pitchFamily="34" charset="-128"/>
            </a:endParaRPr>
          </a:p>
          <a:p>
            <a:pPr marL="990600" lvl="1" indent="-533400" algn="just">
              <a:buNone/>
            </a:pPr>
            <a:endParaRPr lang="cs-CZ" altLang="cs-CZ" sz="3000" dirty="0">
              <a:latin typeface="Gentium Basic"/>
              <a:ea typeface="Arial Unicode MS" pitchFamily="34" charset="-128"/>
              <a:cs typeface="Arial Unicode MS" pitchFamily="34" charset="-128"/>
            </a:endParaRPr>
          </a:p>
        </p:txBody>
      </p:sp>
    </p:spTree>
    <p:extLst>
      <p:ext uri="{BB962C8B-B14F-4D97-AF65-F5344CB8AC3E}">
        <p14:creationId xmlns:p14="http://schemas.microsoft.com/office/powerpoint/2010/main" xmlns="" val="10009063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idx="4294967295"/>
          </p:nvPr>
        </p:nvSpPr>
        <p:spPr>
          <a:xfrm>
            <a:off x="0" y="1"/>
            <a:ext cx="9144000" cy="1036638"/>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Druhy organizací ÚSC</a:t>
            </a:r>
          </a:p>
        </p:txBody>
      </p:sp>
      <p:sp>
        <p:nvSpPr>
          <p:cNvPr id="10243" name="Rectangle 3"/>
          <p:cNvSpPr>
            <a:spLocks noGrp="1"/>
          </p:cNvSpPr>
          <p:nvPr>
            <p:ph sz="quarter" idx="4294967295"/>
          </p:nvPr>
        </p:nvSpPr>
        <p:spPr>
          <a:xfrm>
            <a:off x="467543" y="1773239"/>
            <a:ext cx="8497069" cy="432005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lnSpcReduction="10000"/>
          </a:bodyPr>
          <a:lstStyle/>
          <a:p>
            <a:pPr algn="just">
              <a:buFontTx/>
              <a:buChar char="•"/>
            </a:pPr>
            <a:r>
              <a:rPr lang="cs-CZ" altLang="cs-CZ" sz="3200" dirty="0">
                <a:latin typeface="Gentium Basic"/>
                <a:ea typeface="Arial Unicode MS" pitchFamily="34" charset="-128"/>
                <a:cs typeface="Arial Unicode MS" pitchFamily="34" charset="-128"/>
              </a:rPr>
              <a:t>ÚSC může zřizovat či zakládat:</a:t>
            </a:r>
          </a:p>
          <a:p>
            <a:pPr lvl="1" algn="just"/>
            <a:r>
              <a:rPr lang="cs-CZ" altLang="cs-CZ" sz="3000" dirty="0">
                <a:latin typeface="Gentium Basic"/>
                <a:ea typeface="Arial Unicode MS" pitchFamily="34" charset="-128"/>
                <a:cs typeface="Arial Unicode MS" pitchFamily="34" charset="-128"/>
              </a:rPr>
              <a:t>vlastní organizační složky</a:t>
            </a:r>
          </a:p>
          <a:p>
            <a:pPr lvl="1" algn="just"/>
            <a:r>
              <a:rPr lang="cs-CZ" altLang="cs-CZ" sz="3000" dirty="0">
                <a:latin typeface="Gentium Basic"/>
                <a:ea typeface="Arial Unicode MS" pitchFamily="34" charset="-128"/>
                <a:cs typeface="Arial Unicode MS" pitchFamily="34" charset="-128"/>
              </a:rPr>
              <a:t>příspěvkové organizace</a:t>
            </a:r>
          </a:p>
          <a:p>
            <a:pPr lvl="1" algn="just"/>
            <a:r>
              <a:rPr lang="cs-CZ" altLang="cs-CZ" sz="3000" dirty="0">
                <a:latin typeface="Gentium Basic"/>
                <a:ea typeface="Arial Unicode MS" pitchFamily="34" charset="-128"/>
                <a:cs typeface="Arial Unicode MS" pitchFamily="34" charset="-128"/>
              </a:rPr>
              <a:t>obchodní společnosti (a.s., s.r.o.)</a:t>
            </a:r>
          </a:p>
          <a:p>
            <a:pPr lvl="1" algn="just"/>
            <a:r>
              <a:rPr lang="cs-CZ" altLang="cs-CZ" sz="3000" dirty="0">
                <a:latin typeface="Gentium Basic"/>
                <a:ea typeface="Arial Unicode MS" pitchFamily="34" charset="-128"/>
                <a:cs typeface="Arial Unicode MS" pitchFamily="34" charset="-128"/>
              </a:rPr>
              <a:t>obecně prospěšné společnosti</a:t>
            </a:r>
          </a:p>
          <a:p>
            <a:pPr lvl="1" algn="just"/>
            <a:r>
              <a:rPr lang="cs-CZ" altLang="cs-CZ" sz="3000" dirty="0">
                <a:latin typeface="Gentium Basic"/>
                <a:ea typeface="Arial Unicode MS" pitchFamily="34" charset="-128"/>
                <a:cs typeface="Arial Unicode MS" pitchFamily="34" charset="-128"/>
              </a:rPr>
              <a:t>školské právnické osoby</a:t>
            </a:r>
          </a:p>
          <a:p>
            <a:pPr lvl="1" algn="just"/>
            <a:r>
              <a:rPr lang="cs-CZ" altLang="cs-CZ" sz="3000" dirty="0">
                <a:latin typeface="Gentium Basic"/>
                <a:ea typeface="Arial Unicode MS" pitchFamily="34" charset="-128"/>
                <a:cs typeface="Arial Unicode MS" pitchFamily="34" charset="-128"/>
              </a:rPr>
              <a:t>veřejné výzkumné instituce</a:t>
            </a:r>
          </a:p>
          <a:p>
            <a:pPr lvl="1" algn="just"/>
            <a:r>
              <a:rPr lang="cs-CZ" altLang="cs-CZ" sz="3000" dirty="0">
                <a:latin typeface="Gentium Basic"/>
                <a:ea typeface="Arial Unicode MS" pitchFamily="34" charset="-128"/>
                <a:cs typeface="Arial Unicode MS" pitchFamily="34" charset="-128"/>
              </a:rPr>
              <a:t>veřejné neziskové organizace</a:t>
            </a:r>
          </a:p>
        </p:txBody>
      </p:sp>
    </p:spTree>
    <p:extLst>
      <p:ext uri="{BB962C8B-B14F-4D97-AF65-F5344CB8AC3E}">
        <p14:creationId xmlns:p14="http://schemas.microsoft.com/office/powerpoint/2010/main" xmlns="" val="16944896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idx="4294967295"/>
          </p:nvPr>
        </p:nvSpPr>
        <p:spPr>
          <a:xfrm>
            <a:off x="0" y="1"/>
            <a:ext cx="9144000" cy="1036638"/>
          </a:xfrm>
          <a:noFill/>
          <a:ln/>
        </p:spPr>
        <p:txBody>
          <a:bodyPr vert="horz" lIns="91440" tIns="45720" rIns="91440" bIns="45720" rtlCol="0" anchor="b" anchorCtr="0">
            <a:noAutofit/>
          </a:bodyPr>
          <a:lstStyle/>
          <a:p>
            <a:pPr algn="ctr"/>
            <a:r>
              <a:rPr lang="cs-CZ" altLang="cs-CZ" sz="3600">
                <a:latin typeface="Impact" pitchFamily="34" charset="0"/>
                <a:cs typeface="Arial" charset="0"/>
              </a:rPr>
              <a:t>Organizační složky ÚSC</a:t>
            </a:r>
          </a:p>
        </p:txBody>
      </p:sp>
      <p:sp>
        <p:nvSpPr>
          <p:cNvPr id="10243" name="Rectangle 3"/>
          <p:cNvSpPr>
            <a:spLocks noGrp="1"/>
          </p:cNvSpPr>
          <p:nvPr>
            <p:ph sz="quarter" idx="4294967295"/>
          </p:nvPr>
        </p:nvSpPr>
        <p:spPr>
          <a:xfrm>
            <a:off x="250825" y="1412777"/>
            <a:ext cx="8641655" cy="468052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lnSpcReduction="10000"/>
          </a:bodyPr>
          <a:lstStyle/>
          <a:p>
            <a:pPr algn="just"/>
            <a:r>
              <a:rPr lang="cs-CZ" altLang="cs-CZ" sz="2600" dirty="0">
                <a:latin typeface="Tahoma" pitchFamily="34" charset="0"/>
                <a:ea typeface="Arial Unicode MS" pitchFamily="34" charset="-128"/>
                <a:cs typeface="Arial Unicode MS" pitchFamily="34" charset="-128"/>
              </a:rPr>
              <a:t>Organizace bez právní subjektivity </a:t>
            </a:r>
          </a:p>
          <a:p>
            <a:pPr lvl="1" algn="just">
              <a:buFontTx/>
              <a:buChar char="•"/>
            </a:pPr>
            <a:r>
              <a:rPr lang="cs-CZ" altLang="cs-CZ" sz="2600" dirty="0">
                <a:latin typeface="Tahoma" pitchFamily="34" charset="0"/>
                <a:ea typeface="Arial Unicode MS" pitchFamily="34" charset="-128"/>
                <a:cs typeface="Arial Unicode MS" pitchFamily="34" charset="-128"/>
                <a:sym typeface="Wingdings" pitchFamily="2" charset="2"/>
              </a:rPr>
              <a:t>h</a:t>
            </a:r>
            <a:r>
              <a:rPr lang="cs-CZ" altLang="cs-CZ" sz="2600" dirty="0">
                <a:latin typeface="Tahoma" pitchFamily="34" charset="0"/>
                <a:ea typeface="Arial Unicode MS" pitchFamily="34" charset="-128"/>
                <a:cs typeface="Arial Unicode MS" pitchFamily="34" charset="-128"/>
              </a:rPr>
              <a:t>ospodaří jménem svého zřizovatele</a:t>
            </a:r>
          </a:p>
          <a:p>
            <a:pPr lvl="1" algn="just">
              <a:buFontTx/>
              <a:buChar char="•"/>
            </a:pPr>
            <a:endParaRPr lang="cs-CZ" altLang="cs-CZ" sz="2600" dirty="0">
              <a:latin typeface="Tahoma" pitchFamily="34" charset="0"/>
              <a:ea typeface="Arial Unicode MS" pitchFamily="34" charset="-128"/>
              <a:cs typeface="Arial Unicode MS" pitchFamily="34" charset="-128"/>
            </a:endParaRPr>
          </a:p>
          <a:p>
            <a:pPr algn="just"/>
            <a:r>
              <a:rPr lang="cs-CZ" altLang="cs-CZ" sz="2600" dirty="0">
                <a:latin typeface="Tahoma" pitchFamily="34" charset="0"/>
                <a:ea typeface="Arial Unicode MS" pitchFamily="34" charset="-128"/>
                <a:cs typeface="Arial Unicode MS" pitchFamily="34" charset="-128"/>
              </a:rPr>
              <a:t>Pro takové činnosti, které</a:t>
            </a:r>
          </a:p>
          <a:p>
            <a:pPr lvl="1" algn="just">
              <a:buFontTx/>
              <a:buChar char="•"/>
            </a:pPr>
            <a:r>
              <a:rPr lang="cs-CZ" altLang="cs-CZ" sz="2600" dirty="0">
                <a:latin typeface="Tahoma" pitchFamily="34" charset="0"/>
                <a:ea typeface="Arial Unicode MS" pitchFamily="34" charset="-128"/>
                <a:cs typeface="Arial Unicode MS" pitchFamily="34" charset="-128"/>
              </a:rPr>
              <a:t>nevyžadují velký počet zaměstnanců,</a:t>
            </a:r>
          </a:p>
          <a:p>
            <a:pPr lvl="1" algn="just">
              <a:buFontTx/>
              <a:buChar char="•"/>
            </a:pPr>
            <a:r>
              <a:rPr lang="cs-CZ" altLang="cs-CZ" sz="2600" dirty="0">
                <a:latin typeface="Tahoma" pitchFamily="34" charset="0"/>
                <a:ea typeface="Arial Unicode MS" pitchFamily="34" charset="-128"/>
                <a:cs typeface="Arial Unicode MS" pitchFamily="34" charset="-128"/>
              </a:rPr>
              <a:t>nepotřebují složité a rozsáhlé strojní nebo jiné technické vybavení,</a:t>
            </a:r>
          </a:p>
          <a:p>
            <a:pPr lvl="1" algn="just">
              <a:buFontTx/>
              <a:buChar char="•"/>
            </a:pPr>
            <a:r>
              <a:rPr lang="cs-CZ" altLang="cs-CZ" sz="2600" dirty="0">
                <a:latin typeface="Tahoma" pitchFamily="34" charset="0"/>
                <a:ea typeface="Arial Unicode MS" pitchFamily="34" charset="-128"/>
                <a:cs typeface="Arial Unicode MS" pitchFamily="34" charset="-128"/>
              </a:rPr>
              <a:t>nejsou vnitřně odvětvově či jinak organizačně členěné,</a:t>
            </a:r>
          </a:p>
          <a:p>
            <a:pPr lvl="1" algn="just">
              <a:buFontTx/>
              <a:buChar char="•"/>
            </a:pPr>
            <a:r>
              <a:rPr lang="cs-CZ" altLang="cs-CZ" sz="2600" dirty="0">
                <a:latin typeface="Tahoma" pitchFamily="34" charset="0"/>
                <a:ea typeface="Arial Unicode MS" pitchFamily="34" charset="-128"/>
                <a:cs typeface="Arial Unicode MS" pitchFamily="34" charset="-128"/>
              </a:rPr>
              <a:t>nevstupují do složitých ekonomických nebo právních vztahů.</a:t>
            </a:r>
          </a:p>
        </p:txBody>
      </p:sp>
    </p:spTree>
    <p:extLst>
      <p:ext uri="{BB962C8B-B14F-4D97-AF65-F5344CB8AC3E}">
        <p14:creationId xmlns:p14="http://schemas.microsoft.com/office/powerpoint/2010/main" xmlns="" val="601412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Nadpis 1"/>
          <p:cNvSpPr>
            <a:spLocks noGrp="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Organizační složky ÚSC</a:t>
            </a:r>
          </a:p>
        </p:txBody>
      </p:sp>
      <p:sp>
        <p:nvSpPr>
          <p:cNvPr id="3" name="Zástupný symbol pro obsah 2"/>
          <p:cNvSpPr>
            <a:spLocks noGrp="1"/>
          </p:cNvSpPr>
          <p:nvPr>
            <p:ph sz="quarter" idx="4294967295"/>
          </p:nvPr>
        </p:nvSpPr>
        <p:spPr>
          <a:xfrm>
            <a:off x="457200" y="1600200"/>
            <a:ext cx="8229600"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a:latin typeface="Tahoma" pitchFamily="34" charset="0"/>
                <a:ea typeface="Arial Unicode MS" pitchFamily="34" charset="-128"/>
                <a:cs typeface="Arial Unicode MS" pitchFamily="34" charset="-128"/>
              </a:rPr>
              <a:t>Zastupitelstvo ÚSC </a:t>
            </a:r>
          </a:p>
          <a:p>
            <a:pPr lvl="1" algn="just">
              <a:buFontTx/>
              <a:buChar char="•"/>
            </a:pPr>
            <a:r>
              <a:rPr lang="cs-CZ" altLang="cs-CZ">
                <a:latin typeface="Tahoma" pitchFamily="34" charset="0"/>
                <a:ea typeface="Arial Unicode MS" pitchFamily="34" charset="-128"/>
                <a:cs typeface="Arial Unicode MS" pitchFamily="34" charset="-128"/>
              </a:rPr>
              <a:t>zřizuje OS </a:t>
            </a:r>
          </a:p>
          <a:p>
            <a:pPr lvl="1" algn="just">
              <a:buFontTx/>
              <a:buChar char="•"/>
            </a:pPr>
            <a:r>
              <a:rPr lang="cs-CZ" altLang="cs-CZ">
                <a:latin typeface="Tahoma" pitchFamily="34" charset="0"/>
                <a:ea typeface="Arial Unicode MS" pitchFamily="34" charset="-128"/>
                <a:cs typeface="Arial Unicode MS" pitchFamily="34" charset="-128"/>
              </a:rPr>
              <a:t>jmenuje vedoucího OS, určí jeho práva a povinnosti</a:t>
            </a:r>
          </a:p>
          <a:p>
            <a:pPr algn="just"/>
            <a:r>
              <a:rPr lang="cs-CZ" altLang="cs-CZ" sz="2800">
                <a:latin typeface="Tahoma" pitchFamily="34" charset="0"/>
                <a:ea typeface="Arial Unicode MS" pitchFamily="34" charset="-128"/>
                <a:cs typeface="Arial Unicode MS" pitchFamily="34" charset="-128"/>
              </a:rPr>
              <a:t>Pracovníci OS jsou zaměstnanci OÚ </a:t>
            </a:r>
          </a:p>
          <a:p>
            <a:pPr algn="just"/>
            <a:endParaRPr lang="cs-CZ" altLang="cs-CZ" sz="2800">
              <a:latin typeface="Tahoma" pitchFamily="34" charset="0"/>
              <a:ea typeface="Arial Unicode MS" pitchFamily="34" charset="-128"/>
              <a:cs typeface="Arial Unicode MS" pitchFamily="34" charset="-128"/>
            </a:endParaRPr>
          </a:p>
          <a:p>
            <a:pPr algn="just"/>
            <a:r>
              <a:rPr lang="cs-CZ" altLang="cs-CZ" sz="2800">
                <a:latin typeface="Tahoma" pitchFamily="34" charset="0"/>
                <a:ea typeface="Arial Unicode MS" pitchFamily="34" charset="-128"/>
                <a:cs typeface="Arial Unicode MS" pitchFamily="34" charset="-128"/>
              </a:rPr>
              <a:t>Př. OS: knihovny, informační střediska,..</a:t>
            </a:r>
          </a:p>
          <a:p>
            <a:pPr algn="just"/>
            <a:endParaRPr lang="cs-CZ" altLang="cs-CZ" sz="280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6395378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Nadpis 1"/>
          <p:cNvSpPr>
            <a:spLocks noGrp="1"/>
          </p:cNvSpPr>
          <p:nvPr>
            <p:ph type="title" idx="4294967295"/>
          </p:nvPr>
        </p:nvSpPr>
        <p:spPr>
          <a:xfrm>
            <a:off x="0" y="-609"/>
            <a:ext cx="9144000" cy="1143000"/>
          </a:xfrm>
          <a:noFill/>
          <a:ln/>
        </p:spPr>
        <p:txBody>
          <a:bodyPr vert="horz" lIns="91440" tIns="45720" rIns="91440" bIns="45720" rtlCol="0" anchor="b" anchorCtr="0">
            <a:noAutofit/>
          </a:bodyPr>
          <a:lstStyle/>
          <a:p>
            <a:pPr algn="ctr"/>
            <a:r>
              <a:rPr lang="cs-CZ" altLang="cs-CZ" sz="3600">
                <a:latin typeface="Impact" pitchFamily="34" charset="0"/>
                <a:cs typeface="Arial" charset="0"/>
              </a:rPr>
              <a:t>Hospodaření OS</a:t>
            </a:r>
          </a:p>
        </p:txBody>
      </p:sp>
      <p:sp>
        <p:nvSpPr>
          <p:cNvPr id="3" name="Zástupný symbol pro obsah 2"/>
          <p:cNvSpPr>
            <a:spLocks noGrp="1"/>
          </p:cNvSpPr>
          <p:nvPr>
            <p:ph sz="quarter" idx="4294967295"/>
          </p:nvPr>
        </p:nvSpPr>
        <p:spPr>
          <a:xfrm>
            <a:off x="395288" y="1600200"/>
            <a:ext cx="8370887" cy="48529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a:latin typeface="Tahoma" pitchFamily="34" charset="0"/>
                <a:ea typeface="Arial Unicode MS" pitchFamily="34" charset="-128"/>
                <a:cs typeface="Arial Unicode MS" pitchFamily="34" charset="-128"/>
              </a:rPr>
              <a:t>OS není účetní jednotkou ani samostatnou právnickou osobou</a:t>
            </a:r>
          </a:p>
          <a:p>
            <a:pPr algn="just"/>
            <a:endParaRPr lang="cs-CZ" altLang="cs-CZ" sz="2800">
              <a:latin typeface="Tahoma" pitchFamily="34" charset="0"/>
              <a:ea typeface="Arial Unicode MS" pitchFamily="34" charset="-128"/>
              <a:cs typeface="Arial Unicode MS" pitchFamily="34" charset="-128"/>
            </a:endParaRPr>
          </a:p>
          <a:p>
            <a:pPr algn="just"/>
            <a:r>
              <a:rPr lang="cs-CZ" altLang="cs-CZ" sz="2800">
                <a:latin typeface="Tahoma" pitchFamily="34" charset="0"/>
                <a:ea typeface="Arial Unicode MS" pitchFamily="34" charset="-128"/>
                <a:cs typeface="Arial Unicode MS" pitchFamily="34" charset="-128"/>
              </a:rPr>
              <a:t>veškeré příjmy a výdaje OS v rozpočtu zřizovatele</a:t>
            </a:r>
          </a:p>
          <a:p>
            <a:pPr lvl="1" algn="just">
              <a:buFontTx/>
              <a:buChar char="•"/>
            </a:pPr>
            <a:r>
              <a:rPr lang="cs-CZ" altLang="cs-CZ">
                <a:latin typeface="Tahoma" pitchFamily="34" charset="0"/>
                <a:ea typeface="Arial Unicode MS" pitchFamily="34" charset="-128"/>
                <a:cs typeface="Arial Unicode MS" pitchFamily="34" charset="-128"/>
              </a:rPr>
              <a:t>rozpočet OS je součástí rozpočtu zřizovatele. </a:t>
            </a:r>
          </a:p>
          <a:p>
            <a:pPr algn="just"/>
            <a:endParaRPr lang="cs-CZ" altLang="cs-CZ" sz="2800">
              <a:latin typeface="Tahoma" pitchFamily="34" charset="0"/>
              <a:ea typeface="Arial Unicode MS" pitchFamily="34" charset="-128"/>
              <a:cs typeface="Arial Unicode MS" pitchFamily="34" charset="-128"/>
            </a:endParaRPr>
          </a:p>
          <a:p>
            <a:pPr algn="just"/>
            <a:r>
              <a:rPr lang="cs-CZ" altLang="cs-CZ" sz="2800">
                <a:latin typeface="Tahoma" pitchFamily="34" charset="0"/>
                <a:ea typeface="Arial Unicode MS" pitchFamily="34" charset="-128"/>
                <a:cs typeface="Arial Unicode MS" pitchFamily="34" charset="-128"/>
              </a:rPr>
              <a:t>Obec dává oprávnění k dispozicím s rozpočtem OS svému úřadu a také podle potřeby odpovědnému vedoucímu OS</a:t>
            </a:r>
          </a:p>
        </p:txBody>
      </p:sp>
    </p:spTree>
    <p:extLst>
      <p:ext uri="{BB962C8B-B14F-4D97-AF65-F5344CB8AC3E}">
        <p14:creationId xmlns:p14="http://schemas.microsoft.com/office/powerpoint/2010/main" xmlns="" val="5628216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Nadpis 1"/>
          <p:cNvSpPr>
            <a:spLocks noGrp="1"/>
          </p:cNvSpPr>
          <p:nvPr>
            <p:ph type="title" idx="4294967295"/>
          </p:nvPr>
        </p:nvSpPr>
        <p:spPr>
          <a:xfrm>
            <a:off x="-31846" y="0"/>
            <a:ext cx="9175846" cy="1143000"/>
          </a:xfrm>
          <a:noFill/>
          <a:ln/>
        </p:spPr>
        <p:txBody>
          <a:bodyPr vert="horz" lIns="91440" tIns="45720" rIns="91440" bIns="45720" rtlCol="0" anchor="b" anchorCtr="0">
            <a:noAutofit/>
          </a:bodyPr>
          <a:lstStyle/>
          <a:p>
            <a:pPr algn="ctr"/>
            <a:endParaRPr lang="cs-CZ" altLang="cs-CZ" sz="3600" dirty="0">
              <a:latin typeface="Impact" pitchFamily="34" charset="0"/>
              <a:cs typeface="Arial" charset="0"/>
            </a:endParaRPr>
          </a:p>
        </p:txBody>
      </p:sp>
      <p:sp>
        <p:nvSpPr>
          <p:cNvPr id="3" name="Zástupný symbol pro obsah 2"/>
          <p:cNvSpPr>
            <a:spLocks noGrp="1"/>
          </p:cNvSpPr>
          <p:nvPr>
            <p:ph sz="quarter" idx="4294967295"/>
          </p:nvPr>
        </p:nvSpPr>
        <p:spPr>
          <a:xfrm>
            <a:off x="395288" y="1600200"/>
            <a:ext cx="8370887" cy="46370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a:latin typeface="Tahoma" pitchFamily="34" charset="0"/>
                <a:ea typeface="Arial Unicode MS" pitchFamily="34" charset="-128"/>
                <a:cs typeface="Arial Unicode MS" pitchFamily="34" charset="-128"/>
              </a:rPr>
              <a:t>oprávnění disponovat jen s prostředky, které zabezpečují běžný provoz</a:t>
            </a:r>
          </a:p>
          <a:p>
            <a:pPr lvl="1" algn="just">
              <a:buFontTx/>
              <a:buChar char="•"/>
            </a:pPr>
            <a:r>
              <a:rPr lang="cs-CZ" altLang="cs-CZ" dirty="0">
                <a:latin typeface="Tahoma" pitchFamily="34" charset="0"/>
                <a:ea typeface="Arial Unicode MS" pitchFamily="34" charset="-128"/>
                <a:cs typeface="Arial Unicode MS" pitchFamily="34" charset="-128"/>
              </a:rPr>
              <a:t>provozní záloha v hotovosti nebo na běžném účtu</a:t>
            </a:r>
          </a:p>
          <a:p>
            <a:pPr algn="just"/>
            <a:endParaRPr lang="cs-CZ" altLang="cs-CZ" sz="2800" dirty="0">
              <a:latin typeface="Tahoma" pitchFamily="34" charset="0"/>
              <a:ea typeface="Arial Unicode MS" pitchFamily="34" charset="-128"/>
              <a:cs typeface="Arial Unicode MS" pitchFamily="34" charset="-128"/>
            </a:endParaRPr>
          </a:p>
          <a:p>
            <a:pPr algn="just"/>
            <a:r>
              <a:rPr lang="cs-CZ" altLang="cs-CZ" sz="2800" dirty="0">
                <a:latin typeface="Tahoma" pitchFamily="34" charset="0"/>
                <a:ea typeface="Arial Unicode MS" pitchFamily="34" charset="-128"/>
                <a:cs typeface="Arial Unicode MS" pitchFamily="34" charset="-128"/>
              </a:rPr>
              <a:t>nevyčerpaná záloha se vrací zřizovateli</a:t>
            </a:r>
          </a:p>
          <a:p>
            <a:pPr algn="just"/>
            <a:endParaRPr lang="cs-CZ" altLang="cs-CZ" sz="2800" dirty="0">
              <a:latin typeface="Tahoma" pitchFamily="34" charset="0"/>
              <a:ea typeface="Arial Unicode MS" pitchFamily="34" charset="-128"/>
              <a:cs typeface="Arial Unicode MS" pitchFamily="34" charset="-128"/>
            </a:endParaRPr>
          </a:p>
          <a:p>
            <a:pPr algn="just"/>
            <a:r>
              <a:rPr lang="cs-CZ" altLang="cs-CZ" sz="2800" dirty="0">
                <a:latin typeface="Tahoma" pitchFamily="34" charset="0"/>
                <a:ea typeface="Arial Unicode MS" pitchFamily="34" charset="-128"/>
                <a:cs typeface="Arial Unicode MS" pitchFamily="34" charset="-128"/>
              </a:rPr>
              <a:t>OS může být oprávněna vybírat některé příjmy z její činnosti. </a:t>
            </a:r>
          </a:p>
          <a:p>
            <a:pPr algn="just"/>
            <a:endParaRPr lang="cs-CZ" altLang="cs-CZ" sz="28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15921875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idx="4294967295"/>
          </p:nvPr>
        </p:nvSpPr>
        <p:spPr>
          <a:xfrm>
            <a:off x="0" y="0"/>
            <a:ext cx="9144000" cy="1196975"/>
          </a:xfrm>
          <a:solidFill>
            <a:srgbClr val="9E0000"/>
          </a:solidFill>
          <a:ln/>
        </p:spPr>
        <p:txBody>
          <a:bodyPr anchor="t"/>
          <a:lstStyle/>
          <a:p>
            <a:pPr marL="342900" indent="-342900" algn="just">
              <a:spcBef>
                <a:spcPct val="20000"/>
              </a:spcBef>
            </a:pPr>
            <a:r>
              <a:rPr lang="cs-CZ" altLang="cs-CZ" sz="2000" b="1" dirty="0">
                <a:solidFill>
                  <a:schemeClr val="tx1"/>
                </a:solidFill>
                <a:latin typeface="Tahoma" pitchFamily="34" charset="0"/>
                <a:ea typeface="Arial Unicode MS" pitchFamily="34" charset="-128"/>
                <a:cs typeface="Arial Unicode MS" pitchFamily="34" charset="-128"/>
              </a:rPr>
              <a:t>Př.(1) OS – knihovna. Obec poskytuje provozní zálohu 20 000 Kč. OS nakoupí knihy za 5 000 Kč, hradí 6 000 Kč za internetové připojení a nakupuje materiál za 1 500 Kč. </a:t>
            </a:r>
          </a:p>
        </p:txBody>
      </p:sp>
      <p:sp>
        <p:nvSpPr>
          <p:cNvPr id="314371" name="Rectangle 3"/>
          <p:cNvSpPr>
            <a:spLocks noGrp="1"/>
          </p:cNvSpPr>
          <p:nvPr>
            <p:ph sz="quarter" idx="4294967295"/>
          </p:nvPr>
        </p:nvSpPr>
        <p:spPr>
          <a:xfrm>
            <a:off x="0" y="1268760"/>
            <a:ext cx="9144000" cy="51117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buFontTx/>
              <a:buNone/>
            </a:pPr>
            <a:r>
              <a:rPr lang="cs-CZ" altLang="cs-CZ" sz="2000" dirty="0">
                <a:latin typeface="Tahoma" pitchFamily="34" charset="0"/>
                <a:ea typeface="Arial Unicode MS" pitchFamily="34" charset="-128"/>
                <a:cs typeface="Arial Unicode MS" pitchFamily="34" charset="-128"/>
              </a:rPr>
              <a:t>					     	</a:t>
            </a:r>
            <a:r>
              <a:rPr lang="cs-CZ" altLang="cs-CZ" sz="2000" b="1" dirty="0">
                <a:latin typeface="Tahoma" pitchFamily="34" charset="0"/>
                <a:ea typeface="Arial Unicode MS" pitchFamily="34" charset="-128"/>
                <a:cs typeface="Arial Unicode MS" pitchFamily="34" charset="-128"/>
              </a:rPr>
              <a:t>Kč	MD	Dal	pol.	  §</a:t>
            </a:r>
          </a:p>
          <a:p>
            <a:pPr algn="just">
              <a:buFontTx/>
              <a:buNone/>
            </a:pPr>
            <a:r>
              <a:rPr lang="cs-CZ" altLang="cs-CZ" sz="2000" dirty="0">
                <a:latin typeface="Tahoma" pitchFamily="34" charset="0"/>
                <a:ea typeface="Arial Unicode MS" pitchFamily="34" charset="-128"/>
                <a:cs typeface="Arial Unicode MS" pitchFamily="34" charset="-128"/>
              </a:rPr>
              <a:t>1) Poskytování provozní zálohy           	20 000	314	231	5181	3314</a:t>
            </a:r>
          </a:p>
          <a:p>
            <a:pPr algn="just">
              <a:buFontTx/>
              <a:buNone/>
            </a:pPr>
            <a:endParaRPr lang="cs-CZ" altLang="cs-CZ" sz="2000" dirty="0">
              <a:latin typeface="Tahoma" pitchFamily="34" charset="0"/>
              <a:ea typeface="Arial Unicode MS" pitchFamily="34" charset="-128"/>
              <a:cs typeface="Arial Unicode MS" pitchFamily="34" charset="-128"/>
            </a:endParaRPr>
          </a:p>
          <a:p>
            <a:pPr algn="just">
              <a:buFontTx/>
              <a:buNone/>
            </a:pPr>
            <a:r>
              <a:rPr lang="cs-CZ" altLang="cs-CZ" sz="2000" dirty="0">
                <a:latin typeface="Tahoma" pitchFamily="34" charset="0"/>
                <a:ea typeface="Arial Unicode MS" pitchFamily="34" charset="-128"/>
                <a:cs typeface="Arial Unicode MS" pitchFamily="34" charset="-128"/>
              </a:rPr>
              <a:t>2) Vyúčtování operací knihovny na základě údajů z peněžního deníku koncem měsíce:</a:t>
            </a:r>
          </a:p>
          <a:p>
            <a:pPr algn="just">
              <a:buFontTx/>
              <a:buNone/>
            </a:pPr>
            <a:r>
              <a:rPr lang="cs-CZ" altLang="cs-CZ" sz="2000" dirty="0">
                <a:latin typeface="Tahoma" pitchFamily="34" charset="0"/>
                <a:ea typeface="Arial Unicode MS" pitchFamily="34" charset="-128"/>
                <a:cs typeface="Arial Unicode MS" pitchFamily="34" charset="-128"/>
              </a:rPr>
              <a:t>	a) nákup knih		         	</a:t>
            </a:r>
            <a:r>
              <a:rPr lang="cs-CZ" altLang="cs-CZ" sz="2000" dirty="0" smtClean="0">
                <a:latin typeface="Tahoma" pitchFamily="34" charset="0"/>
                <a:ea typeface="Arial Unicode MS" pitchFamily="34" charset="-128"/>
                <a:cs typeface="Arial Unicode MS" pitchFamily="34" charset="-128"/>
              </a:rPr>
              <a:t>	5</a:t>
            </a:r>
            <a:r>
              <a:rPr lang="cs-CZ" altLang="cs-CZ" sz="2000" dirty="0">
                <a:latin typeface="Tahoma" pitchFamily="34" charset="0"/>
                <a:ea typeface="Arial Unicode MS" pitchFamily="34" charset="-128"/>
                <a:cs typeface="Arial Unicode MS" pitchFamily="34" charset="-128"/>
              </a:rPr>
              <a:t> 000	501	314</a:t>
            </a:r>
          </a:p>
          <a:p>
            <a:pPr algn="just">
              <a:buFontTx/>
              <a:buNone/>
            </a:pPr>
            <a:r>
              <a:rPr lang="cs-CZ" altLang="cs-CZ" sz="2000" dirty="0">
                <a:latin typeface="Tahoma" pitchFamily="34" charset="0"/>
                <a:ea typeface="Arial Unicode MS" pitchFamily="34" charset="-128"/>
                <a:cs typeface="Arial Unicode MS" pitchFamily="34" charset="-128"/>
              </a:rPr>
              <a:t>	b) platba za internetové připojení  	6 000	518	314</a:t>
            </a:r>
          </a:p>
          <a:p>
            <a:pPr algn="just">
              <a:buFontTx/>
              <a:buNone/>
            </a:pPr>
            <a:r>
              <a:rPr lang="cs-CZ" altLang="cs-CZ" sz="2000" dirty="0">
                <a:latin typeface="Tahoma" pitchFamily="34" charset="0"/>
                <a:ea typeface="Arial Unicode MS" pitchFamily="34" charset="-128"/>
                <a:cs typeface="Arial Unicode MS" pitchFamily="34" charset="-128"/>
              </a:rPr>
              <a:t>	c) platba za materiál			1 500	501	314</a:t>
            </a:r>
          </a:p>
          <a:p>
            <a:pPr algn="just">
              <a:buFontTx/>
              <a:buNone/>
            </a:pPr>
            <a:endParaRPr lang="cs-CZ" altLang="cs-CZ" sz="2000" dirty="0">
              <a:latin typeface="Tahoma" pitchFamily="34" charset="0"/>
              <a:ea typeface="Arial Unicode MS" pitchFamily="34" charset="-128"/>
              <a:cs typeface="Arial Unicode MS" pitchFamily="34" charset="-128"/>
            </a:endParaRPr>
          </a:p>
          <a:p>
            <a:pPr algn="just">
              <a:buFontTx/>
              <a:buNone/>
            </a:pPr>
            <a:r>
              <a:rPr lang="cs-CZ" altLang="cs-CZ" sz="2000" dirty="0">
                <a:latin typeface="Tahoma" pitchFamily="34" charset="0"/>
                <a:ea typeface="Arial Unicode MS" pitchFamily="34" charset="-128"/>
                <a:cs typeface="Arial Unicode MS" pitchFamily="34" charset="-128"/>
              </a:rPr>
              <a:t>3) Zúčtování výdajů s poskytnutou zálohou na konci měsíce</a:t>
            </a:r>
          </a:p>
          <a:p>
            <a:pPr algn="just">
              <a:buFontTx/>
              <a:buNone/>
            </a:pPr>
            <a:r>
              <a:rPr lang="cs-CZ" altLang="cs-CZ" sz="2000" dirty="0">
                <a:latin typeface="Tahoma" pitchFamily="34" charset="0"/>
                <a:ea typeface="Arial Unicode MS" pitchFamily="34" charset="-128"/>
                <a:cs typeface="Arial Unicode MS" pitchFamily="34" charset="-128"/>
              </a:rPr>
              <a:t>	a) snížení zálohy	           	            - 12 500	</a:t>
            </a:r>
            <a:r>
              <a:rPr lang="cs-CZ" altLang="cs-CZ" sz="2000" dirty="0" smtClean="0">
                <a:latin typeface="Tahoma" pitchFamily="34" charset="0"/>
                <a:ea typeface="Arial Unicode MS" pitchFamily="34" charset="-128"/>
                <a:cs typeface="Arial Unicode MS" pitchFamily="34" charset="-128"/>
              </a:rPr>
              <a:t>231</a:t>
            </a:r>
            <a:r>
              <a:rPr lang="cs-CZ" altLang="cs-CZ" sz="2000" dirty="0">
                <a:latin typeface="Tahoma" pitchFamily="34" charset="0"/>
                <a:ea typeface="Arial Unicode MS" pitchFamily="34" charset="-128"/>
                <a:cs typeface="Arial Unicode MS" pitchFamily="34" charset="-128"/>
              </a:rPr>
              <a:t>	5181	3314</a:t>
            </a:r>
          </a:p>
          <a:p>
            <a:pPr algn="just">
              <a:buFontTx/>
              <a:buNone/>
            </a:pPr>
            <a:r>
              <a:rPr lang="cs-CZ" altLang="cs-CZ" sz="2000" dirty="0">
                <a:latin typeface="Tahoma" pitchFamily="34" charset="0"/>
                <a:ea typeface="Arial Unicode MS" pitchFamily="34" charset="-128"/>
                <a:cs typeface="Arial Unicode MS" pitchFamily="34" charset="-128"/>
              </a:rPr>
              <a:t>	b) nákup knih		         	</a:t>
            </a:r>
            <a:r>
              <a:rPr lang="cs-CZ" altLang="cs-CZ" sz="2000" dirty="0" smtClean="0">
                <a:latin typeface="Tahoma" pitchFamily="34" charset="0"/>
                <a:ea typeface="Arial Unicode MS" pitchFamily="34" charset="-128"/>
                <a:cs typeface="Arial Unicode MS" pitchFamily="34" charset="-128"/>
              </a:rPr>
              <a:t>	5</a:t>
            </a:r>
            <a:r>
              <a:rPr lang="cs-CZ" altLang="cs-CZ" sz="2000" dirty="0">
                <a:latin typeface="Tahoma" pitchFamily="34" charset="0"/>
                <a:ea typeface="Arial Unicode MS" pitchFamily="34" charset="-128"/>
                <a:cs typeface="Arial Unicode MS" pitchFamily="34" charset="-128"/>
              </a:rPr>
              <a:t> 000		231	5136	3314</a:t>
            </a:r>
          </a:p>
          <a:p>
            <a:pPr algn="just">
              <a:buFontTx/>
              <a:buNone/>
            </a:pPr>
            <a:r>
              <a:rPr lang="cs-CZ" altLang="cs-CZ" sz="2000" dirty="0">
                <a:latin typeface="Tahoma" pitchFamily="34" charset="0"/>
                <a:ea typeface="Arial Unicode MS" pitchFamily="34" charset="-128"/>
                <a:cs typeface="Arial Unicode MS" pitchFamily="34" charset="-128"/>
              </a:rPr>
              <a:t>	c) platba za internetové připojení     	6 000 		231	5162	3314</a:t>
            </a:r>
          </a:p>
          <a:p>
            <a:pPr algn="just">
              <a:buFontTx/>
              <a:buNone/>
            </a:pPr>
            <a:r>
              <a:rPr lang="cs-CZ" altLang="cs-CZ" sz="2000" dirty="0">
                <a:latin typeface="Tahoma" pitchFamily="34" charset="0"/>
                <a:ea typeface="Arial Unicode MS" pitchFamily="34" charset="-128"/>
                <a:cs typeface="Arial Unicode MS" pitchFamily="34" charset="-128"/>
              </a:rPr>
              <a:t>	d) platba za materiál	         	    	1 500		231	5139	3314</a:t>
            </a:r>
          </a:p>
          <a:p>
            <a:pPr algn="just">
              <a:buFontTx/>
              <a:buNone/>
            </a:pPr>
            <a:endParaRPr lang="cs-CZ" altLang="cs-CZ" sz="20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38911868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14371">
                                            <p:txEl>
                                              <p:pRg st="1" end="1"/>
                                            </p:txEl>
                                          </p:spTgt>
                                        </p:tgtEl>
                                        <p:attrNameLst>
                                          <p:attrName>style.visibility</p:attrName>
                                        </p:attrNameLst>
                                      </p:cBhvr>
                                      <p:to>
                                        <p:strVal val="visible"/>
                                      </p:to>
                                    </p:set>
                                    <p:anim calcmode="lin" valueType="num">
                                      <p:cBhvr additive="base">
                                        <p:cTn id="7" dur="1000" fill="hold"/>
                                        <p:tgtEl>
                                          <p:spTgt spid="314371">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143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14371">
                                            <p:txEl>
                                              <p:pRg st="3" end="3"/>
                                            </p:txEl>
                                          </p:spTgt>
                                        </p:tgtEl>
                                        <p:attrNameLst>
                                          <p:attrName>style.visibility</p:attrName>
                                        </p:attrNameLst>
                                      </p:cBhvr>
                                      <p:to>
                                        <p:strVal val="visible"/>
                                      </p:to>
                                    </p:set>
                                    <p:anim calcmode="lin" valueType="num">
                                      <p:cBhvr additive="base">
                                        <p:cTn id="13" dur="1000" fill="hold"/>
                                        <p:tgtEl>
                                          <p:spTgt spid="314371">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14371">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14371">
                                            <p:txEl>
                                              <p:pRg st="4" end="4"/>
                                            </p:txEl>
                                          </p:spTgt>
                                        </p:tgtEl>
                                        <p:attrNameLst>
                                          <p:attrName>style.visibility</p:attrName>
                                        </p:attrNameLst>
                                      </p:cBhvr>
                                      <p:to>
                                        <p:strVal val="visible"/>
                                      </p:to>
                                    </p:set>
                                    <p:anim calcmode="lin" valueType="num">
                                      <p:cBhvr additive="base">
                                        <p:cTn id="17" dur="1000" fill="hold"/>
                                        <p:tgtEl>
                                          <p:spTgt spid="314371">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1437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14371">
                                            <p:txEl>
                                              <p:pRg st="5" end="5"/>
                                            </p:txEl>
                                          </p:spTgt>
                                        </p:tgtEl>
                                        <p:attrNameLst>
                                          <p:attrName>style.visibility</p:attrName>
                                        </p:attrNameLst>
                                      </p:cBhvr>
                                      <p:to>
                                        <p:strVal val="visible"/>
                                      </p:to>
                                    </p:set>
                                    <p:anim calcmode="lin" valueType="num">
                                      <p:cBhvr additive="base">
                                        <p:cTn id="21" dur="1000" fill="hold"/>
                                        <p:tgtEl>
                                          <p:spTgt spid="314371">
                                            <p:txEl>
                                              <p:pRg st="5" end="5"/>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14371">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14371">
                                            <p:txEl>
                                              <p:pRg st="6" end="6"/>
                                            </p:txEl>
                                          </p:spTgt>
                                        </p:tgtEl>
                                        <p:attrNameLst>
                                          <p:attrName>style.visibility</p:attrName>
                                        </p:attrNameLst>
                                      </p:cBhvr>
                                      <p:to>
                                        <p:strVal val="visible"/>
                                      </p:to>
                                    </p:set>
                                    <p:anim calcmode="lin" valueType="num">
                                      <p:cBhvr additive="base">
                                        <p:cTn id="25" dur="1000" fill="hold"/>
                                        <p:tgtEl>
                                          <p:spTgt spid="314371">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143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4371">
                                            <p:txEl>
                                              <p:pRg st="8" end="8"/>
                                            </p:txEl>
                                          </p:spTgt>
                                        </p:tgtEl>
                                        <p:attrNameLst>
                                          <p:attrName>style.visibility</p:attrName>
                                        </p:attrNameLst>
                                      </p:cBhvr>
                                      <p:to>
                                        <p:strVal val="visible"/>
                                      </p:to>
                                    </p:set>
                                    <p:anim calcmode="lin" valueType="num">
                                      <p:cBhvr additive="base">
                                        <p:cTn id="31" dur="1000" fill="hold"/>
                                        <p:tgtEl>
                                          <p:spTgt spid="314371">
                                            <p:txEl>
                                              <p:pRg st="8" end="8"/>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14371">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14371">
                                            <p:txEl>
                                              <p:pRg st="9" end="9"/>
                                            </p:txEl>
                                          </p:spTgt>
                                        </p:tgtEl>
                                        <p:attrNameLst>
                                          <p:attrName>style.visibility</p:attrName>
                                        </p:attrNameLst>
                                      </p:cBhvr>
                                      <p:to>
                                        <p:strVal val="visible"/>
                                      </p:to>
                                    </p:set>
                                    <p:anim calcmode="lin" valueType="num">
                                      <p:cBhvr additive="base">
                                        <p:cTn id="35" dur="1000" fill="hold"/>
                                        <p:tgtEl>
                                          <p:spTgt spid="314371">
                                            <p:txEl>
                                              <p:pRg st="9" end="9"/>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14371">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14371">
                                            <p:txEl>
                                              <p:pRg st="10" end="10"/>
                                            </p:txEl>
                                          </p:spTgt>
                                        </p:tgtEl>
                                        <p:attrNameLst>
                                          <p:attrName>style.visibility</p:attrName>
                                        </p:attrNameLst>
                                      </p:cBhvr>
                                      <p:to>
                                        <p:strVal val="visible"/>
                                      </p:to>
                                    </p:set>
                                    <p:anim calcmode="lin" valueType="num">
                                      <p:cBhvr additive="base">
                                        <p:cTn id="39" dur="1000" fill="hold"/>
                                        <p:tgtEl>
                                          <p:spTgt spid="314371">
                                            <p:txEl>
                                              <p:pRg st="10" end="10"/>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314371">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14371">
                                            <p:txEl>
                                              <p:pRg st="11" end="11"/>
                                            </p:txEl>
                                          </p:spTgt>
                                        </p:tgtEl>
                                        <p:attrNameLst>
                                          <p:attrName>style.visibility</p:attrName>
                                        </p:attrNameLst>
                                      </p:cBhvr>
                                      <p:to>
                                        <p:strVal val="visible"/>
                                      </p:to>
                                    </p:set>
                                    <p:anim calcmode="lin" valueType="num">
                                      <p:cBhvr additive="base">
                                        <p:cTn id="43" dur="1000" fill="hold"/>
                                        <p:tgtEl>
                                          <p:spTgt spid="314371">
                                            <p:txEl>
                                              <p:pRg st="11" end="11"/>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14371">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14371">
                                            <p:txEl>
                                              <p:pRg st="12" end="12"/>
                                            </p:txEl>
                                          </p:spTgt>
                                        </p:tgtEl>
                                        <p:attrNameLst>
                                          <p:attrName>style.visibility</p:attrName>
                                        </p:attrNameLst>
                                      </p:cBhvr>
                                      <p:to>
                                        <p:strVal val="visible"/>
                                      </p:to>
                                    </p:set>
                                    <p:anim calcmode="lin" valueType="num">
                                      <p:cBhvr additive="base">
                                        <p:cTn id="47" dur="1000" fill="hold"/>
                                        <p:tgtEl>
                                          <p:spTgt spid="314371">
                                            <p:txEl>
                                              <p:pRg st="12" end="12"/>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1437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idx="4294967295"/>
          </p:nvPr>
        </p:nvSpPr>
        <p:spPr>
          <a:xfrm>
            <a:off x="-10570" y="0"/>
            <a:ext cx="9144000" cy="1242046"/>
          </a:xfrm>
          <a:solidFill>
            <a:srgbClr val="9E0000"/>
          </a:solidFill>
          <a:ln/>
        </p:spPr>
        <p:txBody>
          <a:bodyPr anchor="t">
            <a:normAutofit fontScale="90000"/>
          </a:bodyPr>
          <a:lstStyle/>
          <a:p>
            <a:pPr marL="342900" indent="-342900" algn="just">
              <a:spcBef>
                <a:spcPct val="20000"/>
              </a:spcBef>
            </a:pPr>
            <a:r>
              <a:rPr lang="cs-CZ" altLang="cs-CZ" sz="2000" b="1">
                <a:solidFill>
                  <a:schemeClr val="tx1"/>
                </a:solidFill>
                <a:latin typeface="Tahoma" pitchFamily="34" charset="0"/>
                <a:ea typeface="Arial Unicode MS" pitchFamily="34" charset="-128"/>
                <a:cs typeface="Arial Unicode MS" pitchFamily="34" charset="-128"/>
              </a:rPr>
              <a:t>Př. (2) OS – knihovna. Přijímá poplatky za půjčovné 2 000 Kč a za poskytování přístupu k internetu 1 000 Kč v hotovosti, které převádí do rozpočtu obce. Na konci období vrací do rozpočtu nevyčerpanou zálohu.</a:t>
            </a:r>
          </a:p>
        </p:txBody>
      </p:sp>
      <p:sp>
        <p:nvSpPr>
          <p:cNvPr id="315395" name="Rectangle 3"/>
          <p:cNvSpPr>
            <a:spLocks noGrp="1"/>
          </p:cNvSpPr>
          <p:nvPr>
            <p:ph sz="quarter" idx="4294967295"/>
          </p:nvPr>
        </p:nvSpPr>
        <p:spPr>
          <a:xfrm>
            <a:off x="107950" y="1412875"/>
            <a:ext cx="9036050" cy="50688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lnSpcReduction="10000"/>
          </a:bodyPr>
          <a:lstStyle/>
          <a:p>
            <a:pPr algn="just">
              <a:buFontTx/>
              <a:buNone/>
            </a:pPr>
            <a:r>
              <a:rPr lang="cs-CZ" altLang="cs-CZ" sz="2000" dirty="0">
                <a:latin typeface="Tahoma" pitchFamily="34" charset="0"/>
                <a:ea typeface="Arial Unicode MS" pitchFamily="34" charset="-128"/>
                <a:cs typeface="Arial Unicode MS" pitchFamily="34" charset="-128"/>
              </a:rPr>
              <a:t>						</a:t>
            </a:r>
            <a:r>
              <a:rPr lang="cs-CZ" altLang="cs-CZ" sz="2000" b="1" dirty="0">
                <a:latin typeface="Tahoma" pitchFamily="34" charset="0"/>
                <a:ea typeface="Arial Unicode MS" pitchFamily="34" charset="-128"/>
                <a:cs typeface="Arial Unicode MS" pitchFamily="34" charset="-128"/>
              </a:rPr>
              <a:t>Kč	MD	Dal          pol.	  §</a:t>
            </a:r>
          </a:p>
          <a:p>
            <a:pPr algn="just">
              <a:buFontTx/>
              <a:buNone/>
            </a:pPr>
            <a:endParaRPr lang="cs-CZ" altLang="cs-CZ" sz="2000" dirty="0">
              <a:latin typeface="Tahoma" pitchFamily="34" charset="0"/>
              <a:ea typeface="Arial Unicode MS" pitchFamily="34" charset="-128"/>
              <a:cs typeface="Arial Unicode MS" pitchFamily="34" charset="-128"/>
            </a:endParaRPr>
          </a:p>
          <a:p>
            <a:pPr algn="just">
              <a:buFontTx/>
              <a:buNone/>
            </a:pPr>
            <a:r>
              <a:rPr lang="cs-CZ" altLang="cs-CZ" sz="2000" dirty="0">
                <a:latin typeface="Tahoma" pitchFamily="34" charset="0"/>
                <a:ea typeface="Arial Unicode MS" pitchFamily="34" charset="-128"/>
                <a:cs typeface="Arial Unicode MS" pitchFamily="34" charset="-128"/>
              </a:rPr>
              <a:t>5) Příjem z půjčovného			2 000	261	602</a:t>
            </a:r>
          </a:p>
          <a:p>
            <a:pPr algn="just">
              <a:buFontTx/>
              <a:buNone/>
            </a:pPr>
            <a:r>
              <a:rPr lang="cs-CZ" altLang="cs-CZ" sz="2000" dirty="0">
                <a:latin typeface="Tahoma" pitchFamily="34" charset="0"/>
                <a:ea typeface="Arial Unicode MS" pitchFamily="34" charset="-128"/>
                <a:cs typeface="Arial Unicode MS" pitchFamily="34" charset="-128"/>
              </a:rPr>
              <a:t>6) Příjem za poskytování internetu	1 000	261	602</a:t>
            </a:r>
          </a:p>
          <a:p>
            <a:pPr algn="just">
              <a:buFontTx/>
              <a:buNone/>
            </a:pPr>
            <a:endParaRPr lang="cs-CZ" altLang="cs-CZ" sz="2000" dirty="0">
              <a:latin typeface="Tahoma" pitchFamily="34" charset="0"/>
              <a:ea typeface="Arial Unicode MS" pitchFamily="34" charset="-128"/>
              <a:cs typeface="Arial Unicode MS" pitchFamily="34" charset="-128"/>
            </a:endParaRPr>
          </a:p>
          <a:p>
            <a:pPr algn="just">
              <a:buFontTx/>
              <a:buNone/>
            </a:pPr>
            <a:r>
              <a:rPr lang="cs-CZ" altLang="cs-CZ" sz="2000" dirty="0">
                <a:latin typeface="Tahoma" pitchFamily="34" charset="0"/>
                <a:ea typeface="Arial Unicode MS" pitchFamily="34" charset="-128"/>
                <a:cs typeface="Arial Unicode MS" pitchFamily="34" charset="-128"/>
              </a:rPr>
              <a:t>7) Převod do rozpočtu obce – pokladní deník		  </a:t>
            </a:r>
          </a:p>
          <a:p>
            <a:pPr algn="just">
              <a:buFontTx/>
              <a:buNone/>
            </a:pPr>
            <a:r>
              <a:rPr lang="cs-CZ" altLang="cs-CZ" sz="2000" dirty="0">
                <a:latin typeface="Tahoma" pitchFamily="34" charset="0"/>
                <a:ea typeface="Arial Unicode MS" pitchFamily="34" charset="-128"/>
                <a:cs typeface="Arial Unicode MS" pitchFamily="34" charset="-128"/>
              </a:rPr>
              <a:t>						3 000	262	261</a:t>
            </a:r>
          </a:p>
          <a:p>
            <a:pPr algn="just">
              <a:buFontTx/>
              <a:buNone/>
            </a:pPr>
            <a:endParaRPr lang="cs-CZ" altLang="cs-CZ" sz="2000" dirty="0">
              <a:latin typeface="Tahoma" pitchFamily="34" charset="0"/>
              <a:ea typeface="Arial Unicode MS" pitchFamily="34" charset="-128"/>
              <a:cs typeface="Arial Unicode MS" pitchFamily="34" charset="-128"/>
            </a:endParaRPr>
          </a:p>
          <a:p>
            <a:pPr algn="just">
              <a:buFontTx/>
              <a:buNone/>
            </a:pPr>
            <a:r>
              <a:rPr lang="cs-CZ" altLang="cs-CZ" sz="2000" dirty="0">
                <a:latin typeface="Tahoma" pitchFamily="34" charset="0"/>
                <a:ea typeface="Arial Unicode MS" pitchFamily="34" charset="-128"/>
                <a:cs typeface="Arial Unicode MS" pitchFamily="34" charset="-128"/>
              </a:rPr>
              <a:t>8) Příjem do rozpočtu obce – bankovní výpis:</a:t>
            </a:r>
          </a:p>
          <a:p>
            <a:pPr algn="just">
              <a:buFontTx/>
              <a:buNone/>
            </a:pPr>
            <a:r>
              <a:rPr lang="cs-CZ" altLang="cs-CZ" sz="2000" dirty="0">
                <a:latin typeface="Tahoma" pitchFamily="34" charset="0"/>
                <a:ea typeface="Arial Unicode MS" pitchFamily="34" charset="-128"/>
                <a:cs typeface="Arial Unicode MS" pitchFamily="34" charset="-128"/>
              </a:rPr>
              <a:t>	a) příjem z půjčovného		2 000	231	262      2111    3314</a:t>
            </a:r>
          </a:p>
          <a:p>
            <a:pPr algn="just">
              <a:buFontTx/>
              <a:buNone/>
            </a:pPr>
            <a:r>
              <a:rPr lang="cs-CZ" altLang="cs-CZ" sz="2000" dirty="0">
                <a:latin typeface="Tahoma" pitchFamily="34" charset="0"/>
                <a:ea typeface="Arial Unicode MS" pitchFamily="34" charset="-128"/>
                <a:cs typeface="Arial Unicode MS" pitchFamily="34" charset="-128"/>
              </a:rPr>
              <a:t>	b) příjem za poskytování internetu	1 000	231	262      2111    3314</a:t>
            </a:r>
          </a:p>
          <a:p>
            <a:pPr algn="just">
              <a:buFontTx/>
              <a:buNone/>
            </a:pPr>
            <a:endParaRPr lang="cs-CZ" altLang="cs-CZ" sz="2000" dirty="0">
              <a:latin typeface="Tahoma" pitchFamily="34" charset="0"/>
              <a:ea typeface="Arial Unicode MS" pitchFamily="34" charset="-128"/>
              <a:cs typeface="Arial Unicode MS" pitchFamily="34" charset="-128"/>
            </a:endParaRPr>
          </a:p>
          <a:p>
            <a:pPr algn="just">
              <a:buFontTx/>
              <a:buNone/>
            </a:pPr>
            <a:r>
              <a:rPr lang="cs-CZ" altLang="cs-CZ" sz="2000" dirty="0">
                <a:latin typeface="Tahoma" pitchFamily="34" charset="0"/>
                <a:ea typeface="Arial Unicode MS" pitchFamily="34" charset="-128"/>
                <a:cs typeface="Arial Unicode MS" pitchFamily="34" charset="-128"/>
              </a:rPr>
              <a:t>9) Převod nevyčerpaných prostředků na konci roku	  </a:t>
            </a:r>
          </a:p>
          <a:p>
            <a:pPr algn="just">
              <a:buFontTx/>
              <a:buNone/>
            </a:pPr>
            <a:r>
              <a:rPr lang="cs-CZ" altLang="cs-CZ" sz="2000" dirty="0">
                <a:latin typeface="Tahoma" pitchFamily="34" charset="0"/>
                <a:ea typeface="Arial Unicode MS" pitchFamily="34" charset="-128"/>
                <a:cs typeface="Arial Unicode MS" pitchFamily="34" charset="-128"/>
              </a:rPr>
              <a:t>						7 500	231	314	5181   3314</a:t>
            </a:r>
          </a:p>
          <a:p>
            <a:pPr algn="just">
              <a:buFontTx/>
              <a:buNone/>
            </a:pPr>
            <a:endParaRPr lang="cs-CZ" altLang="cs-CZ" sz="20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13427801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15395">
                                            <p:txEl>
                                              <p:pRg st="2" end="2"/>
                                            </p:txEl>
                                          </p:spTgt>
                                        </p:tgtEl>
                                        <p:attrNameLst>
                                          <p:attrName>style.visibility</p:attrName>
                                        </p:attrNameLst>
                                      </p:cBhvr>
                                      <p:to>
                                        <p:strVal val="visible"/>
                                      </p:to>
                                    </p:set>
                                    <p:anim calcmode="lin" valueType="num">
                                      <p:cBhvr additive="base">
                                        <p:cTn id="7" dur="1000" fill="hold"/>
                                        <p:tgtEl>
                                          <p:spTgt spid="315395">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153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15395">
                                            <p:txEl>
                                              <p:pRg st="3" end="3"/>
                                            </p:txEl>
                                          </p:spTgt>
                                        </p:tgtEl>
                                        <p:attrNameLst>
                                          <p:attrName>style.visibility</p:attrName>
                                        </p:attrNameLst>
                                      </p:cBhvr>
                                      <p:to>
                                        <p:strVal val="visible"/>
                                      </p:to>
                                    </p:set>
                                    <p:anim calcmode="lin" valueType="num">
                                      <p:cBhvr additive="base">
                                        <p:cTn id="13" dur="1000" fill="hold"/>
                                        <p:tgtEl>
                                          <p:spTgt spid="315395">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15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15395">
                                            <p:txEl>
                                              <p:pRg st="5" end="5"/>
                                            </p:txEl>
                                          </p:spTgt>
                                        </p:tgtEl>
                                        <p:attrNameLst>
                                          <p:attrName>style.visibility</p:attrName>
                                        </p:attrNameLst>
                                      </p:cBhvr>
                                      <p:to>
                                        <p:strVal val="visible"/>
                                      </p:to>
                                    </p:set>
                                    <p:anim calcmode="lin" valueType="num">
                                      <p:cBhvr additive="base">
                                        <p:cTn id="19" dur="1000" fill="hold"/>
                                        <p:tgtEl>
                                          <p:spTgt spid="315395">
                                            <p:txEl>
                                              <p:pRg st="5" end="5"/>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15395">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15395">
                                            <p:txEl>
                                              <p:pRg st="6" end="6"/>
                                            </p:txEl>
                                          </p:spTgt>
                                        </p:tgtEl>
                                        <p:attrNameLst>
                                          <p:attrName>style.visibility</p:attrName>
                                        </p:attrNameLst>
                                      </p:cBhvr>
                                      <p:to>
                                        <p:strVal val="visible"/>
                                      </p:to>
                                    </p:set>
                                    <p:anim calcmode="lin" valueType="num">
                                      <p:cBhvr additive="base">
                                        <p:cTn id="23" dur="1000" fill="hold"/>
                                        <p:tgtEl>
                                          <p:spTgt spid="315395">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153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315395">
                                            <p:txEl>
                                              <p:pRg st="8" end="8"/>
                                            </p:txEl>
                                          </p:spTgt>
                                        </p:tgtEl>
                                        <p:attrNameLst>
                                          <p:attrName>style.visibility</p:attrName>
                                        </p:attrNameLst>
                                      </p:cBhvr>
                                      <p:to>
                                        <p:strVal val="visible"/>
                                      </p:to>
                                    </p:set>
                                    <p:anim calcmode="lin" valueType="num">
                                      <p:cBhvr additive="base">
                                        <p:cTn id="29" dur="1000" fill="hold"/>
                                        <p:tgtEl>
                                          <p:spTgt spid="315395">
                                            <p:txEl>
                                              <p:pRg st="8" end="8"/>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15395">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15395">
                                            <p:txEl>
                                              <p:pRg st="9" end="9"/>
                                            </p:txEl>
                                          </p:spTgt>
                                        </p:tgtEl>
                                        <p:attrNameLst>
                                          <p:attrName>style.visibility</p:attrName>
                                        </p:attrNameLst>
                                      </p:cBhvr>
                                      <p:to>
                                        <p:strVal val="visible"/>
                                      </p:to>
                                    </p:set>
                                    <p:anim calcmode="lin" valueType="num">
                                      <p:cBhvr additive="base">
                                        <p:cTn id="33" dur="1000" fill="hold"/>
                                        <p:tgtEl>
                                          <p:spTgt spid="315395">
                                            <p:txEl>
                                              <p:pRg st="9" end="9"/>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15395">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15395">
                                            <p:txEl>
                                              <p:pRg st="10" end="10"/>
                                            </p:txEl>
                                          </p:spTgt>
                                        </p:tgtEl>
                                        <p:attrNameLst>
                                          <p:attrName>style.visibility</p:attrName>
                                        </p:attrNameLst>
                                      </p:cBhvr>
                                      <p:to>
                                        <p:strVal val="visible"/>
                                      </p:to>
                                    </p:set>
                                    <p:anim calcmode="lin" valueType="num">
                                      <p:cBhvr additive="base">
                                        <p:cTn id="37" dur="1000" fill="hold"/>
                                        <p:tgtEl>
                                          <p:spTgt spid="315395">
                                            <p:txEl>
                                              <p:pRg st="10" end="10"/>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153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15395">
                                            <p:txEl>
                                              <p:pRg st="12" end="12"/>
                                            </p:txEl>
                                          </p:spTgt>
                                        </p:tgtEl>
                                        <p:attrNameLst>
                                          <p:attrName>style.visibility</p:attrName>
                                        </p:attrNameLst>
                                      </p:cBhvr>
                                      <p:to>
                                        <p:strVal val="visible"/>
                                      </p:to>
                                    </p:set>
                                    <p:anim calcmode="lin" valueType="num">
                                      <p:cBhvr additive="base">
                                        <p:cTn id="43" dur="1000" fill="hold"/>
                                        <p:tgtEl>
                                          <p:spTgt spid="315395">
                                            <p:txEl>
                                              <p:pRg st="12" end="12"/>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15395">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15395">
                                            <p:txEl>
                                              <p:pRg st="13" end="13"/>
                                            </p:txEl>
                                          </p:spTgt>
                                        </p:tgtEl>
                                        <p:attrNameLst>
                                          <p:attrName>style.visibility</p:attrName>
                                        </p:attrNameLst>
                                      </p:cBhvr>
                                      <p:to>
                                        <p:strVal val="visible"/>
                                      </p:to>
                                    </p:set>
                                    <p:anim calcmode="lin" valueType="num">
                                      <p:cBhvr additive="base">
                                        <p:cTn id="47" dur="1000" fill="hold"/>
                                        <p:tgtEl>
                                          <p:spTgt spid="315395">
                                            <p:txEl>
                                              <p:pRg st="13" end="13"/>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1539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8</a:t>
            </a:fld>
            <a:endParaRPr lang="cs-CZ" altLang="cs-CZ" sz="1200">
              <a:latin typeface="Georgia" panose="02040502050405020303" pitchFamily="18" charset="0"/>
            </a:endParaRPr>
          </a:p>
        </p:txBody>
      </p:sp>
      <p:sp>
        <p:nvSpPr>
          <p:cNvPr id="2" name="Nadpis 1"/>
          <p:cNvSpPr>
            <a:spLocks noGrp="1"/>
          </p:cNvSpPr>
          <p:nvPr>
            <p:ph type="title" idx="4294967295"/>
          </p:nvPr>
        </p:nvSpPr>
        <p:spPr>
          <a:xfrm>
            <a:off x="0" y="274638"/>
            <a:ext cx="9144000" cy="850900"/>
          </a:xfrm>
          <a:noFill/>
          <a:ln>
            <a:noFill/>
          </a:ln>
          <a:effectLst/>
        </p:spPr>
        <p:txBody>
          <a:bodyPr vert="horz" lIns="91440" tIns="45720" rIns="91440" bIns="45720" rtlCol="0" anchor="ctr" anchorCtr="0">
            <a:normAutofit/>
          </a:bodyPr>
          <a:lstStyle/>
          <a:p>
            <a:pPr algn="ctr" fontAlgn="base">
              <a:spcAft>
                <a:spcPct val="0"/>
              </a:spcAft>
            </a:pPr>
            <a:r>
              <a:rPr lang="cs-CZ" altLang="cs-CZ" sz="3600" dirty="0">
                <a:solidFill>
                  <a:schemeClr val="tx2"/>
                </a:solidFill>
                <a:ea typeface="+mn-ea"/>
                <a:cs typeface="Arial" charset="0"/>
              </a:rPr>
              <a:t>Základní členění rozpočtové skladby</a:t>
            </a:r>
          </a:p>
        </p:txBody>
      </p:sp>
      <p:graphicFrame>
        <p:nvGraphicFramePr>
          <p:cNvPr id="181251" name="Group 3"/>
          <p:cNvGraphicFramePr>
            <a:graphicFrameLocks noGrp="1"/>
          </p:cNvGraphicFramePr>
          <p:nvPr>
            <p:ph sz="quarter" idx="4294967295"/>
            <p:extLst>
              <p:ext uri="{D42A27DB-BD31-4B8C-83A1-F6EECF244321}">
                <p14:modId xmlns:p14="http://schemas.microsoft.com/office/powerpoint/2010/main" xmlns="" val="3318837441"/>
              </p:ext>
            </p:extLst>
          </p:nvPr>
        </p:nvGraphicFramePr>
        <p:xfrm>
          <a:off x="251520" y="1196752"/>
          <a:ext cx="8569325" cy="5486400"/>
        </p:xfrm>
        <a:graphic>
          <a:graphicData uri="http://schemas.openxmlformats.org/drawingml/2006/table">
            <a:tbl>
              <a:tblPr/>
              <a:tblGrid>
                <a:gridCol w="4284663"/>
                <a:gridCol w="4284662"/>
              </a:tblGrid>
              <a:tr h="71047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Rozpočtová skladba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do roku 2012</a:t>
                      </a:r>
                      <a:endPar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Rozpočtová skladba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od roku 2013</a:t>
                      </a:r>
                      <a:endPar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Odpovědnostní</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rPr>
                        <a:t>Odpovědnostní</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Druhové</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smtClean="0">
                          <a:ln>
                            <a:noFill/>
                          </a:ln>
                          <a:solidFill>
                            <a:srgbClr val="FF0000"/>
                          </a:solidFill>
                          <a:effectLst/>
                          <a:latin typeface="Gentium Basic" panose="02000503060000020004" pitchFamily="2" charset="-18"/>
                          <a:ea typeface="Calibri" pitchFamily="34" charset="0"/>
                          <a:cs typeface="Times New Roman" pitchFamily="18" charset="0"/>
                        </a:rPr>
                        <a:t>Druhové</a:t>
                      </a:r>
                      <a:endParaRPr kumimoji="0" lang="cs-CZ" altLang="cs-CZ" sz="2400" b="0" i="0" u="none" strike="noStrike" cap="none" normalizeH="0" baseline="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Odvětvové</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smtClean="0">
                          <a:ln>
                            <a:noFill/>
                          </a:ln>
                          <a:solidFill>
                            <a:srgbClr val="FF0000"/>
                          </a:solidFill>
                          <a:effectLst/>
                          <a:latin typeface="Gentium Basic" panose="02000503060000020004" pitchFamily="2" charset="-18"/>
                          <a:ea typeface="Calibri" pitchFamily="34" charset="0"/>
                          <a:cs typeface="Times New Roman" pitchFamily="18" charset="0"/>
                        </a:rPr>
                        <a:t>Odvětvové</a:t>
                      </a:r>
                      <a:endParaRPr kumimoji="0" lang="cs-CZ" altLang="cs-CZ" sz="2400" b="0" i="0" u="none" strike="noStrike" cap="none" normalizeH="0" baseline="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Konsolidační</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Konsolidační</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Zdrojové </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 typeface="Calibri" pitchFamily="34" charset="0"/>
                        <a:buChar char="-"/>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Podkladové</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 typeface="Calibri" pitchFamily="34" charset="0"/>
                        <a:buChar char="-"/>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Prostorové</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 typeface="Calibri" pitchFamily="34" charset="0"/>
                        <a:buChar char="-"/>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Nástrojové</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Doplňkové</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Programové</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Účelové</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Gentium Basic" panose="02000503060000020004" pitchFamily="2" charset="-18"/>
                          <a:ea typeface="Calibri" pitchFamily="34" charset="0"/>
                          <a:cs typeface="Times New Roman" pitchFamily="18" charset="0"/>
                        </a:rPr>
                        <a:t>Strukturní</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99"/>
                    </a:solidFill>
                  </a:tcPr>
                </a:tc>
              </a:tr>
              <a:tr h="355239">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rPr>
                        <a:t>Transferové</a:t>
                      </a:r>
                      <a:endParaRPr kumimoji="0" lang="cs-CZ" altLang="cs-CZ" sz="2400" b="0" i="0" u="none" strike="noStrike" cap="none" normalizeH="0" baseline="0" dirty="0" smtClean="0">
                        <a:ln>
                          <a:noFill/>
                        </a:ln>
                        <a:solidFill>
                          <a:srgbClr val="FF0000"/>
                        </a:solidFill>
                        <a:effectLst/>
                        <a:latin typeface="Gentium Basic" panose="02000503060000020004" pitchFamily="2" charset="-18"/>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extLst>
      <p:ext uri="{BB962C8B-B14F-4D97-AF65-F5344CB8AC3E}">
        <p14:creationId xmlns:p14="http://schemas.microsoft.com/office/powerpoint/2010/main" xmlns="" val="300722268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Příspěvkové organizace ÚSC</a:t>
            </a:r>
          </a:p>
        </p:txBody>
      </p:sp>
      <p:sp>
        <p:nvSpPr>
          <p:cNvPr id="3" name="Zástupný symbol pro obsah 2"/>
          <p:cNvSpPr>
            <a:spLocks noGrp="1"/>
          </p:cNvSpPr>
          <p:nvPr>
            <p:ph sz="quarter" idx="4294967295"/>
          </p:nvPr>
        </p:nvSpPr>
        <p:spPr>
          <a:xfrm>
            <a:off x="250825" y="1600200"/>
            <a:ext cx="8515350" cy="49974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buFontTx/>
              <a:buNone/>
            </a:pPr>
            <a:r>
              <a:rPr lang="cs-CZ" altLang="cs-CZ" sz="2800">
                <a:latin typeface="Tahoma" pitchFamily="34" charset="0"/>
                <a:ea typeface="Arial Unicode MS" pitchFamily="34" charset="-128"/>
                <a:cs typeface="Arial Unicode MS" pitchFamily="34" charset="-128"/>
              </a:rPr>
              <a:t>Právnické osoby - </a:t>
            </a:r>
            <a:r>
              <a:rPr lang="cs-CZ" altLang="cs-CZ" sz="2800" b="1">
                <a:latin typeface="Tahoma" pitchFamily="34" charset="0"/>
                <a:ea typeface="Arial Unicode MS" pitchFamily="34" charset="-128"/>
                <a:cs typeface="Arial Unicode MS" pitchFamily="34" charset="-128"/>
              </a:rPr>
              <a:t>právní subjektivita</a:t>
            </a:r>
          </a:p>
          <a:p>
            <a:pPr algn="just">
              <a:buFontTx/>
              <a:buNone/>
            </a:pPr>
            <a:endParaRPr lang="cs-CZ" altLang="cs-CZ" sz="1000" b="1">
              <a:latin typeface="Tahoma" pitchFamily="34" charset="0"/>
              <a:ea typeface="Arial Unicode MS" pitchFamily="34" charset="-128"/>
              <a:cs typeface="Arial Unicode MS" pitchFamily="34" charset="-128"/>
            </a:endParaRPr>
          </a:p>
          <a:p>
            <a:pPr algn="just">
              <a:buFontTx/>
              <a:buNone/>
            </a:pPr>
            <a:r>
              <a:rPr lang="cs-CZ" altLang="cs-CZ" sz="2800">
                <a:latin typeface="Tahoma" pitchFamily="34" charset="0"/>
                <a:ea typeface="Arial Unicode MS" pitchFamily="34" charset="-128"/>
                <a:cs typeface="Arial Unicode MS" pitchFamily="34" charset="-128"/>
              </a:rPr>
              <a:t>Takové činnosti, které jsou zpravidla neziskové a jejichž rozsah, struktura a složitost vyžadují samostatnou právní subjektivitu</a:t>
            </a:r>
          </a:p>
          <a:p>
            <a:pPr algn="just">
              <a:buFontTx/>
              <a:buNone/>
            </a:pPr>
            <a:endParaRPr lang="cs-CZ" altLang="cs-CZ" sz="1000">
              <a:latin typeface="Tahoma" pitchFamily="34" charset="0"/>
              <a:ea typeface="Arial Unicode MS" pitchFamily="34" charset="-128"/>
              <a:cs typeface="Arial Unicode MS" pitchFamily="34" charset="-128"/>
            </a:endParaRPr>
          </a:p>
          <a:p>
            <a:pPr algn="just">
              <a:buFontTx/>
              <a:buNone/>
            </a:pPr>
            <a:r>
              <a:rPr lang="cs-CZ" altLang="cs-CZ" sz="2800">
                <a:latin typeface="Tahoma" pitchFamily="34" charset="0"/>
                <a:ea typeface="Arial Unicode MS" pitchFamily="34" charset="-128"/>
                <a:cs typeface="Arial Unicode MS" pitchFamily="34" charset="-128"/>
              </a:rPr>
              <a:t>Př. ZŠ, MŠ, divadla, kina,..</a:t>
            </a:r>
          </a:p>
          <a:p>
            <a:pPr algn="just">
              <a:buFontTx/>
              <a:buNone/>
            </a:pPr>
            <a:endParaRPr lang="cs-CZ" altLang="cs-CZ" sz="1000">
              <a:latin typeface="Tahoma" pitchFamily="34" charset="0"/>
              <a:ea typeface="Arial Unicode MS" pitchFamily="34" charset="-128"/>
              <a:cs typeface="Arial Unicode MS" pitchFamily="34" charset="-128"/>
            </a:endParaRPr>
          </a:p>
          <a:p>
            <a:pPr algn="just">
              <a:buFontTx/>
              <a:buNone/>
            </a:pPr>
            <a:r>
              <a:rPr lang="cs-CZ" altLang="cs-CZ" sz="2800">
                <a:latin typeface="Tahoma" pitchFamily="34" charset="0"/>
                <a:ea typeface="Arial Unicode MS" pitchFamily="34" charset="-128"/>
                <a:cs typeface="Arial Unicode MS" pitchFamily="34" charset="-128"/>
              </a:rPr>
              <a:t>Zřízena zastupitelstvem ÚSC, rozhodnutí o zřízení + zřizovací listina v Ústředním věstníku ČR, zápis PO do obchodního rejstříku ČR</a:t>
            </a:r>
          </a:p>
        </p:txBody>
      </p:sp>
    </p:spTree>
    <p:extLst>
      <p:ext uri="{BB962C8B-B14F-4D97-AF65-F5344CB8AC3E}">
        <p14:creationId xmlns:p14="http://schemas.microsoft.com/office/powerpoint/2010/main" xmlns="" val="30654444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Hospodaření PO</a:t>
            </a:r>
          </a:p>
        </p:txBody>
      </p:sp>
      <p:sp>
        <p:nvSpPr>
          <p:cNvPr id="3" name="Zástupný symbol pro obsah 2"/>
          <p:cNvSpPr>
            <a:spLocks noGrp="1"/>
          </p:cNvSpPr>
          <p:nvPr>
            <p:ph sz="quarter" idx="4294967295"/>
          </p:nvPr>
        </p:nvSpPr>
        <p:spPr>
          <a:xfrm>
            <a:off x="250825" y="1600200"/>
            <a:ext cx="8713788" cy="50688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Hlavní činnost</a:t>
            </a:r>
          </a:p>
          <a:p>
            <a:pPr algn="just"/>
            <a:r>
              <a:rPr lang="cs-CZ" altLang="cs-CZ" sz="2600">
                <a:latin typeface="Tahoma" pitchFamily="34" charset="0"/>
                <a:ea typeface="Arial Unicode MS" pitchFamily="34" charset="-128"/>
                <a:cs typeface="Arial Unicode MS" pitchFamily="34" charset="-128"/>
              </a:rPr>
              <a:t>Doplňková činnost (souhlas zřizovatele) </a:t>
            </a:r>
          </a:p>
          <a:p>
            <a:pPr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Zřizovatel poskytuje příspěvek na provoz </a:t>
            </a:r>
          </a:p>
          <a:p>
            <a:pPr lvl="1" algn="just">
              <a:buFontTx/>
              <a:buChar char="•"/>
            </a:pPr>
            <a:r>
              <a:rPr lang="cs-CZ" altLang="cs-CZ" sz="2600">
                <a:latin typeface="Tahoma" pitchFamily="34" charset="0"/>
                <a:ea typeface="Arial Unicode MS" pitchFamily="34" charset="-128"/>
                <a:cs typeface="Arial Unicode MS" pitchFamily="34" charset="-128"/>
              </a:rPr>
              <a:t>zpravidla v návaznosti na výkony nebo jiná kritéria jejích potřeb</a:t>
            </a:r>
          </a:p>
          <a:p>
            <a:pPr algn="just"/>
            <a:endParaRPr lang="cs-CZ" altLang="cs-CZ" sz="260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21439988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a:xfrm>
            <a:off x="0" y="0"/>
            <a:ext cx="9144000" cy="1143000"/>
          </a:xfrm>
          <a:noFill/>
          <a:ln/>
        </p:spPr>
        <p:txBody>
          <a:bodyPr vert="horz" lIns="91440" tIns="45720" rIns="91440" bIns="45720" rtlCol="0" anchor="b" anchorCtr="0">
            <a:noAutofit/>
          </a:bodyPr>
          <a:lstStyle/>
          <a:p>
            <a:pPr algn="ctr"/>
            <a:endParaRPr lang="cs-CZ" altLang="cs-CZ" sz="3600">
              <a:latin typeface="Impact" pitchFamily="34" charset="0"/>
              <a:cs typeface="Arial" charset="0"/>
            </a:endParaRPr>
          </a:p>
        </p:txBody>
      </p:sp>
      <p:sp>
        <p:nvSpPr>
          <p:cNvPr id="45059" name="Rectangle 3"/>
          <p:cNvSpPr>
            <a:spLocks noGrp="1" noChangeArrowheads="1"/>
          </p:cNvSpPr>
          <p:nvPr>
            <p:ph sz="quarter" idx="4294967295"/>
          </p:nvPr>
        </p:nvSpPr>
        <p:spPr>
          <a:xfrm>
            <a:off x="0" y="1600200"/>
            <a:ext cx="9144000" cy="49974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Zřizovatel může uložit odvod do svého rozpočtu, jestliže</a:t>
            </a:r>
          </a:p>
          <a:p>
            <a:pPr lvl="1" algn="just">
              <a:buFontTx/>
              <a:buChar char="•"/>
            </a:pPr>
            <a:r>
              <a:rPr lang="cs-CZ" altLang="cs-CZ" sz="2600">
                <a:latin typeface="Tahoma" pitchFamily="34" charset="0"/>
                <a:ea typeface="Arial Unicode MS" pitchFamily="34" charset="-128"/>
                <a:cs typeface="Arial Unicode MS" pitchFamily="34" charset="-128"/>
              </a:rPr>
              <a:t>plánované V překračují plánované N</a:t>
            </a:r>
          </a:p>
          <a:p>
            <a:pPr lvl="1" algn="just">
              <a:buFontTx/>
              <a:buChar char="•"/>
            </a:pPr>
            <a:r>
              <a:rPr lang="cs-CZ" altLang="cs-CZ" sz="2600">
                <a:latin typeface="Tahoma" pitchFamily="34" charset="0"/>
                <a:ea typeface="Arial Unicode MS" pitchFamily="34" charset="-128"/>
                <a:cs typeface="Arial Unicode MS" pitchFamily="34" charset="-128"/>
              </a:rPr>
              <a:t>investiční zdroje jsou větší, než je jejich potřeba užití podle rozhodnutí zřizovatele</a:t>
            </a:r>
          </a:p>
          <a:p>
            <a:pPr lvl="1" algn="just">
              <a:buFontTx/>
              <a:buChar char="•"/>
            </a:pPr>
            <a:r>
              <a:rPr lang="cs-CZ" altLang="cs-CZ" sz="2600">
                <a:latin typeface="Tahoma" pitchFamily="34" charset="0"/>
                <a:ea typeface="Arial Unicode MS" pitchFamily="34" charset="-128"/>
                <a:cs typeface="Arial Unicode MS" pitchFamily="34" charset="-128"/>
              </a:rPr>
              <a:t>PO porušila rozpočtovou kázeň</a:t>
            </a:r>
          </a:p>
          <a:p>
            <a:pPr lvl="1" algn="just">
              <a:buFontTx/>
              <a:buChar char="•"/>
            </a:pPr>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Vztah rozpočtu PO k rozpočtu zřizovatele lze během roku změnit v neprospěch PO jen ze závažných, objektivně působících příčin.</a:t>
            </a:r>
          </a:p>
        </p:txBody>
      </p:sp>
    </p:spTree>
    <p:extLst>
      <p:ext uri="{BB962C8B-B14F-4D97-AF65-F5344CB8AC3E}">
        <p14:creationId xmlns:p14="http://schemas.microsoft.com/office/powerpoint/2010/main" xmlns="" val="31572234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0" y="0"/>
            <a:ext cx="9144000" cy="1196975"/>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Porušení rozpočtové kázně</a:t>
            </a:r>
          </a:p>
        </p:txBody>
      </p:sp>
      <p:sp>
        <p:nvSpPr>
          <p:cNvPr id="27651" name="Rectangle 3"/>
          <p:cNvSpPr>
            <a:spLocks noGrp="1" noChangeArrowheads="1"/>
          </p:cNvSpPr>
          <p:nvPr>
            <p:ph sz="quarter" idx="4294967295"/>
          </p:nvPr>
        </p:nvSpPr>
        <p:spPr>
          <a:xfrm>
            <a:off x="0" y="1571625"/>
            <a:ext cx="9144000" cy="5286375"/>
          </a:xfrm>
          <a:ln/>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a:lstStyle/>
          <a:p>
            <a:pPr algn="just"/>
            <a:r>
              <a:rPr lang="cs-CZ" altLang="cs-CZ" sz="2400" dirty="0">
                <a:latin typeface="Tahoma" pitchFamily="34" charset="0"/>
                <a:ea typeface="Arial Unicode MS" pitchFamily="34" charset="-128"/>
                <a:cs typeface="Arial Unicode MS" pitchFamily="34" charset="-128"/>
              </a:rPr>
              <a:t>použití prostředků od zřizovatele v rozporu se stanoveným účelem</a:t>
            </a:r>
          </a:p>
          <a:p>
            <a:pPr algn="just"/>
            <a:r>
              <a:rPr lang="cs-CZ" altLang="cs-CZ" sz="2400" dirty="0">
                <a:latin typeface="Tahoma" pitchFamily="34" charset="0"/>
                <a:ea typeface="Arial Unicode MS" pitchFamily="34" charset="-128"/>
                <a:cs typeface="Arial Unicode MS" pitchFamily="34" charset="-128"/>
              </a:rPr>
              <a:t>převedení do PF více finančních prostředků, než stanoví zákon nebo než rozhodl zřizovatel</a:t>
            </a:r>
          </a:p>
          <a:p>
            <a:pPr algn="just"/>
            <a:r>
              <a:rPr lang="cs-CZ" altLang="cs-CZ" sz="2400" dirty="0">
                <a:latin typeface="Tahoma" pitchFamily="34" charset="0"/>
                <a:ea typeface="Arial Unicode MS" pitchFamily="34" charset="-128"/>
                <a:cs typeface="Arial Unicode MS" pitchFamily="34" charset="-128"/>
              </a:rPr>
              <a:t>použití prostředků svého PF na jiný účel, než stanoví zákon nebo jiný právní předpis</a:t>
            </a:r>
          </a:p>
          <a:p>
            <a:pPr algn="just"/>
            <a:r>
              <a:rPr lang="cs-CZ" altLang="cs-CZ" sz="2400" dirty="0">
                <a:latin typeface="Tahoma" pitchFamily="34" charset="0"/>
                <a:ea typeface="Arial Unicode MS" pitchFamily="34" charset="-128"/>
                <a:cs typeface="Arial Unicode MS" pitchFamily="34" charset="-128"/>
              </a:rPr>
              <a:t>použití provozních prostředků na účel, na který měly být použity prostředky PF podle zákona</a:t>
            </a:r>
          </a:p>
          <a:p>
            <a:pPr algn="just"/>
            <a:r>
              <a:rPr lang="cs-CZ" altLang="cs-CZ" sz="2400" dirty="0">
                <a:latin typeface="Tahoma" pitchFamily="34" charset="0"/>
                <a:ea typeface="Arial Unicode MS" pitchFamily="34" charset="-128"/>
                <a:cs typeface="Arial Unicode MS" pitchFamily="34" charset="-128"/>
              </a:rPr>
              <a:t>překročení stanoveného nebo přípustného objem prostředků na platy, pokud toto překročení do 31. prosince nekryla ze svého fondu odměn</a:t>
            </a:r>
          </a:p>
          <a:p>
            <a:pPr algn="just"/>
            <a:endParaRPr lang="cs-CZ" altLang="cs-CZ" sz="24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4341117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Majetek příspěvkových organizací</a:t>
            </a:r>
          </a:p>
        </p:txBody>
      </p:sp>
      <p:sp>
        <p:nvSpPr>
          <p:cNvPr id="106499" name="Rectangle 3"/>
          <p:cNvSpPr>
            <a:spLocks noGrp="1" noChangeArrowheads="1"/>
          </p:cNvSpPr>
          <p:nvPr>
            <p:ph sz="quarter" idx="4294967295"/>
          </p:nvPr>
        </p:nvSpPr>
        <p:spPr>
          <a:xfrm>
            <a:off x="0" y="1643063"/>
            <a:ext cx="9144000" cy="521493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hospodaří se svěřeným majetkem v rozsahu stanoveném zřizovací listinou</a:t>
            </a:r>
          </a:p>
          <a:p>
            <a:pPr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nabývá majetek pro svého zřizovatele </a:t>
            </a:r>
          </a:p>
          <a:p>
            <a:pPr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zřizovatel může stanovit, ve kterých případech je k nabytí takového majetku třeba jeho předchozí písemný souhlas</a:t>
            </a:r>
          </a:p>
          <a:p>
            <a:pPr algn="just"/>
            <a:endParaRPr lang="cs-CZ" altLang="cs-CZ" sz="260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36812239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Nadpis 1"/>
          <p:cNvSpPr>
            <a:spLocks noGrp="1"/>
          </p:cNvSpPr>
          <p:nvPr>
            <p:ph type="title" idx="4294967295"/>
          </p:nvPr>
        </p:nvSpPr>
        <p:spPr>
          <a:xfrm>
            <a:off x="1" y="0"/>
            <a:ext cx="9144000" cy="1556792"/>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PO může nabýt pouze majetek potřebný k výkonu činnosti, pro kterou byla zřízena </a:t>
            </a:r>
          </a:p>
        </p:txBody>
      </p:sp>
      <p:sp>
        <p:nvSpPr>
          <p:cNvPr id="3" name="Zástupný symbol pro obsah 2"/>
          <p:cNvSpPr>
            <a:spLocks noGrp="1"/>
          </p:cNvSpPr>
          <p:nvPr>
            <p:ph sz="quarter" idx="4294967295"/>
          </p:nvPr>
        </p:nvSpPr>
        <p:spPr>
          <a:xfrm>
            <a:off x="0" y="2420938"/>
            <a:ext cx="9144000" cy="443706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a to:</a:t>
            </a:r>
          </a:p>
          <a:p>
            <a:pPr lvl="1" algn="just">
              <a:buFontTx/>
              <a:buChar char="•"/>
            </a:pPr>
            <a:r>
              <a:rPr lang="cs-CZ" altLang="cs-CZ" sz="2600">
                <a:latin typeface="Tahoma" pitchFamily="34" charset="0"/>
                <a:ea typeface="Arial Unicode MS" pitchFamily="34" charset="-128"/>
                <a:cs typeface="Arial Unicode MS" pitchFamily="34" charset="-128"/>
              </a:rPr>
              <a:t>bezúplatným převodem od svého zřizovatele</a:t>
            </a:r>
          </a:p>
          <a:p>
            <a:pPr lvl="1" algn="just">
              <a:buFontTx/>
              <a:buChar char="•"/>
            </a:pPr>
            <a:r>
              <a:rPr lang="cs-CZ" altLang="cs-CZ" sz="2600">
                <a:latin typeface="Tahoma" pitchFamily="34" charset="0"/>
                <a:ea typeface="Arial Unicode MS" pitchFamily="34" charset="-128"/>
                <a:cs typeface="Arial Unicode MS" pitchFamily="34" charset="-128"/>
              </a:rPr>
              <a:t>darem s předchozím písemným souhlasem zřizovatele,</a:t>
            </a:r>
          </a:p>
          <a:p>
            <a:pPr lvl="1" algn="just">
              <a:buFontTx/>
              <a:buChar char="•"/>
            </a:pPr>
            <a:r>
              <a:rPr lang="cs-CZ" altLang="cs-CZ" sz="2600">
                <a:latin typeface="Tahoma" pitchFamily="34" charset="0"/>
                <a:ea typeface="Arial Unicode MS" pitchFamily="34" charset="-128"/>
                <a:cs typeface="Arial Unicode MS" pitchFamily="34" charset="-128"/>
              </a:rPr>
              <a:t>děděním; bez předchozího písemného souhlasu zřizovatele je příspěvková organizace povinna dědictví odmítnout, nebo</a:t>
            </a:r>
          </a:p>
          <a:p>
            <a:pPr lvl="1" algn="just">
              <a:buFontTx/>
              <a:buChar char="•"/>
            </a:pPr>
            <a:r>
              <a:rPr lang="cs-CZ" altLang="cs-CZ" sz="2600">
                <a:latin typeface="Tahoma" pitchFamily="34" charset="0"/>
                <a:ea typeface="Arial Unicode MS" pitchFamily="34" charset="-128"/>
                <a:cs typeface="Arial Unicode MS" pitchFamily="34" charset="-128"/>
              </a:rPr>
              <a:t>jiným způsobem na základě rozhodnutí zřizovatele.</a:t>
            </a:r>
          </a:p>
          <a:p>
            <a:pPr algn="just"/>
            <a:endParaRPr lang="cs-CZ" altLang="cs-CZ" sz="260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7899292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Nadpis 1"/>
          <p:cNvSpPr>
            <a:spLocks noGrp="1"/>
          </p:cNvSpPr>
          <p:nvPr>
            <p:ph type="title" idx="4294967295"/>
          </p:nvPr>
        </p:nvSpPr>
        <p:spPr>
          <a:xfrm>
            <a:off x="0" y="0"/>
            <a:ext cx="9144000"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1. Smlouva o výpůjčce mezi ÚSC a PO</a:t>
            </a:r>
          </a:p>
        </p:txBody>
      </p:sp>
      <p:sp>
        <p:nvSpPr>
          <p:cNvPr id="3" name="Zástupný symbol pro obsah 2"/>
          <p:cNvSpPr>
            <a:spLocks noGrp="1"/>
          </p:cNvSpPr>
          <p:nvPr>
            <p:ph sz="quarter" idx="4294967295"/>
          </p:nvPr>
        </p:nvSpPr>
        <p:spPr>
          <a:xfrm>
            <a:off x="285750" y="1412776"/>
            <a:ext cx="8715375" cy="523091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dirty="0">
                <a:latin typeface="Tahoma" pitchFamily="34" charset="0"/>
                <a:ea typeface="Arial Unicode MS" pitchFamily="34" charset="-128"/>
                <a:cs typeface="Arial Unicode MS" pitchFamily="34" charset="-128"/>
              </a:rPr>
              <a:t>Vlastnictví: ÚSC</a:t>
            </a:r>
          </a:p>
          <a:p>
            <a:pPr algn="just"/>
            <a:r>
              <a:rPr lang="cs-CZ" altLang="cs-CZ" sz="2600" dirty="0">
                <a:latin typeface="Tahoma" pitchFamily="34" charset="0"/>
                <a:ea typeface="Arial Unicode MS" pitchFamily="34" charset="-128"/>
                <a:cs typeface="Arial Unicode MS" pitchFamily="34" charset="-128"/>
              </a:rPr>
              <a:t>Evidence: ÚSC v rozvaze, PO v podrozvaze</a:t>
            </a:r>
          </a:p>
          <a:p>
            <a:pPr algn="just"/>
            <a:r>
              <a:rPr lang="cs-CZ" altLang="cs-CZ" sz="2600" dirty="0">
                <a:latin typeface="Tahoma" pitchFamily="34" charset="0"/>
                <a:ea typeface="Arial Unicode MS" pitchFamily="34" charset="-128"/>
                <a:cs typeface="Arial Unicode MS" pitchFamily="34" charset="-128"/>
              </a:rPr>
              <a:t>Smlouva o výpůjčce je bezúplatná</a:t>
            </a:r>
          </a:p>
          <a:p>
            <a:pPr algn="just"/>
            <a:r>
              <a:rPr lang="cs-CZ" altLang="cs-CZ" sz="2600" dirty="0">
                <a:latin typeface="Tahoma" pitchFamily="34" charset="0"/>
                <a:ea typeface="Arial Unicode MS" pitchFamily="34" charset="-128"/>
                <a:cs typeface="Arial Unicode MS" pitchFamily="34" charset="-128"/>
              </a:rPr>
              <a:t>Běžnou údržbu a opravy provádí PO</a:t>
            </a:r>
          </a:p>
          <a:p>
            <a:pPr algn="just"/>
            <a:r>
              <a:rPr lang="cs-CZ" altLang="cs-CZ" sz="2600" dirty="0">
                <a:latin typeface="Tahoma" pitchFamily="34" charset="0"/>
                <a:ea typeface="Arial Unicode MS" pitchFamily="34" charset="-128"/>
                <a:cs typeface="Arial Unicode MS" pitchFamily="34" charset="-128"/>
              </a:rPr>
              <a:t>Velké opravy a TZ provádí ÚSC</a:t>
            </a:r>
          </a:p>
          <a:p>
            <a:pPr lvl="1" algn="just">
              <a:buFontTx/>
              <a:buChar char="•"/>
            </a:pPr>
            <a:r>
              <a:rPr lang="cs-CZ" altLang="cs-CZ" sz="2600" dirty="0">
                <a:latin typeface="Tahoma" pitchFamily="34" charset="0"/>
                <a:ea typeface="Arial Unicode MS" pitchFamily="34" charset="-128"/>
                <a:cs typeface="Arial Unicode MS" pitchFamily="34" charset="-128"/>
              </a:rPr>
              <a:t>Lze povolit pořízení TZ ze zdrojů PO a evidovat v PO, PO může TZ odepisovat účetně (nikoliv daňově)</a:t>
            </a:r>
          </a:p>
          <a:p>
            <a:pPr algn="just"/>
            <a:r>
              <a:rPr lang="cs-CZ" altLang="cs-CZ" sz="2600" dirty="0">
                <a:latin typeface="Tahoma" pitchFamily="34" charset="0"/>
                <a:ea typeface="Arial Unicode MS" pitchFamily="34" charset="-128"/>
                <a:cs typeface="Arial Unicode MS" pitchFamily="34" charset="-128"/>
              </a:rPr>
              <a:t>Daňová problematika – kromě běžných oprav a údržby nemá PO ve vztahu k majetku žádný daňově uznatelný náklad</a:t>
            </a:r>
          </a:p>
          <a:p>
            <a:pPr algn="just"/>
            <a:r>
              <a:rPr lang="cs-CZ" altLang="cs-CZ" sz="2600" dirty="0">
                <a:latin typeface="Tahoma" pitchFamily="34" charset="0"/>
                <a:ea typeface="Arial Unicode MS" pitchFamily="34" charset="-128"/>
                <a:cs typeface="Arial Unicode MS" pitchFamily="34" charset="-128"/>
              </a:rPr>
              <a:t>Dotace na pořízení DM – příjemcem je ÚSC</a:t>
            </a:r>
          </a:p>
        </p:txBody>
      </p:sp>
      <p:sp>
        <p:nvSpPr>
          <p:cNvPr id="23556" name="Zástupný symbol pro zápatí 3"/>
          <p:cNvSpPr>
            <a:spLocks noGrp="1"/>
          </p:cNvSpPr>
          <p:nvPr>
            <p:ph type="ftr" sz="quarter" idx="11"/>
          </p:nvPr>
        </p:nvSpPr>
        <p:spPr>
          <a:xfrm>
            <a:off x="500063" y="6492875"/>
            <a:ext cx="8248650" cy="365125"/>
          </a:xfrm>
          <a:noFill/>
          <a:ln>
            <a:miter lim="800000"/>
            <a:headEnd/>
            <a:tailEnd/>
          </a:ln>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cs-CZ" altLang="cs-CZ">
                <a:solidFill>
                  <a:schemeClr val="tx2"/>
                </a:solidFill>
                <a:latin typeface="Tw Cen MT" pitchFamily="34" charset="-18"/>
              </a:rPr>
              <a:t>Zdroj: Schneiderová, I.: Majetek krajů, měst, obcí, DSO a příspěvkových organizací. Archa: Praha 2010</a:t>
            </a:r>
          </a:p>
        </p:txBody>
      </p:sp>
    </p:spTree>
    <p:extLst>
      <p:ext uri="{BB962C8B-B14F-4D97-AF65-F5344CB8AC3E}">
        <p14:creationId xmlns:p14="http://schemas.microsoft.com/office/powerpoint/2010/main" xmlns="" val="265026010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Nadpis 1"/>
          <p:cNvSpPr>
            <a:spLocks noGrp="1"/>
          </p:cNvSpPr>
          <p:nvPr>
            <p:ph type="title" idx="4294967295"/>
          </p:nvPr>
        </p:nvSpPr>
        <p:spPr>
          <a:xfrm>
            <a:off x="1" y="0"/>
            <a:ext cx="9144000"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1. Smlouva o výpůjčce mezi ÚSC a PO</a:t>
            </a:r>
          </a:p>
        </p:txBody>
      </p:sp>
      <p:sp>
        <p:nvSpPr>
          <p:cNvPr id="109571" name="Zástupný symbol pro obsah 2"/>
          <p:cNvSpPr>
            <a:spLocks noGrp="1"/>
          </p:cNvSpPr>
          <p:nvPr>
            <p:ph sz="quarter" idx="4294967295"/>
          </p:nvPr>
        </p:nvSpPr>
        <p:spPr>
          <a:xfrm>
            <a:off x="214313" y="2500313"/>
            <a:ext cx="8551862" cy="359568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Vhodné u malých PO bez vedlejší hospodářské činnosti, s malým počtem zaměstnanců, které by nebyly schopny zajistit větší opravy užívané budovy ve své režii.</a:t>
            </a:r>
          </a:p>
          <a:p>
            <a:pPr algn="just"/>
            <a:endParaRPr lang="cs-CZ" altLang="cs-CZ" sz="2600">
              <a:latin typeface="Tahoma" pitchFamily="34" charset="0"/>
              <a:ea typeface="Arial Unicode MS" pitchFamily="34" charset="-128"/>
              <a:cs typeface="Arial Unicode MS" pitchFamily="34" charset="-128"/>
            </a:endParaRPr>
          </a:p>
        </p:txBody>
      </p:sp>
      <p:sp>
        <p:nvSpPr>
          <p:cNvPr id="109572" name="Obdélník 3"/>
          <p:cNvSpPr>
            <a:spLocks noChangeArrowheads="1"/>
          </p:cNvSpPr>
          <p:nvPr/>
        </p:nvSpPr>
        <p:spPr bwMode="auto">
          <a:xfrm>
            <a:off x="357188" y="6357938"/>
            <a:ext cx="85359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360921298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Nadpis 1"/>
          <p:cNvSpPr>
            <a:spLocks noGrp="1"/>
          </p:cNvSpPr>
          <p:nvPr>
            <p:ph type="title" idx="4294967295"/>
          </p:nvPr>
        </p:nvSpPr>
        <p:spPr>
          <a:xfrm>
            <a:off x="0" y="0"/>
            <a:ext cx="9143730"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2. Smlouva nájemní mezi ÚSC a PO</a:t>
            </a:r>
          </a:p>
        </p:txBody>
      </p:sp>
      <p:sp>
        <p:nvSpPr>
          <p:cNvPr id="3" name="Zástupný symbol pro obsah 2"/>
          <p:cNvSpPr>
            <a:spLocks noGrp="1"/>
          </p:cNvSpPr>
          <p:nvPr>
            <p:ph sz="quarter" idx="4294967295"/>
          </p:nvPr>
        </p:nvSpPr>
        <p:spPr>
          <a:xfrm>
            <a:off x="357188" y="1600200"/>
            <a:ext cx="8643937" cy="49720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Vlastnictví – ÚSC</a:t>
            </a:r>
          </a:p>
          <a:p>
            <a:pPr algn="just"/>
            <a:r>
              <a:rPr lang="cs-CZ" altLang="cs-CZ" sz="2600">
                <a:latin typeface="Tahoma" pitchFamily="34" charset="0"/>
                <a:ea typeface="Arial Unicode MS" pitchFamily="34" charset="-128"/>
                <a:cs typeface="Arial Unicode MS" pitchFamily="34" charset="-128"/>
              </a:rPr>
              <a:t>Evidence </a:t>
            </a:r>
          </a:p>
          <a:p>
            <a:pPr lvl="1" algn="just">
              <a:buFontTx/>
              <a:buChar char="•"/>
            </a:pPr>
            <a:r>
              <a:rPr lang="cs-CZ" altLang="cs-CZ" sz="2600">
                <a:latin typeface="Tahoma" pitchFamily="34" charset="0"/>
                <a:ea typeface="Arial Unicode MS" pitchFamily="34" charset="-128"/>
                <a:cs typeface="Arial Unicode MS" pitchFamily="34" charset="-128"/>
              </a:rPr>
              <a:t>ÚSC v rozvaze</a:t>
            </a:r>
          </a:p>
          <a:p>
            <a:pPr lvl="1" algn="just">
              <a:buFontTx/>
              <a:buChar char="•"/>
            </a:pPr>
            <a:r>
              <a:rPr lang="cs-CZ" altLang="cs-CZ" sz="2600">
                <a:latin typeface="Tahoma" pitchFamily="34" charset="0"/>
                <a:ea typeface="Arial Unicode MS" pitchFamily="34" charset="-128"/>
                <a:cs typeface="Arial Unicode MS" pitchFamily="34" charset="-128"/>
              </a:rPr>
              <a:t>PO v podrozvaze</a:t>
            </a:r>
          </a:p>
          <a:p>
            <a:pPr algn="just"/>
            <a:r>
              <a:rPr lang="cs-CZ" altLang="cs-CZ" sz="2600">
                <a:latin typeface="Tahoma" pitchFamily="34" charset="0"/>
                <a:ea typeface="Arial Unicode MS" pitchFamily="34" charset="-128"/>
                <a:cs typeface="Arial Unicode MS" pitchFamily="34" charset="-128"/>
              </a:rPr>
              <a:t>Běžnou údržbu a opravy provádí PO</a:t>
            </a:r>
          </a:p>
          <a:p>
            <a:pPr algn="just"/>
            <a:r>
              <a:rPr lang="cs-CZ" altLang="cs-CZ" sz="2600">
                <a:latin typeface="Tahoma" pitchFamily="34" charset="0"/>
                <a:ea typeface="Arial Unicode MS" pitchFamily="34" charset="-128"/>
                <a:cs typeface="Arial Unicode MS" pitchFamily="34" charset="-128"/>
              </a:rPr>
              <a:t>Velké opravy a TZ provádí ÚSC</a:t>
            </a:r>
          </a:p>
          <a:p>
            <a:pPr lvl="1" algn="just">
              <a:buFontTx/>
              <a:buChar char="•"/>
            </a:pPr>
            <a:r>
              <a:rPr lang="cs-CZ" altLang="cs-CZ" sz="2600">
                <a:latin typeface="Tahoma" pitchFamily="34" charset="0"/>
                <a:ea typeface="Arial Unicode MS" pitchFamily="34" charset="-128"/>
                <a:cs typeface="Arial Unicode MS" pitchFamily="34" charset="-128"/>
              </a:rPr>
              <a:t>Lze povolit pořízení TZ ze zdrojů PO a evidovat v PO, PO může TZ odepisovat účetně i daňově</a:t>
            </a:r>
          </a:p>
        </p:txBody>
      </p:sp>
      <p:sp>
        <p:nvSpPr>
          <p:cNvPr id="110596" name="Obdélník 3"/>
          <p:cNvSpPr>
            <a:spLocks noChangeArrowheads="1"/>
          </p:cNvSpPr>
          <p:nvPr/>
        </p:nvSpPr>
        <p:spPr bwMode="auto">
          <a:xfrm>
            <a:off x="395288" y="6550025"/>
            <a:ext cx="84629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1600846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Nadpis 1"/>
          <p:cNvSpPr>
            <a:spLocks noGrp="1"/>
          </p:cNvSpPr>
          <p:nvPr>
            <p:ph type="title" idx="4294967295"/>
          </p:nvPr>
        </p:nvSpPr>
        <p:spPr>
          <a:xfrm>
            <a:off x="0" y="0"/>
            <a:ext cx="9144000"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2. Smlouva nájemní mezi ÚSC a PO</a:t>
            </a:r>
          </a:p>
        </p:txBody>
      </p:sp>
      <p:sp>
        <p:nvSpPr>
          <p:cNvPr id="111619" name="Zástupný symbol pro obsah 2"/>
          <p:cNvSpPr>
            <a:spLocks noGrp="1"/>
          </p:cNvSpPr>
          <p:nvPr>
            <p:ph sz="quarter" idx="4294967295"/>
          </p:nvPr>
        </p:nvSpPr>
        <p:spPr>
          <a:xfrm>
            <a:off x="323850" y="1600200"/>
            <a:ext cx="8568630" cy="4708525"/>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dirty="0">
                <a:latin typeface="Tahoma" pitchFamily="34" charset="0"/>
                <a:ea typeface="Arial Unicode MS" pitchFamily="34" charset="-128"/>
                <a:cs typeface="Arial Unicode MS" pitchFamily="34" charset="-128"/>
              </a:rPr>
              <a:t>Daňová problematika </a:t>
            </a:r>
          </a:p>
          <a:p>
            <a:pPr lvl="1" algn="just">
              <a:buFontTx/>
              <a:buChar char="•"/>
            </a:pPr>
            <a:r>
              <a:rPr lang="cs-CZ" altLang="cs-CZ" sz="2600" dirty="0">
                <a:latin typeface="Tahoma" pitchFamily="34" charset="0"/>
                <a:ea typeface="Arial Unicode MS" pitchFamily="34" charset="-128"/>
                <a:cs typeface="Arial Unicode MS" pitchFamily="34" charset="-128"/>
              </a:rPr>
              <a:t>daňově uznatelný náklad PO je nájemné, náklady na běžné opravy a údržbu, TZ (pokud je pořízeno ze zdrojů PO, PO jej účetně eviduje)</a:t>
            </a:r>
          </a:p>
          <a:p>
            <a:pPr algn="just"/>
            <a:r>
              <a:rPr lang="cs-CZ" altLang="cs-CZ" sz="2600" dirty="0">
                <a:latin typeface="Tahoma" pitchFamily="34" charset="0"/>
                <a:ea typeface="Arial Unicode MS" pitchFamily="34" charset="-128"/>
                <a:cs typeface="Arial Unicode MS" pitchFamily="34" charset="-128"/>
              </a:rPr>
              <a:t>Dotace na pořízení DM </a:t>
            </a:r>
          </a:p>
          <a:p>
            <a:pPr lvl="1" algn="just">
              <a:buFontTx/>
              <a:buChar char="•"/>
            </a:pPr>
            <a:r>
              <a:rPr lang="cs-CZ" altLang="cs-CZ" sz="2600" dirty="0">
                <a:latin typeface="Tahoma" pitchFamily="34" charset="0"/>
                <a:ea typeface="Arial Unicode MS" pitchFamily="34" charset="-128"/>
                <a:cs typeface="Arial Unicode MS" pitchFamily="34" charset="-128"/>
              </a:rPr>
              <a:t>příjemcem je ÚSC</a:t>
            </a:r>
          </a:p>
          <a:p>
            <a:pPr algn="just"/>
            <a:r>
              <a:rPr lang="cs-CZ" altLang="cs-CZ" sz="2600" dirty="0">
                <a:latin typeface="Tahoma" pitchFamily="34" charset="0"/>
                <a:ea typeface="Arial Unicode MS" pitchFamily="34" charset="-128"/>
                <a:cs typeface="Arial Unicode MS" pitchFamily="34" charset="-128"/>
              </a:rPr>
              <a:t>Vhodné u PO, která část budovy využívá např. pro hospodářskou činnost</a:t>
            </a:r>
          </a:p>
          <a:p>
            <a:pPr algn="just"/>
            <a:r>
              <a:rPr lang="cs-CZ" altLang="cs-CZ" sz="2600" dirty="0">
                <a:latin typeface="Tahoma" pitchFamily="34" charset="0"/>
                <a:ea typeface="Arial Unicode MS" pitchFamily="34" charset="-128"/>
                <a:cs typeface="Arial Unicode MS" pitchFamily="34" charset="-128"/>
              </a:rPr>
              <a:t>Není vhodné, pokud by smlouva byla pouze účelová</a:t>
            </a:r>
          </a:p>
        </p:txBody>
      </p:sp>
      <p:sp>
        <p:nvSpPr>
          <p:cNvPr id="111620" name="Obdélník 3"/>
          <p:cNvSpPr>
            <a:spLocks noChangeArrowheads="1"/>
          </p:cNvSpPr>
          <p:nvPr/>
        </p:nvSpPr>
        <p:spPr bwMode="auto">
          <a:xfrm>
            <a:off x="323850" y="6550025"/>
            <a:ext cx="8462963"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3101054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a:xfrm>
            <a:off x="7010400" y="6381750"/>
            <a:ext cx="2133600" cy="476250"/>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188ACAAB-0432-49EF-834E-EF9CD2A10A5F}" type="slidenum">
              <a:rPr lang="cs-CZ" altLang="cs-CZ" sz="1200">
                <a:latin typeface="Georgia" panose="02040502050405020303" pitchFamily="18" charset="0"/>
              </a:rPr>
              <a:pPr/>
              <a:t>9</a:t>
            </a:fld>
            <a:endParaRPr lang="cs-CZ" altLang="cs-CZ" sz="1200">
              <a:latin typeface="Georgia" panose="02040502050405020303" pitchFamily="18" charset="0"/>
            </a:endParaRPr>
          </a:p>
        </p:txBody>
      </p:sp>
      <p:sp>
        <p:nvSpPr>
          <p:cNvPr id="32770" name="Rectangle 2"/>
          <p:cNvSpPr>
            <a:spLocks noGrp="1"/>
          </p:cNvSpPr>
          <p:nvPr>
            <p:ph type="title" idx="4294967295"/>
          </p:nvPr>
        </p:nvSpPr>
        <p:spPr>
          <a:xfrm>
            <a:off x="755576" y="274638"/>
            <a:ext cx="7474024" cy="777875"/>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Aft>
                <a:spcPct val="0"/>
              </a:spcAft>
            </a:pPr>
            <a:r>
              <a:rPr lang="cs-CZ" altLang="cs-CZ" sz="3600" dirty="0">
                <a:solidFill>
                  <a:schemeClr val="tx2"/>
                </a:solidFill>
                <a:ea typeface="+mn-ea"/>
                <a:cs typeface="Arial" charset="0"/>
              </a:rPr>
              <a:t>Druhové členění</a:t>
            </a:r>
          </a:p>
        </p:txBody>
      </p:sp>
      <p:sp>
        <p:nvSpPr>
          <p:cNvPr id="32771" name="Rectangle 3"/>
          <p:cNvSpPr>
            <a:spLocks noGrp="1"/>
          </p:cNvSpPr>
          <p:nvPr>
            <p:ph type="body" idx="4294967295"/>
          </p:nvPr>
        </p:nvSpPr>
        <p:spPr>
          <a:xfrm>
            <a:off x="755576" y="1052736"/>
            <a:ext cx="8388424" cy="532923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spcBef>
                <a:spcPts val="300"/>
              </a:spcBef>
            </a:pPr>
            <a:r>
              <a:rPr lang="cs-CZ" altLang="cs-CZ" sz="2800" dirty="0">
                <a:latin typeface="Gentium Basic" panose="02000503060000020004" pitchFamily="2" charset="-18"/>
              </a:rPr>
              <a:t>ekonomický charakter operace</a:t>
            </a:r>
          </a:p>
          <a:p>
            <a:pPr marL="0" indent="0" algn="just">
              <a:spcBef>
                <a:spcPts val="300"/>
              </a:spcBef>
              <a:buNone/>
            </a:pPr>
            <a:r>
              <a:rPr lang="cs-CZ" altLang="cs-CZ" sz="2800" dirty="0" smtClean="0">
                <a:latin typeface="Gentium Basic" panose="02000503060000020004" pitchFamily="2" charset="-18"/>
              </a:rPr>
              <a:t>      › </a:t>
            </a:r>
            <a:r>
              <a:rPr lang="cs-CZ" altLang="cs-CZ" sz="2800" dirty="0" smtClean="0">
                <a:latin typeface="Gentium Basic" panose="02000503060000020004" pitchFamily="2" charset="-18"/>
              </a:rPr>
              <a:t>třídy       </a:t>
            </a:r>
            <a:r>
              <a:rPr lang="cs-CZ" altLang="cs-CZ" sz="2800" dirty="0" smtClean="0">
                <a:latin typeface="Gentium Basic" panose="02000503060000020004" pitchFamily="2" charset="-18"/>
              </a:rPr>
              <a:t>›seskupení </a:t>
            </a:r>
            <a:r>
              <a:rPr lang="cs-CZ" altLang="cs-CZ" sz="2800" dirty="0" smtClean="0">
                <a:latin typeface="Gentium Basic" panose="02000503060000020004" pitchFamily="2" charset="-18"/>
              </a:rPr>
              <a:t>položek</a:t>
            </a:r>
            <a:r>
              <a:rPr lang="cs-CZ" altLang="cs-CZ" sz="2800" dirty="0" smtClean="0">
                <a:latin typeface="Gentium Basic" panose="02000503060000020004" pitchFamily="2" charset="-18"/>
              </a:rPr>
              <a:t>	   ›</a:t>
            </a:r>
            <a:r>
              <a:rPr lang="cs-CZ" altLang="cs-CZ" sz="2800" dirty="0" err="1" smtClean="0">
                <a:latin typeface="Gentium Basic" panose="02000503060000020004" pitchFamily="2" charset="-18"/>
              </a:rPr>
              <a:t>podseskupení</a:t>
            </a:r>
            <a:r>
              <a:rPr lang="cs-CZ" altLang="cs-CZ" sz="2800" dirty="0" smtClean="0">
                <a:latin typeface="Gentium Basic" panose="02000503060000020004" pitchFamily="2" charset="-18"/>
              </a:rPr>
              <a:t> </a:t>
            </a:r>
            <a:r>
              <a:rPr lang="cs-CZ" altLang="cs-CZ" sz="2800" dirty="0" smtClean="0">
                <a:latin typeface="Gentium Basic" panose="02000503060000020004" pitchFamily="2" charset="-18"/>
              </a:rPr>
              <a:t>položek</a:t>
            </a:r>
            <a:r>
              <a:rPr lang="cs-CZ" altLang="cs-CZ" sz="2800" dirty="0" smtClean="0">
                <a:latin typeface="Gentium Basic" panose="02000503060000020004" pitchFamily="2" charset="-18"/>
              </a:rPr>
              <a:t>	      ›</a:t>
            </a:r>
            <a:r>
              <a:rPr lang="cs-CZ" altLang="cs-CZ" sz="2800" dirty="0" smtClean="0">
                <a:latin typeface="Gentium Basic" panose="02000503060000020004" pitchFamily="2" charset="-18"/>
              </a:rPr>
              <a:t>položky</a:t>
            </a:r>
          </a:p>
          <a:p>
            <a:pPr marL="0" indent="0" algn="just">
              <a:spcBef>
                <a:spcPts val="300"/>
              </a:spcBef>
              <a:buNone/>
            </a:pPr>
            <a:endParaRPr lang="cs-CZ" altLang="cs-CZ" sz="2800" dirty="0">
              <a:latin typeface="Gentium Basic" panose="02000503060000020004" pitchFamily="2" charset="-18"/>
            </a:endParaRPr>
          </a:p>
          <a:p>
            <a:pPr algn="just">
              <a:spcBef>
                <a:spcPts val="300"/>
              </a:spcBef>
            </a:pPr>
            <a:r>
              <a:rPr lang="cs-CZ" altLang="cs-CZ" sz="2800" dirty="0" smtClean="0">
                <a:latin typeface="Gentium Basic" panose="02000503060000020004" pitchFamily="2" charset="-18"/>
              </a:rPr>
              <a:t>třída </a:t>
            </a:r>
            <a:r>
              <a:rPr lang="cs-CZ" altLang="cs-CZ" sz="2800" dirty="0">
                <a:latin typeface="Gentium Basic" panose="02000503060000020004" pitchFamily="2" charset="-18"/>
              </a:rPr>
              <a:t>1 – daňové příjmy</a:t>
            </a:r>
          </a:p>
          <a:p>
            <a:pPr algn="just">
              <a:spcBef>
                <a:spcPts val="300"/>
              </a:spcBef>
            </a:pPr>
            <a:r>
              <a:rPr lang="cs-CZ" altLang="cs-CZ" sz="2800" dirty="0">
                <a:latin typeface="Gentium Basic" panose="02000503060000020004" pitchFamily="2" charset="-18"/>
              </a:rPr>
              <a:t>třída 2 – nedaňové příjmy</a:t>
            </a:r>
          </a:p>
          <a:p>
            <a:pPr algn="just">
              <a:spcBef>
                <a:spcPts val="300"/>
              </a:spcBef>
            </a:pPr>
            <a:r>
              <a:rPr lang="cs-CZ" altLang="cs-CZ" sz="2800" dirty="0">
                <a:latin typeface="Gentium Basic" panose="02000503060000020004" pitchFamily="2" charset="-18"/>
              </a:rPr>
              <a:t>třída 3 – kapitálové příjmy</a:t>
            </a:r>
          </a:p>
          <a:p>
            <a:pPr algn="just">
              <a:spcBef>
                <a:spcPts val="300"/>
              </a:spcBef>
            </a:pPr>
            <a:r>
              <a:rPr lang="cs-CZ" altLang="cs-CZ" sz="2800" dirty="0">
                <a:latin typeface="Gentium Basic" panose="02000503060000020004" pitchFamily="2" charset="-18"/>
              </a:rPr>
              <a:t>třída 4 – přijaté transfery</a:t>
            </a:r>
          </a:p>
          <a:p>
            <a:pPr algn="just">
              <a:spcBef>
                <a:spcPts val="300"/>
              </a:spcBef>
            </a:pPr>
            <a:endParaRPr lang="cs-CZ" altLang="cs-CZ" sz="1100" dirty="0">
              <a:latin typeface="Gentium Basic" panose="02000503060000020004" pitchFamily="2" charset="-18"/>
            </a:endParaRPr>
          </a:p>
          <a:p>
            <a:pPr algn="just">
              <a:spcBef>
                <a:spcPts val="300"/>
              </a:spcBef>
            </a:pPr>
            <a:r>
              <a:rPr lang="cs-CZ" altLang="cs-CZ" sz="2800" dirty="0">
                <a:latin typeface="Gentium Basic" panose="02000503060000020004" pitchFamily="2" charset="-18"/>
              </a:rPr>
              <a:t>třída 5 – běžné výdaje</a:t>
            </a:r>
          </a:p>
          <a:p>
            <a:pPr algn="just">
              <a:spcBef>
                <a:spcPts val="300"/>
              </a:spcBef>
            </a:pPr>
            <a:r>
              <a:rPr lang="cs-CZ" altLang="cs-CZ" sz="2800" dirty="0">
                <a:latin typeface="Gentium Basic" panose="02000503060000020004" pitchFamily="2" charset="-18"/>
              </a:rPr>
              <a:t>třída 6 – kapitálové výdaje</a:t>
            </a:r>
          </a:p>
          <a:p>
            <a:pPr algn="just">
              <a:spcBef>
                <a:spcPts val="300"/>
              </a:spcBef>
            </a:pPr>
            <a:endParaRPr lang="cs-CZ" altLang="cs-CZ" sz="1100" dirty="0">
              <a:latin typeface="Gentium Basic" panose="02000503060000020004" pitchFamily="2" charset="-18"/>
            </a:endParaRPr>
          </a:p>
          <a:p>
            <a:pPr algn="just">
              <a:spcBef>
                <a:spcPts val="300"/>
              </a:spcBef>
            </a:pPr>
            <a:r>
              <a:rPr lang="cs-CZ" altLang="cs-CZ" sz="2800" dirty="0">
                <a:latin typeface="Gentium Basic" panose="02000503060000020004" pitchFamily="2" charset="-18"/>
              </a:rPr>
              <a:t>třída 8 - financování</a:t>
            </a:r>
          </a:p>
        </p:txBody>
      </p:sp>
    </p:spTree>
    <p:extLst>
      <p:ext uri="{BB962C8B-B14F-4D97-AF65-F5344CB8AC3E}">
        <p14:creationId xmlns:p14="http://schemas.microsoft.com/office/powerpoint/2010/main" xmlns="" val="24955246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Nadpis 1"/>
          <p:cNvSpPr>
            <a:spLocks noGrp="1"/>
          </p:cNvSpPr>
          <p:nvPr>
            <p:ph type="title" idx="4294967295"/>
          </p:nvPr>
        </p:nvSpPr>
        <p:spPr>
          <a:xfrm>
            <a:off x="0" y="0"/>
            <a:ext cx="9143999"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3. Předání k hospodaření („svěřený“ majetek)</a:t>
            </a:r>
          </a:p>
        </p:txBody>
      </p:sp>
      <p:sp>
        <p:nvSpPr>
          <p:cNvPr id="3" name="Zástupný symbol pro obsah 2"/>
          <p:cNvSpPr>
            <a:spLocks noGrp="1"/>
          </p:cNvSpPr>
          <p:nvPr>
            <p:ph sz="quarter" idx="4294967295"/>
          </p:nvPr>
        </p:nvSpPr>
        <p:spPr>
          <a:xfrm>
            <a:off x="285750" y="1600200"/>
            <a:ext cx="8643938" cy="46863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lnSpcReduction="10000"/>
          </a:bodyPr>
          <a:lstStyle/>
          <a:p>
            <a:pPr algn="just"/>
            <a:r>
              <a:rPr lang="cs-CZ" altLang="cs-CZ" sz="2600">
                <a:latin typeface="Tahoma" pitchFamily="34" charset="0"/>
                <a:ea typeface="Arial Unicode MS" pitchFamily="34" charset="-128"/>
                <a:cs typeface="Arial Unicode MS" pitchFamily="34" charset="-128"/>
              </a:rPr>
              <a:t>Vlastnictví – ÚSC</a:t>
            </a:r>
          </a:p>
          <a:p>
            <a:pPr algn="just"/>
            <a:r>
              <a:rPr lang="cs-CZ" altLang="cs-CZ" sz="2600">
                <a:latin typeface="Tahoma" pitchFamily="34" charset="0"/>
                <a:ea typeface="Arial Unicode MS" pitchFamily="34" charset="-128"/>
                <a:cs typeface="Arial Unicode MS" pitchFamily="34" charset="-128"/>
              </a:rPr>
              <a:t>Evidence </a:t>
            </a:r>
          </a:p>
          <a:p>
            <a:pPr lvl="1" algn="just">
              <a:buFontTx/>
              <a:buChar char="•"/>
            </a:pPr>
            <a:r>
              <a:rPr lang="cs-CZ" altLang="cs-CZ" sz="2600">
                <a:latin typeface="Tahoma" pitchFamily="34" charset="0"/>
                <a:ea typeface="Arial Unicode MS" pitchFamily="34" charset="-128"/>
                <a:cs typeface="Arial Unicode MS" pitchFamily="34" charset="-128"/>
              </a:rPr>
              <a:t>PO v rozvaze, analyticky odděleně od  majetku, který má ve vlastnictví; PO odepisuje.</a:t>
            </a:r>
          </a:p>
          <a:p>
            <a:pPr lvl="1" algn="just">
              <a:buFontTx/>
              <a:buChar char="•"/>
            </a:pPr>
            <a:r>
              <a:rPr lang="cs-CZ" altLang="cs-CZ" sz="2600">
                <a:latin typeface="Tahoma" pitchFamily="34" charset="0"/>
                <a:ea typeface="Arial Unicode MS" pitchFamily="34" charset="-128"/>
                <a:cs typeface="Arial Unicode MS" pitchFamily="34" charset="-128"/>
              </a:rPr>
              <a:t>ÚSC v podrozvaze.  </a:t>
            </a:r>
          </a:p>
          <a:p>
            <a:pPr algn="just"/>
            <a:r>
              <a:rPr lang="cs-CZ" altLang="cs-CZ" sz="2600">
                <a:latin typeface="Tahoma" pitchFamily="34" charset="0"/>
                <a:ea typeface="Arial Unicode MS" pitchFamily="34" charset="-128"/>
                <a:cs typeface="Arial Unicode MS" pitchFamily="34" charset="-128"/>
              </a:rPr>
              <a:t>Peněžní převody </a:t>
            </a:r>
          </a:p>
          <a:p>
            <a:pPr lvl="1" algn="just">
              <a:buFontTx/>
              <a:buChar char="•"/>
            </a:pPr>
            <a:r>
              <a:rPr lang="cs-CZ" altLang="cs-CZ" sz="2600">
                <a:latin typeface="Tahoma" pitchFamily="34" charset="0"/>
                <a:ea typeface="Arial Unicode MS" pitchFamily="34" charset="-128"/>
                <a:cs typeface="Arial Unicode MS" pitchFamily="34" charset="-128"/>
              </a:rPr>
              <a:t>zřizovatel pokrývá v rámci příspěvku na provoz odpisy staveb; </a:t>
            </a:r>
          </a:p>
          <a:p>
            <a:pPr lvl="1" algn="just">
              <a:buFontTx/>
              <a:buChar char="•"/>
            </a:pPr>
            <a:r>
              <a:rPr lang="cs-CZ" altLang="cs-CZ" sz="2600">
                <a:latin typeface="Tahoma" pitchFamily="34" charset="0"/>
                <a:ea typeface="Arial Unicode MS" pitchFamily="34" charset="-128"/>
                <a:cs typeface="Arial Unicode MS" pitchFamily="34" charset="-128"/>
              </a:rPr>
              <a:t>v případě, že zdroje IF z odpisů jsou vyšší než investiční potřeba PO, lze nařídit odvod z odpisů do rozpočtu zřizovatele.</a:t>
            </a:r>
          </a:p>
        </p:txBody>
      </p:sp>
      <p:sp>
        <p:nvSpPr>
          <p:cNvPr id="112644" name="Obdélník 3"/>
          <p:cNvSpPr>
            <a:spLocks noChangeArrowheads="1"/>
          </p:cNvSpPr>
          <p:nvPr/>
        </p:nvSpPr>
        <p:spPr bwMode="auto">
          <a:xfrm>
            <a:off x="323850" y="6550025"/>
            <a:ext cx="85693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5412399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adpis 1"/>
          <p:cNvSpPr>
            <a:spLocks noGrp="1"/>
          </p:cNvSpPr>
          <p:nvPr>
            <p:ph type="title" idx="4294967295"/>
          </p:nvPr>
        </p:nvSpPr>
        <p:spPr>
          <a:xfrm>
            <a:off x="0" y="0"/>
            <a:ext cx="9143999"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3. Předání k hospodaření („svěřený“ majetek)</a:t>
            </a:r>
          </a:p>
        </p:txBody>
      </p:sp>
      <p:sp>
        <p:nvSpPr>
          <p:cNvPr id="113667" name="Zástupný symbol pro obsah 2"/>
          <p:cNvSpPr>
            <a:spLocks noGrp="1"/>
          </p:cNvSpPr>
          <p:nvPr>
            <p:ph sz="quarter" idx="4294967295"/>
          </p:nvPr>
        </p:nvSpPr>
        <p:spPr>
          <a:xfrm>
            <a:off x="0" y="1600200"/>
            <a:ext cx="8929688" cy="46863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Běžnou údržbu a opravy provádí PO</a:t>
            </a:r>
          </a:p>
          <a:p>
            <a:pPr algn="just"/>
            <a:r>
              <a:rPr lang="cs-CZ" altLang="cs-CZ" sz="2600">
                <a:latin typeface="Tahoma" pitchFamily="34" charset="0"/>
                <a:ea typeface="Arial Unicode MS" pitchFamily="34" charset="-128"/>
                <a:cs typeface="Arial Unicode MS" pitchFamily="34" charset="-128"/>
              </a:rPr>
              <a:t>Velké opravy a TZ provádí PO</a:t>
            </a:r>
          </a:p>
          <a:p>
            <a:pPr algn="just"/>
            <a:r>
              <a:rPr lang="cs-CZ" altLang="cs-CZ" sz="2600">
                <a:latin typeface="Tahoma" pitchFamily="34" charset="0"/>
                <a:ea typeface="Arial Unicode MS" pitchFamily="34" charset="-128"/>
                <a:cs typeface="Arial Unicode MS" pitchFamily="34" charset="-128"/>
              </a:rPr>
              <a:t>Daňová problematika </a:t>
            </a:r>
          </a:p>
          <a:p>
            <a:pPr lvl="1" algn="just">
              <a:buFontTx/>
              <a:buChar char="•"/>
            </a:pPr>
            <a:r>
              <a:rPr lang="cs-CZ" altLang="cs-CZ" sz="2600">
                <a:latin typeface="Tahoma" pitchFamily="34" charset="0"/>
                <a:ea typeface="Arial Unicode MS" pitchFamily="34" charset="-128"/>
                <a:cs typeface="Arial Unicode MS" pitchFamily="34" charset="-128"/>
              </a:rPr>
              <a:t>daňově uznatelný náklad PO jsou náklady na běžné opravy a údržbu, TZ (pokud je pořízeno ze zdrojů PO, PO jej účetně eviduje)</a:t>
            </a:r>
          </a:p>
          <a:p>
            <a:pPr algn="just"/>
            <a:r>
              <a:rPr lang="cs-CZ" altLang="cs-CZ" sz="2600">
                <a:latin typeface="Tahoma" pitchFamily="34" charset="0"/>
                <a:ea typeface="Arial Unicode MS" pitchFamily="34" charset="-128"/>
                <a:cs typeface="Arial Unicode MS" pitchFamily="34" charset="-128"/>
              </a:rPr>
              <a:t>Dotace na pořízení DM </a:t>
            </a:r>
          </a:p>
          <a:p>
            <a:pPr lvl="1" algn="just">
              <a:buFontTx/>
              <a:buChar char="•"/>
            </a:pPr>
            <a:r>
              <a:rPr lang="cs-CZ" altLang="cs-CZ" sz="2600">
                <a:latin typeface="Tahoma" pitchFamily="34" charset="0"/>
                <a:ea typeface="Arial Unicode MS" pitchFamily="34" charset="-128"/>
                <a:cs typeface="Arial Unicode MS" pitchFamily="34" charset="-128"/>
              </a:rPr>
              <a:t>příjemcem je PO, i přímo, ale správně prostřednictvím zřizovatele</a:t>
            </a:r>
          </a:p>
          <a:p>
            <a:pPr algn="just"/>
            <a:endParaRPr lang="cs-CZ" altLang="cs-CZ" sz="2600">
              <a:latin typeface="Tahoma" pitchFamily="34" charset="0"/>
              <a:ea typeface="Arial Unicode MS" pitchFamily="34" charset="-128"/>
              <a:cs typeface="Arial Unicode MS" pitchFamily="34" charset="-128"/>
            </a:endParaRPr>
          </a:p>
        </p:txBody>
      </p:sp>
      <p:sp>
        <p:nvSpPr>
          <p:cNvPr id="113668" name="Obdélník 3"/>
          <p:cNvSpPr>
            <a:spLocks noChangeArrowheads="1"/>
          </p:cNvSpPr>
          <p:nvPr/>
        </p:nvSpPr>
        <p:spPr bwMode="auto">
          <a:xfrm>
            <a:off x="357188" y="6357938"/>
            <a:ext cx="84629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39564978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Nadpis 1"/>
          <p:cNvSpPr>
            <a:spLocks noGrp="1"/>
          </p:cNvSpPr>
          <p:nvPr>
            <p:ph type="title" idx="4294967295"/>
          </p:nvPr>
        </p:nvSpPr>
        <p:spPr>
          <a:xfrm>
            <a:off x="0" y="0"/>
            <a:ext cx="9144000" cy="1556792"/>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4. Bezúplatný převod od svého zřizovatele</a:t>
            </a:r>
          </a:p>
        </p:txBody>
      </p:sp>
      <p:sp>
        <p:nvSpPr>
          <p:cNvPr id="114691" name="Zástupný symbol pro obsah 2"/>
          <p:cNvSpPr>
            <a:spLocks noGrp="1"/>
          </p:cNvSpPr>
          <p:nvPr>
            <p:ph sz="quarter" idx="4294967295"/>
          </p:nvPr>
        </p:nvSpPr>
        <p:spPr>
          <a:xfrm>
            <a:off x="285750" y="1600200"/>
            <a:ext cx="8480425"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lnSpcReduction="10000"/>
          </a:bodyPr>
          <a:lstStyle/>
          <a:p>
            <a:pPr algn="just"/>
            <a:r>
              <a:rPr lang="cs-CZ" altLang="cs-CZ" sz="2400">
                <a:latin typeface="Tahoma" pitchFamily="34" charset="0"/>
                <a:ea typeface="Arial Unicode MS" pitchFamily="34" charset="-128"/>
                <a:cs typeface="Arial Unicode MS" pitchFamily="34" charset="-128"/>
              </a:rPr>
              <a:t>Vlastnictví – PO</a:t>
            </a:r>
          </a:p>
          <a:p>
            <a:pPr algn="just"/>
            <a:r>
              <a:rPr lang="cs-CZ" altLang="cs-CZ" sz="2400">
                <a:latin typeface="Tahoma" pitchFamily="34" charset="0"/>
                <a:ea typeface="Arial Unicode MS" pitchFamily="34" charset="-128"/>
                <a:cs typeface="Arial Unicode MS" pitchFamily="34" charset="-128"/>
              </a:rPr>
              <a:t>Evidence </a:t>
            </a:r>
          </a:p>
          <a:p>
            <a:pPr lvl="1" algn="just">
              <a:buFontTx/>
              <a:buChar char="•"/>
            </a:pPr>
            <a:r>
              <a:rPr lang="cs-CZ" altLang="cs-CZ" sz="2400">
                <a:latin typeface="Tahoma" pitchFamily="34" charset="0"/>
                <a:ea typeface="Arial Unicode MS" pitchFamily="34" charset="-128"/>
                <a:cs typeface="Arial Unicode MS" pitchFamily="34" charset="-128"/>
              </a:rPr>
              <a:t>PO v rozvaze, analyticky odděleně od  majetku, který je svěřený (ve vlastnictví jiné osoby); PO odepisuje.</a:t>
            </a:r>
          </a:p>
          <a:p>
            <a:pPr lvl="1" algn="just">
              <a:buFontTx/>
              <a:buChar char="•"/>
            </a:pPr>
            <a:r>
              <a:rPr lang="cs-CZ" altLang="cs-CZ" sz="2400">
                <a:latin typeface="Tahoma" pitchFamily="34" charset="0"/>
                <a:ea typeface="Arial Unicode MS" pitchFamily="34" charset="-128"/>
                <a:cs typeface="Arial Unicode MS" pitchFamily="34" charset="-128"/>
              </a:rPr>
              <a:t>ÚSC nikde.  </a:t>
            </a:r>
          </a:p>
          <a:p>
            <a:pPr algn="just"/>
            <a:r>
              <a:rPr lang="cs-CZ" altLang="cs-CZ" sz="2400">
                <a:latin typeface="Tahoma" pitchFamily="34" charset="0"/>
                <a:ea typeface="Arial Unicode MS" pitchFamily="34" charset="-128"/>
                <a:cs typeface="Arial Unicode MS" pitchFamily="34" charset="-128"/>
              </a:rPr>
              <a:t>Peněžní převody </a:t>
            </a:r>
          </a:p>
          <a:p>
            <a:pPr lvl="1" algn="just">
              <a:buFontTx/>
              <a:buChar char="•"/>
            </a:pPr>
            <a:r>
              <a:rPr lang="cs-CZ" altLang="cs-CZ" sz="2400">
                <a:latin typeface="Tahoma" pitchFamily="34" charset="0"/>
                <a:ea typeface="Arial Unicode MS" pitchFamily="34" charset="-128"/>
                <a:cs typeface="Arial Unicode MS" pitchFamily="34" charset="-128"/>
              </a:rPr>
              <a:t>zřizovatel pokrývá v rámci příspěvku na provoz odpisy staveb; </a:t>
            </a:r>
          </a:p>
          <a:p>
            <a:pPr lvl="1" algn="just">
              <a:buFontTx/>
              <a:buChar char="•"/>
            </a:pPr>
            <a:r>
              <a:rPr lang="cs-CZ" altLang="cs-CZ" sz="2400">
                <a:latin typeface="Tahoma" pitchFamily="34" charset="0"/>
                <a:ea typeface="Arial Unicode MS" pitchFamily="34" charset="-128"/>
                <a:cs typeface="Arial Unicode MS" pitchFamily="34" charset="-128"/>
              </a:rPr>
              <a:t>v případě, že zdroje IF z odpisů jsou vyšší než investiční potřeba PO, lze nařídit odvod z odpisů do rozpočtu zřizovatele.</a:t>
            </a:r>
          </a:p>
        </p:txBody>
      </p:sp>
      <p:sp>
        <p:nvSpPr>
          <p:cNvPr id="114692" name="Obdélník 3"/>
          <p:cNvSpPr>
            <a:spLocks noChangeArrowheads="1"/>
          </p:cNvSpPr>
          <p:nvPr/>
        </p:nvSpPr>
        <p:spPr bwMode="auto">
          <a:xfrm>
            <a:off x="357188" y="6357938"/>
            <a:ext cx="85359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41390071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Nadpis 1"/>
          <p:cNvSpPr>
            <a:spLocks noGrp="1"/>
          </p:cNvSpPr>
          <p:nvPr>
            <p:ph type="title" idx="4294967295"/>
          </p:nvPr>
        </p:nvSpPr>
        <p:spPr>
          <a:xfrm>
            <a:off x="0" y="0"/>
            <a:ext cx="9144000" cy="1484784"/>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Dlouhodobý majetek </a:t>
            </a:r>
            <a:br>
              <a:rPr lang="cs-CZ" altLang="cs-CZ" sz="3600" dirty="0">
                <a:latin typeface="Impact" pitchFamily="34" charset="0"/>
                <a:cs typeface="Arial" charset="0"/>
              </a:rPr>
            </a:br>
            <a:r>
              <a:rPr lang="cs-CZ" altLang="cs-CZ" sz="3600" dirty="0">
                <a:latin typeface="Impact" pitchFamily="34" charset="0"/>
                <a:cs typeface="Arial" charset="0"/>
              </a:rPr>
              <a:t>4. Bezúplatný převod od svého zřizovatele</a:t>
            </a:r>
          </a:p>
        </p:txBody>
      </p:sp>
      <p:sp>
        <p:nvSpPr>
          <p:cNvPr id="115715" name="Zástupný symbol pro obsah 2"/>
          <p:cNvSpPr>
            <a:spLocks noGrp="1"/>
          </p:cNvSpPr>
          <p:nvPr>
            <p:ph sz="quarter" idx="4294967295"/>
          </p:nvPr>
        </p:nvSpPr>
        <p:spPr>
          <a:xfrm>
            <a:off x="285750" y="1600200"/>
            <a:ext cx="8480425"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lnSpcReduction="10000"/>
          </a:bodyPr>
          <a:lstStyle/>
          <a:p>
            <a:pPr algn="just"/>
            <a:r>
              <a:rPr lang="cs-CZ" altLang="cs-CZ" sz="2400">
                <a:latin typeface="Tahoma" pitchFamily="34" charset="0"/>
                <a:ea typeface="Arial Unicode MS" pitchFamily="34" charset="-128"/>
                <a:cs typeface="Arial Unicode MS" pitchFamily="34" charset="-128"/>
              </a:rPr>
              <a:t>Běžnou údržbu a opravy provádí PO</a:t>
            </a:r>
          </a:p>
          <a:p>
            <a:pPr algn="just"/>
            <a:r>
              <a:rPr lang="cs-CZ" altLang="cs-CZ" sz="2400">
                <a:latin typeface="Tahoma" pitchFamily="34" charset="0"/>
                <a:ea typeface="Arial Unicode MS" pitchFamily="34" charset="-128"/>
                <a:cs typeface="Arial Unicode MS" pitchFamily="34" charset="-128"/>
              </a:rPr>
              <a:t>Velké opravy a TZ provádí PO</a:t>
            </a:r>
          </a:p>
          <a:p>
            <a:pPr algn="just"/>
            <a:r>
              <a:rPr lang="cs-CZ" altLang="cs-CZ" sz="2400">
                <a:latin typeface="Tahoma" pitchFamily="34" charset="0"/>
                <a:ea typeface="Arial Unicode MS" pitchFamily="34" charset="-128"/>
                <a:cs typeface="Arial Unicode MS" pitchFamily="34" charset="-128"/>
              </a:rPr>
              <a:t>Daňová problematika </a:t>
            </a:r>
          </a:p>
          <a:p>
            <a:pPr lvl="1" algn="just">
              <a:buFontTx/>
              <a:buChar char="•"/>
            </a:pPr>
            <a:r>
              <a:rPr lang="cs-CZ" altLang="cs-CZ" sz="2400">
                <a:latin typeface="Tahoma" pitchFamily="34" charset="0"/>
                <a:ea typeface="Arial Unicode MS" pitchFamily="34" charset="-128"/>
                <a:cs typeface="Arial Unicode MS" pitchFamily="34" charset="-128"/>
              </a:rPr>
              <a:t>daňově uznatelný náklad PO jsou náklady na běžné opravy a údržbu, TZ (pokud je pořízeno ze zdrojů PO, PO jej účetně eviduje). </a:t>
            </a:r>
          </a:p>
          <a:p>
            <a:pPr lvl="1" algn="just">
              <a:buFontTx/>
              <a:buChar char="•"/>
            </a:pPr>
            <a:r>
              <a:rPr lang="cs-CZ" altLang="cs-CZ" sz="2400">
                <a:latin typeface="Tahoma" pitchFamily="34" charset="0"/>
                <a:ea typeface="Arial Unicode MS" pitchFamily="34" charset="-128"/>
                <a:cs typeface="Arial Unicode MS" pitchFamily="34" charset="-128"/>
              </a:rPr>
              <a:t>Daňové odpisy majetku bezúplatně převedeného od r. 2007 nejsou uznatelné.</a:t>
            </a:r>
          </a:p>
          <a:p>
            <a:pPr algn="just"/>
            <a:r>
              <a:rPr lang="cs-CZ" altLang="cs-CZ" sz="2400">
                <a:latin typeface="Tahoma" pitchFamily="34" charset="0"/>
                <a:ea typeface="Arial Unicode MS" pitchFamily="34" charset="-128"/>
                <a:cs typeface="Arial Unicode MS" pitchFamily="34" charset="-128"/>
              </a:rPr>
              <a:t>Dotace na pořízení DM </a:t>
            </a:r>
          </a:p>
          <a:p>
            <a:pPr lvl="1" algn="just">
              <a:buFontTx/>
              <a:buChar char="•"/>
            </a:pPr>
            <a:r>
              <a:rPr lang="cs-CZ" altLang="cs-CZ" sz="2400">
                <a:latin typeface="Tahoma" pitchFamily="34" charset="0"/>
                <a:ea typeface="Arial Unicode MS" pitchFamily="34" charset="-128"/>
                <a:cs typeface="Arial Unicode MS" pitchFamily="34" charset="-128"/>
              </a:rPr>
              <a:t>příjemcem je PO, i přímo, ale správně prostřednictvím zřizovatele</a:t>
            </a:r>
          </a:p>
        </p:txBody>
      </p:sp>
      <p:sp>
        <p:nvSpPr>
          <p:cNvPr id="115716" name="Obdélník 3"/>
          <p:cNvSpPr>
            <a:spLocks noChangeArrowheads="1"/>
          </p:cNvSpPr>
          <p:nvPr/>
        </p:nvSpPr>
        <p:spPr bwMode="auto">
          <a:xfrm>
            <a:off x="357188" y="6357938"/>
            <a:ext cx="84629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22616681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idx="4294967295"/>
          </p:nvPr>
        </p:nvSpPr>
        <p:spPr>
          <a:xfrm>
            <a:off x="0" y="0"/>
            <a:ext cx="9144000" cy="1340768"/>
          </a:xfrm>
          <a:noFill/>
          <a:ln/>
        </p:spPr>
        <p:txBody>
          <a:bodyPr vert="horz" lIns="91440" tIns="45720" rIns="91440" bIns="45720" rtlCol="0" anchor="b" anchorCtr="0">
            <a:noAutofit/>
          </a:bodyPr>
          <a:lstStyle/>
          <a:p>
            <a:pPr algn="ctr"/>
            <a:r>
              <a:rPr lang="cs-CZ" altLang="cs-CZ" sz="2800" dirty="0">
                <a:latin typeface="Impact" pitchFamily="34" charset="0"/>
                <a:cs typeface="Arial" charset="0"/>
              </a:rPr>
              <a:t>Dlouhodobý majetek </a:t>
            </a:r>
            <a:br>
              <a:rPr lang="cs-CZ" altLang="cs-CZ" sz="2800" dirty="0">
                <a:latin typeface="Impact" pitchFamily="34" charset="0"/>
                <a:cs typeface="Arial" charset="0"/>
              </a:rPr>
            </a:br>
            <a:r>
              <a:rPr lang="cs-CZ" altLang="cs-CZ" sz="2800" dirty="0">
                <a:latin typeface="Impact" pitchFamily="34" charset="0"/>
                <a:cs typeface="Arial" charset="0"/>
              </a:rPr>
              <a:t>5. Darování s předchozím písemným souhlasem zřizovatele</a:t>
            </a:r>
          </a:p>
        </p:txBody>
      </p:sp>
      <p:sp>
        <p:nvSpPr>
          <p:cNvPr id="116739" name="Zástupný symbol pro obsah 2"/>
          <p:cNvSpPr>
            <a:spLocks noGrp="1"/>
          </p:cNvSpPr>
          <p:nvPr>
            <p:ph sz="quarter" idx="4294967295"/>
          </p:nvPr>
        </p:nvSpPr>
        <p:spPr>
          <a:xfrm>
            <a:off x="339725" y="1675401"/>
            <a:ext cx="8480425" cy="46863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dirty="0">
                <a:latin typeface="Tahoma" pitchFamily="34" charset="0"/>
                <a:ea typeface="Arial Unicode MS" pitchFamily="34" charset="-128"/>
                <a:cs typeface="Arial Unicode MS" pitchFamily="34" charset="-128"/>
              </a:rPr>
              <a:t>Vlastnictví – PO</a:t>
            </a:r>
          </a:p>
          <a:p>
            <a:pPr algn="just"/>
            <a:r>
              <a:rPr lang="cs-CZ" altLang="cs-CZ" sz="2600" dirty="0">
                <a:latin typeface="Tahoma" pitchFamily="34" charset="0"/>
                <a:ea typeface="Arial Unicode MS" pitchFamily="34" charset="-128"/>
                <a:cs typeface="Arial Unicode MS" pitchFamily="34" charset="-128"/>
              </a:rPr>
              <a:t>Evidence – PO v rozvaze, analyticky odděleně od majetku, který je svěřený (ve vlastnictví jiné osoby); ÚSC nikde.  PO odepisuje.</a:t>
            </a:r>
          </a:p>
          <a:p>
            <a:pPr algn="just"/>
            <a:r>
              <a:rPr lang="cs-CZ" altLang="cs-CZ" sz="2600" dirty="0">
                <a:latin typeface="Tahoma" pitchFamily="34" charset="0"/>
                <a:ea typeface="Arial Unicode MS" pitchFamily="34" charset="-128"/>
                <a:cs typeface="Arial Unicode MS" pitchFamily="34" charset="-128"/>
              </a:rPr>
              <a:t>Peněžní převody – zřizovatel pokrývá v rámci příspěvku na provoz odpisy staveb; v případě, že zdroje IF z odpisů jsou vyšší než investiční potřeba PO, lze nařídit odvod z odpisů do rozpočtu zřizovatele.</a:t>
            </a:r>
          </a:p>
        </p:txBody>
      </p:sp>
      <p:sp>
        <p:nvSpPr>
          <p:cNvPr id="116740" name="Obdélník 3"/>
          <p:cNvSpPr>
            <a:spLocks noChangeArrowheads="1"/>
          </p:cNvSpPr>
          <p:nvPr/>
        </p:nvSpPr>
        <p:spPr bwMode="auto">
          <a:xfrm>
            <a:off x="357188" y="6357938"/>
            <a:ext cx="84629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7918772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Nadpis 1"/>
          <p:cNvSpPr>
            <a:spLocks noGrp="1"/>
          </p:cNvSpPr>
          <p:nvPr>
            <p:ph type="title" idx="4294967295"/>
          </p:nvPr>
        </p:nvSpPr>
        <p:spPr>
          <a:xfrm>
            <a:off x="0" y="0"/>
            <a:ext cx="9144000" cy="1412775"/>
          </a:xfrm>
          <a:noFill/>
          <a:ln/>
        </p:spPr>
        <p:txBody>
          <a:bodyPr vert="horz" lIns="91440" tIns="45720" rIns="91440" bIns="45720" rtlCol="0" anchor="b" anchorCtr="0">
            <a:noAutofit/>
          </a:bodyPr>
          <a:lstStyle/>
          <a:p>
            <a:pPr algn="ctr"/>
            <a:r>
              <a:rPr lang="cs-CZ" altLang="cs-CZ" sz="2800" dirty="0">
                <a:latin typeface="Impact" pitchFamily="34" charset="0"/>
                <a:cs typeface="Arial" charset="0"/>
              </a:rPr>
              <a:t>Dlouhodobý majetek </a:t>
            </a:r>
            <a:br>
              <a:rPr lang="cs-CZ" altLang="cs-CZ" sz="2800" dirty="0">
                <a:latin typeface="Impact" pitchFamily="34" charset="0"/>
                <a:cs typeface="Arial" charset="0"/>
              </a:rPr>
            </a:br>
            <a:r>
              <a:rPr lang="cs-CZ" altLang="cs-CZ" sz="2800" dirty="0">
                <a:latin typeface="Impact" pitchFamily="34" charset="0"/>
                <a:cs typeface="Arial" charset="0"/>
              </a:rPr>
              <a:t>5. Darování s předchozím písemným souhlasem zřizovatele</a:t>
            </a:r>
          </a:p>
        </p:txBody>
      </p:sp>
      <p:sp>
        <p:nvSpPr>
          <p:cNvPr id="117763" name="Zástupný symbol pro obsah 2"/>
          <p:cNvSpPr>
            <a:spLocks noGrp="1"/>
          </p:cNvSpPr>
          <p:nvPr>
            <p:ph sz="quarter" idx="4294967295"/>
          </p:nvPr>
        </p:nvSpPr>
        <p:spPr>
          <a:xfrm>
            <a:off x="285750" y="1600200"/>
            <a:ext cx="8480425" cy="46863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400">
                <a:latin typeface="Tahoma" pitchFamily="34" charset="0"/>
                <a:ea typeface="Arial Unicode MS" pitchFamily="34" charset="-128"/>
                <a:cs typeface="Arial Unicode MS" pitchFamily="34" charset="-128"/>
              </a:rPr>
              <a:t>Běžnou údržbu a opravy provádí PO</a:t>
            </a:r>
          </a:p>
          <a:p>
            <a:pPr algn="just"/>
            <a:r>
              <a:rPr lang="cs-CZ" altLang="cs-CZ" sz="2400">
                <a:latin typeface="Tahoma" pitchFamily="34" charset="0"/>
                <a:ea typeface="Arial Unicode MS" pitchFamily="34" charset="-128"/>
                <a:cs typeface="Arial Unicode MS" pitchFamily="34" charset="-128"/>
              </a:rPr>
              <a:t>Velké opravy a TZ provádí PO</a:t>
            </a:r>
          </a:p>
          <a:p>
            <a:pPr algn="just"/>
            <a:r>
              <a:rPr lang="cs-CZ" altLang="cs-CZ" sz="2400">
                <a:latin typeface="Tahoma" pitchFamily="34" charset="0"/>
                <a:ea typeface="Arial Unicode MS" pitchFamily="34" charset="-128"/>
                <a:cs typeface="Arial Unicode MS" pitchFamily="34" charset="-128"/>
              </a:rPr>
              <a:t>Daňová problematika </a:t>
            </a:r>
          </a:p>
          <a:p>
            <a:pPr lvl="1" algn="just">
              <a:buFontTx/>
              <a:buChar char="•"/>
            </a:pPr>
            <a:r>
              <a:rPr lang="cs-CZ" altLang="cs-CZ" sz="2400">
                <a:latin typeface="Tahoma" pitchFamily="34" charset="0"/>
                <a:ea typeface="Arial Unicode MS" pitchFamily="34" charset="-128"/>
                <a:cs typeface="Arial Unicode MS" pitchFamily="34" charset="-128"/>
              </a:rPr>
              <a:t>daňově uznatelný náklad PO jsou náklady na běžné opravy a údržbu, TZ (pokud je pořízeno ze zdrojů PO, PO jej účetně eviduje). </a:t>
            </a:r>
          </a:p>
          <a:p>
            <a:pPr lvl="1" algn="just">
              <a:buFontTx/>
              <a:buChar char="•"/>
            </a:pPr>
            <a:r>
              <a:rPr lang="cs-CZ" altLang="cs-CZ" sz="2400">
                <a:latin typeface="Tahoma" pitchFamily="34" charset="0"/>
                <a:ea typeface="Arial Unicode MS" pitchFamily="34" charset="-128"/>
                <a:cs typeface="Arial Unicode MS" pitchFamily="34" charset="-128"/>
              </a:rPr>
              <a:t>Daňové odpisy majetku darovaného od r. 2007 nejsou uznatelné.</a:t>
            </a:r>
          </a:p>
          <a:p>
            <a:pPr algn="just"/>
            <a:r>
              <a:rPr lang="cs-CZ" altLang="cs-CZ" sz="2400">
                <a:latin typeface="Tahoma" pitchFamily="34" charset="0"/>
                <a:ea typeface="Arial Unicode MS" pitchFamily="34" charset="-128"/>
                <a:cs typeface="Arial Unicode MS" pitchFamily="34" charset="-128"/>
              </a:rPr>
              <a:t>Dotace na pořízení DM </a:t>
            </a:r>
          </a:p>
          <a:p>
            <a:pPr lvl="1" algn="just">
              <a:buFontTx/>
              <a:buChar char="•"/>
            </a:pPr>
            <a:r>
              <a:rPr lang="cs-CZ" altLang="cs-CZ" sz="2400">
                <a:latin typeface="Tahoma" pitchFamily="34" charset="0"/>
                <a:ea typeface="Arial Unicode MS" pitchFamily="34" charset="-128"/>
                <a:cs typeface="Arial Unicode MS" pitchFamily="34" charset="-128"/>
              </a:rPr>
              <a:t>příjemcem je PO, i přímo, ale správně prostřednictvím zřizovatele</a:t>
            </a:r>
          </a:p>
          <a:p>
            <a:pPr algn="just"/>
            <a:endParaRPr lang="cs-CZ" altLang="cs-CZ" sz="2400">
              <a:latin typeface="Tahoma" pitchFamily="34" charset="0"/>
              <a:ea typeface="Arial Unicode MS" pitchFamily="34" charset="-128"/>
              <a:cs typeface="Arial Unicode MS" pitchFamily="34" charset="-128"/>
            </a:endParaRPr>
          </a:p>
        </p:txBody>
      </p:sp>
      <p:sp>
        <p:nvSpPr>
          <p:cNvPr id="117764" name="Obdélník 3"/>
          <p:cNvSpPr>
            <a:spLocks noChangeArrowheads="1"/>
          </p:cNvSpPr>
          <p:nvPr/>
        </p:nvSpPr>
        <p:spPr bwMode="auto">
          <a:xfrm>
            <a:off x="357188" y="6357938"/>
            <a:ext cx="85359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cs-CZ" sz="1400">
                <a:solidFill>
                  <a:schemeClr val="tx2"/>
                </a:solidFill>
              </a:rPr>
              <a:t>Zdroj: Schneiderová, I.: Majetek krajů, měst, obcí, DSO a příspěvkových organizací. Archa: Praha 2010</a:t>
            </a:r>
          </a:p>
        </p:txBody>
      </p:sp>
    </p:spTree>
    <p:extLst>
      <p:ext uri="{BB962C8B-B14F-4D97-AF65-F5344CB8AC3E}">
        <p14:creationId xmlns:p14="http://schemas.microsoft.com/office/powerpoint/2010/main" xmlns="" val="135915787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Nadpis 1"/>
          <p:cNvSpPr>
            <a:spLocks noGrp="1"/>
          </p:cNvSpPr>
          <p:nvPr>
            <p:ph type="title" idx="4294967295"/>
          </p:nvPr>
        </p:nvSpPr>
        <p:spPr>
          <a:xfrm>
            <a:off x="0" y="0"/>
            <a:ext cx="9144000" cy="1340768"/>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Omezení PO </a:t>
            </a:r>
            <a:br>
              <a:rPr lang="cs-CZ" altLang="cs-CZ" sz="3200" dirty="0">
                <a:latin typeface="Impact" pitchFamily="34" charset="0"/>
                <a:cs typeface="Arial" charset="0"/>
              </a:rPr>
            </a:br>
            <a:r>
              <a:rPr lang="cs-CZ" altLang="cs-CZ" sz="3200" dirty="0">
                <a:latin typeface="Impact" pitchFamily="34" charset="0"/>
                <a:cs typeface="Arial" charset="0"/>
              </a:rPr>
              <a:t>při vstupování do právních vztahů</a:t>
            </a:r>
          </a:p>
        </p:txBody>
      </p:sp>
      <p:sp>
        <p:nvSpPr>
          <p:cNvPr id="3" name="Zástupný symbol pro obsah 2"/>
          <p:cNvSpPr>
            <a:spLocks noGrp="1"/>
          </p:cNvSpPr>
          <p:nvPr>
            <p:ph sz="quarter" idx="4294967295"/>
          </p:nvPr>
        </p:nvSpPr>
        <p:spPr>
          <a:xfrm>
            <a:off x="250825" y="1600200"/>
            <a:ext cx="8713788" cy="4924425"/>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PO je oprávněna uzavírat smlouvy o půjčce nebo o úvěru jen po předchozím písemném souhlasu zřizovatele </a:t>
            </a:r>
          </a:p>
          <a:p>
            <a:pPr lvl="1" algn="just">
              <a:buFontTx/>
              <a:buChar char="•"/>
            </a:pPr>
            <a:r>
              <a:rPr lang="cs-CZ" altLang="cs-CZ" sz="2600">
                <a:latin typeface="Tahoma" pitchFamily="34" charset="0"/>
                <a:ea typeface="Arial Unicode MS" pitchFamily="34" charset="-128"/>
                <a:cs typeface="Arial Unicode MS" pitchFamily="34" charset="-128"/>
              </a:rPr>
              <a:t>(kromě půjček zaměstnancům z FKSP)</a:t>
            </a:r>
          </a:p>
          <a:p>
            <a:pPr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Příspěvková organizace není oprávněna zajišťovat závazky. </a:t>
            </a:r>
          </a:p>
          <a:p>
            <a:pPr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rPr>
              <a:t>Může pořizovat věci nákupem na splátky nebo smlouvou o nájmu s právem koupě jen po předchozím písemném souhlasu zřizovatele</a:t>
            </a:r>
          </a:p>
        </p:txBody>
      </p:sp>
    </p:spTree>
    <p:extLst>
      <p:ext uri="{BB962C8B-B14F-4D97-AF65-F5344CB8AC3E}">
        <p14:creationId xmlns:p14="http://schemas.microsoft.com/office/powerpoint/2010/main" xmlns="" val="165807505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Nadpis 1"/>
          <p:cNvSpPr>
            <a:spLocks noGrp="1"/>
          </p:cNvSpPr>
          <p:nvPr>
            <p:ph type="title" idx="4294967295"/>
          </p:nvPr>
        </p:nvSpPr>
        <p:spPr>
          <a:xfrm>
            <a:off x="0" y="0"/>
            <a:ext cx="9144000" cy="1340768"/>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Omezení PO </a:t>
            </a:r>
            <a:br>
              <a:rPr lang="cs-CZ" altLang="cs-CZ" sz="3200" dirty="0">
                <a:latin typeface="Impact" pitchFamily="34" charset="0"/>
                <a:cs typeface="Arial" charset="0"/>
              </a:rPr>
            </a:br>
            <a:r>
              <a:rPr lang="cs-CZ" altLang="cs-CZ" sz="3200" dirty="0">
                <a:latin typeface="Impact" pitchFamily="34" charset="0"/>
                <a:cs typeface="Arial" charset="0"/>
              </a:rPr>
              <a:t>při vstupování do právních vztahů</a:t>
            </a:r>
          </a:p>
        </p:txBody>
      </p:sp>
      <p:sp>
        <p:nvSpPr>
          <p:cNvPr id="3" name="Zástupný symbol pro obsah 2"/>
          <p:cNvSpPr>
            <a:spLocks noGrp="1"/>
          </p:cNvSpPr>
          <p:nvPr>
            <p:ph sz="quarter" idx="4294967295"/>
          </p:nvPr>
        </p:nvSpPr>
        <p:spPr>
          <a:xfrm>
            <a:off x="250825" y="1600200"/>
            <a:ext cx="8713788" cy="4924425"/>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400">
                <a:latin typeface="Tahoma" pitchFamily="34" charset="0"/>
                <a:ea typeface="Arial Unicode MS" pitchFamily="34" charset="-128"/>
                <a:cs typeface="Arial Unicode MS" pitchFamily="34" charset="-128"/>
              </a:rPr>
              <a:t>Není oprávněna nakupovat akcie či jiné CP. </a:t>
            </a:r>
          </a:p>
          <a:p>
            <a:pPr lvl="1" algn="just">
              <a:buFontTx/>
              <a:buChar char="•"/>
            </a:pPr>
            <a:r>
              <a:rPr lang="cs-CZ" altLang="cs-CZ" sz="2400">
                <a:latin typeface="Tahoma" pitchFamily="34" charset="0"/>
                <a:ea typeface="Arial Unicode MS" pitchFamily="34" charset="-128"/>
                <a:cs typeface="Arial Unicode MS" pitchFamily="34" charset="-128"/>
              </a:rPr>
              <a:t>Přijímat je jako protihodnotu za své pohledávky vůči jiným subjektům je oprávněna jen po předchozím písemném souhlasu zřizovatele.</a:t>
            </a:r>
          </a:p>
          <a:p>
            <a:pPr algn="just">
              <a:buFontTx/>
              <a:buNone/>
            </a:pPr>
            <a:endParaRPr lang="cs-CZ" altLang="cs-CZ" sz="1000">
              <a:latin typeface="Tahoma" pitchFamily="34" charset="0"/>
              <a:ea typeface="Arial Unicode MS" pitchFamily="34" charset="-128"/>
              <a:cs typeface="Arial Unicode MS" pitchFamily="34" charset="-128"/>
            </a:endParaRPr>
          </a:p>
          <a:p>
            <a:pPr algn="just"/>
            <a:r>
              <a:rPr lang="cs-CZ" altLang="cs-CZ" sz="2400">
                <a:latin typeface="Tahoma" pitchFamily="34" charset="0"/>
                <a:ea typeface="Arial Unicode MS" pitchFamily="34" charset="-128"/>
                <a:cs typeface="Arial Unicode MS" pitchFamily="34" charset="-128"/>
              </a:rPr>
              <a:t>Není oprávněna poskytovat dary jiným subjektům</a:t>
            </a:r>
          </a:p>
          <a:p>
            <a:pPr lvl="1" algn="just">
              <a:buFontTx/>
              <a:buChar char="•"/>
            </a:pPr>
            <a:r>
              <a:rPr lang="cs-CZ" altLang="cs-CZ" sz="2400">
                <a:latin typeface="Tahoma" pitchFamily="34" charset="0"/>
                <a:ea typeface="Arial Unicode MS" pitchFamily="34" charset="-128"/>
                <a:cs typeface="Arial Unicode MS" pitchFamily="34" charset="-128"/>
              </a:rPr>
              <a:t>Výjimka: obvyklé dary svým zaměstnancům a jiným osobám z FKSP</a:t>
            </a:r>
          </a:p>
          <a:p>
            <a:pPr algn="just">
              <a:buFontTx/>
              <a:buNone/>
            </a:pPr>
            <a:endParaRPr lang="cs-CZ" altLang="cs-CZ" sz="1000">
              <a:latin typeface="Tahoma" pitchFamily="34" charset="0"/>
              <a:ea typeface="Arial Unicode MS" pitchFamily="34" charset="-128"/>
              <a:cs typeface="Arial Unicode MS" pitchFamily="34" charset="-128"/>
            </a:endParaRPr>
          </a:p>
          <a:p>
            <a:pPr algn="just"/>
            <a:r>
              <a:rPr lang="cs-CZ" altLang="cs-CZ" sz="2400">
                <a:latin typeface="Tahoma" pitchFamily="34" charset="0"/>
                <a:ea typeface="Arial Unicode MS" pitchFamily="34" charset="-128"/>
                <a:cs typeface="Arial Unicode MS" pitchFamily="34" charset="-128"/>
              </a:rPr>
              <a:t>PO nesmí</a:t>
            </a:r>
          </a:p>
          <a:p>
            <a:pPr lvl="2" algn="just"/>
            <a:r>
              <a:rPr lang="cs-CZ" altLang="cs-CZ">
                <a:latin typeface="Tahoma" pitchFamily="34" charset="0"/>
                <a:ea typeface="Arial Unicode MS" pitchFamily="34" charset="-128"/>
                <a:cs typeface="Arial Unicode MS" pitchFamily="34" charset="-128"/>
              </a:rPr>
              <a:t>zřizovat nebo zakládat právnické osoby,</a:t>
            </a:r>
          </a:p>
          <a:p>
            <a:pPr lvl="2" algn="just"/>
            <a:r>
              <a:rPr lang="cs-CZ" altLang="cs-CZ">
                <a:latin typeface="Tahoma" pitchFamily="34" charset="0"/>
                <a:ea typeface="Arial Unicode MS" pitchFamily="34" charset="-128"/>
                <a:cs typeface="Arial Unicode MS" pitchFamily="34" charset="-128"/>
              </a:rPr>
              <a:t>mít majetkovou účast v právnické osobě zřízené nebo založené za účelem podnikání.</a:t>
            </a:r>
            <a:endParaRPr lang="cs-CZ" altLang="cs-CZ" sz="180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15306958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title" idx="4294967295"/>
          </p:nvPr>
        </p:nvSpPr>
        <p:spPr>
          <a:xfrm>
            <a:off x="0" y="0"/>
            <a:ext cx="9144000" cy="1063625"/>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Účetnictví PO</a:t>
            </a:r>
          </a:p>
        </p:txBody>
      </p:sp>
      <p:sp>
        <p:nvSpPr>
          <p:cNvPr id="120835" name="Rectangle 3"/>
          <p:cNvSpPr>
            <a:spLocks noGrp="1"/>
          </p:cNvSpPr>
          <p:nvPr>
            <p:ph sz="quarter" idx="4294967295"/>
          </p:nvPr>
        </p:nvSpPr>
        <p:spPr>
          <a:xfrm>
            <a:off x="179388" y="1557338"/>
            <a:ext cx="8785225" cy="530066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600">
                <a:latin typeface="Tahoma" pitchFamily="34" charset="0"/>
                <a:ea typeface="Arial Unicode MS" pitchFamily="34" charset="-128"/>
                <a:cs typeface="Arial Unicode MS" pitchFamily="34" charset="-128"/>
              </a:rPr>
              <a:t>PO je samostatnou účetní jednotkou</a:t>
            </a:r>
          </a:p>
          <a:p>
            <a:pPr algn="just"/>
            <a:endParaRPr lang="cs-CZ" altLang="cs-CZ" sz="2600">
              <a:latin typeface="Tahoma" pitchFamily="34" charset="0"/>
              <a:ea typeface="Arial Unicode MS" pitchFamily="34" charset="-128"/>
              <a:cs typeface="Arial Unicode MS" pitchFamily="34" charset="-128"/>
            </a:endParaRPr>
          </a:p>
          <a:p>
            <a:pPr algn="just"/>
            <a:r>
              <a:rPr lang="cs-CZ" altLang="cs-CZ" sz="2600">
                <a:latin typeface="Tahoma" pitchFamily="34" charset="0"/>
                <a:ea typeface="Arial Unicode MS" pitchFamily="34" charset="-128"/>
                <a:cs typeface="Arial Unicode MS" pitchFamily="34" charset="-128"/>
                <a:sym typeface="Wingdings" pitchFamily="2" charset="2"/>
              </a:rPr>
              <a:t>Bankovní účty – účty 24x </a:t>
            </a:r>
          </a:p>
          <a:p>
            <a:pPr algn="just"/>
            <a:r>
              <a:rPr lang="cs-CZ" altLang="cs-CZ" sz="2600">
                <a:latin typeface="Tahoma" pitchFamily="34" charset="0"/>
                <a:ea typeface="Arial Unicode MS" pitchFamily="34" charset="-128"/>
                <a:cs typeface="Arial Unicode MS" pitchFamily="34" charset="-128"/>
                <a:sym typeface="Wingdings" pitchFamily="2" charset="2"/>
              </a:rPr>
              <a:t>Peněžní fondy – účty 41x</a:t>
            </a:r>
          </a:p>
          <a:p>
            <a:pPr algn="just"/>
            <a:r>
              <a:rPr lang="cs-CZ" altLang="cs-CZ" sz="2600">
                <a:latin typeface="Tahoma" pitchFamily="34" charset="0"/>
                <a:ea typeface="Arial Unicode MS" pitchFamily="34" charset="-128"/>
                <a:cs typeface="Arial Unicode MS" pitchFamily="34" charset="-128"/>
                <a:sym typeface="Wingdings" pitchFamily="2" charset="2"/>
              </a:rPr>
              <a:t>Vztahy k zřizovateli – účty 348, 349, 672</a:t>
            </a:r>
          </a:p>
          <a:p>
            <a:pPr algn="just"/>
            <a:endParaRPr lang="cs-CZ" altLang="cs-CZ" sz="2600">
              <a:latin typeface="Tahoma" pitchFamily="34" charset="0"/>
              <a:ea typeface="Arial Unicode MS" pitchFamily="34" charset="-128"/>
              <a:cs typeface="Arial Unicode MS" pitchFamily="34" charset="-128"/>
              <a:sym typeface="Wingdings" pitchFamily="2" charset="2"/>
            </a:endParaRPr>
          </a:p>
          <a:p>
            <a:pPr algn="just"/>
            <a:r>
              <a:rPr lang="cs-CZ" altLang="cs-CZ" sz="2600">
                <a:latin typeface="Tahoma" pitchFamily="34" charset="0"/>
                <a:ea typeface="Arial Unicode MS" pitchFamily="34" charset="-128"/>
                <a:cs typeface="Arial Unicode MS" pitchFamily="34" charset="-128"/>
                <a:sym typeface="Wingdings" pitchFamily="2" charset="2"/>
              </a:rPr>
              <a:t>Odpisování majetku</a:t>
            </a:r>
          </a:p>
          <a:p>
            <a:pPr algn="just"/>
            <a:endParaRPr lang="cs-CZ" altLang="cs-CZ" sz="2600">
              <a:latin typeface="Tahoma" pitchFamily="34" charset="0"/>
              <a:ea typeface="Arial Unicode MS" pitchFamily="34" charset="-128"/>
              <a:cs typeface="Arial Unicode MS" pitchFamily="34" charset="-128"/>
              <a:sym typeface="Wingdings" pitchFamily="2" charset="2"/>
            </a:endParaRPr>
          </a:p>
          <a:p>
            <a:pPr algn="just"/>
            <a:r>
              <a:rPr lang="cs-CZ" altLang="cs-CZ" sz="2600">
                <a:latin typeface="Tahoma" pitchFamily="34" charset="0"/>
                <a:ea typeface="Arial Unicode MS" pitchFamily="34" charset="-128"/>
                <a:cs typeface="Arial Unicode MS" pitchFamily="34" charset="-128"/>
                <a:sym typeface="Wingdings" pitchFamily="2" charset="2"/>
              </a:rPr>
              <a:t>Účtování o svěřeném majetku</a:t>
            </a:r>
          </a:p>
          <a:p>
            <a:pPr lvl="1" algn="just">
              <a:buFontTx/>
              <a:buChar char="•"/>
            </a:pPr>
            <a:r>
              <a:rPr lang="cs-CZ" altLang="cs-CZ" sz="2600">
                <a:latin typeface="Tahoma" pitchFamily="34" charset="0"/>
                <a:ea typeface="Arial Unicode MS" pitchFamily="34" charset="-128"/>
                <a:cs typeface="Arial Unicode MS" pitchFamily="34" charset="-128"/>
                <a:sym typeface="Wingdings" pitchFamily="2" charset="2"/>
              </a:rPr>
              <a:t>zřizovatel vymezí práva a povinnosti spojené s využíváním tohoto majetku</a:t>
            </a:r>
          </a:p>
        </p:txBody>
      </p:sp>
    </p:spTree>
    <p:extLst>
      <p:ext uri="{BB962C8B-B14F-4D97-AF65-F5344CB8AC3E}">
        <p14:creationId xmlns:p14="http://schemas.microsoft.com/office/powerpoint/2010/main" xmlns="" val="41334426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a:xfrm>
            <a:off x="0" y="0"/>
            <a:ext cx="9144000" cy="1071563"/>
          </a:xfrm>
          <a:noFill/>
          <a:ln/>
        </p:spPr>
        <p:txBody>
          <a:bodyPr vert="horz" lIns="91440" tIns="45720" rIns="91440" bIns="45720" rtlCol="0" anchor="b" anchorCtr="0">
            <a:noAutofit/>
          </a:bodyPr>
          <a:lstStyle/>
          <a:p>
            <a:pPr algn="ctr"/>
            <a:r>
              <a:rPr lang="cs-CZ" altLang="cs-CZ" sz="3200" dirty="0">
                <a:latin typeface="Impact" pitchFamily="34" charset="0"/>
                <a:cs typeface="Arial" charset="0"/>
              </a:rPr>
              <a:t>Peněžní fondy PO</a:t>
            </a:r>
          </a:p>
        </p:txBody>
      </p:sp>
      <p:sp>
        <p:nvSpPr>
          <p:cNvPr id="121859" name="Rectangle 3"/>
          <p:cNvSpPr>
            <a:spLocks noGrp="1"/>
          </p:cNvSpPr>
          <p:nvPr>
            <p:ph sz="quarter" idx="4294967295"/>
          </p:nvPr>
        </p:nvSpPr>
        <p:spPr>
          <a:xfrm>
            <a:off x="323528" y="1484784"/>
            <a:ext cx="8352928" cy="468052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sz="2000">
                <a:latin typeface="Tahoma" pitchFamily="34" charset="0"/>
                <a:ea typeface="Arial Unicode MS" pitchFamily="34" charset="-128"/>
                <a:cs typeface="Arial Unicode MS" pitchFamily="34" charset="-128"/>
              </a:rPr>
              <a:t>ČÚS č. 704</a:t>
            </a:r>
          </a:p>
          <a:p>
            <a:pPr lvl="1" algn="just"/>
            <a:r>
              <a:rPr lang="cs-CZ" altLang="cs-CZ" sz="2000">
                <a:latin typeface="Tahoma" pitchFamily="34" charset="0"/>
                <a:ea typeface="Arial Unicode MS" pitchFamily="34" charset="-128"/>
                <a:cs typeface="Arial Unicode MS" pitchFamily="34" charset="-128"/>
              </a:rPr>
              <a:t>Rezervní fond: 413, 414 – Fond rezervní </a:t>
            </a:r>
          </a:p>
          <a:p>
            <a:pPr lvl="1" algn="just"/>
            <a:r>
              <a:rPr lang="cs-CZ" altLang="cs-CZ" sz="2000">
                <a:latin typeface="Tahoma" pitchFamily="34" charset="0"/>
                <a:ea typeface="Arial Unicode MS" pitchFamily="34" charset="-128"/>
                <a:cs typeface="Arial Unicode MS" pitchFamily="34" charset="-128"/>
              </a:rPr>
              <a:t>Investiční fond: 416 – Fond reprodukce majetku</a:t>
            </a:r>
          </a:p>
          <a:p>
            <a:pPr lvl="1" algn="just"/>
            <a:r>
              <a:rPr lang="cs-CZ" altLang="cs-CZ" sz="2000">
                <a:latin typeface="Tahoma" pitchFamily="34" charset="0"/>
                <a:ea typeface="Arial Unicode MS" pitchFamily="34" charset="-128"/>
                <a:cs typeface="Arial Unicode MS" pitchFamily="34" charset="-128"/>
              </a:rPr>
              <a:t>Fond odměn: 411 – Fond odměn</a:t>
            </a:r>
          </a:p>
          <a:p>
            <a:pPr lvl="1" algn="just"/>
            <a:r>
              <a:rPr lang="cs-CZ" altLang="cs-CZ" sz="2000">
                <a:latin typeface="Tahoma" pitchFamily="34" charset="0"/>
                <a:ea typeface="Arial Unicode MS" pitchFamily="34" charset="-128"/>
                <a:cs typeface="Arial Unicode MS" pitchFamily="34" charset="-128"/>
              </a:rPr>
              <a:t>FKSP: 412 – Fond kulturních a sociálních potřeb</a:t>
            </a:r>
          </a:p>
          <a:p>
            <a:pPr lvl="1" algn="just"/>
            <a:r>
              <a:rPr lang="cs-CZ" altLang="cs-CZ" sz="2000">
                <a:latin typeface="Tahoma" pitchFamily="34" charset="0"/>
                <a:ea typeface="Arial Unicode MS" pitchFamily="34" charset="-128"/>
                <a:cs typeface="Arial Unicode MS" pitchFamily="34" charset="-128"/>
              </a:rPr>
              <a:t>Pozn. pozor neplést s peněžními fondy ÚSC</a:t>
            </a:r>
          </a:p>
          <a:p>
            <a:pPr algn="just">
              <a:buFontTx/>
              <a:buNone/>
            </a:pPr>
            <a:endParaRPr lang="cs-CZ" altLang="cs-CZ" sz="900">
              <a:latin typeface="Tahoma" pitchFamily="34" charset="0"/>
              <a:ea typeface="Arial Unicode MS" pitchFamily="34" charset="-128"/>
              <a:cs typeface="Arial Unicode MS" pitchFamily="34" charset="-128"/>
            </a:endParaRPr>
          </a:p>
          <a:p>
            <a:pPr algn="just"/>
            <a:r>
              <a:rPr lang="cs-CZ" altLang="cs-CZ" sz="2000">
                <a:latin typeface="Tahoma" pitchFamily="34" charset="0"/>
                <a:ea typeface="Arial Unicode MS" pitchFamily="34" charset="-128"/>
                <a:cs typeface="Arial Unicode MS" pitchFamily="34" charset="-128"/>
              </a:rPr>
              <a:t>Zůstatky fondů se převádí do následujícího roku</a:t>
            </a:r>
          </a:p>
          <a:p>
            <a:pPr algn="just">
              <a:buFontTx/>
              <a:buNone/>
            </a:pPr>
            <a:endParaRPr lang="cs-CZ" altLang="cs-CZ" sz="900">
              <a:latin typeface="Tahoma" pitchFamily="34" charset="0"/>
              <a:ea typeface="Arial Unicode MS" pitchFamily="34" charset="-128"/>
              <a:cs typeface="Arial Unicode MS" pitchFamily="34" charset="-128"/>
            </a:endParaRPr>
          </a:p>
          <a:p>
            <a:pPr algn="just"/>
            <a:r>
              <a:rPr lang="cs-CZ" altLang="cs-CZ" sz="2000">
                <a:latin typeface="Tahoma" pitchFamily="34" charset="0"/>
                <a:ea typeface="Arial Unicode MS" pitchFamily="34" charset="-128"/>
                <a:cs typeface="Arial Unicode MS" pitchFamily="34" charset="-128"/>
              </a:rPr>
              <a:t>Bankovní účet peněžního fondu příspěvkové organizace</a:t>
            </a:r>
          </a:p>
          <a:p>
            <a:pPr lvl="1" algn="just"/>
            <a:r>
              <a:rPr lang="cs-CZ" altLang="cs-CZ" sz="2000">
                <a:latin typeface="Tahoma" pitchFamily="34" charset="0"/>
                <a:ea typeface="Arial Unicode MS" pitchFamily="34" charset="-128"/>
                <a:cs typeface="Arial Unicode MS" pitchFamily="34" charset="-128"/>
              </a:rPr>
              <a:t>prostředky na b.ú. příspěvkové organizace - 241</a:t>
            </a:r>
          </a:p>
          <a:p>
            <a:pPr lvl="1" algn="just"/>
            <a:r>
              <a:rPr lang="cs-CZ" altLang="cs-CZ" sz="2000">
                <a:latin typeface="Tahoma" pitchFamily="34" charset="0"/>
                <a:ea typeface="Arial Unicode MS" pitchFamily="34" charset="-128"/>
                <a:cs typeface="Arial Unicode MS" pitchFamily="34" charset="-128"/>
              </a:rPr>
              <a:t>zvláštní bankovní účet – 245</a:t>
            </a:r>
          </a:p>
          <a:p>
            <a:pPr lvl="1" algn="just"/>
            <a:r>
              <a:rPr lang="cs-CZ" altLang="cs-CZ" sz="2000">
                <a:latin typeface="Tahoma" pitchFamily="34" charset="0"/>
                <a:ea typeface="Arial Unicode MS" pitchFamily="34" charset="-128"/>
                <a:cs typeface="Arial Unicode MS" pitchFamily="34" charset="-128"/>
              </a:rPr>
              <a:t>FKSP - 243</a:t>
            </a:r>
          </a:p>
        </p:txBody>
      </p:sp>
    </p:spTree>
    <p:extLst>
      <p:ext uri="{BB962C8B-B14F-4D97-AF65-F5344CB8AC3E}">
        <p14:creationId xmlns:p14="http://schemas.microsoft.com/office/powerpoint/2010/main" xmlns="" val="2279526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docProps/app.xml><?xml version="1.0" encoding="utf-8"?>
<Properties xmlns="http://schemas.openxmlformats.org/officeDocument/2006/extended-properties" xmlns:vt="http://schemas.openxmlformats.org/officeDocument/2006/docPropsVTypes">
  <Template/>
  <TotalTime>1012</TotalTime>
  <Words>5218</Words>
  <Application>Microsoft Office PowerPoint</Application>
  <PresentationFormat>Předvádění na obrazovce (4:3)</PresentationFormat>
  <Paragraphs>1136</Paragraphs>
  <Slides>106</Slides>
  <Notes>2</Notes>
  <HiddenSlides>0</HiddenSlides>
  <MMClips>0</MMClips>
  <ScaleCrop>false</ScaleCrop>
  <HeadingPairs>
    <vt:vector size="4" baseType="variant">
      <vt:variant>
        <vt:lpstr>Motiv</vt:lpstr>
      </vt:variant>
      <vt:variant>
        <vt:i4>1</vt:i4>
      </vt:variant>
      <vt:variant>
        <vt:lpstr>Nadpisy snímků</vt:lpstr>
      </vt:variant>
      <vt:variant>
        <vt:i4>106</vt:i4>
      </vt:variant>
    </vt:vector>
  </HeadingPairs>
  <TitlesOfParts>
    <vt:vector size="107" baseType="lpstr">
      <vt:lpstr>NewsPrint</vt:lpstr>
      <vt:lpstr>ÚČETNICTVÍ A ROZBORY  VE VEŘEJNÉM SEKTORU </vt:lpstr>
      <vt:lpstr>Literatura a zdroje ke studiu</vt:lpstr>
      <vt:lpstr>Požadavky ke zkoušce</vt:lpstr>
      <vt:lpstr>Rozpočet obcí a krajů</vt:lpstr>
      <vt:lpstr>Snímek 5</vt:lpstr>
      <vt:lpstr>Omezení rozpočtu</vt:lpstr>
      <vt:lpstr>Rozpočtová skladba</vt:lpstr>
      <vt:lpstr>Základní členění rozpočtové skladby</vt:lpstr>
      <vt:lpstr>Druhové členění</vt:lpstr>
      <vt:lpstr>Financující operace</vt:lpstr>
      <vt:lpstr>Snímek 11</vt:lpstr>
      <vt:lpstr>Odvětvové členění</vt:lpstr>
      <vt:lpstr>Vztah účetnictví a rozpočtu</vt:lpstr>
      <vt:lpstr>ÚČETNÍ REFORMA  v oblasti veřejných financí</vt:lpstr>
      <vt:lpstr>Základní cíle účetní reformy</vt:lpstr>
      <vt:lpstr>Snímek 16</vt:lpstr>
      <vt:lpstr>Základní pojmy – specifika ÚSC </vt:lpstr>
      <vt:lpstr>Právní úprava účetnictví ÚSC</vt:lpstr>
      <vt:lpstr>Další vyhlášky upravující účetnictví ÚSC</vt:lpstr>
      <vt:lpstr>Normy, které vymezují postavení a hospodaření ÚSC – zejména:</vt:lpstr>
      <vt:lpstr>Rozdílnost účetnictví ÚSC oproti podnikatelským subjektům</vt:lpstr>
      <vt:lpstr>Rozlišení mezi rozpočtovou  a podnikatelskou činností</vt:lpstr>
      <vt:lpstr>Vztah účetnictví a rozpočtu</vt:lpstr>
      <vt:lpstr>231 – Základní běžný účet</vt:lpstr>
      <vt:lpstr>261 – Pokladna</vt:lpstr>
      <vt:lpstr>Pokladna – příklad prostředky přijaté v hotovosti odvedeny na bankovní účet (ZBÚ)</vt:lpstr>
      <vt:lpstr>Pokladna – příklad – záloha pokladně je navýšena o prostředky přijaté v hotovosti</vt:lpstr>
      <vt:lpstr>Pokladna – příklad – výdaje uhrazené v hotovosti</vt:lpstr>
      <vt:lpstr>Peněžní fondy ÚSC</vt:lpstr>
      <vt:lpstr>Statut peněžního fondu</vt:lpstr>
      <vt:lpstr>Účtování peněžního fondu</vt:lpstr>
      <vt:lpstr>Snímek 32</vt:lpstr>
      <vt:lpstr>Účtování o fondu</vt:lpstr>
      <vt:lpstr>Použití fondů</vt:lpstr>
      <vt:lpstr>Majetek ÚSC</vt:lpstr>
      <vt:lpstr>Dlouhodobý majetek</vt:lpstr>
      <vt:lpstr>Analytické účty k majetku</vt:lpstr>
      <vt:lpstr>Vyhláška 410/2009 Sb.</vt:lpstr>
      <vt:lpstr>DHM – Vyhláška 410/2009 Sb., §14:</vt:lpstr>
      <vt:lpstr>DNM – Vyhláška 410/2009 Sb., §11:</vt:lpstr>
      <vt:lpstr>Dlouhodobý finanční majetek  – Vyhláška 410/2009 Sb., §17:</vt:lpstr>
      <vt:lpstr>Drobný DM</vt:lpstr>
      <vt:lpstr>Uspořádací účty TZ</vt:lpstr>
      <vt:lpstr>Odpisování majetku</vt:lpstr>
      <vt:lpstr>Transfery </vt:lpstr>
      <vt:lpstr>Přijaté transfery</vt:lpstr>
      <vt:lpstr>Podrozvahové účty</vt:lpstr>
      <vt:lpstr>Pohledávky</vt:lpstr>
      <vt:lpstr>Zálohy</vt:lpstr>
      <vt:lpstr>Rozvahové a výsledkové účty</vt:lpstr>
      <vt:lpstr>Rozvahové účty - dohady</vt:lpstr>
      <vt:lpstr>Přijetí neinvestičního transferu bez povinnosti finančního vypořádání, realizace a přijetí transferu proběhne ve stejném účetním období</vt:lpstr>
      <vt:lpstr>Souhrnný dotační vztah</vt:lpstr>
      <vt:lpstr>Neinvestiční transfer  - vypořádání v běžném účetním období, záloha</vt:lpstr>
      <vt:lpstr>Neinvestiční transfer  - vypořádání v následujícím účetním období, záloha</vt:lpstr>
      <vt:lpstr>Poskytování transferů  Podrozvahové účty</vt:lpstr>
      <vt:lpstr>Závazky</vt:lpstr>
      <vt:lpstr>Zálohy</vt:lpstr>
      <vt:lpstr>Rozvahové a výsledkové účty</vt:lpstr>
      <vt:lpstr>Rozvahové účty - dohady</vt:lpstr>
      <vt:lpstr>Průtokové transfery</vt:lpstr>
      <vt:lpstr>Průtokové transfery  – vypořádání v běžném účetním období</vt:lpstr>
      <vt:lpstr>Půjčky</vt:lpstr>
      <vt:lpstr>Přijaté půjčky</vt:lpstr>
      <vt:lpstr>Krátkodobé závazky</vt:lpstr>
      <vt:lpstr>Dlouhodobé závazky – účtová skupina 45</vt:lpstr>
      <vt:lpstr>Úvěr přijatý na ZBÚ – na pořízení DM</vt:lpstr>
      <vt:lpstr>Úvěr čerpaný přímo z úvěrového účtu</vt:lpstr>
      <vt:lpstr>Návratné finanční výpomoci</vt:lpstr>
      <vt:lpstr>Poskytnuté půjčky</vt:lpstr>
      <vt:lpstr>Poskytnuté návratné finanční výpomoci</vt:lpstr>
      <vt:lpstr>Účtování o termínovaných vkladech</vt:lpstr>
      <vt:lpstr>Druhy organizací ÚSC</vt:lpstr>
      <vt:lpstr>Organizační složky ÚSC</vt:lpstr>
      <vt:lpstr>Organizační složky ÚSC</vt:lpstr>
      <vt:lpstr>Hospodaření OS</vt:lpstr>
      <vt:lpstr>Snímek 77</vt:lpstr>
      <vt:lpstr>Př.(1) OS – knihovna. Obec poskytuje provozní zálohu 20 000 Kč. OS nakoupí knihy za 5 000 Kč, hradí 6 000 Kč za internetové připojení a nakupuje materiál za 1 500 Kč. </vt:lpstr>
      <vt:lpstr>Př. (2) OS – knihovna. Přijímá poplatky za půjčovné 2 000 Kč a za poskytování přístupu k internetu 1 000 Kč v hotovosti, které převádí do rozpočtu obce. Na konci období vrací do rozpočtu nevyčerpanou zálohu.</vt:lpstr>
      <vt:lpstr>Příspěvkové organizace ÚSC</vt:lpstr>
      <vt:lpstr>Hospodaření PO</vt:lpstr>
      <vt:lpstr>Snímek 82</vt:lpstr>
      <vt:lpstr>Porušení rozpočtové kázně</vt:lpstr>
      <vt:lpstr>Majetek příspěvkových organizací</vt:lpstr>
      <vt:lpstr>PO může nabýt pouze majetek potřebný k výkonu činnosti, pro kterou byla zřízena </vt:lpstr>
      <vt:lpstr>Dlouhodobý majetek  1. Smlouva o výpůjčce mezi ÚSC a PO</vt:lpstr>
      <vt:lpstr>Dlouhodobý majetek  1. Smlouva o výpůjčce mezi ÚSC a PO</vt:lpstr>
      <vt:lpstr>Dlouhodobý majetek  2. Smlouva nájemní mezi ÚSC a PO</vt:lpstr>
      <vt:lpstr>Dlouhodobý majetek  2. Smlouva nájemní mezi ÚSC a PO</vt:lpstr>
      <vt:lpstr>Dlouhodobý majetek  3. Předání k hospodaření („svěřený“ majetek)</vt:lpstr>
      <vt:lpstr>Dlouhodobý majetek  3. Předání k hospodaření („svěřený“ majetek)</vt:lpstr>
      <vt:lpstr>Dlouhodobý majetek  4. Bezúplatný převod od svého zřizovatele</vt:lpstr>
      <vt:lpstr>Dlouhodobý majetek  4. Bezúplatný převod od svého zřizovatele</vt:lpstr>
      <vt:lpstr>Dlouhodobý majetek  5. Darování s předchozím písemným souhlasem zřizovatele</vt:lpstr>
      <vt:lpstr>Dlouhodobý majetek  5. Darování s předchozím písemným souhlasem zřizovatele</vt:lpstr>
      <vt:lpstr>Omezení PO  při vstupování do právních vztahů</vt:lpstr>
      <vt:lpstr>Omezení PO  při vstupování do právních vztahů</vt:lpstr>
      <vt:lpstr>Účetnictví PO</vt:lpstr>
      <vt:lpstr>Peněžní fondy PO</vt:lpstr>
      <vt:lpstr>Rezervní fond (účet 413, 414)</vt:lpstr>
      <vt:lpstr>Fond odměn (účet 411)</vt:lpstr>
      <vt:lpstr>FKSP (účet 412)</vt:lpstr>
      <vt:lpstr>FKSP (účet 412)</vt:lpstr>
      <vt:lpstr>Investiční fond (účet 416)</vt:lpstr>
      <vt:lpstr>Investiční fond (účet 416)</vt:lpstr>
      <vt:lpstr>Snímek 106</vt:lpstr>
    </vt:vector>
  </TitlesOfParts>
  <Company>ESF -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Územní samospráva</dc:title>
  <dc:creator>oplustii</dc:creator>
  <cp:lastModifiedBy>Radek</cp:lastModifiedBy>
  <cp:revision>70</cp:revision>
  <dcterms:created xsi:type="dcterms:W3CDTF">2011-04-08T08:10:10Z</dcterms:created>
  <dcterms:modified xsi:type="dcterms:W3CDTF">2015-03-20T14:33:58Z</dcterms:modified>
</cp:coreProperties>
</file>