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8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9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1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3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4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5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6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3" r:id="rId15"/>
    <p:sldMasterId id="2147483858" r:id="rId16"/>
    <p:sldMasterId id="2147483873" r:id="rId17"/>
    <p:sldMasterId id="2147483888" r:id="rId18"/>
    <p:sldMasterId id="2147483903" r:id="rId19"/>
    <p:sldMasterId id="2147483918" r:id="rId20"/>
    <p:sldMasterId id="2147483933" r:id="rId21"/>
    <p:sldMasterId id="2147483948" r:id="rId22"/>
    <p:sldMasterId id="2147483963" r:id="rId23"/>
    <p:sldMasterId id="2147483978" r:id="rId24"/>
    <p:sldMasterId id="2147483993" r:id="rId25"/>
    <p:sldMasterId id="2147484008" r:id="rId26"/>
    <p:sldMasterId id="2147484023" r:id="rId27"/>
    <p:sldMasterId id="2147484038" r:id="rId28"/>
  </p:sldMasterIdLst>
  <p:notesMasterIdLst>
    <p:notesMasterId r:id="rId57"/>
  </p:notesMasterIdLst>
  <p:handoutMasterIdLst>
    <p:handoutMasterId r:id="rId58"/>
  </p:handoutMasterIdLst>
  <p:sldIdLst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275" r:id="rId45"/>
    <p:sldId id="278" r:id="rId46"/>
    <p:sldId id="279" r:id="rId47"/>
    <p:sldId id="280" r:id="rId48"/>
    <p:sldId id="281" r:id="rId49"/>
    <p:sldId id="282" r:id="rId50"/>
    <p:sldId id="369" r:id="rId51"/>
    <p:sldId id="322" r:id="rId52"/>
    <p:sldId id="325" r:id="rId53"/>
    <p:sldId id="326" r:id="rId54"/>
    <p:sldId id="323" r:id="rId55"/>
    <p:sldId id="324" r:id="rId56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653" y="0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855C7926-BDCB-47EE-B811-B09EEFBAFCD4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653" y="9428242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64BF0AE0-39EB-4A98-AD96-900769156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54A6372F-EF66-4AFD-B944-54345645C30F}" type="datetimeFigureOut">
              <a:rPr lang="cs-CZ" smtClean="0"/>
              <a:t>7.5.2015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7B099F2D-72C2-4135-A31A-D38C1F29A3D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5BFDD8-ED0B-4B70-8FB5-DEAA5B88ACF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5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5F047-8C4F-4F31-92CD-036ACA26828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49378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375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20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382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96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95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790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2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89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C155E5-9757-471E-9823-DEF1BECFE6B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1075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3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03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83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49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1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34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451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38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919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11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1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61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85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89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026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22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75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962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2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708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78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01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0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0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67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56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16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373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18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8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2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64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96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77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893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04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690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927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72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658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49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28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0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31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35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60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902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62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921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81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095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2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078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6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04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4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026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4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29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76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10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42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2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67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6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98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463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01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940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16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60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63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89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3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36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87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41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15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313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56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386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50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38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54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1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56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6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828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2FFED1-E358-4D66-ACE5-612222B3415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957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68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15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57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02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491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037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07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71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782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47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95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47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77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6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23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68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557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58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10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138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2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81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48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39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944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270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80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95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849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1134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06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476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958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3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41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690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04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55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27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95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334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26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62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44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36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83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1622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1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836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79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95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88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69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88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04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78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182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818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19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7328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36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41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734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875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1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87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4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13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54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19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57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89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279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962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712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4666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830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4007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45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15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38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21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68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171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021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79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445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275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036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0515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330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71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9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7198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053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2576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14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318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20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09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754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325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450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64ADB7-D189-47F9-B44A-80798A42AFF6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9967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844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369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3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371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64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8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986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10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272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5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44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83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983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409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1882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578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698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295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9292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314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42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560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99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60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614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065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480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187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45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903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205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5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5757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5024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849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858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573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832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009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253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425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3722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3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675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144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26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636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116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782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3866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18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17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64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6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846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297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326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312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018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2627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571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443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299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1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3573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928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40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545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831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8706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61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7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9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C9F16-202D-4139-9859-3D8EC9FBA2BB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6138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9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1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0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6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2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7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6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E7F85-A89C-4DB7-8FA5-A860491C087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59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61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9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06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56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9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95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0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D0642-A505-4A1C-9A86-90D78AB26E6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6018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07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8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7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09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34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24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86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7481C-F246-4A3F-A928-3DE36D3B2F4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7304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2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4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7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2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2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3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8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7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1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644C6-3FAF-4A6C-A22E-C664A0F1B63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8130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4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86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0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1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83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840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2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90E31E-73F7-47B7-81C5-C12E5F961E7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7068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80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9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44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8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67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79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7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54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2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1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slideLayout" Target="../slideLayouts/slideLayout32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Zápatí prezentace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6A11AA-CE74-4FE2-9BEB-0F67F70E9AE5}" type="slidenum">
              <a:rPr lang="cs-CZ" altLang="cs-CZ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/>
          </a:p>
        </p:txBody>
      </p:sp>
      <p:pic>
        <p:nvPicPr>
          <p:cNvPr id="227334" name="Picture 6" descr="pruh_TIT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8" name="Picture 10" descr="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227340" name="Picture 12" descr="N:\work\projekty\šablony\sablony\logoC.wm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8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3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7.5.2015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2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7.5.2015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Důchodové zabezpečení</a:t>
            </a:r>
            <a:br>
              <a:rPr lang="cs-CZ" dirty="0" smtClean="0"/>
            </a:br>
            <a:r>
              <a:rPr lang="cs-CZ" dirty="0" smtClean="0"/>
              <a:t>+ nemocenské zabezpečení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23.4.2015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65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Východiska pro posouzení možností financování důchodového zabezpečení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 i="1">
                <a:solidFill>
                  <a:schemeClr val="accent1"/>
                </a:solidFill>
              </a:rPr>
              <a:t>Ekonomické hledisko</a:t>
            </a:r>
            <a:r>
              <a:rPr lang="cs-CZ" altLang="cs-CZ" sz="2400" b="1"/>
              <a:t>: únosnost finančního kapitálu, pobídky ke spoření a k práci, rozvinutost finančních institucí, ekonomická výkonnost země, náklady na pracovní sílu</a:t>
            </a:r>
          </a:p>
          <a:p>
            <a:r>
              <a:rPr lang="cs-CZ" altLang="cs-CZ" sz="2800" b="1" i="1">
                <a:solidFill>
                  <a:schemeClr val="accent1"/>
                </a:solidFill>
              </a:rPr>
              <a:t>Sociální hledisko</a:t>
            </a:r>
            <a:r>
              <a:rPr lang="cs-CZ" altLang="cs-CZ" sz="2800" b="1"/>
              <a:t>: </a:t>
            </a:r>
            <a:r>
              <a:rPr lang="cs-CZ" altLang="cs-CZ" sz="2400" b="1"/>
              <a:t>zajištění jistoty a stability příjmu, hledisko rovného zacházení, otázka odchodu do důchodu, problém fertility, riziko nezaměstnanosti, mezigenerační solidarita</a:t>
            </a:r>
          </a:p>
          <a:p>
            <a:r>
              <a:rPr lang="cs-CZ" altLang="cs-CZ" sz="2800" b="1" i="1">
                <a:solidFill>
                  <a:schemeClr val="accent1"/>
                </a:solidFill>
              </a:rPr>
              <a:t>Politické hledisko</a:t>
            </a:r>
            <a:r>
              <a:rPr lang="cs-CZ" altLang="cs-CZ" sz="2800" b="1"/>
              <a:t>: </a:t>
            </a:r>
            <a:r>
              <a:rPr lang="cs-CZ" altLang="cs-CZ" sz="2400" b="1"/>
              <a:t>volební síla důchodců, preference</a:t>
            </a:r>
          </a:p>
        </p:txBody>
      </p:sp>
    </p:spTree>
    <p:extLst>
      <p:ext uri="{BB962C8B-B14F-4D97-AF65-F5344CB8AC3E}">
        <p14:creationId xmlns:p14="http://schemas.microsoft.com/office/powerpoint/2010/main" val="242932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Základní typy penzijních plánů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000" b="1" i="1"/>
              <a:t>Dávkově definované systémy</a:t>
            </a:r>
            <a:r>
              <a:rPr lang="cs-CZ" altLang="cs-CZ" sz="2000" b="1"/>
              <a:t> (DB-defined benefit) – kombinace více faktorů: odpracovaný počet let, výše příjmu jedince určité období a výše tzv. aktuálního parametru (stanoven zákonem) = výše důchodu stanovena poměrně komplikovaným způsobem</a:t>
            </a:r>
          </a:p>
          <a:p>
            <a:pPr marL="609600" indent="-609600">
              <a:buFontTx/>
              <a:buNone/>
            </a:pPr>
            <a:endParaRPr lang="cs-CZ" altLang="cs-CZ" sz="2000" b="1"/>
          </a:p>
          <a:p>
            <a:pPr marL="609600" indent="-609600">
              <a:buFontTx/>
              <a:buNone/>
            </a:pPr>
            <a:r>
              <a:rPr lang="cs-CZ" altLang="cs-CZ" sz="2000" b="1"/>
              <a:t>2.     </a:t>
            </a:r>
            <a:r>
              <a:rPr lang="cs-CZ" altLang="cs-CZ" sz="2000" b="1" i="1"/>
              <a:t>Příspěvkově definované systémy</a:t>
            </a:r>
            <a:r>
              <a:rPr lang="cs-CZ" altLang="cs-CZ" sz="2000" b="1"/>
              <a:t> (DC-defined contribution)- výše budoucí penze  závisí na velikosti odvedených příspěvků</a:t>
            </a:r>
          </a:p>
          <a:p>
            <a:pPr marL="609600" indent="-609600">
              <a:buFontTx/>
              <a:buNone/>
            </a:pPr>
            <a:r>
              <a:rPr lang="cs-CZ" altLang="cs-CZ" sz="2000" b="1"/>
              <a:t>3.     </a:t>
            </a:r>
            <a:r>
              <a:rPr lang="cs-CZ" altLang="cs-CZ" sz="2000" b="1" i="1"/>
              <a:t>Hypotetické příspěvkově definované systémy</a:t>
            </a:r>
            <a:r>
              <a:rPr lang="cs-CZ" altLang="cs-CZ" sz="2000" b="1"/>
              <a:t> (NDC) – princip individuálního účtu, připisují se příspěvky a jsou zhodnocovány v čase (tzv. hypotetická míra výnosnosti systému – míra růstu základu, z něhož jsou vypláceny příspěvky)</a:t>
            </a:r>
          </a:p>
        </p:txBody>
      </p:sp>
    </p:spTree>
    <p:extLst>
      <p:ext uri="{BB962C8B-B14F-4D97-AF65-F5344CB8AC3E}">
        <p14:creationId xmlns:p14="http://schemas.microsoft.com/office/powerpoint/2010/main" val="10762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Základní typy konstrukce důchodového systému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b="1"/>
              <a:t>Bismarckův pojistný systém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Beveridgeův  (flat-rate) systém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Dvousložková konstrukce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Pojistný systém se stanoveným minimem</a:t>
            </a:r>
          </a:p>
        </p:txBody>
      </p:sp>
    </p:spTree>
    <p:extLst>
      <p:ext uri="{BB962C8B-B14F-4D97-AF65-F5344CB8AC3E}">
        <p14:creationId xmlns:p14="http://schemas.microsoft.com/office/powerpoint/2010/main" val="38605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Základní možnosti financování důchodového zabezpečení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Ze státního rozpočtu – zdrojem prostředků jsou daně z příjmu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Ze SR – zdrojem prostředků  jsou příspěvky na důchodové pojištění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 fondu odděleného od SR – žádná kapitálová rezerva – systém PAYG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 fondu, při průběžném financování  se vytváří rezerva (dlouhodobě investovatelný kapitál)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Fondový či pojišťovací princip (capital reserve)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Systém povinného spoření 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Zaměstnanecké penzijní pojištění</a:t>
            </a:r>
          </a:p>
        </p:txBody>
      </p:sp>
    </p:spTree>
    <p:extLst>
      <p:ext uri="{BB962C8B-B14F-4D97-AF65-F5344CB8AC3E}">
        <p14:creationId xmlns:p14="http://schemas.microsoft.com/office/powerpoint/2010/main" val="12654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Nevýhody průběžného systému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Demografický vývoj 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Negativní dopady na trh práce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Opomíjí potenciální možnost mít vyšší domácí úspory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Vytlačování veřejných a soukromých investic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Problematika opačné redistribuce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Netransparentnost a skrytá akumulace dluhu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Vládní selhání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Demotivační působení</a:t>
            </a:r>
          </a:p>
        </p:txBody>
      </p:sp>
    </p:spTree>
    <p:extLst>
      <p:ext uri="{BB962C8B-B14F-4D97-AF65-F5344CB8AC3E}">
        <p14:creationId xmlns:p14="http://schemas.microsoft.com/office/powerpoint/2010/main" val="205381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Výhody průběžného systému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Umožňuje sociální solidaritu mezi občany</a:t>
            </a:r>
          </a:p>
          <a:p>
            <a:r>
              <a:rPr lang="cs-CZ" altLang="cs-CZ" sz="2400" b="1"/>
              <a:t>Není problém valorizace</a:t>
            </a:r>
          </a:p>
          <a:p>
            <a:r>
              <a:rPr lang="cs-CZ" altLang="cs-CZ" sz="2400" b="1"/>
              <a:t>Úspory na režijních nákladech</a:t>
            </a:r>
          </a:p>
          <a:p>
            <a:r>
              <a:rPr lang="cs-CZ" altLang="cs-CZ" sz="2400" b="1"/>
              <a:t>Ekonomická rizika nese stát</a:t>
            </a:r>
          </a:p>
          <a:p>
            <a:r>
              <a:rPr lang="cs-CZ" altLang="cs-CZ" sz="2400" b="1"/>
              <a:t>Systém umožňuje při zavádění nebo změně okamžité zahájení výplaty dávek</a:t>
            </a:r>
          </a:p>
        </p:txBody>
      </p:sp>
    </p:spTree>
    <p:extLst>
      <p:ext uri="{BB962C8B-B14F-4D97-AF65-F5344CB8AC3E}">
        <p14:creationId xmlns:p14="http://schemas.microsoft.com/office/powerpoint/2010/main" val="184119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Výhody fondového financování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Nepodléhá důsledkům stárnutí populace</a:t>
            </a:r>
          </a:p>
          <a:p>
            <a:r>
              <a:rPr lang="cs-CZ" altLang="cs-CZ" sz="2400" b="1"/>
              <a:t>Pozitivní dopady na finanční trhy</a:t>
            </a:r>
          </a:p>
          <a:p>
            <a:r>
              <a:rPr lang="cs-CZ" altLang="cs-CZ" sz="2400" b="1"/>
              <a:t>Vyšší úspory</a:t>
            </a:r>
          </a:p>
          <a:p>
            <a:r>
              <a:rPr lang="cs-CZ" altLang="cs-CZ" sz="2400" b="1"/>
              <a:t>Zlepšení fungování na trhu práce</a:t>
            </a:r>
          </a:p>
          <a:p>
            <a:r>
              <a:rPr lang="cs-CZ" altLang="cs-CZ" sz="2400" b="1"/>
              <a:t>Snížení rizika tzv. morálního hazardu</a:t>
            </a:r>
          </a:p>
          <a:p>
            <a:r>
              <a:rPr lang="cs-CZ" altLang="cs-CZ" sz="2400" b="1"/>
              <a:t>Dodatečný růst HDP</a:t>
            </a:r>
          </a:p>
        </p:txBody>
      </p:sp>
    </p:spTree>
    <p:extLst>
      <p:ext uri="{BB962C8B-B14F-4D97-AF65-F5344CB8AC3E}">
        <p14:creationId xmlns:p14="http://schemas.microsoft.com/office/powerpoint/2010/main" val="42221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Důchodové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Povinné pro všechny FO výdělečně činné na území ČR</a:t>
            </a:r>
          </a:p>
          <a:p>
            <a:r>
              <a:rPr lang="cs-CZ" sz="2800" dirty="0" smtClean="0"/>
              <a:t>Poskytuje náhradu mzdy v případě invalidity, stáří a úmrtí živitele</a:t>
            </a:r>
          </a:p>
          <a:p>
            <a:r>
              <a:rPr lang="cs-CZ" sz="2800" b="1" dirty="0" smtClean="0"/>
              <a:t>Zabezpečované situace: (vyplácené dávky)</a:t>
            </a:r>
          </a:p>
          <a:p>
            <a:pPr lvl="4"/>
            <a:r>
              <a:rPr lang="cs-CZ" dirty="0" smtClean="0"/>
              <a:t>Stáří (starobní důchod)</a:t>
            </a:r>
          </a:p>
          <a:p>
            <a:pPr lvl="4"/>
            <a:r>
              <a:rPr lang="cs-CZ" dirty="0" smtClean="0"/>
              <a:t>Invalidita (invalidní důchod)</a:t>
            </a:r>
          </a:p>
          <a:p>
            <a:pPr lvl="4"/>
            <a:r>
              <a:rPr lang="cs-CZ" dirty="0" smtClean="0"/>
              <a:t>Ovdovění (vdovský, vdovecký důchod)</a:t>
            </a:r>
          </a:p>
          <a:p>
            <a:pPr lvl="4"/>
            <a:r>
              <a:rPr lang="cs-CZ" dirty="0" smtClean="0"/>
              <a:t>Osiření (sirotčí důchod)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6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14350"/>
            <a:ext cx="86391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04825"/>
            <a:ext cx="85248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5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Průměrná mzda – rok 2013 (hrubá mzda): 25 112,- Kč  (950 Euro)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188640"/>
            <a:ext cx="87153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2" name="Rectangle 4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Věkové složení populace dle střední varianty</a:t>
            </a:r>
            <a:br>
              <a:rPr lang="cs-CZ" altLang="cs-CZ" sz="2800"/>
            </a:br>
            <a:r>
              <a:rPr lang="cs-CZ" altLang="cs-CZ"/>
              <a:t> </a:t>
            </a:r>
            <a:r>
              <a:rPr lang="cs-CZ" altLang="cs-CZ" sz="2000"/>
              <a:t>Zdroj: </a:t>
            </a:r>
            <a:r>
              <a:rPr lang="cs-CZ" altLang="cs-CZ" sz="2000" b="1"/>
              <a:t>Český statistický úřad</a:t>
            </a:r>
            <a:r>
              <a:rPr lang="cs-CZ" altLang="cs-CZ" sz="2000"/>
              <a:t>, vlastní výpočty</a:t>
            </a:r>
          </a:p>
        </p:txBody>
      </p:sp>
      <p:graphicFrame>
        <p:nvGraphicFramePr>
          <p:cNvPr id="69011" name="Group 403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2"/>
        </p:xfrm>
        <a:graphic>
          <a:graphicData uri="http://schemas.openxmlformats.org/drawingml/2006/table">
            <a:tbl>
              <a:tblPr/>
              <a:tblGrid>
                <a:gridCol w="1492250"/>
                <a:gridCol w="1046162"/>
                <a:gridCol w="1047750"/>
                <a:gridCol w="1046163"/>
                <a:gridCol w="1046162"/>
                <a:gridCol w="1047750"/>
                <a:gridCol w="1046163"/>
              </a:tblGrid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Věková skupina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</a:t>
                      </a:r>
                      <a:r>
                        <a:rPr kumimoji="0" lang="cs-CZ" altLang="cs-CZ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2050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1 501 331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1 400 028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1 408 644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1 274 155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1 197 000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1 173 004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15-64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7 293 357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7 286 202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6 786 952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6 520 205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5 964 564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5 309 251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 a více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1 456 391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1 596 812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2 088 333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2 308 073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2 633 554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2 956 079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Počet obyvatel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10 251 079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10 283 042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10 283 929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10 102 433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9 795 118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9 438 334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15-64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 a více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stáří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114,1%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závislosti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ekonom.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zatížení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23863"/>
            <a:ext cx="82200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7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2657"/>
            <a:ext cx="8867775" cy="566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4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04838"/>
            <a:ext cx="88677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2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prstClr val="black"/>
                </a:solidFill>
              </a:rPr>
              <a:t>Aktuální diskuse v sociálním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i="1" dirty="0" smtClean="0"/>
              <a:t>Pokračovat v II. pilíři důchodového zabezpečení? </a:t>
            </a:r>
            <a:r>
              <a:rPr lang="cs-CZ" sz="2400" dirty="0" smtClean="0"/>
              <a:t>(malý počet pojištěnců – přes 80 </a:t>
            </a:r>
            <a:r>
              <a:rPr lang="cs-CZ" sz="2400" dirty="0" err="1" smtClean="0"/>
              <a:t>tis.účastníků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Potůčkova komise</a:t>
            </a:r>
          </a:p>
        </p:txBody>
      </p:sp>
    </p:spTree>
    <p:extLst>
      <p:ext uri="{BB962C8B-B14F-4D97-AF65-F5344CB8AC3E}">
        <p14:creationId xmlns:p14="http://schemas.microsoft.com/office/powerpoint/2010/main" val="201194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Povinný</a:t>
            </a:r>
          </a:p>
          <a:p>
            <a:r>
              <a:rPr lang="cs-CZ" dirty="0" smtClean="0"/>
              <a:t>Základní důchodové  pojištění  je dávkově definované (DB), průběžně financované  (PAYG), univerzální, zajišťuje všechny ekonomicky aktivní občany</a:t>
            </a:r>
          </a:p>
          <a:p>
            <a:r>
              <a:rPr lang="cs-CZ" dirty="0" smtClean="0"/>
              <a:t>Právní úprava jednotná pro všechny pojištěnce</a:t>
            </a:r>
          </a:p>
          <a:p>
            <a:r>
              <a:rPr lang="cs-CZ" dirty="0" smtClean="0"/>
              <a:t>Neexistují  speciální odvětvová či profesní schémata (výjimka: silové rezorty – hasiči, vojáci, policisté, celníci)</a:t>
            </a:r>
          </a:p>
          <a:p>
            <a:r>
              <a:rPr lang="cs-CZ" dirty="0" smtClean="0"/>
              <a:t>Odvody: 28% z hrubé mzdy  (nebo 25% z hrubé mzdy pro ty, kteří nevstoupili do II. pilíře)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4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Od 1.1. nově vzniklý  pilíř důchodového systému</a:t>
            </a:r>
          </a:p>
          <a:p>
            <a:r>
              <a:rPr lang="cs-CZ" dirty="0" smtClean="0"/>
              <a:t>Účastníci: do konce kalendářního roku, kdy dosáhnou věku 35 let (do 35 let bylo možno vstoupit  do 30.6.2013)</a:t>
            </a:r>
          </a:p>
          <a:p>
            <a:r>
              <a:rPr lang="cs-CZ" dirty="0" smtClean="0"/>
              <a:t>Dobrovolný finanční produkt: důchodové spoření</a:t>
            </a:r>
          </a:p>
          <a:p>
            <a:r>
              <a:rPr lang="cs-CZ" dirty="0" smtClean="0"/>
              <a:t>Ukončení  účasti: není možné</a:t>
            </a:r>
          </a:p>
          <a:p>
            <a:r>
              <a:rPr lang="cs-CZ" dirty="0" smtClean="0"/>
              <a:t>Dědění naspořených prostředků: ano</a:t>
            </a:r>
          </a:p>
          <a:p>
            <a:r>
              <a:rPr lang="cs-CZ" dirty="0" smtClean="0"/>
              <a:t>Správce peněžních prostředků: soukromá penzijní společnost (šest)</a:t>
            </a:r>
          </a:p>
          <a:p>
            <a:r>
              <a:rPr lang="cs-CZ" dirty="0" smtClean="0"/>
              <a:t>Financování: 3% z hrubé mzdy (namísto 1. pilíře)+ 2% z HM účastníka (navýšený odvod z hrubé mzdy) +  zhodnocení (dle vybrané investiční strategie)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77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Dobrovolný</a:t>
            </a:r>
          </a:p>
          <a:p>
            <a:r>
              <a:rPr lang="cs-CZ" dirty="0" smtClean="0"/>
              <a:t>Funguje od roku 1994: od 1.1.2013 se měnily podmínky  sjednání smlouvy</a:t>
            </a:r>
          </a:p>
          <a:p>
            <a:r>
              <a:rPr lang="cs-CZ" dirty="0" smtClean="0"/>
              <a:t>Smlouva o doplňkovém  penzijním spoření ( do 30.11. smlouva o penzijním připojištění)</a:t>
            </a:r>
          </a:p>
          <a:p>
            <a:r>
              <a:rPr lang="cs-CZ" dirty="0" smtClean="0"/>
              <a:t>Dědění naspořených prostředků: ano</a:t>
            </a:r>
          </a:p>
          <a:p>
            <a:r>
              <a:rPr lang="cs-CZ" dirty="0" smtClean="0"/>
              <a:t>Správce peněžních  prostředků: soukromá penzijní společnost</a:t>
            </a:r>
          </a:p>
          <a:p>
            <a:r>
              <a:rPr lang="cs-CZ" dirty="0" smtClean="0"/>
              <a:t>Financování: vlastní příspěvek účastníka + příspěvek státu + příspěvek zaměstnavatele + daňové odpočty + zhodnocení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18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Novinky v důchodovém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cs-CZ" sz="2000" dirty="0">
                <a:solidFill>
                  <a:prstClr val="black"/>
                </a:solidFill>
              </a:rPr>
              <a:t>S účinností od 1. 1. 2013 byl přijat </a:t>
            </a:r>
            <a:r>
              <a:rPr lang="cs-CZ" sz="2000" b="1" dirty="0">
                <a:solidFill>
                  <a:prstClr val="black"/>
                </a:solidFill>
              </a:rPr>
              <a:t>zákon č. 427/2011 Sb., o doplňkovém penzijním spoření (III. pilíř) </a:t>
            </a:r>
            <a:r>
              <a:rPr lang="cs-CZ" sz="2000" dirty="0">
                <a:solidFill>
                  <a:prstClr val="black"/>
                </a:solidFill>
              </a:rPr>
              <a:t>za účelem </a:t>
            </a:r>
            <a:r>
              <a:rPr lang="cs-CZ" sz="2000" b="1" dirty="0">
                <a:solidFill>
                  <a:prstClr val="black"/>
                </a:solidFill>
              </a:rPr>
              <a:t>reformy penzijního připojištění se státním příspěvkem </a:t>
            </a:r>
            <a:r>
              <a:rPr lang="cs-CZ" sz="2000" dirty="0">
                <a:solidFill>
                  <a:prstClr val="black"/>
                </a:solidFill>
              </a:rPr>
              <a:t>a realizace klíčového bodu - oddělení majetku penzijních fondů (majetek akcionářů fondů) a účastníků penzijního připojištění (účastníci investování). Stejně jako dosavadní penzijní připojištění je podporováno ze strany státu státním příspěvkem a daňovými úlevami. Zavedením doplňkového penzijního spoření došlo k uzavření dosavadního systému penzijního připojištění se státním příspěvkem pro nové účastníky, tj. již nemohou být uzavírány nové smlouvy o penzijním připojištění. Dosavadním účastníkům bylo umožněno rozhodnout se, zda setrvají v tzv. transformovaném fondu, anebo dobrovolně přejdou do nového doplňkového penzijního </a:t>
            </a:r>
            <a:r>
              <a:rPr lang="cs-CZ" sz="2000" dirty="0" smtClean="0">
                <a:solidFill>
                  <a:prstClr val="black"/>
                </a:solidFill>
              </a:rPr>
              <a:t>spoření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36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Novinky v důchodovém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sz="2200" dirty="0">
                <a:solidFill>
                  <a:prstClr val="black"/>
                </a:solidFill>
              </a:rPr>
              <a:t>Zákon č. 427/2011 Sb. byl novelizován </a:t>
            </a:r>
            <a:r>
              <a:rPr lang="cs-CZ" sz="2200" b="1" dirty="0">
                <a:solidFill>
                  <a:prstClr val="black"/>
                </a:solidFill>
              </a:rPr>
              <a:t>zákonem č. 403/2012 Sb</a:t>
            </a:r>
            <a:r>
              <a:rPr lang="cs-CZ" sz="2200" dirty="0">
                <a:solidFill>
                  <a:prstClr val="black"/>
                </a:solidFill>
              </a:rPr>
              <a:t>. Novelizace s účinností od 1. 1. 2013 umožňuje vyplácet ze III. pilíře </a:t>
            </a:r>
            <a:r>
              <a:rPr lang="cs-CZ" sz="2200" b="1" dirty="0">
                <a:solidFill>
                  <a:prstClr val="black"/>
                </a:solidFill>
              </a:rPr>
              <a:t>tzv. </a:t>
            </a:r>
            <a:r>
              <a:rPr lang="cs-CZ" sz="2200" b="1" dirty="0" err="1">
                <a:solidFill>
                  <a:prstClr val="black"/>
                </a:solidFill>
              </a:rPr>
              <a:t>předdůchody</a:t>
            </a:r>
            <a:r>
              <a:rPr lang="cs-CZ" sz="2200" dirty="0">
                <a:solidFill>
                  <a:prstClr val="black"/>
                </a:solidFill>
              </a:rPr>
              <a:t>, a to nejdříve 5 let před dosažením věku pro nárok na starobní důchod podle zákona č. 155/1995 Sb. Cílem novely je, aby osoby v předdůchodovém věku nemusely žádat o předčasný důchod z I. pilíře a aby byly zabezpečeny příjmem (např. v případě špatného uplatnění na trhu práce). Podmínkou však je, aby měly naspořeno tolik prostředků (příspěvky účastníka, příspěvky zaměstnavatele, státní podpora a zhodnocení úspor), aby jim mohl být ze III. pilíře vyplácen měsíční důchod ve výši 30 % průměrné mzdy (cca Kč 8 000 měsíčně). Zákonnou podmínkou je, aby dávka byla vyplácena měsíčně bez možnosti zastavení anebo přerušení její výplaty. Za příjemce uvedené dávky je plátcem pojistného na zdravotní pojištění stát.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34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692" name="Picture 12" descr="strom života 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4021138" cy="421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5" name="Picture 15" descr="strom života 20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73238"/>
            <a:ext cx="3878263" cy="428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27" name="Rectangle 3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000" b="1"/>
              <a:t>Věkové složení populace dle střední varianty prognózy</a:t>
            </a: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1800"/>
              <a:t>Zdroj: Burcin, B., Kučera, T. Kmenová prognóza populačního vývoje České republiky (2003–2065)</a:t>
            </a:r>
            <a:r>
              <a:rPr lang="cs-CZ" altLang="cs-CZ" sz="4000"/>
              <a:t> </a:t>
            </a:r>
          </a:p>
        </p:txBody>
      </p:sp>
      <p:graphicFrame>
        <p:nvGraphicFramePr>
          <p:cNvPr id="76126" name="Group 350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1"/>
        </p:xfrm>
        <a:graphic>
          <a:graphicData uri="http://schemas.openxmlformats.org/drawingml/2006/table">
            <a:tbl>
              <a:tblPr/>
              <a:tblGrid>
                <a:gridCol w="1725612"/>
                <a:gridCol w="1162050"/>
                <a:gridCol w="1196975"/>
                <a:gridCol w="1266825"/>
                <a:gridCol w="1204913"/>
                <a:gridCol w="1216025"/>
              </a:tblGrid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Věk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</a:t>
                      </a:r>
                      <a:r>
                        <a:rPr kumimoji="0" lang="cs-CZ" altLang="cs-CZ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2065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Předproduktivní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1 501 331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1 473 660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1 546 687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1 373 459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1 334 250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7 293 357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6 509 642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6 096 372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5 396 314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4 912 633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1 456 391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2 321 698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2 761 283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3 461 510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3 468 762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Celkem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10 251 079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10 305 000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10 404 342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10 231 283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9 715 645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Předproduktivní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stáří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157,5%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178,5%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závislosti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ekonom. zatížení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Proč existují veřejné penzijní systémy?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pPr lvl="1"/>
            <a:r>
              <a:rPr lang="cs-CZ" altLang="cs-CZ" sz="2400" b="1">
                <a:solidFill>
                  <a:schemeClr val="hlink"/>
                </a:solidFill>
              </a:rPr>
              <a:t>Shoda</a:t>
            </a:r>
            <a:r>
              <a:rPr lang="cs-CZ" altLang="cs-CZ" sz="2400" b="1"/>
              <a:t>: vládní intervence je nutná, bez ní volný trh nebude schopen zajistit finanční ochranu ve stáří</a:t>
            </a:r>
          </a:p>
          <a:p>
            <a:pPr lvl="1"/>
            <a:r>
              <a:rPr lang="cs-CZ" altLang="cs-CZ" sz="2400" b="1">
                <a:solidFill>
                  <a:schemeClr val="hlink"/>
                </a:solidFill>
              </a:rPr>
              <a:t>Rozpor</a:t>
            </a:r>
            <a:r>
              <a:rPr lang="cs-CZ" altLang="cs-CZ" sz="2400" b="1"/>
              <a:t>: jaký mechanismus pro dosažení zaopatření ve stáří zvolit?</a:t>
            </a:r>
          </a:p>
          <a:p>
            <a:pPr lvl="1"/>
            <a:r>
              <a:rPr lang="cs-CZ" altLang="cs-CZ" sz="2400" b="1" i="1"/>
              <a:t>Problematika stárnutí</a:t>
            </a:r>
            <a:r>
              <a:rPr lang="cs-CZ" altLang="cs-CZ" sz="2400" b="1"/>
              <a:t>: společenský problém, nejenom individuální problém (sociální riziko)</a:t>
            </a:r>
          </a:p>
        </p:txBody>
      </p:sp>
    </p:spTree>
    <p:extLst>
      <p:ext uri="{BB962C8B-B14F-4D97-AF65-F5344CB8AC3E}">
        <p14:creationId xmlns:p14="http://schemas.microsoft.com/office/powerpoint/2010/main" val="147464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Jak zacházet s problémem stárnutí?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Nicholas Baar – jsou rizika, které společnost nese  kolektivně, ne individuálně (také riziko ekonomické recese – kolektivní riziko, v privátním pojištění není ochráněno)</a:t>
            </a:r>
          </a:p>
          <a:p>
            <a:pPr>
              <a:buFont typeface="Wingdings" pitchFamily="2" charset="2"/>
              <a:buNone/>
            </a:pPr>
            <a:endParaRPr lang="cs-CZ" altLang="cs-CZ" sz="2400" b="1"/>
          </a:p>
          <a:p>
            <a:r>
              <a:rPr lang="cs-CZ" altLang="cs-CZ" sz="2400" b="1">
                <a:solidFill>
                  <a:schemeClr val="hlink"/>
                </a:solidFill>
              </a:rPr>
              <a:t>Sdílení rizika</a:t>
            </a:r>
            <a:r>
              <a:rPr lang="cs-CZ" altLang="cs-CZ" sz="2400" b="1"/>
              <a:t> (zadlužená země – přenést na jinou generaci)</a:t>
            </a:r>
          </a:p>
        </p:txBody>
      </p:sp>
    </p:spTree>
    <p:extLst>
      <p:ext uri="{BB962C8B-B14F-4D97-AF65-F5344CB8AC3E}">
        <p14:creationId xmlns:p14="http://schemas.microsoft.com/office/powerpoint/2010/main" val="246592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Důvody vládní intervence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Zabránit chudobě mezi těmi, u nichž se nepředpokládá další pracovní aktivita</a:t>
            </a:r>
          </a:p>
          <a:p>
            <a:r>
              <a:rPr lang="cs-CZ" altLang="cs-CZ" sz="2400" b="1"/>
              <a:t>Mnozí pracující bývají krátkozrací</a:t>
            </a:r>
          </a:p>
          <a:p>
            <a:r>
              <a:rPr lang="cs-CZ" altLang="cs-CZ" sz="2400" b="1"/>
              <a:t>Ochrana rozvážných členů před parazity</a:t>
            </a:r>
          </a:p>
          <a:p>
            <a:r>
              <a:rPr lang="cs-CZ" altLang="cs-CZ" sz="2400" b="1"/>
              <a:t>Snížení nejistoty, jestliže je každý jednotlivec povinen vytvářet si vlastní důchodové zaopatření sám</a:t>
            </a:r>
          </a:p>
        </p:txBody>
      </p:sp>
    </p:spTree>
    <p:extLst>
      <p:ext uri="{BB962C8B-B14F-4D97-AF65-F5344CB8AC3E}">
        <p14:creationId xmlns:p14="http://schemas.microsoft.com/office/powerpoint/2010/main" val="376654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Proč je toto téma významné?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Klíčové téma v přestavbě sociálního systému</a:t>
            </a:r>
          </a:p>
          <a:p>
            <a:r>
              <a:rPr lang="cs-CZ" altLang="cs-CZ" sz="2400" b="1"/>
              <a:t>Hlavní výdajová položka sociálního systému</a:t>
            </a:r>
          </a:p>
          <a:p>
            <a:pPr>
              <a:buFont typeface="Wingdings" pitchFamily="2" charset="2"/>
              <a:buNone/>
            </a:pPr>
            <a:endParaRPr lang="cs-CZ" altLang="cs-CZ" sz="2400" b="1"/>
          </a:p>
          <a:p>
            <a:r>
              <a:rPr lang="cs-CZ" altLang="cs-CZ" sz="2400" b="1">
                <a:solidFill>
                  <a:schemeClr val="hlink"/>
                </a:solidFill>
              </a:rPr>
              <a:t>Stěžejní problém</a:t>
            </a:r>
            <a:r>
              <a:rPr lang="cs-CZ" altLang="cs-CZ" sz="2400" b="1"/>
              <a:t>: ufinancovatelnost systému – řešení problému v širších propojených ekonomických souvislostech</a:t>
            </a:r>
          </a:p>
        </p:txBody>
      </p:sp>
    </p:spTree>
    <p:extLst>
      <p:ext uri="{BB962C8B-B14F-4D97-AF65-F5344CB8AC3E}">
        <p14:creationId xmlns:p14="http://schemas.microsoft.com/office/powerpoint/2010/main" val="33457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Problémové okruhy: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/>
              <a:t>Demografický vývoj populace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Úsilí o snížení redistribuce (především mezigenerační)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Sociální spravedlnost (rovné postavení mužů a žen)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Problém spravedlnosti – nerovné postavení generací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/>
          </a:p>
          <a:p>
            <a:pPr>
              <a:lnSpc>
                <a:spcPct val="90000"/>
              </a:lnSpc>
            </a:pPr>
            <a:r>
              <a:rPr lang="cs-CZ" altLang="cs-CZ" sz="2400" b="1">
                <a:solidFill>
                  <a:schemeClr val="accent1"/>
                </a:solidFill>
              </a:rPr>
              <a:t>Systém založený na privátním nebo sociálním pojištění?</a:t>
            </a:r>
          </a:p>
        </p:txBody>
      </p:sp>
    </p:spTree>
    <p:extLst>
      <p:ext uri="{BB962C8B-B14F-4D97-AF65-F5344CB8AC3E}">
        <p14:creationId xmlns:p14="http://schemas.microsoft.com/office/powerpoint/2010/main" val="2628791534"/>
      </p:ext>
    </p:extLst>
  </p:cSld>
  <p:clrMapOvr>
    <a:masterClrMapping/>
  </p:clrMapOvr>
</p:sld>
</file>

<file path=ppt/theme/theme1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1244</Words>
  <Application>Microsoft Office PowerPoint</Application>
  <PresentationFormat>Předvádění na obrazovce (4:3)</PresentationFormat>
  <Paragraphs>258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28</vt:i4>
      </vt:variant>
      <vt:variant>
        <vt:lpstr>Nadpisy snímků</vt:lpstr>
      </vt:variant>
      <vt:variant>
        <vt:i4>28</vt:i4>
      </vt:variant>
    </vt:vector>
  </HeadingPairs>
  <TitlesOfParts>
    <vt:vector size="56" baseType="lpstr">
      <vt:lpstr>BÉŽOVÁ TITL</vt:lpstr>
      <vt:lpstr>1_Motiv systému Office</vt:lpstr>
      <vt:lpstr>2_Motiv systému Office</vt:lpstr>
      <vt:lpstr>2_Hrany</vt:lpstr>
      <vt:lpstr>3_Hrany</vt:lpstr>
      <vt:lpstr>4_Hrany</vt:lpstr>
      <vt:lpstr>5_Hrany</vt:lpstr>
      <vt:lpstr>1_Hrany</vt:lpstr>
      <vt:lpstr>6_Hrany</vt:lpstr>
      <vt:lpstr>7_Hrany</vt:lpstr>
      <vt:lpstr>8_Hrany</vt:lpstr>
      <vt:lpstr>9_Hrany</vt:lpstr>
      <vt:lpstr>10_Hrany</vt:lpstr>
      <vt:lpstr>Směsice</vt:lpstr>
      <vt:lpstr>1_Směsice</vt:lpstr>
      <vt:lpstr>2_Směsice</vt:lpstr>
      <vt:lpstr>3_Směsice</vt:lpstr>
      <vt:lpstr>4_Směsice</vt:lpstr>
      <vt:lpstr>5_Směsice</vt:lpstr>
      <vt:lpstr>6_Směsice</vt:lpstr>
      <vt:lpstr>7_Směsice</vt:lpstr>
      <vt:lpstr>8_Směsice</vt:lpstr>
      <vt:lpstr>9_Směsice</vt:lpstr>
      <vt:lpstr>10_Směsice</vt:lpstr>
      <vt:lpstr>11_Směsice</vt:lpstr>
      <vt:lpstr>12_Směsice</vt:lpstr>
      <vt:lpstr>13_Směsice</vt:lpstr>
      <vt:lpstr>14_Směsice</vt:lpstr>
      <vt:lpstr>Důchodové zabezpečení + nemocenské zabezpečení</vt:lpstr>
      <vt:lpstr>Věkové složení populace dle střední varianty  Zdroj: Český statistický úřad, vlastní výpočty</vt:lpstr>
      <vt:lpstr>Prezentace aplikace PowerPoint</vt:lpstr>
      <vt:lpstr>Věkové složení populace dle střední varianty prognózy  Zdroj: Burcin, B., Kučera, T. Kmenová prognóza populačního vývoje České republiky (2003–2065) </vt:lpstr>
      <vt:lpstr>Proč existují veřejné penzijní systémy?</vt:lpstr>
      <vt:lpstr>Jak zacházet s problémem stárnutí?</vt:lpstr>
      <vt:lpstr>Důvody vládní intervence</vt:lpstr>
      <vt:lpstr>Proč je toto téma významné?</vt:lpstr>
      <vt:lpstr>Problémové okruhy:</vt:lpstr>
      <vt:lpstr>Východiska pro posouzení možností financování důchodového zabezpečení</vt:lpstr>
      <vt:lpstr>Základní typy penzijních plánů</vt:lpstr>
      <vt:lpstr>Základní typy konstrukce důchodového systému</vt:lpstr>
      <vt:lpstr>Základní možnosti financování důchodového zabezpečení</vt:lpstr>
      <vt:lpstr>Nevýhody průběžného systému</vt:lpstr>
      <vt:lpstr>Výhody průběžného systému</vt:lpstr>
      <vt:lpstr>Výhody fondového financování</vt:lpstr>
      <vt:lpstr>Důchodové pojištění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Aktuální diskuse v sociálním zabezpečení</vt:lpstr>
      <vt:lpstr>I. pilíř</vt:lpstr>
      <vt:lpstr>II. pilíř</vt:lpstr>
      <vt:lpstr>III. pilíř</vt:lpstr>
      <vt:lpstr>Novinky v důchodovém zabezpečení</vt:lpstr>
      <vt:lpstr>Novinky v důchodovém zabezpečení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trendy v zabezpečení sociálních rizik v ČR (zhodnocení vybraných reforem v sociálním zabezpečení)  Mirka Wildmannová Katedra veřejné ekonomie</dc:title>
  <dc:creator>Wildmannova Mirka</dc:creator>
  <cp:lastModifiedBy>Wildmannova Mirka</cp:lastModifiedBy>
  <cp:revision>38</cp:revision>
  <cp:lastPrinted>2015-04-21T11:42:22Z</cp:lastPrinted>
  <dcterms:created xsi:type="dcterms:W3CDTF">2014-04-03T07:56:07Z</dcterms:created>
  <dcterms:modified xsi:type="dcterms:W3CDTF">2015-05-07T10:06:42Z</dcterms:modified>
</cp:coreProperties>
</file>