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01" r:id="rId29"/>
    <p:sldId id="282" r:id="rId30"/>
    <p:sldId id="283" r:id="rId31"/>
    <p:sldId id="284" r:id="rId32"/>
    <p:sldId id="285" r:id="rId33"/>
    <p:sldId id="286" r:id="rId34"/>
    <p:sldId id="287" r:id="rId35"/>
    <p:sldId id="302" r:id="rId36"/>
    <p:sldId id="288" r:id="rId37"/>
    <p:sldId id="289" r:id="rId38"/>
    <p:sldId id="303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409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68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460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89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70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46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01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90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59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66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C9CFD-35A4-4A4D-AD9B-F2EBD0B5F168}" type="datetimeFigureOut">
              <a:rPr lang="cs-CZ" smtClean="0"/>
              <a:t>21.4.2015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D77F5-3B38-4AB6-AC12-EFAE4AC1B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77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Welfare</a:t>
            </a:r>
            <a:r>
              <a:rPr lang="cs-CZ" dirty="0" smtClean="0"/>
              <a:t> </a:t>
            </a:r>
            <a:r>
              <a:rPr lang="cs-CZ" dirty="0" err="1" smtClean="0"/>
              <a:t>state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Sociální zabezpečení</a:t>
            </a:r>
            <a:br>
              <a:rPr lang="cs-CZ" dirty="0" smtClean="0"/>
            </a:br>
            <a:r>
              <a:rPr lang="cs-CZ" dirty="0" err="1" smtClean="0"/>
              <a:t>Zabezpečení</a:t>
            </a:r>
            <a:r>
              <a:rPr lang="cs-CZ" dirty="0" smtClean="0"/>
              <a:t> rodin s dětmi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4703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49288"/>
            <a:ext cx="86391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22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663575"/>
            <a:ext cx="8562975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506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720725"/>
            <a:ext cx="856297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240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25500"/>
            <a:ext cx="8715375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266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696913"/>
            <a:ext cx="856297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013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8788"/>
            <a:ext cx="87153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146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39700"/>
            <a:ext cx="8410575" cy="658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379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768350"/>
            <a:ext cx="860107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335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730250"/>
            <a:ext cx="856297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037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777875"/>
            <a:ext cx="8639175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233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přednášky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Pojem „</a:t>
            </a:r>
            <a:r>
              <a:rPr lang="cs-CZ" dirty="0" err="1" smtClean="0"/>
              <a:t>welfare</a:t>
            </a:r>
            <a:r>
              <a:rPr lang="cs-CZ" dirty="0" smtClean="0"/>
              <a:t> </a:t>
            </a:r>
            <a:r>
              <a:rPr lang="cs-CZ" dirty="0" err="1" smtClean="0"/>
              <a:t>state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Sociální zabezpečení</a:t>
            </a:r>
          </a:p>
          <a:p>
            <a:r>
              <a:rPr lang="cs-CZ" dirty="0" smtClean="0"/>
              <a:t>Zabezpečení rodin s dětmi: přímé, nepřímé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127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839788"/>
            <a:ext cx="84867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546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744538"/>
            <a:ext cx="8639175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950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911225"/>
            <a:ext cx="856297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565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Oblasti sociální politiky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Sociální zabezpečení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Rodinná politika</a:t>
            </a:r>
          </a:p>
          <a:p>
            <a:r>
              <a:rPr lang="cs-CZ" dirty="0" smtClean="0"/>
              <a:t>Bytová politika</a:t>
            </a:r>
          </a:p>
          <a:p>
            <a:r>
              <a:rPr lang="cs-CZ" dirty="0" smtClean="0"/>
              <a:t>Zdravotní politika</a:t>
            </a:r>
          </a:p>
          <a:p>
            <a:r>
              <a:rPr lang="cs-CZ" dirty="0" smtClean="0"/>
              <a:t>Politika trhu práce a zaměstnanosti</a:t>
            </a:r>
          </a:p>
          <a:p>
            <a:r>
              <a:rPr lang="cs-CZ" dirty="0" smtClean="0"/>
              <a:t>Vzdělávací politika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433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639763"/>
            <a:ext cx="8410575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8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82613"/>
            <a:ext cx="8639175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10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4475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97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82625"/>
            <a:ext cx="852487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35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19256" cy="5505475"/>
          </a:xfrm>
        </p:spPr>
        <p:txBody>
          <a:bodyPr/>
          <a:lstStyle/>
          <a:p>
            <a:endParaRPr lang="cs-CZ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4264"/>
            <a:ext cx="7416824" cy="556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023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77838"/>
            <a:ext cx="8601075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778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06425"/>
            <a:ext cx="8753475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010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496888"/>
            <a:ext cx="856297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079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82613"/>
            <a:ext cx="8486775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736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34988"/>
            <a:ext cx="86010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083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20675"/>
            <a:ext cx="8372475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48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06413"/>
            <a:ext cx="8524875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536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Částky ŽM platné od 1.1.2015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200" dirty="0" smtClean="0"/>
              <a:t>(platné od 1.1.2012)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Pro jednotlivce                                                                            3410</a:t>
            </a:r>
          </a:p>
          <a:p>
            <a:r>
              <a:rPr lang="cs-CZ" dirty="0" smtClean="0"/>
              <a:t>pro první osobu v domácnosti                                                  3140</a:t>
            </a:r>
          </a:p>
          <a:p>
            <a:r>
              <a:rPr lang="cs-CZ" dirty="0" smtClean="0"/>
              <a:t>pro druhou a další osobu v domácnosti, která není nezaopatřeným dítětem                                                            	                     2830</a:t>
            </a:r>
          </a:p>
          <a:p>
            <a:r>
              <a:rPr lang="cs-CZ" dirty="0" smtClean="0"/>
              <a:t>pro nezaopatřené dítě ve věku </a:t>
            </a:r>
          </a:p>
          <a:p>
            <a:r>
              <a:rPr lang="cs-CZ" dirty="0" smtClean="0"/>
              <a:t>do 6 let                                                                                        1740</a:t>
            </a:r>
          </a:p>
          <a:p>
            <a:r>
              <a:rPr lang="cs-CZ" dirty="0" smtClean="0"/>
              <a:t>6 až 15 let                                                                                    2140</a:t>
            </a:r>
          </a:p>
          <a:p>
            <a:r>
              <a:rPr lang="cs-CZ" dirty="0" smtClean="0"/>
              <a:t>15 až 26 let (nezaopatřené)                                                     2450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Životní minimum je součtem všech částek životního minima jednotlivých členů domácnosti </a:t>
            </a:r>
          </a:p>
          <a:p>
            <a:r>
              <a:rPr lang="cs-CZ" dirty="0" smtClean="0"/>
              <a:t>Existenční minimum: 				2 200 Kč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1791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06413"/>
            <a:ext cx="8601075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407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06425"/>
            <a:ext cx="8524875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142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789040"/>
            <a:ext cx="8229600" cy="2337123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Děti narozené od 1.1.2015</a:t>
            </a:r>
          </a:p>
          <a:p>
            <a:pPr lvl="1"/>
            <a:r>
              <a:rPr lang="cs-CZ" dirty="0" smtClean="0"/>
              <a:t>Příjem rodiny v předcházejícím čtvrtletí  je nižší </a:t>
            </a:r>
            <a:r>
              <a:rPr lang="cs-CZ" b="1" u="sng" dirty="0" smtClean="0"/>
              <a:t>než 2,7násobek ŽM rodiny</a:t>
            </a:r>
          </a:p>
          <a:p>
            <a:pPr lvl="1"/>
            <a:r>
              <a:rPr lang="cs-CZ" dirty="0" smtClean="0"/>
              <a:t>Výše: 13 000 Kč na první dítě, druhé dítě 10 000 Kč</a:t>
            </a:r>
            <a:endParaRPr lang="cs-CZ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84887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688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944563"/>
            <a:ext cx="8524875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782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54038"/>
            <a:ext cx="867727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024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49263"/>
            <a:ext cx="8601075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9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573088"/>
            <a:ext cx="84486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594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764704"/>
            <a:ext cx="8448675" cy="5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544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44513"/>
            <a:ext cx="8524875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721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20713"/>
            <a:ext cx="852487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943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458788"/>
            <a:ext cx="85248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129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701675"/>
            <a:ext cx="852487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5795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Aktivity k podpoře rodiny</a:t>
            </a:r>
            <a:endParaRPr lang="cs-CZ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85698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3785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Slučitelnost profesních a rodinných rolí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 smtClean="0"/>
              <a:t>V souvislosti s těhotenstvím, porodem a následnou péčí o dítě existuje v ČR řada opatření směřujících ke zvýšené ochraně a zvýhodnění žen-matek a mužů-otců v pracovněprávních vztazích</a:t>
            </a:r>
          </a:p>
          <a:p>
            <a:r>
              <a:rPr lang="cs-CZ" dirty="0" smtClean="0"/>
              <a:t>Mateřská dovolená</a:t>
            </a:r>
          </a:p>
          <a:p>
            <a:r>
              <a:rPr lang="cs-CZ" dirty="0" smtClean="0"/>
              <a:t>Rodičovská dovolená</a:t>
            </a:r>
          </a:p>
          <a:p>
            <a:r>
              <a:rPr lang="cs-CZ" dirty="0" smtClean="0"/>
              <a:t>Společná ustanovení o mateřské a rodičovské dovolené</a:t>
            </a:r>
          </a:p>
          <a:p>
            <a:r>
              <a:rPr lang="cs-CZ" dirty="0" smtClean="0"/>
              <a:t>Pracovní volno</a:t>
            </a:r>
          </a:p>
          <a:p>
            <a:r>
              <a:rPr lang="cs-CZ" dirty="0" smtClean="0"/>
              <a:t>Úprava pracovní doby</a:t>
            </a:r>
          </a:p>
          <a:p>
            <a:r>
              <a:rPr lang="cs-CZ" dirty="0" smtClean="0"/>
              <a:t>Pružná pracovní doba</a:t>
            </a:r>
          </a:p>
          <a:p>
            <a:r>
              <a:rPr lang="cs-CZ" dirty="0" smtClean="0"/>
              <a:t>Převedení na jinou práci</a:t>
            </a:r>
          </a:p>
          <a:p>
            <a:r>
              <a:rPr lang="cs-CZ" dirty="0" smtClean="0"/>
              <a:t>Pracovní cesty a přeložení</a:t>
            </a:r>
          </a:p>
          <a:p>
            <a:r>
              <a:rPr lang="cs-CZ" dirty="0" smtClean="0"/>
              <a:t>Práce konaná doma</a:t>
            </a:r>
          </a:p>
          <a:p>
            <a:r>
              <a:rPr lang="cs-CZ" dirty="0" smtClean="0"/>
              <a:t>Zákazy některých prací</a:t>
            </a:r>
          </a:p>
          <a:p>
            <a:r>
              <a:rPr lang="cs-CZ" dirty="0" smtClean="0"/>
              <a:t>Přestávky ke kojení</a:t>
            </a:r>
          </a:p>
          <a:p>
            <a:r>
              <a:rPr lang="cs-CZ" dirty="0" smtClean="0"/>
              <a:t>Rozvázání pracovního poměru-jen zcela </a:t>
            </a:r>
            <a:r>
              <a:rPr lang="cs-CZ" dirty="0" err="1" smtClean="0"/>
              <a:t>vyjímečně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B. V ČR existuje několik typů zařízení, která napomáhají rodičům skloubit práci a rodinu</a:t>
            </a:r>
          </a:p>
          <a:p>
            <a:r>
              <a:rPr lang="cs-CZ" dirty="0" smtClean="0"/>
              <a:t>- zdravotnická zařízení typu jesle, soukromá zařízení , služby typu "baby-</a:t>
            </a:r>
            <a:r>
              <a:rPr lang="cs-CZ" dirty="0" err="1" smtClean="0"/>
              <a:t>sitting</a:t>
            </a:r>
            <a:r>
              <a:rPr lang="cs-CZ" dirty="0" smtClean="0"/>
              <a:t>„ , mateřské školy, školní družiny a kluby</a:t>
            </a:r>
          </a:p>
          <a:p>
            <a:r>
              <a:rPr lang="cs-CZ" dirty="0" smtClean="0"/>
              <a:t>Dětské skupiny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786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49288"/>
            <a:ext cx="87915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398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82625"/>
            <a:ext cx="863917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14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82625"/>
            <a:ext cx="863917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509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Vývojové etapy WS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Období experimentálních počátků (80. léta 19. stol. – 1930)</a:t>
            </a:r>
          </a:p>
          <a:p>
            <a:r>
              <a:rPr lang="cs-CZ" dirty="0"/>
              <a:t>Období konsolidace (1930 – 2. světová válka)</a:t>
            </a:r>
          </a:p>
          <a:p>
            <a:r>
              <a:rPr lang="cs-CZ" dirty="0"/>
              <a:t>Sociální přestavba ( 1945 – 1962)</a:t>
            </a:r>
          </a:p>
          <a:p>
            <a:r>
              <a:rPr lang="cs-CZ" dirty="0"/>
              <a:t>Sociální expanze ( 1962 – 1973)</a:t>
            </a:r>
          </a:p>
          <a:p>
            <a:r>
              <a:rPr lang="cs-CZ" dirty="0"/>
              <a:t>Stagnace ( 1973 – 1980)</a:t>
            </a:r>
          </a:p>
          <a:p>
            <a:r>
              <a:rPr lang="cs-CZ" dirty="0" err="1"/>
              <a:t>Rekonceptualizace</a:t>
            </a:r>
            <a:r>
              <a:rPr lang="cs-CZ" dirty="0"/>
              <a:t> WS ( 1980 – dosud)</a:t>
            </a:r>
          </a:p>
          <a:p>
            <a:r>
              <a:rPr lang="cs-CZ" b="1" dirty="0"/>
              <a:t>Post-</a:t>
            </a:r>
            <a:r>
              <a:rPr lang="cs-CZ" b="1" dirty="0" err="1"/>
              <a:t>welfare</a:t>
            </a:r>
            <a:r>
              <a:rPr lang="cs-CZ" b="1" dirty="0"/>
              <a:t> </a:t>
            </a:r>
            <a:r>
              <a:rPr lang="cs-CZ" b="1" dirty="0" err="1"/>
              <a:t>state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6352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39763"/>
            <a:ext cx="8753475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487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139</Words>
  <Application>Microsoft Office PowerPoint</Application>
  <PresentationFormat>Předvádění na obrazovce (4:3)</PresentationFormat>
  <Paragraphs>54</Paragraphs>
  <Slides>48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Motiv systému Office</vt:lpstr>
      <vt:lpstr>Welfare state Sociální zabezpečení Zabezpečení rodin s dětmi </vt:lpstr>
      <vt:lpstr>Obsah přednášky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Vývojové etapy WS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Oblasti sociální politiky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Částky ŽM platné od 1.1.2015  (platné od 1.1.2012)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Aktivity k podpoře rodiny</vt:lpstr>
      <vt:lpstr>Slučitelnost profesních a rodinných rolí</vt:lpstr>
    </vt:vector>
  </TitlesOfParts>
  <Company>Ekonomicko-správní fakulta Masarykovy univerzity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Welfare state Sociální zabezpečení Zabezpečení rodin s dětmi</dc:title>
  <dc:creator>Wildmannova Mirka</dc:creator>
  <cp:lastModifiedBy>Wildmannova Mirka</cp:lastModifiedBy>
  <cp:revision>7</cp:revision>
  <dcterms:created xsi:type="dcterms:W3CDTF">2015-04-14T14:30:03Z</dcterms:created>
  <dcterms:modified xsi:type="dcterms:W3CDTF">2015-04-21T12:04:54Z</dcterms:modified>
</cp:coreProperties>
</file>