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22"/>
  </p:notesMasterIdLst>
  <p:handoutMasterIdLst>
    <p:handoutMasterId r:id="rId23"/>
  </p:handoutMasterIdLst>
  <p:sldIdLst>
    <p:sldId id="261" r:id="rId3"/>
    <p:sldId id="285" r:id="rId4"/>
    <p:sldId id="283" r:id="rId5"/>
    <p:sldId id="284" r:id="rId6"/>
    <p:sldId id="286" r:id="rId7"/>
    <p:sldId id="287" r:id="rId8"/>
    <p:sldId id="267" r:id="rId9"/>
    <p:sldId id="268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5007" autoAdjust="0"/>
  </p:normalViewPr>
  <p:slideViewPr>
    <p:cSldViewPr>
      <p:cViewPr>
        <p:scale>
          <a:sx n="80" d="100"/>
          <a:sy n="80" d="100"/>
        </p:scale>
        <p:origin x="-18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560E3-AAAC-40AE-B9D0-62AC242F139C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7FFC5-AAE6-4B8B-B8CF-5E9953594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12F4F-2514-4198-B0E6-7F0831FC82CF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4793B-05A0-42F1-8B57-EB21C1EDB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6DFC4-F5AF-489A-860A-1908DE8A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1-</a:t>
            </a:r>
            <a:fld id="{5E75D426-793B-4CBD-AF22-FAFBCB1BD6D2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233611@mail.muni.cz" TargetMode="External"/><Relationship Id="rId2" Type="http://schemas.openxmlformats.org/officeDocument/2006/relationships/hyperlink" Target="mailto:slanica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ducation.co.uk/9780071326209-emea-labor-econom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4800" y="1676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“Observations always involve theory.”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-Edwin Hubble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429000"/>
            <a:ext cx="493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Úvod do ekonomie práce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potřebujeme teorii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495800"/>
          </a:xfrm>
        </p:spPr>
        <p:txBody>
          <a:bodyPr/>
          <a:lstStyle/>
          <a:p>
            <a:r>
              <a:rPr lang="cs-CZ" dirty="0" smtClean="0"/>
              <a:t>K teorii neexistuje žádná alternativa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r>
              <a:rPr lang="cs-CZ" dirty="0" smtClean="0"/>
              <a:t>Chceme pochopit a vysvětlit </a:t>
            </a:r>
            <a:r>
              <a:rPr lang="cs-CZ" dirty="0"/>
              <a:t>jak </a:t>
            </a:r>
            <a:r>
              <a:rPr lang="cs-CZ" dirty="0" smtClean="0"/>
              <a:t>fungují trhy práce. </a:t>
            </a:r>
            <a:endParaRPr lang="en-US" dirty="0" smtClean="0"/>
          </a:p>
          <a:p>
            <a:pPr>
              <a:buFontTx/>
              <a:buNone/>
            </a:pPr>
            <a:endParaRPr lang="en-US" sz="1400" dirty="0" smtClean="0"/>
          </a:p>
          <a:p>
            <a:r>
              <a:rPr lang="cs-CZ" dirty="0" smtClean="0"/>
              <a:t>Zaměřujeme se na základní proměnné a nezabýváme se dílčími faktory, které nejsou tolik podstatné. </a:t>
            </a:r>
          </a:p>
          <a:p>
            <a:endParaRPr lang="en-US" sz="1400" dirty="0" smtClean="0"/>
          </a:p>
          <a:p>
            <a:r>
              <a:rPr lang="cs-CZ" dirty="0" smtClean="0"/>
              <a:t>K vysvětlení teorie vytváříme více či méně formalizované modely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8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itiv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ní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vs. </a:t>
            </a:r>
            <a:r>
              <a:rPr 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ormativ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ní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onomi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r>
              <a:rPr lang="en-US" dirty="0" smtClean="0"/>
              <a:t>Po</a:t>
            </a:r>
            <a:r>
              <a:rPr lang="cs-CZ" dirty="0"/>
              <a:t>z</a:t>
            </a:r>
            <a:r>
              <a:rPr lang="en-US" dirty="0" err="1" smtClean="0"/>
              <a:t>itiv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/>
            <a:r>
              <a:rPr lang="cs-CZ" sz="2000" dirty="0" smtClean="0"/>
              <a:t>Zabývá se fakty, </a:t>
            </a:r>
            <a:r>
              <a:rPr lang="pl-PL" sz="2000" dirty="0" smtClean="0"/>
              <a:t>nezávisí </a:t>
            </a:r>
            <a:r>
              <a:rPr lang="pl-PL" sz="2000" dirty="0"/>
              <a:t>na preferencích ani hodnotách</a:t>
            </a:r>
            <a:endParaRPr lang="en-US" sz="2000" dirty="0" smtClean="0"/>
          </a:p>
          <a:p>
            <a:pPr lvl="1"/>
            <a:r>
              <a:rPr lang="cs-CZ" sz="2000" dirty="0" smtClean="0"/>
              <a:t>Zkoumá svět</a:t>
            </a:r>
            <a:r>
              <a:rPr lang="en-US" sz="2000" dirty="0" smtClean="0"/>
              <a:t> </a:t>
            </a:r>
            <a:r>
              <a:rPr lang="cs-CZ" altLang="ja-JP" sz="2000" dirty="0" smtClean="0">
                <a:ea typeface="ＭＳ Ｐゴシック"/>
                <a:cs typeface="ＭＳ Ｐゴシック"/>
              </a:rPr>
              <a:t>jaký je</a:t>
            </a:r>
            <a:endParaRPr lang="en-US" sz="2000" dirty="0" smtClean="0"/>
          </a:p>
          <a:p>
            <a:pPr lvl="1"/>
            <a:r>
              <a:rPr lang="cs-CZ" sz="2000" dirty="0" smtClean="0"/>
              <a:t>Na otázky se dá odpovědět využitím nástrojů ekonomické analýzy</a:t>
            </a:r>
            <a:endParaRPr lang="pl-PL" sz="2000" dirty="0"/>
          </a:p>
          <a:p>
            <a:pPr lvl="1"/>
            <a:r>
              <a:rPr lang="cs-CZ" sz="2000" dirty="0" smtClean="0"/>
              <a:t>Výroky mohou </a:t>
            </a:r>
            <a:r>
              <a:rPr lang="cs-CZ" sz="2000" dirty="0"/>
              <a:t>být správné č</a:t>
            </a:r>
            <a:r>
              <a:rPr lang="cs-CZ" sz="2000" dirty="0" smtClean="0"/>
              <a:t>i </a:t>
            </a:r>
            <a:r>
              <a:rPr lang="cs-CZ" sz="2000" dirty="0"/>
              <a:t>nesprávné, o</a:t>
            </a:r>
            <a:r>
              <a:rPr lang="cs-CZ" sz="2000" dirty="0" smtClean="0"/>
              <a:t>bvykle </a:t>
            </a:r>
            <a:r>
              <a:rPr lang="cs-CZ" sz="2000" dirty="0"/>
              <a:t>je možné </a:t>
            </a:r>
            <a:r>
              <a:rPr lang="cs-CZ" sz="2000" dirty="0" smtClean="0"/>
              <a:t>testovat je </a:t>
            </a:r>
            <a:r>
              <a:rPr lang="cs-CZ" sz="2000" dirty="0"/>
              <a:t>empiricky č</a:t>
            </a:r>
            <a:r>
              <a:rPr lang="cs-CZ" sz="2000" dirty="0" smtClean="0"/>
              <a:t>i </a:t>
            </a:r>
            <a:r>
              <a:rPr lang="cs-CZ" sz="2000" dirty="0"/>
              <a:t>logicky</a:t>
            </a:r>
            <a:r>
              <a:rPr lang="cs-CZ" sz="2000" dirty="0" smtClean="0"/>
              <a:t>.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err="1" smtClean="0"/>
              <a:t>Normativ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/>
            <a:r>
              <a:rPr lang="cs-CZ" sz="2000" dirty="0" smtClean="0"/>
              <a:t>Zabývá se preferencemi a morálními hodnotami</a:t>
            </a:r>
            <a:endParaRPr lang="en-US" sz="2000" dirty="0" smtClean="0"/>
          </a:p>
          <a:p>
            <a:pPr lvl="1"/>
            <a:r>
              <a:rPr lang="cs-CZ" sz="2000" dirty="0" smtClean="0"/>
              <a:t>Zkoumá jaký by svět měl být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/>
            <a:r>
              <a:rPr lang="cs-CZ" sz="2000" dirty="0" smtClean="0"/>
              <a:t>Odpověď na otázky vždy </a:t>
            </a:r>
            <a:r>
              <a:rPr lang="cs-CZ" sz="2000" dirty="0"/>
              <a:t>zahrnuje i hodnotový soud</a:t>
            </a:r>
            <a:endParaRPr lang="cs-CZ" sz="2000" dirty="0" smtClean="0"/>
          </a:p>
          <a:p>
            <a:pPr lvl="1"/>
            <a:r>
              <a:rPr lang="cs-CZ" sz="2000" dirty="0" smtClean="0"/>
              <a:t>Výroky nelze nijak testovat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25" y="8382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trh inženýrů na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Al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jašce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době výstavby ropovodu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839694" y="2467776"/>
            <a:ext cx="5729314" cy="4161624"/>
            <a:chOff x="1915894" y="2086776"/>
            <a:chExt cx="5729314" cy="416162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4780551" y="4803734"/>
              <a:ext cx="763574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830465" y="4232668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5" name="Line 8"/>
            <p:cNvSpPr>
              <a:spLocks noChangeShapeType="1"/>
            </p:cNvSpPr>
            <p:nvPr/>
          </p:nvSpPr>
          <p:spPr bwMode="auto">
            <a:xfrm>
              <a:off x="2694539" y="2193484"/>
              <a:ext cx="1256" cy="37007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9"/>
            <p:cNvSpPr>
              <a:spLocks noChangeShapeType="1"/>
            </p:cNvSpPr>
            <p:nvPr/>
          </p:nvSpPr>
          <p:spPr bwMode="auto">
            <a:xfrm>
              <a:off x="2694539" y="5840329"/>
              <a:ext cx="3855544" cy="1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10"/>
            <p:cNvSpPr>
              <a:spLocks noChangeShapeType="1"/>
            </p:cNvSpPr>
            <p:nvPr/>
          </p:nvSpPr>
          <p:spPr bwMode="auto">
            <a:xfrm>
              <a:off x="3070046" y="3115163"/>
              <a:ext cx="2065919" cy="2324130"/>
            </a:xfrm>
            <a:prstGeom prst="line">
              <a:avLst/>
            </a:prstGeom>
            <a:noFill/>
            <a:ln w="127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 flipV="1">
              <a:off x="3209448" y="2483121"/>
              <a:ext cx="2723999" cy="30206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5949773" y="2092639"/>
              <a:ext cx="1695435" cy="72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S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0" name="Rectangle 13"/>
            <p:cNvSpPr>
              <a:spLocks noChangeArrowheads="1"/>
            </p:cNvSpPr>
            <p:nvPr/>
          </p:nvSpPr>
          <p:spPr bwMode="auto">
            <a:xfrm>
              <a:off x="1915894" y="2086776"/>
              <a:ext cx="1502030" cy="31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($)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5544125" y="5888577"/>
              <a:ext cx="1638920" cy="30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Zaměstnanost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 flipH="1">
              <a:off x="2666909" y="4394490"/>
              <a:ext cx="1573615" cy="1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>
              <a:off x="4197824" y="4503543"/>
              <a:ext cx="1256" cy="13379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688259" y="3517371"/>
              <a:ext cx="233216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>
              <a:off x="5015400" y="3515026"/>
              <a:ext cx="0" cy="23604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4006931" y="2397520"/>
              <a:ext cx="2180204" cy="2454291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V="1">
              <a:off x="4678825" y="4089609"/>
              <a:ext cx="622915" cy="689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2001294" y="3340306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2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1981200" y="4212734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0" name="Rectangle 23"/>
            <p:cNvSpPr>
              <a:spLocks noChangeArrowheads="1"/>
            </p:cNvSpPr>
            <p:nvPr/>
          </p:nvSpPr>
          <p:spPr bwMode="auto">
            <a:xfrm>
              <a:off x="4801901" y="5870817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1" name="Rectangle 24"/>
            <p:cNvSpPr>
              <a:spLocks noChangeArrowheads="1"/>
            </p:cNvSpPr>
            <p:nvPr/>
          </p:nvSpPr>
          <p:spPr bwMode="auto">
            <a:xfrm>
              <a:off x="3868784" y="5889579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2" name="Oval 25"/>
            <p:cNvSpPr>
              <a:spLocks noChangeArrowheads="1"/>
            </p:cNvSpPr>
            <p:nvPr/>
          </p:nvSpPr>
          <p:spPr bwMode="auto">
            <a:xfrm>
              <a:off x="4950095" y="3448186"/>
              <a:ext cx="131867" cy="1289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3" name="Oval 26"/>
            <p:cNvSpPr>
              <a:spLocks noChangeArrowheads="1"/>
            </p:cNvSpPr>
            <p:nvPr/>
          </p:nvSpPr>
          <p:spPr bwMode="auto">
            <a:xfrm>
              <a:off x="4133774" y="4331168"/>
              <a:ext cx="131867" cy="13016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Mzdy a zaměstnanost na pracovním trhu na Aljašce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1968-1984</a:t>
            </a:r>
          </a:p>
        </p:txBody>
      </p:sp>
      <p:pic>
        <p:nvPicPr>
          <p:cNvPr id="38914" name="Picture 4" descr="bor23208_010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12975"/>
            <a:ext cx="69246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hrnutí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Ekonomie práce zkoumá jak fungují trhy práce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800" dirty="0" smtClean="0"/>
              <a:t>Model</a:t>
            </a:r>
            <a:r>
              <a:rPr lang="cs-CZ" sz="2800" dirty="0" smtClean="0"/>
              <a:t>y používané v ekonomii práce typicky uvažují tři druhy aktérů</a:t>
            </a:r>
            <a:r>
              <a:rPr lang="en-US" sz="2800" dirty="0" smtClean="0"/>
              <a:t>: </a:t>
            </a:r>
            <a:r>
              <a:rPr lang="cs-CZ" sz="2800" dirty="0" smtClean="0"/>
              <a:t>pracovníky</a:t>
            </a:r>
            <a:r>
              <a:rPr lang="en-US" sz="2800" dirty="0" smtClean="0"/>
              <a:t>, firm</a:t>
            </a:r>
            <a:r>
              <a:rPr lang="cs-CZ" sz="2800" dirty="0" smtClean="0"/>
              <a:t>y</a:t>
            </a:r>
            <a:r>
              <a:rPr lang="en-US" sz="2800" dirty="0" smtClean="0"/>
              <a:t> a </a:t>
            </a:r>
            <a:r>
              <a:rPr lang="cs-CZ" sz="2800" dirty="0" smtClean="0"/>
              <a:t>vládu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 lvl="1"/>
            <a:endParaRPr lang="en-US" sz="1200" dirty="0" smtClean="0"/>
          </a:p>
          <a:p>
            <a:r>
              <a:rPr lang="cs-CZ" sz="2800" dirty="0" smtClean="0"/>
              <a:t>Dobrá teorie by měla mít realistické předpoklady a měla by být testovatelná na datech z reálného světa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cs-CZ" sz="2800" dirty="0" smtClean="0"/>
              <a:t>Nástroje ekonomické analýzy jsou nám nápomocné při odpovědích na pozitivní otázky (posuzování pozitivních výroků)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endix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Regres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ní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nal</a:t>
            </a:r>
            <a:r>
              <a:rPr lang="cs-CZ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ýza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126769" y="1771347"/>
            <a:ext cx="4761268" cy="4443405"/>
            <a:chOff x="3132" y="1923"/>
            <a:chExt cx="5872" cy="5125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4212" y="2268"/>
              <a:ext cx="0" cy="36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4212" y="5930"/>
              <a:ext cx="37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3593" y="1923"/>
              <a:ext cx="110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>
                  <a:solidFill>
                    <a:srgbClr val="000000"/>
                  </a:solidFill>
                  <a:latin typeface="Verdana" pitchFamily="34" charset="0"/>
                </a:rPr>
                <a:t>l</a:t>
              </a:r>
              <a:r>
                <a:rPr lang="en-US" sz="1200" dirty="0" err="1" smtClean="0">
                  <a:solidFill>
                    <a:srgbClr val="000000"/>
                  </a:solidFill>
                  <a:latin typeface="Verdana" pitchFamily="34" charset="0"/>
                </a:rPr>
                <a:t>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7151" y="4873"/>
              <a:ext cx="118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sklon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= </a:t>
              </a:r>
              <a:r>
                <a:rPr lang="en-US" sz="1400" dirty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132" y="4051"/>
              <a:ext cx="1011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 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log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7005" y="6011"/>
              <a:ext cx="199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Roky studia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5381" y="6199"/>
              <a:ext cx="1271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v úrovni vzdělání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flipV="1">
              <a:off x="4212" y="3350"/>
              <a:ext cx="3578" cy="2004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>
              <a:off x="4197" y="4098"/>
              <a:ext cx="226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>
              <a:off x="4242" y="4607"/>
              <a:ext cx="1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>
              <a:off x="6457" y="4156"/>
              <a:ext cx="0" cy="17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>
              <a:off x="5543" y="4609"/>
              <a:ext cx="0" cy="13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6194" y="4377"/>
              <a:ext cx="885" cy="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Rectangle 18"/>
            <p:cNvSpPr>
              <a:spLocks noChangeArrowheads="1"/>
            </p:cNvSpPr>
            <p:nvPr/>
          </p:nvSpPr>
          <p:spPr bwMode="auto">
            <a:xfrm>
              <a:off x="5595" y="5947"/>
              <a:ext cx="85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710705" y="4651343"/>
            <a:ext cx="23582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24400" y="1559234"/>
            <a:ext cx="411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75093"/>
                </a:solidFill>
              </a:rPr>
              <a:t>Mzda pracovníka do značné míry závisí na úrovni dosaženého vzdělání.</a:t>
            </a:r>
          </a:p>
          <a:p>
            <a:endParaRPr lang="cs-CZ" dirty="0">
              <a:solidFill>
                <a:srgbClr val="275093"/>
              </a:solidFill>
            </a:endParaRPr>
          </a:p>
          <a:p>
            <a:r>
              <a:rPr lang="cs-CZ" dirty="0" smtClean="0">
                <a:solidFill>
                  <a:srgbClr val="275093"/>
                </a:solidFill>
              </a:rPr>
              <a:t>Většinou se uvažuje lineární závislost logaritmu mzdy </a:t>
            </a:r>
            <a:r>
              <a:rPr lang="cs-CZ" i="1" dirty="0" smtClean="0">
                <a:solidFill>
                  <a:srgbClr val="275093"/>
                </a:solidFill>
              </a:rPr>
              <a:t>w</a:t>
            </a:r>
            <a:r>
              <a:rPr lang="cs-CZ" dirty="0" smtClean="0">
                <a:solidFill>
                  <a:srgbClr val="275093"/>
                </a:solidFill>
              </a:rPr>
              <a:t> na počtu let studia </a:t>
            </a:r>
            <a:r>
              <a:rPr lang="cs-CZ" i="1" dirty="0" smtClean="0">
                <a:solidFill>
                  <a:srgbClr val="275093"/>
                </a:solidFill>
              </a:rPr>
              <a:t>s</a:t>
            </a:r>
            <a:r>
              <a:rPr lang="cs-CZ" dirty="0" smtClean="0">
                <a:solidFill>
                  <a:srgbClr val="275093"/>
                </a:solidFill>
              </a:rPr>
              <a:t> (</a:t>
            </a:r>
            <a:r>
              <a:rPr lang="cs-CZ" dirty="0" err="1" smtClean="0">
                <a:solidFill>
                  <a:srgbClr val="275093"/>
                </a:solidFill>
              </a:rPr>
              <a:t>proxy</a:t>
            </a:r>
            <a:r>
              <a:rPr lang="cs-CZ" dirty="0" smtClean="0">
                <a:solidFill>
                  <a:srgbClr val="275093"/>
                </a:solidFill>
              </a:rPr>
              <a:t> pro úroveň vzdělání) ve tvaru</a:t>
            </a:r>
          </a:p>
          <a:p>
            <a:endParaRPr lang="cs-CZ" dirty="0" smtClean="0">
              <a:solidFill>
                <a:srgbClr val="275093"/>
              </a:solidFill>
            </a:endParaRPr>
          </a:p>
          <a:p>
            <a:r>
              <a:rPr lang="cs-CZ" dirty="0">
                <a:solidFill>
                  <a:srgbClr val="275093"/>
                </a:solidFill>
              </a:rPr>
              <a:t>l</a:t>
            </a:r>
            <a:r>
              <a:rPr lang="cs-CZ" dirty="0" smtClean="0">
                <a:solidFill>
                  <a:srgbClr val="275093"/>
                </a:solidFill>
              </a:rPr>
              <a:t>og(</a:t>
            </a:r>
            <a:r>
              <a:rPr lang="cs-CZ" i="1" dirty="0" smtClean="0">
                <a:solidFill>
                  <a:srgbClr val="275093"/>
                </a:solidFill>
              </a:rPr>
              <a:t>w) = </a:t>
            </a:r>
            <a:r>
              <a:rPr lang="el-GR" i="1" dirty="0" smtClean="0">
                <a:solidFill>
                  <a:srgbClr val="275093"/>
                </a:solidFill>
              </a:rPr>
              <a:t>α</a:t>
            </a:r>
            <a:r>
              <a:rPr lang="cs-CZ" i="1" dirty="0" smtClean="0">
                <a:solidFill>
                  <a:srgbClr val="275093"/>
                </a:solidFill>
              </a:rPr>
              <a:t> + </a:t>
            </a:r>
            <a:r>
              <a:rPr lang="el-GR" i="1" dirty="0" smtClean="0">
                <a:solidFill>
                  <a:srgbClr val="275093"/>
                </a:solidFill>
              </a:rPr>
              <a:t>β</a:t>
            </a:r>
            <a:r>
              <a:rPr lang="cs-CZ" i="1" dirty="0" smtClean="0">
                <a:solidFill>
                  <a:srgbClr val="275093"/>
                </a:solidFill>
              </a:rPr>
              <a:t>*s</a:t>
            </a:r>
          </a:p>
          <a:p>
            <a:endParaRPr lang="cs-CZ" i="1" dirty="0">
              <a:solidFill>
                <a:srgbClr val="275093"/>
              </a:solidFill>
            </a:endParaRPr>
          </a:p>
          <a:p>
            <a:r>
              <a:rPr lang="cs-CZ" dirty="0" smtClean="0">
                <a:solidFill>
                  <a:srgbClr val="275093"/>
                </a:solidFill>
              </a:rPr>
              <a:t>log(</a:t>
            </a:r>
            <a:r>
              <a:rPr lang="cs-CZ" i="1" dirty="0" smtClean="0">
                <a:solidFill>
                  <a:srgbClr val="275093"/>
                </a:solidFill>
              </a:rPr>
              <a:t>w</a:t>
            </a:r>
            <a:r>
              <a:rPr lang="cs-CZ" dirty="0" smtClean="0">
                <a:solidFill>
                  <a:srgbClr val="275093"/>
                </a:solidFill>
              </a:rPr>
              <a:t>) – závislá proměnná</a:t>
            </a:r>
          </a:p>
          <a:p>
            <a:r>
              <a:rPr lang="cs-CZ" i="1" dirty="0">
                <a:solidFill>
                  <a:srgbClr val="275093"/>
                </a:solidFill>
              </a:rPr>
              <a:t>s</a:t>
            </a:r>
            <a:r>
              <a:rPr lang="cs-CZ" dirty="0" smtClean="0">
                <a:solidFill>
                  <a:srgbClr val="275093"/>
                </a:solidFill>
              </a:rPr>
              <a:t> – nezávislá proměnná (</a:t>
            </a:r>
            <a:r>
              <a:rPr lang="cs-CZ" dirty="0" err="1" smtClean="0">
                <a:solidFill>
                  <a:srgbClr val="275093"/>
                </a:solidFill>
              </a:rPr>
              <a:t>regresor</a:t>
            </a:r>
            <a:r>
              <a:rPr lang="cs-CZ" dirty="0" smtClean="0">
                <a:solidFill>
                  <a:srgbClr val="275093"/>
                </a:solidFill>
              </a:rPr>
              <a:t>)</a:t>
            </a:r>
          </a:p>
          <a:p>
            <a:endParaRPr lang="cs-CZ" i="1" dirty="0">
              <a:solidFill>
                <a:srgbClr val="275093"/>
              </a:solidFill>
            </a:endParaRPr>
          </a:p>
          <a:p>
            <a:r>
              <a:rPr lang="cs-CZ" dirty="0" smtClean="0">
                <a:solidFill>
                  <a:srgbClr val="275093"/>
                </a:solidFill>
              </a:rPr>
              <a:t>Příklad: Pokud je </a:t>
            </a:r>
            <a:r>
              <a:rPr lang="el-GR" i="1" dirty="0" smtClean="0">
                <a:solidFill>
                  <a:srgbClr val="275093"/>
                </a:solidFill>
              </a:rPr>
              <a:t>β</a:t>
            </a:r>
            <a:r>
              <a:rPr lang="cs-CZ" i="1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= 0.2,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dirty="0" err="1" smtClean="0">
                <a:solidFill>
                  <a:srgbClr val="275093"/>
                </a:solidFill>
              </a:rPr>
              <a:t>pak</a:t>
            </a:r>
            <a:r>
              <a:rPr lang="en-US" dirty="0" smtClean="0">
                <a:solidFill>
                  <a:srgbClr val="275093"/>
                </a:solidFill>
              </a:rPr>
              <a:t> to </a:t>
            </a:r>
            <a:r>
              <a:rPr lang="en-US" dirty="0" err="1" smtClean="0">
                <a:solidFill>
                  <a:srgbClr val="275093"/>
                </a:solidFill>
              </a:rPr>
              <a:t>znamen</a:t>
            </a:r>
            <a:r>
              <a:rPr lang="cs-CZ" dirty="0" smtClean="0">
                <a:solidFill>
                  <a:srgbClr val="275093"/>
                </a:solidFill>
              </a:rPr>
              <a:t>á, že dodatečný rok studia zvýší pracovníkovi mzdu o 20 </a:t>
            </a:r>
            <a:r>
              <a:rPr lang="en-US" dirty="0" smtClean="0">
                <a:solidFill>
                  <a:srgbClr val="275093"/>
                </a:solidFill>
              </a:rPr>
              <a:t>%.</a:t>
            </a:r>
            <a:endParaRPr lang="cs-CZ" dirty="0" smtClean="0">
              <a:solidFill>
                <a:srgbClr val="275093"/>
              </a:solidFill>
            </a:endParaRPr>
          </a:p>
          <a:p>
            <a:endParaRPr lang="cs-CZ" dirty="0">
              <a:solidFill>
                <a:srgbClr val="275093"/>
              </a:solidFill>
            </a:endParaRPr>
          </a:p>
          <a:p>
            <a:r>
              <a:rPr lang="cs-CZ" dirty="0" smtClean="0">
                <a:solidFill>
                  <a:srgbClr val="275093"/>
                </a:solidFill>
              </a:rPr>
              <a:t>Chceme z pozorovaných dat (</a:t>
            </a:r>
            <a:r>
              <a:rPr lang="cs-CZ" i="1" dirty="0" smtClean="0">
                <a:solidFill>
                  <a:srgbClr val="275093"/>
                </a:solidFill>
              </a:rPr>
              <a:t>w, s</a:t>
            </a:r>
            <a:r>
              <a:rPr lang="cs-CZ" dirty="0" smtClean="0">
                <a:solidFill>
                  <a:srgbClr val="275093"/>
                </a:solidFill>
              </a:rPr>
              <a:t>) odhadnout regresní koeficienty </a:t>
            </a:r>
            <a:r>
              <a:rPr lang="el-GR" i="1" dirty="0" smtClean="0">
                <a:solidFill>
                  <a:srgbClr val="275093"/>
                </a:solidFill>
              </a:rPr>
              <a:t>α</a:t>
            </a:r>
            <a:r>
              <a:rPr lang="cs-CZ" i="1" dirty="0" smtClean="0">
                <a:solidFill>
                  <a:srgbClr val="275093"/>
                </a:solidFill>
              </a:rPr>
              <a:t>, </a:t>
            </a:r>
            <a:r>
              <a:rPr lang="el-GR" i="1" dirty="0" smtClean="0">
                <a:solidFill>
                  <a:srgbClr val="275093"/>
                </a:solidFill>
              </a:rPr>
              <a:t>β</a:t>
            </a:r>
            <a:r>
              <a:rPr lang="cs-CZ" i="1" dirty="0" smtClean="0">
                <a:solidFill>
                  <a:srgbClr val="275093"/>
                </a:solidFill>
              </a:rPr>
              <a:t>.</a:t>
            </a:r>
            <a:endParaRPr lang="cs-CZ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Bodový 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iagram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Mzdy a vzdělání podle druhů zaměstnání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</a:p>
        </p:txBody>
      </p:sp>
      <p:pic>
        <p:nvPicPr>
          <p:cNvPr id="41986" name="Picture 2" descr="bor23208_010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47887"/>
            <a:ext cx="6934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8" y="9144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Vybírání mezi různými liniemi trendu v datech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0" name="Picture 2" descr="bor23208_01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05050"/>
            <a:ext cx="6438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Nejlépe sedící regresní linie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4" name="Picture 2" descr="bor23208_01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Vícenásobná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egres</a:t>
            </a: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Rozšíření regresní analýzy zahrnutím více nezávislých proměnných (</a:t>
            </a:r>
            <a:r>
              <a:rPr lang="cs-CZ" dirty="0" err="1" smtClean="0"/>
              <a:t>regresorů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cs-CZ" dirty="0" smtClean="0"/>
              <a:t>Každý z odhadovaných parametrů ukazuje dopad určité proměnné na závislou proměnnou, při konstantních hodnotách ostatních proměnných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K posouzení statistické významnosti vztahu mezi určitým </a:t>
            </a:r>
            <a:r>
              <a:rPr lang="cs-CZ" dirty="0" err="1" smtClean="0"/>
              <a:t>regresorem</a:t>
            </a:r>
            <a:r>
              <a:rPr lang="cs-CZ" dirty="0" smtClean="0"/>
              <a:t> a závislou proměnnou se používá směrodatná chyba regresního koeficientu.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Slanicay</a:t>
            </a:r>
            <a:endParaRPr lang="cs-CZ" dirty="0" smtClean="0"/>
          </a:p>
          <a:p>
            <a:pPr lvl="1"/>
            <a:r>
              <a:rPr lang="cs-CZ" sz="2000" dirty="0" err="1" smtClean="0">
                <a:hlinkClick r:id="rId2"/>
              </a:rPr>
              <a:t>slanicay</a:t>
            </a:r>
            <a:r>
              <a:rPr lang="en-US" sz="2000" dirty="0" smtClean="0">
                <a:hlinkClick r:id="rId2"/>
              </a:rPr>
              <a:t>@mail.muni.cz</a:t>
            </a:r>
            <a:endParaRPr lang="en-US" sz="2000" dirty="0" smtClean="0"/>
          </a:p>
          <a:p>
            <a:pPr lvl="1"/>
            <a:r>
              <a:rPr lang="cs-CZ" sz="2000" dirty="0"/>
              <a:t>k</a:t>
            </a:r>
            <a:r>
              <a:rPr lang="en-US" sz="2000" dirty="0" err="1" smtClean="0"/>
              <a:t>onzulta</a:t>
            </a:r>
            <a:r>
              <a:rPr lang="cs-CZ" sz="2000" dirty="0" smtClean="0"/>
              <a:t>č</a:t>
            </a:r>
            <a:r>
              <a:rPr lang="en-US" sz="2000" dirty="0" smtClean="0"/>
              <a:t>n</a:t>
            </a:r>
            <a:r>
              <a:rPr lang="cs-CZ" sz="2000" dirty="0" smtClean="0"/>
              <a:t>í</a:t>
            </a:r>
            <a:r>
              <a:rPr lang="en-US" sz="2000" dirty="0" smtClean="0"/>
              <a:t> </a:t>
            </a:r>
            <a:r>
              <a:rPr lang="en-US" sz="2000" dirty="0" err="1" smtClean="0"/>
              <a:t>hodiny</a:t>
            </a:r>
            <a:r>
              <a:rPr lang="cs-CZ" sz="2000" dirty="0"/>
              <a:t>: </a:t>
            </a:r>
            <a:r>
              <a:rPr lang="cs-CZ" sz="2000" dirty="0" smtClean="0"/>
              <a:t>Pondělí 13:00 </a:t>
            </a:r>
            <a:r>
              <a:rPr lang="cs-CZ" sz="2000" dirty="0"/>
              <a:t>- 14:30, kancelář </a:t>
            </a:r>
            <a:r>
              <a:rPr lang="cs-CZ" sz="2000" dirty="0" smtClean="0"/>
              <a:t>521, vždy </a:t>
            </a:r>
            <a:r>
              <a:rPr lang="cs-CZ" sz="2000" dirty="0"/>
              <a:t>mi dopředu napište </a:t>
            </a:r>
            <a:r>
              <a:rPr lang="cs-CZ" sz="2000" dirty="0" smtClean="0"/>
              <a:t>mail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dirty="0" smtClean="0"/>
              <a:t>Martin </a:t>
            </a:r>
            <a:r>
              <a:rPr lang="cs-CZ" dirty="0" err="1" smtClean="0"/>
              <a:t>Guzi</a:t>
            </a:r>
            <a:r>
              <a:rPr lang="cs-CZ" dirty="0" smtClean="0"/>
              <a:t> </a:t>
            </a:r>
          </a:p>
          <a:p>
            <a:pPr lvl="1"/>
            <a:r>
              <a:rPr lang="cs-CZ" sz="2000" dirty="0" smtClean="0"/>
              <a:t>9. přednáška – Mobilita práce </a:t>
            </a:r>
          </a:p>
          <a:p>
            <a:pPr lvl="1"/>
            <a:r>
              <a:rPr lang="cs-CZ" sz="2000" dirty="0" smtClean="0"/>
              <a:t>5. seminář – Mobilita práce + Diskriminace na trhu práce</a:t>
            </a:r>
          </a:p>
          <a:p>
            <a:pPr lvl="1"/>
            <a:r>
              <a:rPr lang="cs-CZ" sz="2000" dirty="0" smtClean="0">
                <a:hlinkClick r:id="rId3"/>
              </a:rPr>
              <a:t>233611@mail.muni.cz</a:t>
            </a:r>
            <a:endParaRPr lang="cs-CZ" sz="2000" dirty="0" smtClean="0"/>
          </a:p>
          <a:p>
            <a:pPr lvl="1"/>
            <a:r>
              <a:rPr lang="cs-CZ" sz="2000" dirty="0"/>
              <a:t>k</a:t>
            </a:r>
            <a:r>
              <a:rPr lang="en-US" sz="2000" dirty="0" err="1"/>
              <a:t>onzulta</a:t>
            </a:r>
            <a:r>
              <a:rPr lang="cs-CZ" sz="2000" dirty="0"/>
              <a:t>č</a:t>
            </a:r>
            <a:r>
              <a:rPr lang="en-US" sz="2000" dirty="0"/>
              <a:t>n</a:t>
            </a:r>
            <a:r>
              <a:rPr lang="cs-CZ" sz="2000" dirty="0"/>
              <a:t>í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cs-CZ" sz="2000" dirty="0"/>
              <a:t>: </a:t>
            </a:r>
            <a:r>
              <a:rPr lang="pl-PL" sz="2000" dirty="0" smtClean="0"/>
              <a:t>Úterý 14:00 </a:t>
            </a:r>
            <a:r>
              <a:rPr lang="pl-PL" sz="2000" dirty="0"/>
              <a:t>- </a:t>
            </a:r>
            <a:r>
              <a:rPr lang="pl-PL" sz="2000" dirty="0" smtClean="0"/>
              <a:t>15:30 nebo po domluvě, kancelář 316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6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ovinná:</a:t>
            </a:r>
          </a:p>
          <a:p>
            <a:pPr lvl="1"/>
            <a:r>
              <a:rPr lang="en-US" sz="2000" dirty="0" err="1"/>
              <a:t>Borjas</a:t>
            </a:r>
            <a:r>
              <a:rPr lang="en-US" sz="2000" dirty="0"/>
              <a:t>, </a:t>
            </a:r>
            <a:r>
              <a:rPr lang="en-US" sz="2000" dirty="0" smtClean="0"/>
              <a:t>G.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Labor Economics</a:t>
            </a:r>
            <a:r>
              <a:rPr lang="en-US" sz="2000" dirty="0"/>
              <a:t>. </a:t>
            </a:r>
            <a:r>
              <a:rPr lang="en-US" sz="2000" dirty="0" smtClean="0"/>
              <a:t>5</a:t>
            </a:r>
            <a:r>
              <a:rPr lang="cs-CZ" sz="2000" dirty="0" err="1" smtClean="0"/>
              <a:t>th</a:t>
            </a:r>
            <a:r>
              <a:rPr lang="cs-CZ" sz="2000" dirty="0" smtClean="0"/>
              <a:t> </a:t>
            </a:r>
            <a:r>
              <a:rPr lang="cs-CZ" sz="2000" dirty="0" err="1" smtClean="0"/>
              <a:t>ed</a:t>
            </a:r>
            <a:r>
              <a:rPr lang="en-US" sz="2000" dirty="0" smtClean="0"/>
              <a:t>. </a:t>
            </a:r>
            <a:r>
              <a:rPr lang="cs-CZ" sz="2000" dirty="0" smtClean="0"/>
              <a:t>Boston: </a:t>
            </a:r>
            <a:r>
              <a:rPr lang="en-US" sz="2000" dirty="0" smtClean="0"/>
              <a:t>McGraw</a:t>
            </a:r>
            <a:r>
              <a:rPr lang="cs-CZ" sz="2000" dirty="0" smtClean="0"/>
              <a:t>-</a:t>
            </a:r>
            <a:r>
              <a:rPr lang="en-US" sz="2000" dirty="0" smtClean="0"/>
              <a:t>Hill Higher Education, 2010.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www.mheducation.co.uk/9780071326209-emea-labor-economics</a:t>
            </a: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b="1" dirty="0" smtClean="0"/>
              <a:t>doporučená:</a:t>
            </a:r>
            <a:endParaRPr lang="cs-CZ" b="1" dirty="0"/>
          </a:p>
          <a:p>
            <a:pPr lvl="1"/>
            <a:r>
              <a:rPr lang="en-US" sz="2000" dirty="0" smtClean="0"/>
              <a:t>Ehrenberg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G.</a:t>
            </a:r>
            <a:r>
              <a:rPr lang="cs-CZ" sz="2000" dirty="0" smtClean="0"/>
              <a:t>, </a:t>
            </a:r>
            <a:r>
              <a:rPr lang="en-US" sz="2000" dirty="0" smtClean="0"/>
              <a:t>Smith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S.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Modern Labor </a:t>
            </a:r>
            <a:r>
              <a:rPr lang="en-US" sz="2000" i="1" dirty="0" smtClean="0"/>
              <a:t>Economics: </a:t>
            </a:r>
            <a:r>
              <a:rPr lang="en-US" sz="2000" i="1" dirty="0"/>
              <a:t>Theory </a:t>
            </a:r>
            <a:r>
              <a:rPr lang="en-US" sz="2000" i="1" dirty="0" smtClean="0"/>
              <a:t>and</a:t>
            </a:r>
            <a:r>
              <a:rPr lang="cs-CZ" sz="2000" i="1" dirty="0" smtClean="0"/>
              <a:t> </a:t>
            </a:r>
            <a:r>
              <a:rPr lang="en-US" sz="2000" i="1" dirty="0" smtClean="0"/>
              <a:t>Public </a:t>
            </a:r>
            <a:r>
              <a:rPr lang="en-US" sz="2000" i="1" dirty="0"/>
              <a:t>Policy</a:t>
            </a:r>
            <a:r>
              <a:rPr lang="en-US" sz="2000" dirty="0"/>
              <a:t>. 10th ed. </a:t>
            </a:r>
            <a:r>
              <a:rPr lang="en-US" sz="2000" dirty="0" smtClean="0"/>
              <a:t>Boston</a:t>
            </a:r>
            <a:r>
              <a:rPr lang="cs-CZ" sz="2000" dirty="0" smtClean="0"/>
              <a:t>: </a:t>
            </a:r>
            <a:r>
              <a:rPr lang="en-US" sz="2000" dirty="0" smtClean="0"/>
              <a:t>Pearson/Addison </a:t>
            </a:r>
            <a:r>
              <a:rPr lang="en-US" sz="2000" dirty="0"/>
              <a:t>Wesley, 2009. </a:t>
            </a:r>
            <a:endParaRPr lang="cs-CZ" sz="2000" dirty="0"/>
          </a:p>
          <a:p>
            <a:pPr lvl="1"/>
            <a:r>
              <a:rPr lang="en-US" sz="2000" dirty="0" smtClean="0"/>
              <a:t>M</a:t>
            </a:r>
            <a:r>
              <a:rPr lang="cs-CZ" sz="2000" dirty="0" smtClean="0"/>
              <a:t>c</a:t>
            </a:r>
            <a:r>
              <a:rPr lang="en-US" sz="2000" dirty="0" smtClean="0"/>
              <a:t>C</a:t>
            </a:r>
            <a:r>
              <a:rPr lang="cs-CZ" sz="2000" dirty="0" err="1" smtClean="0"/>
              <a:t>onnell</a:t>
            </a:r>
            <a:r>
              <a:rPr lang="en-US" sz="2000" dirty="0" smtClean="0"/>
              <a:t>, C</a:t>
            </a:r>
            <a:r>
              <a:rPr lang="cs-CZ" sz="2000" dirty="0" smtClean="0"/>
              <a:t>.</a:t>
            </a:r>
            <a:r>
              <a:rPr lang="en-US" sz="2000" dirty="0" smtClean="0"/>
              <a:t>R</a:t>
            </a:r>
            <a:r>
              <a:rPr lang="en-US" sz="2000" dirty="0"/>
              <a:t>., </a:t>
            </a:r>
            <a:r>
              <a:rPr lang="en-US" sz="2000" dirty="0" smtClean="0"/>
              <a:t>B</a:t>
            </a:r>
            <a:r>
              <a:rPr lang="cs-CZ" sz="2000" dirty="0" err="1" smtClean="0"/>
              <a:t>rue</a:t>
            </a:r>
            <a:r>
              <a:rPr lang="cs-CZ" sz="2000" dirty="0" smtClean="0"/>
              <a:t>, S.L.,</a:t>
            </a:r>
            <a:r>
              <a:rPr lang="en-US" sz="2000" dirty="0" smtClean="0"/>
              <a:t> M</a:t>
            </a:r>
            <a:r>
              <a:rPr lang="cs-CZ" sz="2000" dirty="0" err="1" smtClean="0"/>
              <a:t>acpherson</a:t>
            </a:r>
            <a:r>
              <a:rPr lang="cs-CZ" sz="2000" dirty="0" smtClean="0"/>
              <a:t>, D.A</a:t>
            </a:r>
            <a:r>
              <a:rPr lang="en-US" sz="2000" dirty="0" smtClean="0"/>
              <a:t>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Contemporary labor economics</a:t>
            </a:r>
            <a:r>
              <a:rPr lang="en-US" sz="2000" dirty="0"/>
              <a:t>. 8th ed. Boston: McGraw-Hill Higher Education, 2009</a:t>
            </a:r>
            <a:r>
              <a:rPr lang="en-US" sz="2000" dirty="0" smtClean="0"/>
              <a:t>.</a:t>
            </a:r>
            <a:endParaRPr lang="en-US" b="1" dirty="0"/>
          </a:p>
          <a:p>
            <a:pPr lvl="1"/>
            <a:endParaRPr lang="cs-CZ" dirty="0" smtClean="0"/>
          </a:p>
          <a:p>
            <a:r>
              <a:rPr lang="cs-CZ" dirty="0" smtClean="0"/>
              <a:t>Předmět je postaven na </a:t>
            </a:r>
            <a:r>
              <a:rPr lang="cs-CZ" dirty="0" err="1" smtClean="0"/>
              <a:t>Borjasově</a:t>
            </a:r>
            <a:r>
              <a:rPr lang="cs-CZ" dirty="0" smtClean="0"/>
              <a:t> učebnici </a:t>
            </a:r>
            <a:r>
              <a:rPr lang="en-US" dirty="0"/>
              <a:t>Labor </a:t>
            </a:r>
            <a:r>
              <a:rPr lang="en-US" dirty="0" smtClean="0"/>
              <a:t>Economics</a:t>
            </a:r>
            <a:endParaRPr lang="cs-CZ" dirty="0" smtClean="0"/>
          </a:p>
          <a:p>
            <a:pPr lvl="1"/>
            <a:r>
              <a:rPr lang="en-US" sz="2000" dirty="0" smtClean="0"/>
              <a:t>p</a:t>
            </a:r>
            <a:r>
              <a:rPr lang="cs-CZ" sz="2000" dirty="0" err="1" smtClean="0"/>
              <a:t>řednášky</a:t>
            </a:r>
            <a:r>
              <a:rPr lang="cs-CZ" sz="2000" dirty="0" smtClean="0"/>
              <a:t>, cvičení, </a:t>
            </a:r>
            <a:r>
              <a:rPr lang="cs-CZ" sz="2000" dirty="0" err="1" smtClean="0"/>
              <a:t>testbank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/>
              <a:t>Podmínky úspěšného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Průběžná práce</a:t>
            </a:r>
          </a:p>
          <a:p>
            <a:pPr lvl="1"/>
            <a:r>
              <a:rPr lang="cs-CZ" sz="2000" dirty="0"/>
              <a:t>1</a:t>
            </a:r>
            <a:r>
              <a:rPr lang="cs-CZ" sz="2000" dirty="0" smtClean="0"/>
              <a:t> průběžný písemný test na 4. semináři </a:t>
            </a:r>
            <a:r>
              <a:rPr lang="cs-CZ" sz="2000" dirty="0"/>
              <a:t>(maximum 15 </a:t>
            </a:r>
            <a:r>
              <a:rPr lang="cs-CZ" sz="2000" dirty="0" smtClean="0"/>
              <a:t>bodů) </a:t>
            </a:r>
          </a:p>
          <a:p>
            <a:pPr lvl="1"/>
            <a:r>
              <a:rPr lang="cs-CZ" sz="2000" dirty="0" smtClean="0"/>
              <a:t>hodnocení </a:t>
            </a:r>
            <a:r>
              <a:rPr lang="cs-CZ" sz="2000" dirty="0"/>
              <a:t>aktivity na seminářích (maximum </a:t>
            </a:r>
            <a:r>
              <a:rPr lang="cs-CZ" sz="2000" dirty="0" smtClean="0"/>
              <a:t>15 </a:t>
            </a:r>
            <a:r>
              <a:rPr lang="cs-CZ" sz="2000" dirty="0"/>
              <a:t>bodů</a:t>
            </a:r>
            <a:r>
              <a:rPr lang="cs-CZ" sz="2000" dirty="0" smtClean="0"/>
              <a:t>) – jako v Mikru 1 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odmínkou připuštění ke zkoušce je získat </a:t>
            </a:r>
            <a:r>
              <a:rPr lang="cs-CZ" sz="2000" dirty="0"/>
              <a:t>alespoň </a:t>
            </a:r>
            <a:r>
              <a:rPr lang="cs-CZ" sz="2000" dirty="0" smtClean="0"/>
              <a:t>15 </a:t>
            </a:r>
            <a:r>
              <a:rPr lang="cs-CZ" sz="2000" dirty="0"/>
              <a:t>bodů </a:t>
            </a:r>
            <a:r>
              <a:rPr lang="cs-CZ" sz="2000" dirty="0" smtClean="0"/>
              <a:t>ze</a:t>
            </a:r>
            <a:r>
              <a:rPr lang="cs-CZ" sz="2000" dirty="0"/>
              <a:t> 3</a:t>
            </a:r>
            <a:r>
              <a:rPr lang="cs-CZ" sz="2000" dirty="0" smtClean="0"/>
              <a:t>0.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  <a:p>
            <a:r>
              <a:rPr lang="cs-CZ" dirty="0" smtClean="0"/>
              <a:t>Zkouškový test </a:t>
            </a:r>
          </a:p>
          <a:p>
            <a:pPr lvl="1"/>
            <a:r>
              <a:rPr lang="cs-CZ" sz="2000" dirty="0" smtClean="0"/>
              <a:t>Skládá se </a:t>
            </a:r>
            <a:r>
              <a:rPr lang="cs-CZ" sz="2000" dirty="0"/>
              <a:t>z 30 otázek hodnocených 30 body. </a:t>
            </a:r>
            <a:endParaRPr lang="cs-CZ" sz="2000" dirty="0" smtClean="0"/>
          </a:p>
          <a:p>
            <a:pPr lvl="1"/>
            <a:r>
              <a:rPr lang="cs-CZ" sz="2000" dirty="0" smtClean="0"/>
              <a:t>Minimální </a:t>
            </a:r>
            <a:r>
              <a:rPr lang="cs-CZ" sz="2000" dirty="0"/>
              <a:t>počet bodů potřebný ke složení zkoušky 15 bodů.</a:t>
            </a:r>
            <a:r>
              <a:rPr lang="cs-CZ" dirty="0"/>
              <a:t>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Hodnotící škála </a:t>
            </a:r>
          </a:p>
          <a:p>
            <a:pPr lvl="1"/>
            <a:r>
              <a:rPr lang="cs-CZ" sz="2000" dirty="0" smtClean="0"/>
              <a:t>A</a:t>
            </a:r>
            <a:r>
              <a:rPr lang="cs-CZ" sz="2000" dirty="0"/>
              <a:t>: </a:t>
            </a:r>
            <a:r>
              <a:rPr lang="cs-CZ" sz="2000" dirty="0" smtClean="0"/>
              <a:t>60-55, B</a:t>
            </a:r>
            <a:r>
              <a:rPr lang="cs-CZ" sz="2000" dirty="0"/>
              <a:t>: </a:t>
            </a:r>
            <a:r>
              <a:rPr lang="cs-CZ" sz="2000" dirty="0" smtClean="0"/>
              <a:t>54-49, C</a:t>
            </a:r>
            <a:r>
              <a:rPr lang="cs-CZ" sz="2000" dirty="0"/>
              <a:t>: </a:t>
            </a:r>
            <a:r>
              <a:rPr lang="cs-CZ" sz="2000" dirty="0" smtClean="0"/>
              <a:t>48-43, D: 42-37, E</a:t>
            </a:r>
            <a:r>
              <a:rPr lang="cs-CZ" sz="2000" dirty="0"/>
              <a:t>: </a:t>
            </a:r>
            <a:r>
              <a:rPr lang="cs-CZ" sz="2000" dirty="0" smtClean="0"/>
              <a:t>36-30, F</a:t>
            </a:r>
            <a:r>
              <a:rPr lang="cs-CZ" sz="2000" dirty="0"/>
              <a:t>: méně než </a:t>
            </a:r>
            <a:r>
              <a:rPr lang="cs-CZ" sz="2000" dirty="0" smtClean="0"/>
              <a:t>30 bodů.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2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přednášek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257800" cy="4953000"/>
          </a:xfrm>
        </p:spPr>
        <p:txBody>
          <a:bodyPr/>
          <a:lstStyle/>
          <a:p>
            <a:r>
              <a:rPr lang="cs-CZ" sz="2000" dirty="0" smtClean="0"/>
              <a:t>1</a:t>
            </a:r>
            <a:r>
              <a:rPr lang="cs-CZ" sz="2000" dirty="0"/>
              <a:t>. </a:t>
            </a:r>
            <a:r>
              <a:rPr lang="cs-CZ" sz="2000" dirty="0" smtClean="0"/>
              <a:t>Úvod + Nabídka práce (16.2.)</a:t>
            </a:r>
            <a:endParaRPr lang="cs-CZ" sz="2000" dirty="0"/>
          </a:p>
          <a:p>
            <a:r>
              <a:rPr lang="cs-CZ" sz="2000" dirty="0"/>
              <a:t>2. Nabídka </a:t>
            </a:r>
            <a:r>
              <a:rPr lang="cs-CZ" sz="2000" dirty="0" smtClean="0"/>
              <a:t>práce pokračování (23.2.)</a:t>
            </a:r>
            <a:endParaRPr lang="cs-CZ" sz="2000" dirty="0"/>
          </a:p>
          <a:p>
            <a:r>
              <a:rPr lang="cs-CZ" sz="2000" dirty="0"/>
              <a:t>3. Poptávka po </a:t>
            </a:r>
            <a:r>
              <a:rPr lang="cs-CZ" sz="2000" dirty="0" smtClean="0"/>
              <a:t>práci (2.3.)</a:t>
            </a:r>
            <a:endParaRPr lang="cs-CZ" sz="2000" dirty="0"/>
          </a:p>
          <a:p>
            <a:r>
              <a:rPr lang="cs-CZ" sz="2000" dirty="0"/>
              <a:t>4. Rovnováha na trhu </a:t>
            </a:r>
            <a:r>
              <a:rPr lang="cs-CZ" sz="2000" dirty="0" smtClean="0"/>
              <a:t>práce (9.3.)</a:t>
            </a:r>
            <a:endParaRPr lang="cs-CZ" sz="2000" dirty="0"/>
          </a:p>
          <a:p>
            <a:r>
              <a:rPr lang="cs-CZ" sz="2000" dirty="0"/>
              <a:t>5. Kompenzující mzdové </a:t>
            </a:r>
            <a:r>
              <a:rPr lang="cs-CZ" sz="2000" dirty="0" smtClean="0"/>
              <a:t>rozdíly (16.3.)</a:t>
            </a:r>
            <a:endParaRPr lang="cs-CZ" sz="2000" dirty="0"/>
          </a:p>
          <a:p>
            <a:r>
              <a:rPr lang="cs-CZ" sz="2000" dirty="0"/>
              <a:t>6. Lidský </a:t>
            </a:r>
            <a:r>
              <a:rPr lang="cs-CZ" sz="2000" dirty="0" smtClean="0"/>
              <a:t>kapitál (23.3.)</a:t>
            </a:r>
            <a:endParaRPr lang="cs-CZ" sz="2000" dirty="0"/>
          </a:p>
          <a:p>
            <a:r>
              <a:rPr lang="cs-CZ" sz="2000" dirty="0"/>
              <a:t>7. Mzdová </a:t>
            </a:r>
            <a:r>
              <a:rPr lang="cs-CZ" sz="2000" dirty="0" smtClean="0"/>
              <a:t>struktura (30.3.)</a:t>
            </a:r>
          </a:p>
          <a:p>
            <a:r>
              <a:rPr lang="cs-CZ" sz="2000" dirty="0" smtClean="0"/>
              <a:t>8. VELIKONOCE (6.4.)</a:t>
            </a:r>
            <a:endParaRPr lang="cs-CZ" sz="2000" dirty="0"/>
          </a:p>
          <a:p>
            <a:r>
              <a:rPr lang="cs-CZ" sz="2000" dirty="0" smtClean="0"/>
              <a:t>9. </a:t>
            </a:r>
            <a:r>
              <a:rPr lang="cs-CZ" sz="2000" dirty="0"/>
              <a:t>Mobilita </a:t>
            </a:r>
            <a:r>
              <a:rPr lang="cs-CZ" sz="2000" dirty="0" smtClean="0"/>
              <a:t>práce (13.4.)</a:t>
            </a:r>
            <a:endParaRPr lang="cs-CZ" sz="2000" dirty="0"/>
          </a:p>
          <a:p>
            <a:r>
              <a:rPr lang="cs-CZ" sz="2000" dirty="0" smtClean="0"/>
              <a:t>10. </a:t>
            </a:r>
            <a:r>
              <a:rPr lang="cs-CZ" sz="2000" dirty="0"/>
              <a:t>Diskriminace na trhu </a:t>
            </a:r>
            <a:r>
              <a:rPr lang="cs-CZ" sz="2000" dirty="0" smtClean="0"/>
              <a:t>práce (20.4.)</a:t>
            </a:r>
            <a:endParaRPr lang="cs-CZ" sz="2000" dirty="0"/>
          </a:p>
          <a:p>
            <a:r>
              <a:rPr lang="cs-CZ" sz="2000" dirty="0" smtClean="0"/>
              <a:t>11. </a:t>
            </a:r>
            <a:r>
              <a:rPr lang="cs-CZ" sz="2000" dirty="0"/>
              <a:t>Odbory na trhu </a:t>
            </a:r>
            <a:r>
              <a:rPr lang="cs-CZ" sz="2000" dirty="0" smtClean="0"/>
              <a:t>práce (27.4.)</a:t>
            </a:r>
            <a:endParaRPr lang="cs-CZ" sz="2000" dirty="0"/>
          </a:p>
          <a:p>
            <a:r>
              <a:rPr lang="cs-CZ" sz="2000" dirty="0" smtClean="0"/>
              <a:t>12. Politika odměňování (4.5.)</a:t>
            </a:r>
          </a:p>
          <a:p>
            <a:r>
              <a:rPr lang="cs-CZ" sz="2000" dirty="0" smtClean="0"/>
              <a:t>13</a:t>
            </a:r>
            <a:r>
              <a:rPr lang="cs-CZ" sz="2000" dirty="0" smtClean="0"/>
              <a:t>. </a:t>
            </a:r>
            <a:r>
              <a:rPr lang="cs-CZ" sz="2000" dirty="0" smtClean="0"/>
              <a:t>Nezaměstnanost (11.5</a:t>
            </a:r>
            <a:r>
              <a:rPr lang="cs-CZ" sz="2000" dirty="0" smtClean="0"/>
              <a:t>.)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seminářů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 bwMode="auto">
          <a:xfrm>
            <a:off x="152400" y="18288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r>
              <a:rPr lang="cs-CZ" sz="2000" kern="0" dirty="0" smtClean="0"/>
              <a:t>1. Úvod + Nabídka práce </a:t>
            </a:r>
          </a:p>
          <a:p>
            <a:pPr lvl="1"/>
            <a:r>
              <a:rPr lang="cs-CZ" kern="0" dirty="0" smtClean="0"/>
              <a:t>24.2., 25.2., 3.3., 4.3.</a:t>
            </a:r>
          </a:p>
          <a:p>
            <a:r>
              <a:rPr lang="cs-CZ" sz="2000" kern="0" dirty="0"/>
              <a:t>2</a:t>
            </a:r>
            <a:r>
              <a:rPr lang="cs-CZ" sz="2000" kern="0" dirty="0" smtClean="0"/>
              <a:t>. Poptávka po práci + Rovnováha na trhu práce</a:t>
            </a:r>
            <a:endParaRPr lang="cs-CZ" sz="2000" dirty="0"/>
          </a:p>
          <a:p>
            <a:pPr lvl="1"/>
            <a:r>
              <a:rPr lang="cs-CZ" kern="0" dirty="0" smtClean="0"/>
              <a:t>10.3., 11.3., 17.3., 18.3.</a:t>
            </a:r>
          </a:p>
          <a:p>
            <a:r>
              <a:rPr lang="cs-CZ" sz="2000" dirty="0"/>
              <a:t>3</a:t>
            </a:r>
            <a:r>
              <a:rPr lang="cs-CZ" sz="2000" kern="0" dirty="0" smtClean="0"/>
              <a:t>. </a:t>
            </a:r>
            <a:r>
              <a:rPr lang="cs-CZ" sz="2000" dirty="0"/>
              <a:t>Rovnováha na trhu </a:t>
            </a:r>
            <a:r>
              <a:rPr lang="cs-CZ" sz="2000" dirty="0" smtClean="0"/>
              <a:t>práce + </a:t>
            </a:r>
            <a:r>
              <a:rPr lang="cs-CZ" sz="2000" kern="0" dirty="0" smtClean="0"/>
              <a:t>Kompenzující mzdové rozdíly</a:t>
            </a:r>
          </a:p>
          <a:p>
            <a:pPr lvl="1"/>
            <a:r>
              <a:rPr lang="cs-CZ" dirty="0" smtClean="0"/>
              <a:t>24.3., 25.3., 31.3., 1.4.</a:t>
            </a:r>
            <a:endParaRPr lang="cs-CZ" kern="0" dirty="0" smtClean="0"/>
          </a:p>
          <a:p>
            <a:r>
              <a:rPr lang="cs-CZ" sz="2000" dirty="0"/>
              <a:t>4</a:t>
            </a:r>
            <a:r>
              <a:rPr lang="cs-CZ" sz="2000" kern="0" dirty="0" smtClean="0"/>
              <a:t>. průběžný test (1. - 5. přednáška) + Lidský kapitál</a:t>
            </a:r>
          </a:p>
          <a:p>
            <a:pPr lvl="1"/>
            <a:r>
              <a:rPr lang="cs-CZ" dirty="0" smtClean="0"/>
              <a:t>7.4., 8.4., 14.4., 15.4.</a:t>
            </a:r>
            <a:endParaRPr lang="cs-CZ" kern="0" dirty="0" smtClean="0"/>
          </a:p>
          <a:p>
            <a:r>
              <a:rPr lang="cs-CZ" sz="2000" dirty="0"/>
              <a:t>5</a:t>
            </a:r>
            <a:r>
              <a:rPr lang="cs-CZ" sz="2000" kern="0" dirty="0" smtClean="0"/>
              <a:t>. </a:t>
            </a:r>
            <a:r>
              <a:rPr lang="cs-CZ" sz="2000" kern="0" dirty="0" smtClean="0"/>
              <a:t>Mzdová struktura + </a:t>
            </a:r>
            <a:r>
              <a:rPr lang="cs-CZ" sz="2000" dirty="0" smtClean="0"/>
              <a:t>Mobilita </a:t>
            </a:r>
            <a:r>
              <a:rPr lang="cs-CZ" sz="2000" dirty="0"/>
              <a:t>práce </a:t>
            </a:r>
            <a:r>
              <a:rPr lang="cs-CZ" sz="2000" dirty="0" smtClean="0"/>
              <a:t>+ </a:t>
            </a:r>
            <a:r>
              <a:rPr lang="cs-CZ" sz="2000" dirty="0"/>
              <a:t>Diskriminace na trhu </a:t>
            </a:r>
            <a:r>
              <a:rPr lang="cs-CZ" sz="2000" dirty="0" smtClean="0"/>
              <a:t>práce</a:t>
            </a:r>
          </a:p>
          <a:p>
            <a:pPr lvl="1"/>
            <a:r>
              <a:rPr lang="cs-CZ" dirty="0" smtClean="0"/>
              <a:t>21.4., 22.4., 28.4., 29.4.</a:t>
            </a:r>
            <a:endParaRPr lang="cs-CZ" sz="2000" kern="0" dirty="0" smtClean="0"/>
          </a:p>
          <a:p>
            <a:r>
              <a:rPr lang="cs-CZ" sz="2000" dirty="0"/>
              <a:t>6</a:t>
            </a:r>
            <a:r>
              <a:rPr lang="cs-CZ" sz="2000" kern="0" dirty="0" smtClean="0"/>
              <a:t>. </a:t>
            </a:r>
            <a:r>
              <a:rPr lang="cs-CZ" sz="2000" dirty="0" smtClean="0"/>
              <a:t>Odbory </a:t>
            </a:r>
            <a:r>
              <a:rPr lang="cs-CZ" sz="2000" dirty="0"/>
              <a:t>na trhu práce </a:t>
            </a:r>
            <a:r>
              <a:rPr lang="cs-CZ" sz="2000" dirty="0" smtClean="0"/>
              <a:t>+ </a:t>
            </a:r>
            <a:r>
              <a:rPr lang="cs-CZ" sz="2000" smtClean="0"/>
              <a:t>Politika odměňování + </a:t>
            </a:r>
            <a:r>
              <a:rPr lang="cs-CZ" sz="2000" dirty="0" smtClean="0"/>
              <a:t>Nezaměstnanost</a:t>
            </a:r>
            <a:endParaRPr lang="cs-CZ" sz="2000" kern="0" dirty="0" smtClean="0"/>
          </a:p>
          <a:p>
            <a:pPr lvl="1"/>
            <a:r>
              <a:rPr lang="cs-CZ" kern="0" dirty="0" smtClean="0"/>
              <a:t>5.5., 6.5., 12.5., 13.5.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857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studovat ekonomii práce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Lidé věnují pracovním trhům podstatné množství svého času a energie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Ekonomie práce zkoumá, jak fungují trhy práce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Ekonomie práce nám pomáhá pochopit a vysvětlit množství společenských a ekonomických problémů, kterým čelí moderní společnost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Podstata fungování trhů práce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Tři aktéři trhu práce: pracovníci, firmy a vláda</a:t>
            </a:r>
          </a:p>
          <a:p>
            <a:endParaRPr lang="cs-CZ" dirty="0" smtClean="0"/>
          </a:p>
          <a:p>
            <a:r>
              <a:rPr lang="cs-CZ" dirty="0" smtClean="0"/>
              <a:t>Pracovníci</a:t>
            </a:r>
            <a:endParaRPr lang="en-US" dirty="0"/>
          </a:p>
          <a:p>
            <a:pPr lvl="1"/>
            <a:r>
              <a:rPr lang="cs-CZ" sz="2000" dirty="0" smtClean="0"/>
              <a:t>Nabízí práci na trhu práce</a:t>
            </a:r>
          </a:p>
          <a:p>
            <a:pPr lvl="1"/>
            <a:r>
              <a:rPr lang="cs-CZ" sz="2000" dirty="0" smtClean="0"/>
              <a:t>Nejdůležitější aktér, bez pracovníků není žádná práce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/>
            <a:r>
              <a:rPr lang="cs-CZ" sz="2000" dirty="0" smtClean="0"/>
              <a:t>Snaha maximalizovat užitek – na základě svých preferencí si z dostupných možností vybírají nejlepší variantu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cs-CZ" sz="2000" dirty="0" smtClean="0"/>
              <a:t>S rostoucí mzdou nabízí na trhu práce více času a úsilí, což vede na rostoucí nabídku práce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lvl="1">
              <a:buFontTx/>
              <a:buNone/>
            </a:pPr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  <a:p>
            <a:pPr>
              <a:lnSpc>
                <a:spcPct val="90000"/>
              </a:lnSpc>
            </a:pPr>
            <a:endParaRPr lang="cs-CZ" sz="3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Podstata fungování trhů práce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Firm</a:t>
            </a:r>
            <a:r>
              <a:rPr lang="cs-CZ" dirty="0"/>
              <a:t>y</a:t>
            </a:r>
            <a:r>
              <a:rPr lang="en-US" sz="3200" dirty="0"/>
              <a:t> </a:t>
            </a:r>
            <a:endParaRPr lang="cs-CZ" sz="3200" dirty="0"/>
          </a:p>
          <a:p>
            <a:pPr lvl="1">
              <a:lnSpc>
                <a:spcPct val="90000"/>
              </a:lnSpc>
            </a:pPr>
            <a:r>
              <a:rPr lang="cs-CZ" sz="2000" dirty="0"/>
              <a:t>Rozhodují se koho najmou nebo propustí.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Jejich motivací je maximalizovat zisk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Vztah mezi cenou práce a počtem pracovníků, které je firma ochotná najmout, vytváří křivku poptávky po práci</a:t>
            </a:r>
            <a:r>
              <a:rPr lang="cs-CZ" sz="2000" dirty="0" smtClean="0"/>
              <a:t>.</a:t>
            </a:r>
          </a:p>
          <a:p>
            <a:pPr lvl="1"/>
            <a:r>
              <a:rPr lang="en-US" altLang="cs-CZ" sz="2000" dirty="0" smtClean="0"/>
              <a:t>Firm</a:t>
            </a:r>
            <a:r>
              <a:rPr lang="cs-CZ" altLang="cs-CZ" sz="2000" dirty="0"/>
              <a:t>y najímají pracovníky, protože zákazníci chtějí spotřebovávat</a:t>
            </a:r>
            <a:r>
              <a:rPr lang="en-US" altLang="cs-CZ" sz="2000" dirty="0"/>
              <a:t> </a:t>
            </a:r>
            <a:r>
              <a:rPr lang="cs-CZ" altLang="cs-CZ" sz="2000" dirty="0"/>
              <a:t>jejich </a:t>
            </a:r>
            <a:r>
              <a:rPr lang="cs-CZ" altLang="cs-CZ" sz="2000" dirty="0" smtClean="0"/>
              <a:t>výrobky - poptávka </a:t>
            </a:r>
            <a:r>
              <a:rPr lang="cs-CZ" altLang="cs-CZ" sz="2000" dirty="0"/>
              <a:t>po práci je tedy odvozena z chutí a tužeb </a:t>
            </a:r>
            <a:r>
              <a:rPr lang="cs-CZ" altLang="cs-CZ" sz="2000" dirty="0" smtClean="0"/>
              <a:t>spotřebitelů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Vláda</a:t>
            </a:r>
            <a:r>
              <a:rPr lang="cs-CZ" sz="3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Nastavuje pravidla fungování pracovních trhů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Reguluje trh práce za účelem dosažení svých hospodářsko-politických cílů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Minim</a:t>
            </a:r>
            <a:r>
              <a:rPr lang="cs-CZ" dirty="0" err="1" smtClean="0"/>
              <a:t>ální</a:t>
            </a:r>
            <a:r>
              <a:rPr lang="cs-CZ" dirty="0" smtClean="0"/>
              <a:t> mzda, Bezpečnostní pracovní standardy, Podpora v nezaměstnanosti, Daně, Pozitivní diskriminace, Imigrační politika, Postavení odborů, …</a:t>
            </a: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Why study Labor Economics?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Basics of the Labor Market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Three “Actors”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Three “Actors”&amp;amp;#x09;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Three “Actors”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Why Do We Need a Theory?&amp;quot;&quot;/&gt;&lt;property id=&quot;20307&quot; value=&quot;272&quot;/&gt;&lt;/object&gt;&lt;object type=&quot;3&quot; unique_id=&quot;10011&quot;&gt;&lt;property id=&quot;20148&quot; value=&quot;5&quot;/&gt;&lt;property id=&quot;20300&quot; value=&quot;Slide 8 - &amp;quot;Positive vs. Normative Economic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Supply and Demand in &amp;#x0D;&amp;#x0A;the Engineering Labor Market&amp;quot;&quot;/&gt;&lt;property id=&quot;20307&quot; value=&quot;274&quot;/&gt;&lt;/object&gt;&lt;object type=&quot;3&quot; unique_id=&quot;10013&quot;&gt;&lt;property id=&quot;20148&quot; value=&quot;5&quot;/&gt;&lt;property id=&quot;20300&quot; value=&quot;Slide 10 - &amp;quot;The Alaskan Labor Market and &amp;#x0D;&amp;#x0A;Construction of the Oil Pipeline&amp;quot;&quot;/&gt;&lt;property id=&quot;20307&quot; value=&quot;275&quot;/&gt;&lt;/object&gt;&lt;object type=&quot;3&quot; unique_id=&quot;10014&quot;&gt;&lt;property id=&quot;20148&quot; value=&quot;5&quot;/&gt;&lt;property id=&quot;20300&quot; value=&quot;Slide 11 - &amp;quot;Wages and Employment in the &amp;#x0D;&amp;#x0A;Alaskan Labor Market, 1968-1984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ummary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Appendix: Regression Analysis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Scatter Diagram: Wages &amp;#x0D;&amp;#x0A;and Schooling by Occupation, 2001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Choosing Among Lines Summarizing &amp;#x0D;&amp;#x0A;Trends in the Data 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The Best-Fit Regression Line 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Multiple Regression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1128</Words>
  <Application>Microsoft Office PowerPoint</Application>
  <PresentationFormat>Předvádění na obrazovce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2_BORJAS6E</vt:lpstr>
      <vt:lpstr>1_BORJAS6E</vt:lpstr>
      <vt:lpstr>Kapitola 1</vt:lpstr>
      <vt:lpstr>Kontakt</vt:lpstr>
      <vt:lpstr>Literatura</vt:lpstr>
      <vt:lpstr>Podmínky úspěšného zakončení kurzu</vt:lpstr>
      <vt:lpstr>Náplň přednášek</vt:lpstr>
      <vt:lpstr>Náplň seminářů</vt:lpstr>
      <vt:lpstr>Proč studovat ekonomii práce?</vt:lpstr>
      <vt:lpstr>Podstata fungování trhů práce</vt:lpstr>
      <vt:lpstr>Podstata fungování trhů práce</vt:lpstr>
      <vt:lpstr>Proč potřebujeme teorii?</vt:lpstr>
      <vt:lpstr>Pozitivní vs. normativní  ekonomie</vt:lpstr>
      <vt:lpstr>Pracovní trh inženýrů na Aljašce v době výstavby ropovodu</vt:lpstr>
      <vt:lpstr>Mzdy a zaměstnanost na pracovním trhu na Aljašce, 1968-1984</vt:lpstr>
      <vt:lpstr>Shrnutí</vt:lpstr>
      <vt:lpstr>Appendix: Regresní analýza</vt:lpstr>
      <vt:lpstr>Bodový diagram: Mzdy a vzdělání podle druhů zaměstnání, 2001</vt:lpstr>
      <vt:lpstr>Vybírání mezi různými liniemi trendu v datech</vt:lpstr>
      <vt:lpstr>Nejlépe sedící regresní linie</vt:lpstr>
      <vt:lpstr>Vícenásobná regrese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</cp:revision>
  <dcterms:created xsi:type="dcterms:W3CDTF">2010-02-01T21:33:28Z</dcterms:created>
  <dcterms:modified xsi:type="dcterms:W3CDTF">2015-04-17T16:32:26Z</dcterms:modified>
</cp:coreProperties>
</file>