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1"/>
    <p:sldMasterId id="2147483695" r:id="rId2"/>
  </p:sldMasterIdLst>
  <p:notesMasterIdLst>
    <p:notesMasterId r:id="rId40"/>
  </p:notesMasterIdLst>
  <p:handoutMasterIdLst>
    <p:handoutMasterId r:id="rId41"/>
  </p:handoutMasterIdLst>
  <p:sldIdLst>
    <p:sldId id="261" r:id="rId3"/>
    <p:sldId id="308" r:id="rId4"/>
    <p:sldId id="270" r:id="rId5"/>
    <p:sldId id="309" r:id="rId6"/>
    <p:sldId id="315" r:id="rId7"/>
    <p:sldId id="310" r:id="rId8"/>
    <p:sldId id="271" r:id="rId9"/>
    <p:sldId id="275" r:id="rId10"/>
    <p:sldId id="316" r:id="rId11"/>
    <p:sldId id="277" r:id="rId12"/>
    <p:sldId id="278" r:id="rId13"/>
    <p:sldId id="311" r:id="rId14"/>
    <p:sldId id="312" r:id="rId15"/>
    <p:sldId id="279" r:id="rId16"/>
    <p:sldId id="281" r:id="rId17"/>
    <p:sldId id="282" r:id="rId18"/>
    <p:sldId id="283" r:id="rId19"/>
    <p:sldId id="285" r:id="rId20"/>
    <p:sldId id="286" r:id="rId21"/>
    <p:sldId id="287" r:id="rId22"/>
    <p:sldId id="288" r:id="rId23"/>
    <p:sldId id="290" r:id="rId24"/>
    <p:sldId id="291" r:id="rId25"/>
    <p:sldId id="292" r:id="rId26"/>
    <p:sldId id="296" r:id="rId27"/>
    <p:sldId id="297" r:id="rId28"/>
    <p:sldId id="313" r:id="rId29"/>
    <p:sldId id="293" r:id="rId30"/>
    <p:sldId id="295" r:id="rId31"/>
    <p:sldId id="299" r:id="rId32"/>
    <p:sldId id="302" r:id="rId33"/>
    <p:sldId id="303" r:id="rId34"/>
    <p:sldId id="304" r:id="rId35"/>
    <p:sldId id="314" r:id="rId36"/>
    <p:sldId id="305" r:id="rId37"/>
    <p:sldId id="306" r:id="rId38"/>
    <p:sldId id="307" r:id="rId39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093"/>
    <a:srgbClr val="009ED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33" autoAdjust="0"/>
    <p:restoredTop sz="91311" autoAdjust="0"/>
  </p:normalViewPr>
  <p:slideViewPr>
    <p:cSldViewPr>
      <p:cViewPr>
        <p:scale>
          <a:sx n="70" d="100"/>
          <a:sy n="70" d="100"/>
        </p:scale>
        <p:origin x="-2280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AD6230-BA7D-44D0-B7D0-6D3A78E19BF6}" type="datetimeFigureOut">
              <a:rPr lang="en-US"/>
              <a:pPr>
                <a:defRPr/>
              </a:pPr>
              <a:t>3/9/2015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DF8722-BC63-41C2-B548-7A95B7399D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83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68EEE3-062D-4C3E-AF54-E97AE100CF4B}" type="datetimeFigureOut">
              <a:rPr lang="en-US"/>
              <a:pPr>
                <a:defRPr/>
              </a:pPr>
              <a:t>3/9/2015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F6ACD1-7FB8-4BE1-8035-34187D00D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280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2F4A76-E7A5-451D-A121-EDFEF1D86F1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000" b="1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b="1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2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4-</a:t>
            </a:r>
            <a:fld id="{5BD6F93C-B17C-455D-B0F3-F8E7AF7D7596}" type="slidenum">
              <a:rPr lang="en-US" sz="100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81000" y="0"/>
            <a:ext cx="8229600" cy="1219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Kapitola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304800" y="1600200"/>
            <a:ext cx="4495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B95601"/>
                </a:solidFill>
              </a:rPr>
              <a:t>“Order is not pressure which is imposed on society from without, but an equilibrium which is set up from within.”</a:t>
            </a:r>
          </a:p>
          <a:p>
            <a:pPr algn="ctr"/>
            <a:endParaRPr lang="en-US" sz="2400">
              <a:solidFill>
                <a:srgbClr val="B95601"/>
              </a:solidFill>
            </a:endParaRPr>
          </a:p>
          <a:p>
            <a:pPr algn="ctr"/>
            <a:r>
              <a:rPr lang="en-US" sz="2400">
                <a:solidFill>
                  <a:srgbClr val="B95601"/>
                </a:solidFill>
              </a:rPr>
              <a:t>-Jose Ortega y Gasset</a:t>
            </a:r>
            <a:endParaRPr lang="en-US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28600" y="41148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5400" dirty="0" smtClean="0">
                <a:solidFill>
                  <a:srgbClr val="275093"/>
                </a:solidFill>
              </a:rPr>
              <a:t>Rovnováha na trhu práce</a:t>
            </a:r>
            <a:endParaRPr lang="en-US" altLang="cs-CZ" sz="5400" dirty="0">
              <a:solidFill>
                <a:srgbClr val="27509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73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18256" y="762000"/>
            <a:ext cx="9144000" cy="584775"/>
          </a:xfrm>
        </p:spPr>
        <p:txBody>
          <a:bodyPr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200" dirty="0">
                <a:cs typeface="Times New Roman" pitchFamily="18" charset="0"/>
              </a:rPr>
              <a:t>Dopad daně z příjmu uvalené na zaměstnavatele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2571750" y="4224338"/>
            <a:ext cx="2603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B</a:t>
            </a:r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>
            <a:off x="1392238" y="2249488"/>
            <a:ext cx="0" cy="3484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>
            <a:off x="1404938" y="5721350"/>
            <a:ext cx="32623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2" name="Line 8"/>
          <p:cNvSpPr>
            <a:spLocks noChangeShapeType="1"/>
          </p:cNvSpPr>
          <p:nvPr/>
        </p:nvSpPr>
        <p:spPr bwMode="auto">
          <a:xfrm>
            <a:off x="1812925" y="2614613"/>
            <a:ext cx="2311400" cy="25161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>
            <a:off x="1825625" y="3662363"/>
            <a:ext cx="1601788" cy="1743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 flipV="1">
            <a:off x="1852613" y="2636838"/>
            <a:ext cx="2162175" cy="2447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" name="Rectangle 11"/>
          <p:cNvSpPr>
            <a:spLocks noChangeArrowheads="1"/>
          </p:cNvSpPr>
          <p:nvPr/>
        </p:nvSpPr>
        <p:spPr bwMode="auto">
          <a:xfrm>
            <a:off x="1158875" y="1905000"/>
            <a:ext cx="7223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Mzda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6" name="Rectangle 12"/>
          <p:cNvSpPr>
            <a:spLocks noChangeArrowheads="1"/>
          </p:cNvSpPr>
          <p:nvPr/>
        </p:nvSpPr>
        <p:spPr bwMode="auto">
          <a:xfrm>
            <a:off x="931863" y="3189288"/>
            <a:ext cx="6731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+ 1</a:t>
            </a:r>
          </a:p>
        </p:txBody>
      </p:sp>
      <p:sp>
        <p:nvSpPr>
          <p:cNvPr id="67" name="Rectangle 13"/>
          <p:cNvSpPr>
            <a:spLocks noChangeArrowheads="1"/>
          </p:cNvSpPr>
          <p:nvPr/>
        </p:nvSpPr>
        <p:spPr bwMode="auto">
          <a:xfrm>
            <a:off x="1131888" y="3714750"/>
            <a:ext cx="2730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1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68" name="Rectangle 14"/>
          <p:cNvSpPr>
            <a:spLocks noChangeArrowheads="1"/>
          </p:cNvSpPr>
          <p:nvPr/>
        </p:nvSpPr>
        <p:spPr bwMode="auto">
          <a:xfrm>
            <a:off x="4068763" y="2517775"/>
            <a:ext cx="2730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S</a:t>
            </a:r>
          </a:p>
        </p:txBody>
      </p:sp>
      <p:sp>
        <p:nvSpPr>
          <p:cNvPr id="69" name="Rectangle 15"/>
          <p:cNvSpPr>
            <a:spLocks noChangeArrowheads="1"/>
          </p:cNvSpPr>
          <p:nvPr/>
        </p:nvSpPr>
        <p:spPr bwMode="auto">
          <a:xfrm>
            <a:off x="4164013" y="4976813"/>
            <a:ext cx="2730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D</a:t>
            </a:r>
            <a:r>
              <a:rPr kumimoji="0" lang="en-US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endParaRPr kumimoji="0" lang="en-US" altLang="cs-CZ" sz="1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0" name="Rectangle 16"/>
          <p:cNvSpPr>
            <a:spLocks noChangeArrowheads="1"/>
          </p:cNvSpPr>
          <p:nvPr/>
        </p:nvSpPr>
        <p:spPr bwMode="auto">
          <a:xfrm>
            <a:off x="3455988" y="5297488"/>
            <a:ext cx="2746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D</a:t>
            </a:r>
            <a:r>
              <a:rPr kumimoji="0" lang="en-US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endParaRPr kumimoji="0" lang="en-US" altLang="cs-CZ" sz="1400" b="0" i="1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1" name="Rectangle 17"/>
          <p:cNvSpPr>
            <a:spLocks noChangeArrowheads="1"/>
          </p:cNvSpPr>
          <p:nvPr/>
        </p:nvSpPr>
        <p:spPr bwMode="auto">
          <a:xfrm>
            <a:off x="1131888" y="4216400"/>
            <a:ext cx="2730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endParaRPr kumimoji="0" lang="en-US" altLang="cs-CZ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2" name="Rectangle 18"/>
          <p:cNvSpPr>
            <a:spLocks noChangeArrowheads="1"/>
          </p:cNvSpPr>
          <p:nvPr/>
        </p:nvSpPr>
        <p:spPr bwMode="auto">
          <a:xfrm>
            <a:off x="857250" y="4751388"/>
            <a:ext cx="6905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</a:t>
            </a:r>
            <a:r>
              <a: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 1</a:t>
            </a:r>
          </a:p>
        </p:txBody>
      </p:sp>
      <p:sp>
        <p:nvSpPr>
          <p:cNvPr id="73" name="Rectangle 19"/>
          <p:cNvSpPr>
            <a:spLocks noChangeArrowheads="1"/>
          </p:cNvSpPr>
          <p:nvPr/>
        </p:nvSpPr>
        <p:spPr bwMode="auto">
          <a:xfrm>
            <a:off x="2370138" y="5721350"/>
            <a:ext cx="2714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en-US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endParaRPr kumimoji="0" lang="en-US" altLang="cs-CZ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4" name="Rectangle 20"/>
          <p:cNvSpPr>
            <a:spLocks noChangeArrowheads="1"/>
          </p:cNvSpPr>
          <p:nvPr/>
        </p:nvSpPr>
        <p:spPr bwMode="auto">
          <a:xfrm>
            <a:off x="2844800" y="5721350"/>
            <a:ext cx="27305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en-US" altLang="cs-CZ" sz="14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endParaRPr kumimoji="0" lang="en-US" altLang="cs-CZ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5" name="Rectangle 21"/>
          <p:cNvSpPr>
            <a:spLocks noChangeArrowheads="1"/>
          </p:cNvSpPr>
          <p:nvPr/>
        </p:nvSpPr>
        <p:spPr bwMode="auto">
          <a:xfrm>
            <a:off x="3048000" y="3700463"/>
            <a:ext cx="2587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A</a:t>
            </a:r>
          </a:p>
        </p:txBody>
      </p:sp>
      <p:sp>
        <p:nvSpPr>
          <p:cNvPr id="76" name="Rectangle 22"/>
          <p:cNvSpPr>
            <a:spLocks noChangeArrowheads="1"/>
          </p:cNvSpPr>
          <p:nvPr/>
        </p:nvSpPr>
        <p:spPr bwMode="auto">
          <a:xfrm>
            <a:off x="3922713" y="5749925"/>
            <a:ext cx="13350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Zaměstnanost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7" name="Oval 23"/>
          <p:cNvSpPr>
            <a:spLocks noChangeArrowheads="1"/>
          </p:cNvSpPr>
          <p:nvPr/>
        </p:nvSpPr>
        <p:spPr bwMode="auto">
          <a:xfrm>
            <a:off x="2900363" y="3806825"/>
            <a:ext cx="109537" cy="109538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8" name="Oval 24"/>
          <p:cNvSpPr>
            <a:spLocks noChangeArrowheads="1"/>
          </p:cNvSpPr>
          <p:nvPr/>
        </p:nvSpPr>
        <p:spPr bwMode="auto">
          <a:xfrm>
            <a:off x="2422525" y="4340225"/>
            <a:ext cx="109538" cy="111125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sp>
        <p:nvSpPr>
          <p:cNvPr id="79" name="Line 25"/>
          <p:cNvSpPr>
            <a:spLocks noChangeShapeType="1"/>
          </p:cNvSpPr>
          <p:nvPr/>
        </p:nvSpPr>
        <p:spPr bwMode="auto">
          <a:xfrm flipH="1">
            <a:off x="2954338" y="3860800"/>
            <a:ext cx="0" cy="1863725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0" name="Line 26"/>
          <p:cNvSpPr>
            <a:spLocks noChangeShapeType="1"/>
          </p:cNvSpPr>
          <p:nvPr/>
        </p:nvSpPr>
        <p:spPr bwMode="auto">
          <a:xfrm>
            <a:off x="2463800" y="3317875"/>
            <a:ext cx="1588" cy="241935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1" name="Line 27"/>
          <p:cNvSpPr>
            <a:spLocks noChangeShapeType="1"/>
          </p:cNvSpPr>
          <p:nvPr/>
        </p:nvSpPr>
        <p:spPr bwMode="auto">
          <a:xfrm flipH="1">
            <a:off x="1390650" y="4386263"/>
            <a:ext cx="107473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2" name="Line 28"/>
          <p:cNvSpPr>
            <a:spLocks noChangeShapeType="1"/>
          </p:cNvSpPr>
          <p:nvPr/>
        </p:nvSpPr>
        <p:spPr bwMode="auto">
          <a:xfrm flipH="1">
            <a:off x="1390650" y="3856038"/>
            <a:ext cx="1549400" cy="1587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3" name="Line 29"/>
          <p:cNvSpPr>
            <a:spLocks noChangeShapeType="1"/>
          </p:cNvSpPr>
          <p:nvPr/>
        </p:nvSpPr>
        <p:spPr bwMode="auto">
          <a:xfrm flipH="1">
            <a:off x="1377950" y="3330575"/>
            <a:ext cx="1087438" cy="1588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4" name="Line 30"/>
          <p:cNvSpPr>
            <a:spLocks noChangeShapeType="1"/>
          </p:cNvSpPr>
          <p:nvPr/>
        </p:nvSpPr>
        <p:spPr bwMode="auto">
          <a:xfrm flipH="1">
            <a:off x="1390650" y="4892675"/>
            <a:ext cx="1563688" cy="0"/>
          </a:xfrm>
          <a:prstGeom prst="line">
            <a:avLst/>
          </a:prstGeom>
          <a:noFill/>
          <a:ln w="6350">
            <a:solidFill>
              <a:srgbClr val="000000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5" name="Line 31"/>
          <p:cNvSpPr>
            <a:spLocks noChangeShapeType="1"/>
          </p:cNvSpPr>
          <p:nvPr/>
        </p:nvSpPr>
        <p:spPr bwMode="auto">
          <a:xfrm>
            <a:off x="3348038" y="4491038"/>
            <a:ext cx="1587" cy="70485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cs-CZ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" name="Rectangle 34"/>
          <p:cNvSpPr>
            <a:spLocks noChangeArrowheads="1"/>
          </p:cNvSpPr>
          <p:nvPr/>
        </p:nvSpPr>
        <p:spPr bwMode="auto">
          <a:xfrm>
            <a:off x="5291138" y="2050256"/>
            <a:ext cx="370046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Daň z příjmu ve výši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$1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uvalená na zaměstnavatele posouvá křivku poptávky dolů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). </a:t>
            </a:r>
            <a:endParaRPr kumimoji="0" lang="cs-CZ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Daň z příjmu snižuje mzdu, kterou obdrží zaměstnanec (z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a firmě zvyšuje náklady na pracovníka (z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</a:t>
            </a:r>
            <a:r>
              <a:rPr kumimoji="0" lang="cs-CZ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+ 1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80962" y="685800"/>
            <a:ext cx="91440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200" dirty="0">
                <a:cs typeface="Times New Roman" pitchFamily="18" charset="0"/>
              </a:rPr>
              <a:t>Dopad daně z příjmu uvalené na zaměstnance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570849" y="1938407"/>
            <a:ext cx="4267200" cy="3923495"/>
            <a:chOff x="3666" y="1696"/>
            <a:chExt cx="4509" cy="4639"/>
          </a:xfrm>
        </p:grpSpPr>
        <p:sp>
          <p:nvSpPr>
            <p:cNvPr id="33" name="Line 5"/>
            <p:cNvSpPr>
              <a:spLocks noChangeShapeType="1"/>
            </p:cNvSpPr>
            <p:nvPr/>
          </p:nvSpPr>
          <p:spPr bwMode="auto">
            <a:xfrm flipV="1">
              <a:off x="4572" y="1906"/>
              <a:ext cx="2132" cy="25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Line 6"/>
            <p:cNvSpPr>
              <a:spLocks noChangeShapeType="1"/>
            </p:cNvSpPr>
            <p:nvPr/>
          </p:nvSpPr>
          <p:spPr bwMode="auto">
            <a:xfrm>
              <a:off x="4363" y="2356"/>
              <a:ext cx="0" cy="36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4376" y="6027"/>
              <a:ext cx="32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Line 8"/>
            <p:cNvSpPr>
              <a:spLocks noChangeShapeType="1"/>
            </p:cNvSpPr>
            <p:nvPr/>
          </p:nvSpPr>
          <p:spPr bwMode="auto">
            <a:xfrm>
              <a:off x="4778" y="2741"/>
              <a:ext cx="2279" cy="265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 flipV="1">
              <a:off x="4818" y="2770"/>
              <a:ext cx="2132" cy="258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4134" y="2035"/>
              <a:ext cx="712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4006" y="3325"/>
              <a:ext cx="402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auto">
            <a:xfrm>
              <a:off x="4107" y="3910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7003" y="2640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7096" y="5240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5327" y="6028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5796" y="6028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6823" y="6058"/>
              <a:ext cx="1352" cy="2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6" name="Oval 20"/>
            <p:cNvSpPr>
              <a:spLocks noChangeArrowheads="1"/>
            </p:cNvSpPr>
            <p:nvPr/>
          </p:nvSpPr>
          <p:spPr bwMode="auto">
            <a:xfrm>
              <a:off x="5850" y="3998"/>
              <a:ext cx="108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5380" y="4542"/>
              <a:ext cx="108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Line 22"/>
            <p:cNvSpPr>
              <a:spLocks noChangeShapeType="1"/>
            </p:cNvSpPr>
            <p:nvPr/>
          </p:nvSpPr>
          <p:spPr bwMode="auto">
            <a:xfrm>
              <a:off x="5902" y="2941"/>
              <a:ext cx="2" cy="31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>
              <a:off x="5420" y="3486"/>
              <a:ext cx="1" cy="25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Line 24"/>
            <p:cNvSpPr>
              <a:spLocks noChangeShapeType="1"/>
            </p:cNvSpPr>
            <p:nvPr/>
          </p:nvSpPr>
          <p:spPr bwMode="auto">
            <a:xfrm flipH="1">
              <a:off x="4362" y="4610"/>
              <a:ext cx="111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>
              <a:off x="4362" y="4055"/>
              <a:ext cx="165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H="1">
              <a:off x="4349" y="3485"/>
              <a:ext cx="107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Rectangle 27"/>
            <p:cNvSpPr>
              <a:spLocks noChangeArrowheads="1"/>
            </p:cNvSpPr>
            <p:nvPr/>
          </p:nvSpPr>
          <p:spPr bwMode="auto">
            <a:xfrm>
              <a:off x="6823" y="1696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4" name="Rectangle 28"/>
            <p:cNvSpPr>
              <a:spLocks noChangeArrowheads="1"/>
            </p:cNvSpPr>
            <p:nvPr/>
          </p:nvSpPr>
          <p:spPr bwMode="auto">
            <a:xfrm>
              <a:off x="3668" y="2731"/>
              <a:ext cx="681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 + 1</a:t>
              </a:r>
            </a:p>
          </p:txBody>
        </p:sp>
        <p:sp>
          <p:nvSpPr>
            <p:cNvPr id="55" name="Line 29"/>
            <p:cNvSpPr>
              <a:spLocks noChangeShapeType="1"/>
            </p:cNvSpPr>
            <p:nvPr/>
          </p:nvSpPr>
          <p:spPr bwMode="auto">
            <a:xfrm flipH="1">
              <a:off x="4362" y="2909"/>
              <a:ext cx="152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6" name="Rectangle 30"/>
            <p:cNvSpPr>
              <a:spLocks noChangeArrowheads="1"/>
            </p:cNvSpPr>
            <p:nvPr/>
          </p:nvSpPr>
          <p:spPr bwMode="auto">
            <a:xfrm>
              <a:off x="3666" y="4440"/>
              <a:ext cx="681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 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sym typeface="Symbol" pitchFamily="18" charset="2"/>
                </a:rPr>
                <a:t>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 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7" name="Line 31"/>
            <p:cNvSpPr>
              <a:spLocks noChangeShapeType="1"/>
            </p:cNvSpPr>
            <p:nvPr/>
          </p:nvSpPr>
          <p:spPr bwMode="auto">
            <a:xfrm flipV="1">
              <a:off x="6271" y="2709"/>
              <a:ext cx="0" cy="6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8" name="Oval 32"/>
            <p:cNvSpPr>
              <a:spLocks noChangeArrowheads="1"/>
            </p:cNvSpPr>
            <p:nvPr/>
          </p:nvSpPr>
          <p:spPr bwMode="auto">
            <a:xfrm>
              <a:off x="5360" y="3425"/>
              <a:ext cx="108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59" name="Rectangle 33"/>
          <p:cNvSpPr>
            <a:spLocks noChangeArrowheads="1"/>
          </p:cNvSpPr>
          <p:nvPr/>
        </p:nvSpPr>
        <p:spPr bwMode="auto">
          <a:xfrm>
            <a:off x="5334000" y="1958975"/>
            <a:ext cx="32766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Daň z příjmu uvalená na zaměstnance posouvá nabídkovou křivku doleva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(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z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S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na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S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). </a:t>
            </a:r>
            <a:endParaRPr kumimoji="0" lang="cs-CZ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Daň z příjmu má stejný dopad na mzdy a zaměstnanost bez ohledu na to, na koho je daň formálně uvalena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</a:rPr>
              <a:t>.</a:t>
            </a:r>
            <a:endParaRPr kumimoji="0" lang="en-US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838200"/>
          </a:xfrm>
        </p:spPr>
        <p:txBody>
          <a:bodyPr/>
          <a:lstStyle/>
          <a:p>
            <a:r>
              <a:rPr lang="cs-CZ" altLang="cs-CZ" sz="4400" dirty="0"/>
              <a:t>Dopad daně z příjmu obecně</a:t>
            </a:r>
            <a:endParaRPr lang="cs-CZ" sz="4400" dirty="0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-1257300" y="1677988"/>
            <a:ext cx="7010400" cy="4038600"/>
            <a:chOff x="576" y="923"/>
            <a:chExt cx="3744" cy="2026"/>
          </a:xfrm>
        </p:grpSpPr>
        <p:grpSp>
          <p:nvGrpSpPr>
            <p:cNvPr id="4" name="Group 34"/>
            <p:cNvGrpSpPr>
              <a:grpSpLocks noChangeAspect="1"/>
            </p:cNvGrpSpPr>
            <p:nvPr/>
          </p:nvGrpSpPr>
          <p:grpSpPr bwMode="auto">
            <a:xfrm>
              <a:off x="576" y="1155"/>
              <a:ext cx="3744" cy="1794"/>
              <a:chOff x="2748" y="2129"/>
              <a:chExt cx="7200" cy="3450"/>
            </a:xfrm>
          </p:grpSpPr>
          <p:sp>
            <p:nvSpPr>
              <p:cNvPr id="12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2748" y="2129"/>
                <a:ext cx="7200" cy="3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3" name="Rectangle 36"/>
              <p:cNvSpPr>
                <a:spLocks noChangeArrowheads="1"/>
              </p:cNvSpPr>
              <p:nvPr/>
            </p:nvSpPr>
            <p:spPr bwMode="auto">
              <a:xfrm>
                <a:off x="7334" y="2437"/>
                <a:ext cx="207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D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14" name="AutoShape 37"/>
              <p:cNvSpPr>
                <a:spLocks noChangeArrowheads="1"/>
              </p:cNvSpPr>
              <p:nvPr/>
            </p:nvSpPr>
            <p:spPr bwMode="auto">
              <a:xfrm>
                <a:off x="5140" y="2129"/>
                <a:ext cx="1177" cy="1354"/>
              </a:xfrm>
              <a:prstGeom prst="rtTriangle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5" name="AutoShape 38"/>
              <p:cNvSpPr>
                <a:spLocks noChangeArrowheads="1"/>
              </p:cNvSpPr>
              <p:nvPr/>
            </p:nvSpPr>
            <p:spPr bwMode="auto">
              <a:xfrm flipV="1">
                <a:off x="5141" y="3489"/>
                <a:ext cx="1192" cy="1100"/>
              </a:xfrm>
              <a:prstGeom prst="rtTriangle">
                <a:avLst/>
              </a:prstGeom>
              <a:solidFill>
                <a:srgbClr val="FFFF99"/>
              </a:solidFill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6" name="Rectangle 39"/>
              <p:cNvSpPr>
                <a:spLocks noChangeArrowheads="1"/>
              </p:cNvSpPr>
              <p:nvPr/>
            </p:nvSpPr>
            <p:spPr bwMode="auto">
              <a:xfrm>
                <a:off x="4876" y="3373"/>
                <a:ext cx="247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w</a:t>
                </a:r>
                <a:r>
                  <a:rPr kumimoji="0" lang="cs-CZ" altLang="cs-CZ" sz="1200" b="0" i="1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0</a:t>
                </a:r>
                <a:endParaRPr kumimoji="0" lang="en-US" altLang="cs-CZ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17" name="Line 40"/>
              <p:cNvSpPr>
                <a:spLocks noChangeShapeType="1"/>
              </p:cNvSpPr>
              <p:nvPr/>
            </p:nvSpPr>
            <p:spPr bwMode="auto">
              <a:xfrm flipV="1">
                <a:off x="5152" y="2605"/>
                <a:ext cx="2138" cy="19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18" name="Rectangle 41"/>
              <p:cNvSpPr>
                <a:spLocks noChangeArrowheads="1"/>
              </p:cNvSpPr>
              <p:nvPr/>
            </p:nvSpPr>
            <p:spPr bwMode="auto">
              <a:xfrm>
                <a:off x="5369" y="2903"/>
                <a:ext cx="20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P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19" name="Rectangle 42"/>
              <p:cNvSpPr>
                <a:spLocks noChangeArrowheads="1"/>
              </p:cNvSpPr>
              <p:nvPr/>
            </p:nvSpPr>
            <p:spPr bwMode="auto">
              <a:xfrm>
                <a:off x="5349" y="3728"/>
                <a:ext cx="197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Q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20" name="Line 43"/>
              <p:cNvSpPr>
                <a:spLocks noChangeShapeType="1"/>
              </p:cNvSpPr>
              <p:nvPr/>
            </p:nvSpPr>
            <p:spPr bwMode="auto">
              <a:xfrm rot="5400000">
                <a:off x="5746" y="2880"/>
                <a:ext cx="1" cy="12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21" name="Rectangle 44"/>
              <p:cNvSpPr>
                <a:spLocks noChangeArrowheads="1"/>
              </p:cNvSpPr>
              <p:nvPr/>
            </p:nvSpPr>
            <p:spPr bwMode="auto">
              <a:xfrm>
                <a:off x="6273" y="5057"/>
                <a:ext cx="426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E</a:t>
                </a:r>
                <a:r>
                  <a:rPr kumimoji="0" lang="cs-CZ" altLang="cs-CZ" sz="1200" b="0" i="1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0</a:t>
                </a:r>
                <a:endParaRPr kumimoji="0" lang="en-US" altLang="cs-CZ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</p:grpSp>
        <p:grpSp>
          <p:nvGrpSpPr>
            <p:cNvPr id="5" name="Group 49"/>
            <p:cNvGrpSpPr>
              <a:grpSpLocks/>
            </p:cNvGrpSpPr>
            <p:nvPr/>
          </p:nvGrpSpPr>
          <p:grpSpPr bwMode="auto">
            <a:xfrm>
              <a:off x="1728" y="923"/>
              <a:ext cx="1778" cy="1862"/>
              <a:chOff x="4321" y="2307"/>
              <a:chExt cx="4444" cy="4656"/>
            </a:xfrm>
          </p:grpSpPr>
          <p:sp>
            <p:nvSpPr>
              <p:cNvPr id="6" name="Line 50"/>
              <p:cNvSpPr>
                <a:spLocks noChangeShapeType="1"/>
              </p:cNvSpPr>
              <p:nvPr/>
            </p:nvSpPr>
            <p:spPr bwMode="auto">
              <a:xfrm>
                <a:off x="4560" y="2638"/>
                <a:ext cx="0" cy="39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" name="Line 51"/>
              <p:cNvSpPr>
                <a:spLocks noChangeShapeType="1"/>
              </p:cNvSpPr>
              <p:nvPr/>
            </p:nvSpPr>
            <p:spPr bwMode="auto">
              <a:xfrm>
                <a:off x="4573" y="6608"/>
                <a:ext cx="32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" name="Line 52"/>
              <p:cNvSpPr>
                <a:spLocks noChangeShapeType="1"/>
              </p:cNvSpPr>
              <p:nvPr/>
            </p:nvSpPr>
            <p:spPr bwMode="auto">
              <a:xfrm>
                <a:off x="4563" y="2852"/>
                <a:ext cx="2691" cy="313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9" name="Rectangle 53"/>
              <p:cNvSpPr>
                <a:spLocks noChangeArrowheads="1"/>
              </p:cNvSpPr>
              <p:nvPr/>
            </p:nvSpPr>
            <p:spPr bwMode="auto">
              <a:xfrm>
                <a:off x="4321" y="2307"/>
                <a:ext cx="712" cy="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Mzda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10" name="Rectangle 54"/>
              <p:cNvSpPr>
                <a:spLocks noChangeArrowheads="1"/>
              </p:cNvSpPr>
              <p:nvPr/>
            </p:nvSpPr>
            <p:spPr bwMode="auto">
              <a:xfrm>
                <a:off x="7056" y="6640"/>
                <a:ext cx="1709" cy="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Zaměstnanost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11" name="Line 55"/>
              <p:cNvSpPr>
                <a:spLocks noChangeShapeType="1"/>
              </p:cNvSpPr>
              <p:nvPr/>
            </p:nvSpPr>
            <p:spPr bwMode="auto">
              <a:xfrm>
                <a:off x="6100" y="4642"/>
                <a:ext cx="1" cy="19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cxnSp>
        <p:nvCxnSpPr>
          <p:cNvPr id="40" name="Přímá spojnice 39"/>
          <p:cNvCxnSpPr/>
          <p:nvPr/>
        </p:nvCxnSpPr>
        <p:spPr bwMode="auto">
          <a:xfrm flipH="1">
            <a:off x="5422900" y="3092450"/>
            <a:ext cx="811213" cy="0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  <a:extLst/>
        </p:spPr>
      </p:cxnSp>
      <p:cxnSp>
        <p:nvCxnSpPr>
          <p:cNvPr id="41" name="Přímá spojnice 40"/>
          <p:cNvCxnSpPr/>
          <p:nvPr/>
        </p:nvCxnSpPr>
        <p:spPr bwMode="auto">
          <a:xfrm flipH="1">
            <a:off x="5422900" y="3822700"/>
            <a:ext cx="811213" cy="0"/>
          </a:xfrm>
          <a:prstGeom prst="line">
            <a:avLst/>
          </a:prstGeom>
          <a:noFill/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</a:ln>
          <a:effectLst/>
          <a:extLst/>
        </p:spPr>
      </p:cxn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5629275" y="3398838"/>
            <a:ext cx="2016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200" i="1" smtClean="0">
                <a:solidFill>
                  <a:srgbClr val="000000"/>
                </a:solidFill>
                <a:latin typeface="Verdana" pitchFamily="34" charset="0"/>
              </a:rPr>
              <a:t>T</a:t>
            </a:r>
            <a:endParaRPr lang="en-US" altLang="cs-CZ" sz="24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5097463" y="3759200"/>
            <a:ext cx="2936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200" i="1" smtClean="0">
                <a:solidFill>
                  <a:srgbClr val="000000"/>
                </a:solidFill>
                <a:latin typeface="Verdana" pitchFamily="34" charset="0"/>
              </a:rPr>
              <a:t>w</a:t>
            </a:r>
            <a:r>
              <a:rPr lang="cs-CZ" altLang="cs-CZ" sz="1200" i="1" baseline="-25000" smtClean="0">
                <a:solidFill>
                  <a:srgbClr val="000000"/>
                </a:solidFill>
                <a:latin typeface="Verdana" pitchFamily="34" charset="0"/>
              </a:rPr>
              <a:t>S</a:t>
            </a:r>
            <a:endParaRPr lang="en-US" altLang="cs-CZ" sz="2400" baseline="-250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4" name="Rectangle 41"/>
          <p:cNvSpPr>
            <a:spLocks noChangeArrowheads="1"/>
          </p:cNvSpPr>
          <p:nvPr/>
        </p:nvSpPr>
        <p:spPr bwMode="auto">
          <a:xfrm>
            <a:off x="6261100" y="3398838"/>
            <a:ext cx="250825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200" i="1" smtClean="0">
                <a:solidFill>
                  <a:srgbClr val="000000"/>
                </a:solidFill>
                <a:latin typeface="Verdana" pitchFamily="34" charset="0"/>
              </a:rPr>
              <a:t>DL</a:t>
            </a:r>
            <a:endParaRPr lang="en-US" altLang="cs-CZ" sz="24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5" name="Rectangle 41"/>
          <p:cNvSpPr>
            <a:spLocks noChangeArrowheads="1"/>
          </p:cNvSpPr>
          <p:nvPr/>
        </p:nvSpPr>
        <p:spPr bwMode="auto">
          <a:xfrm>
            <a:off x="1166813" y="5561013"/>
            <a:ext cx="24225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200" smtClean="0">
                <a:solidFill>
                  <a:srgbClr val="000000"/>
                </a:solidFill>
                <a:latin typeface="Verdana" pitchFamily="34" charset="0"/>
              </a:rPr>
              <a:t>(a) Rovnováha bez daně</a:t>
            </a:r>
            <a:endParaRPr lang="en-US" altLang="cs-CZ" sz="240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5776913" y="5543550"/>
            <a:ext cx="242252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200" dirty="0" smtClean="0">
                <a:solidFill>
                  <a:srgbClr val="000000"/>
                </a:solidFill>
                <a:latin typeface="Verdana" pitchFamily="34" charset="0"/>
              </a:rPr>
              <a:t>(b) Rovnováha s daní z příjmu</a:t>
            </a:r>
            <a:endParaRPr lang="en-US" altLang="cs-CZ" sz="2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47" name="Group 56"/>
          <p:cNvGrpSpPr>
            <a:grpSpLocks/>
          </p:cNvGrpSpPr>
          <p:nvPr/>
        </p:nvGrpSpPr>
        <p:grpSpPr bwMode="auto">
          <a:xfrm>
            <a:off x="3087688" y="1644650"/>
            <a:ext cx="7010400" cy="4038600"/>
            <a:chOff x="576" y="923"/>
            <a:chExt cx="3744" cy="2026"/>
          </a:xfrm>
        </p:grpSpPr>
        <p:grpSp>
          <p:nvGrpSpPr>
            <p:cNvPr id="48" name="Group 34"/>
            <p:cNvGrpSpPr>
              <a:grpSpLocks noChangeAspect="1"/>
            </p:cNvGrpSpPr>
            <p:nvPr/>
          </p:nvGrpSpPr>
          <p:grpSpPr bwMode="auto">
            <a:xfrm>
              <a:off x="576" y="1155"/>
              <a:ext cx="3744" cy="1794"/>
              <a:chOff x="2748" y="2129"/>
              <a:chExt cx="7200" cy="3450"/>
            </a:xfrm>
          </p:grpSpPr>
          <p:sp>
            <p:nvSpPr>
              <p:cNvPr id="56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2748" y="2129"/>
                <a:ext cx="7200" cy="3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7" name="Rectangle 36"/>
              <p:cNvSpPr>
                <a:spLocks noChangeArrowheads="1"/>
              </p:cNvSpPr>
              <p:nvPr/>
            </p:nvSpPr>
            <p:spPr bwMode="auto">
              <a:xfrm>
                <a:off x="7334" y="2437"/>
                <a:ext cx="207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D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58" name="Rectangle 39"/>
              <p:cNvSpPr>
                <a:spLocks noChangeArrowheads="1"/>
              </p:cNvSpPr>
              <p:nvPr/>
            </p:nvSpPr>
            <p:spPr bwMode="auto">
              <a:xfrm>
                <a:off x="4812" y="2990"/>
                <a:ext cx="302" cy="3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w</a:t>
                </a:r>
                <a:r>
                  <a:rPr kumimoji="0" lang="cs-CZ" altLang="cs-CZ" sz="1200" b="0" i="1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D</a:t>
                </a:r>
                <a:endParaRPr kumimoji="0" lang="en-US" altLang="cs-CZ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59" name="Line 40"/>
              <p:cNvSpPr>
                <a:spLocks noChangeShapeType="1"/>
              </p:cNvSpPr>
              <p:nvPr/>
            </p:nvSpPr>
            <p:spPr bwMode="auto">
              <a:xfrm flipV="1">
                <a:off x="5152" y="2605"/>
                <a:ext cx="2138" cy="19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0" name="Rectangle 41"/>
              <p:cNvSpPr>
                <a:spLocks noChangeArrowheads="1"/>
              </p:cNvSpPr>
              <p:nvPr/>
            </p:nvSpPr>
            <p:spPr bwMode="auto">
              <a:xfrm>
                <a:off x="5337" y="2806"/>
                <a:ext cx="20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P</a:t>
                </a:r>
                <a:r>
                  <a:rPr kumimoji="0" lang="cs-CZ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*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61" name="Rectangle 42"/>
              <p:cNvSpPr>
                <a:spLocks noChangeArrowheads="1"/>
              </p:cNvSpPr>
              <p:nvPr/>
            </p:nvSpPr>
            <p:spPr bwMode="auto">
              <a:xfrm>
                <a:off x="5237" y="3944"/>
                <a:ext cx="337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Q</a:t>
                </a:r>
                <a:r>
                  <a:rPr kumimoji="0" lang="cs-CZ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*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62" name="Rectangle 44"/>
              <p:cNvSpPr>
                <a:spLocks noChangeArrowheads="1"/>
              </p:cNvSpPr>
              <p:nvPr/>
            </p:nvSpPr>
            <p:spPr bwMode="auto">
              <a:xfrm>
                <a:off x="6273" y="5057"/>
                <a:ext cx="207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E</a:t>
                </a:r>
                <a:r>
                  <a:rPr kumimoji="0" lang="cs-CZ" altLang="cs-CZ" sz="1200" b="0" i="1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0</a:t>
                </a:r>
                <a:endParaRPr kumimoji="0" lang="en-US" altLang="cs-CZ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63" name="Line 47"/>
              <p:cNvSpPr>
                <a:spLocks noChangeShapeType="1"/>
              </p:cNvSpPr>
              <p:nvPr/>
            </p:nvSpPr>
            <p:spPr bwMode="auto">
              <a:xfrm>
                <a:off x="5992" y="3079"/>
                <a:ext cx="0" cy="19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4" name="Rectangle 48"/>
              <p:cNvSpPr>
                <a:spLocks noChangeArrowheads="1"/>
              </p:cNvSpPr>
              <p:nvPr/>
            </p:nvSpPr>
            <p:spPr bwMode="auto">
              <a:xfrm>
                <a:off x="5904" y="5064"/>
                <a:ext cx="317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E</a:t>
                </a:r>
                <a:r>
                  <a:rPr kumimoji="0" lang="cs-CZ" altLang="cs-CZ" sz="1200" b="0" i="1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1</a:t>
                </a:r>
                <a:endParaRPr kumimoji="0" lang="en-US" altLang="cs-CZ" sz="2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</p:grpSp>
        <p:grpSp>
          <p:nvGrpSpPr>
            <p:cNvPr id="49" name="Group 49"/>
            <p:cNvGrpSpPr>
              <a:grpSpLocks/>
            </p:cNvGrpSpPr>
            <p:nvPr/>
          </p:nvGrpSpPr>
          <p:grpSpPr bwMode="auto">
            <a:xfrm>
              <a:off x="1728" y="923"/>
              <a:ext cx="1778" cy="1862"/>
              <a:chOff x="4321" y="2307"/>
              <a:chExt cx="4444" cy="4655"/>
            </a:xfrm>
          </p:grpSpPr>
          <p:sp>
            <p:nvSpPr>
              <p:cNvPr id="50" name="Line 50"/>
              <p:cNvSpPr>
                <a:spLocks noChangeShapeType="1"/>
              </p:cNvSpPr>
              <p:nvPr/>
            </p:nvSpPr>
            <p:spPr bwMode="auto">
              <a:xfrm>
                <a:off x="4560" y="2638"/>
                <a:ext cx="0" cy="39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1" name="Line 51"/>
              <p:cNvSpPr>
                <a:spLocks noChangeShapeType="1"/>
              </p:cNvSpPr>
              <p:nvPr/>
            </p:nvSpPr>
            <p:spPr bwMode="auto">
              <a:xfrm>
                <a:off x="4573" y="6608"/>
                <a:ext cx="32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2" name="Line 52"/>
              <p:cNvSpPr>
                <a:spLocks noChangeShapeType="1"/>
              </p:cNvSpPr>
              <p:nvPr/>
            </p:nvSpPr>
            <p:spPr bwMode="auto">
              <a:xfrm>
                <a:off x="4563" y="2852"/>
                <a:ext cx="2691" cy="313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3" name="Rectangle 53"/>
              <p:cNvSpPr>
                <a:spLocks noChangeArrowheads="1"/>
              </p:cNvSpPr>
              <p:nvPr/>
            </p:nvSpPr>
            <p:spPr bwMode="auto">
              <a:xfrm>
                <a:off x="4321" y="2307"/>
                <a:ext cx="712" cy="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Mzda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54" name="Rectangle 54"/>
              <p:cNvSpPr>
                <a:spLocks noChangeArrowheads="1"/>
              </p:cNvSpPr>
              <p:nvPr/>
            </p:nvSpPr>
            <p:spPr bwMode="auto">
              <a:xfrm>
                <a:off x="7056" y="6639"/>
                <a:ext cx="1709" cy="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Zaměstnanost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55" name="Line 55"/>
              <p:cNvSpPr>
                <a:spLocks noChangeShapeType="1"/>
              </p:cNvSpPr>
              <p:nvPr/>
            </p:nvSpPr>
            <p:spPr bwMode="auto">
              <a:xfrm>
                <a:off x="6100" y="4642"/>
                <a:ext cx="1" cy="19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57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r>
              <a:rPr lang="cs-CZ" altLang="cs-CZ" sz="4800" dirty="0"/>
              <a:t>Dopad daně z příjmu - shrnutí</a:t>
            </a:r>
            <a:endParaRPr lang="cs-CZ" sz="4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1021" y="2057400"/>
            <a:ext cx="9144000" cy="48006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altLang="cs-CZ" dirty="0"/>
              <a:t>Daň z příjmu vytváří </a:t>
            </a:r>
            <a:r>
              <a:rPr lang="cs-CZ" altLang="cs-CZ" i="1" dirty="0"/>
              <a:t>ztrátu mrtvé váhy,</a:t>
            </a:r>
            <a:r>
              <a:rPr lang="cs-CZ" altLang="cs-CZ" dirty="0"/>
              <a:t> o kterou se snižuje celkový přebytek v ekonomice.</a:t>
            </a:r>
          </a:p>
          <a:p>
            <a:pPr>
              <a:spcBef>
                <a:spcPts val="1200"/>
              </a:spcBef>
            </a:pPr>
            <a:r>
              <a:rPr lang="cs-CZ" altLang="cs-CZ" dirty="0"/>
              <a:t>Ztráta mrtvé váhy je tím větší čím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vyšší je výše daně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elastičtější jsou nabídka s </a:t>
            </a:r>
            <a:r>
              <a:rPr lang="cs-CZ" altLang="cs-CZ" sz="2200" dirty="0" smtClean="0"/>
              <a:t>poptávkou</a:t>
            </a:r>
            <a:endParaRPr lang="cs-CZ" altLang="cs-CZ" dirty="0"/>
          </a:p>
          <a:p>
            <a:pPr>
              <a:spcBef>
                <a:spcPts val="1200"/>
              </a:spcBef>
            </a:pPr>
            <a:r>
              <a:rPr lang="cs-CZ" altLang="cs-CZ" dirty="0"/>
              <a:t>Rozdělení daňového břemene nezávisí na tom, kdo tu daň formálně platí.</a:t>
            </a:r>
          </a:p>
          <a:p>
            <a:pPr lvl="1">
              <a:spcBef>
                <a:spcPts val="1200"/>
              </a:spcBef>
            </a:pPr>
            <a:r>
              <a:rPr lang="cs-CZ" altLang="cs-CZ" sz="2200" dirty="0"/>
              <a:t>Vyšší daňové břemeno ponese ta strana trhu, která je relativně míň elastičtější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265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6131" y="914400"/>
            <a:ext cx="8229600" cy="914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600" dirty="0"/>
              <a:t>Dopad příjmové daně uvalené na firmu s neelastickou nabídkou práce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5" name="Group 4"/>
          <p:cNvGrpSpPr>
            <a:grpSpLocks/>
          </p:cNvGrpSpPr>
          <p:nvPr/>
        </p:nvGrpSpPr>
        <p:grpSpPr bwMode="auto">
          <a:xfrm>
            <a:off x="573944" y="2429758"/>
            <a:ext cx="4267200" cy="3752850"/>
            <a:chOff x="3731" y="1700"/>
            <a:chExt cx="4894" cy="4589"/>
          </a:xfrm>
        </p:grpSpPr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4444" y="2041"/>
              <a:ext cx="1" cy="39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>
              <a:off x="4449" y="5951"/>
              <a:ext cx="37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8" name="Line 7"/>
            <p:cNvSpPr>
              <a:spLocks noChangeShapeType="1"/>
            </p:cNvSpPr>
            <p:nvPr/>
          </p:nvSpPr>
          <p:spPr bwMode="auto">
            <a:xfrm>
              <a:off x="4924" y="2450"/>
              <a:ext cx="2633" cy="2819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Line 8"/>
            <p:cNvSpPr>
              <a:spLocks noChangeShapeType="1"/>
            </p:cNvSpPr>
            <p:nvPr/>
          </p:nvSpPr>
          <p:spPr bwMode="auto">
            <a:xfrm>
              <a:off x="4939" y="3629"/>
              <a:ext cx="1938" cy="207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4119" y="1700"/>
              <a:ext cx="82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4134" y="3677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auto">
            <a:xfrm>
              <a:off x="7618" y="5148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auto">
            <a:xfrm>
              <a:off x="6287" y="2358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4" name="Rectangle 13"/>
            <p:cNvSpPr>
              <a:spLocks noChangeArrowheads="1"/>
            </p:cNvSpPr>
            <p:nvPr/>
          </p:nvSpPr>
          <p:spPr bwMode="auto">
            <a:xfrm>
              <a:off x="6937" y="5526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6147" y="5959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6285" y="3538"/>
              <a:ext cx="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7" name="Rectangle 16"/>
            <p:cNvSpPr>
              <a:spLocks noChangeArrowheads="1"/>
            </p:cNvSpPr>
            <p:nvPr/>
          </p:nvSpPr>
          <p:spPr bwMode="auto">
            <a:xfrm>
              <a:off x="6315" y="4763"/>
              <a:ext cx="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B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7092" y="5963"/>
              <a:ext cx="153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9" name="Oval 18"/>
            <p:cNvSpPr>
              <a:spLocks noChangeArrowheads="1"/>
            </p:cNvSpPr>
            <p:nvPr/>
          </p:nvSpPr>
          <p:spPr bwMode="auto">
            <a:xfrm>
              <a:off x="6147" y="4919"/>
              <a:ext cx="125" cy="1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Oval 19"/>
            <p:cNvSpPr>
              <a:spLocks noChangeArrowheads="1"/>
            </p:cNvSpPr>
            <p:nvPr/>
          </p:nvSpPr>
          <p:spPr bwMode="auto">
            <a:xfrm>
              <a:off x="6162" y="3769"/>
              <a:ext cx="125" cy="1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Line 20"/>
            <p:cNvSpPr>
              <a:spLocks noChangeShapeType="1"/>
            </p:cNvSpPr>
            <p:nvPr/>
          </p:nvSpPr>
          <p:spPr bwMode="auto">
            <a:xfrm>
              <a:off x="6209" y="2475"/>
              <a:ext cx="1" cy="34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Line 21"/>
            <p:cNvSpPr>
              <a:spLocks noChangeShapeType="1"/>
            </p:cNvSpPr>
            <p:nvPr/>
          </p:nvSpPr>
          <p:spPr bwMode="auto">
            <a:xfrm flipH="1">
              <a:off x="4444" y="3832"/>
              <a:ext cx="176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 flipH="1">
              <a:off x="4459" y="4996"/>
              <a:ext cx="175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Line 23"/>
            <p:cNvSpPr>
              <a:spLocks noChangeShapeType="1"/>
            </p:cNvSpPr>
            <p:nvPr/>
          </p:nvSpPr>
          <p:spPr bwMode="auto">
            <a:xfrm>
              <a:off x="6720" y="4560"/>
              <a:ext cx="1" cy="79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Rectangle 24"/>
            <p:cNvSpPr>
              <a:spLocks noChangeArrowheads="1"/>
            </p:cNvSpPr>
            <p:nvPr/>
          </p:nvSpPr>
          <p:spPr bwMode="auto">
            <a:xfrm>
              <a:off x="3731" y="4849"/>
              <a:ext cx="683" cy="3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 – 1</a:t>
              </a:r>
            </a:p>
          </p:txBody>
        </p:sp>
      </p:grpSp>
      <p:sp>
        <p:nvSpPr>
          <p:cNvPr id="46" name="Text Box 25"/>
          <p:cNvSpPr txBox="1">
            <a:spLocks noChangeArrowheads="1"/>
          </p:cNvSpPr>
          <p:nvPr/>
        </p:nvSpPr>
        <p:spPr bwMode="auto">
          <a:xfrm>
            <a:off x="5029200" y="1910664"/>
            <a:ext cx="373380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Pokud je nabídka práce dokonale neelastická, celé břemeno daně z příjmu ponesou zaměstnanci (i když je daň formálně uvalená na firmu)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endParaRPr kumimoji="0" lang="cs-CZ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Mzda je na začátku ve výši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Daň z příjmu ve výši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$1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posouvá poptávkovou křivku na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a mzda, kterou dostane zaměstnanec klesá na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– 1.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7048" y="685800"/>
            <a:ext cx="8229600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400" dirty="0"/>
              <a:t>Dopad dotace na zaměstnance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1" name="Group 5"/>
          <p:cNvGrpSpPr>
            <a:grpSpLocks/>
          </p:cNvGrpSpPr>
          <p:nvPr/>
        </p:nvGrpSpPr>
        <p:grpSpPr bwMode="auto">
          <a:xfrm>
            <a:off x="380852" y="2057400"/>
            <a:ext cx="4346754" cy="3575918"/>
            <a:chOff x="3871" y="2308"/>
            <a:chExt cx="5072" cy="4291"/>
          </a:xfrm>
        </p:grpSpPr>
        <p:sp>
          <p:nvSpPr>
            <p:cNvPr id="32" name="Line 6"/>
            <p:cNvSpPr>
              <a:spLocks noChangeShapeType="1"/>
            </p:cNvSpPr>
            <p:nvPr/>
          </p:nvSpPr>
          <p:spPr bwMode="auto">
            <a:xfrm>
              <a:off x="4731" y="2308"/>
              <a:ext cx="1" cy="39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Line 7"/>
            <p:cNvSpPr>
              <a:spLocks noChangeShapeType="1"/>
            </p:cNvSpPr>
            <p:nvPr/>
          </p:nvSpPr>
          <p:spPr bwMode="auto">
            <a:xfrm>
              <a:off x="4746" y="6210"/>
              <a:ext cx="37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Line 8"/>
            <p:cNvSpPr>
              <a:spLocks noChangeShapeType="1"/>
            </p:cNvSpPr>
            <p:nvPr/>
          </p:nvSpPr>
          <p:spPr bwMode="auto">
            <a:xfrm>
              <a:off x="5211" y="2717"/>
              <a:ext cx="2633" cy="281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Line 9"/>
            <p:cNvSpPr>
              <a:spLocks noChangeShapeType="1"/>
            </p:cNvSpPr>
            <p:nvPr/>
          </p:nvSpPr>
          <p:spPr bwMode="auto">
            <a:xfrm>
              <a:off x="5226" y="3896"/>
              <a:ext cx="1824" cy="195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V="1">
              <a:off x="5257" y="2748"/>
              <a:ext cx="2463" cy="274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4436" y="3960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7781" y="2610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7889" y="5373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7084" y="5730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4436" y="4519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2" name="Rectangle 16"/>
            <p:cNvSpPr>
              <a:spLocks noChangeArrowheads="1"/>
            </p:cNvSpPr>
            <p:nvPr/>
          </p:nvSpPr>
          <p:spPr bwMode="auto">
            <a:xfrm>
              <a:off x="5845" y="6211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3" name="Rectangle 17"/>
            <p:cNvSpPr>
              <a:spLocks noChangeArrowheads="1"/>
            </p:cNvSpPr>
            <p:nvPr/>
          </p:nvSpPr>
          <p:spPr bwMode="auto">
            <a:xfrm>
              <a:off x="6387" y="6211"/>
              <a:ext cx="31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4" name="Rectangle 18"/>
            <p:cNvSpPr>
              <a:spLocks noChangeArrowheads="1"/>
            </p:cNvSpPr>
            <p:nvPr/>
          </p:nvSpPr>
          <p:spPr bwMode="auto">
            <a:xfrm>
              <a:off x="6618" y="3944"/>
              <a:ext cx="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B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6076" y="4533"/>
              <a:ext cx="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6" name="Rectangle 20"/>
            <p:cNvSpPr>
              <a:spLocks noChangeArrowheads="1"/>
            </p:cNvSpPr>
            <p:nvPr/>
          </p:nvSpPr>
          <p:spPr bwMode="auto">
            <a:xfrm>
              <a:off x="7457" y="6272"/>
              <a:ext cx="148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6449" y="4053"/>
              <a:ext cx="125" cy="1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Oval 22"/>
            <p:cNvSpPr>
              <a:spLocks noChangeArrowheads="1"/>
            </p:cNvSpPr>
            <p:nvPr/>
          </p:nvSpPr>
          <p:spPr bwMode="auto">
            <a:xfrm>
              <a:off x="5906" y="4637"/>
              <a:ext cx="125" cy="12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Line 23"/>
            <p:cNvSpPr>
              <a:spLocks noChangeShapeType="1"/>
            </p:cNvSpPr>
            <p:nvPr/>
          </p:nvSpPr>
          <p:spPr bwMode="auto">
            <a:xfrm>
              <a:off x="6511" y="4114"/>
              <a:ext cx="1" cy="20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Line 24"/>
            <p:cNvSpPr>
              <a:spLocks noChangeShapeType="1"/>
            </p:cNvSpPr>
            <p:nvPr/>
          </p:nvSpPr>
          <p:spPr bwMode="auto">
            <a:xfrm flipH="1">
              <a:off x="4730" y="4704"/>
              <a:ext cx="12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>
              <a:off x="4730" y="4114"/>
              <a:ext cx="176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6952" y="4756"/>
              <a:ext cx="0" cy="74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med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>
              <a:off x="5966" y="3556"/>
              <a:ext cx="0" cy="2687"/>
            </a:xfrm>
            <a:prstGeom prst="line">
              <a:avLst/>
            </a:prstGeom>
            <a:noFill/>
            <a:ln w="6350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" name="Rectangle 28"/>
            <p:cNvSpPr>
              <a:spLocks noChangeArrowheads="1"/>
            </p:cNvSpPr>
            <p:nvPr/>
          </p:nvSpPr>
          <p:spPr bwMode="auto">
            <a:xfrm>
              <a:off x="3871" y="3373"/>
              <a:ext cx="870" cy="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 + 1</a:t>
              </a:r>
            </a:p>
          </p:txBody>
        </p:sp>
        <p:sp>
          <p:nvSpPr>
            <p:cNvPr id="55" name="Line 29"/>
            <p:cNvSpPr>
              <a:spLocks noChangeShapeType="1"/>
            </p:cNvSpPr>
            <p:nvPr/>
          </p:nvSpPr>
          <p:spPr bwMode="auto">
            <a:xfrm flipH="1">
              <a:off x="4708" y="3561"/>
              <a:ext cx="122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6" name="Line 30"/>
            <p:cNvSpPr>
              <a:spLocks noChangeShapeType="1"/>
            </p:cNvSpPr>
            <p:nvPr/>
          </p:nvSpPr>
          <p:spPr bwMode="auto">
            <a:xfrm flipH="1">
              <a:off x="4730" y="5275"/>
              <a:ext cx="176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>
              <a:off x="4049" y="5105"/>
              <a:ext cx="68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 – 1 </a:t>
              </a:r>
            </a:p>
          </p:txBody>
        </p:sp>
      </p:grp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801688" y="1781175"/>
            <a:ext cx="900112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400" dirty="0" smtClean="0">
                <a:solidFill>
                  <a:srgbClr val="000000"/>
                </a:solidFill>
                <a:latin typeface="Verdana" pitchFamily="34" charset="0"/>
              </a:rPr>
              <a:t>Mzda</a:t>
            </a:r>
            <a:endParaRPr lang="en-US" altLang="cs-CZ" sz="1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9" name="Text Box 4"/>
          <p:cNvSpPr txBox="1">
            <a:spLocks noChangeArrowheads="1"/>
          </p:cNvSpPr>
          <p:nvPr/>
        </p:nvSpPr>
        <p:spPr bwMode="auto">
          <a:xfrm>
            <a:off x="5241925" y="1930400"/>
            <a:ext cx="342900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Dotace ve výši 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$1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za zaměstnance posouvá poptávkovou křivku nahoru a zvyšuje zaměstnanost.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Mzda, kterou dostane zaměstnanec roste z 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na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Mzda, kterou firma nakonec platí, klesá z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na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– 1.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dirty="0"/>
              <a:t>Dopad povinných nemzdových benefitů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68" name="Group 4"/>
          <p:cNvGrpSpPr>
            <a:grpSpLocks/>
          </p:cNvGrpSpPr>
          <p:nvPr/>
        </p:nvGrpSpPr>
        <p:grpSpPr bwMode="auto">
          <a:xfrm>
            <a:off x="782680" y="1803611"/>
            <a:ext cx="7692059" cy="3900253"/>
            <a:chOff x="1498" y="1879"/>
            <a:chExt cx="9288" cy="4718"/>
          </a:xfrm>
        </p:grpSpPr>
        <p:sp>
          <p:nvSpPr>
            <p:cNvPr id="69" name="Line 5"/>
            <p:cNvSpPr>
              <a:spLocks noChangeShapeType="1"/>
            </p:cNvSpPr>
            <p:nvPr/>
          </p:nvSpPr>
          <p:spPr bwMode="auto">
            <a:xfrm flipV="1">
              <a:off x="7212" y="2151"/>
              <a:ext cx="2132" cy="258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0" name="Line 6"/>
            <p:cNvSpPr>
              <a:spLocks noChangeShapeType="1"/>
            </p:cNvSpPr>
            <p:nvPr/>
          </p:nvSpPr>
          <p:spPr bwMode="auto">
            <a:xfrm flipV="1">
              <a:off x="2566" y="2151"/>
              <a:ext cx="2132" cy="258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1" name="Line 7"/>
            <p:cNvSpPr>
              <a:spLocks noChangeShapeType="1"/>
            </p:cNvSpPr>
            <p:nvPr/>
          </p:nvSpPr>
          <p:spPr bwMode="auto">
            <a:xfrm>
              <a:off x="2342" y="2212"/>
              <a:ext cx="0" cy="40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2" name="Line 8"/>
            <p:cNvSpPr>
              <a:spLocks noChangeShapeType="1"/>
            </p:cNvSpPr>
            <p:nvPr/>
          </p:nvSpPr>
          <p:spPr bwMode="auto">
            <a:xfrm>
              <a:off x="2355" y="6213"/>
              <a:ext cx="32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3" name="Line 9"/>
            <p:cNvSpPr>
              <a:spLocks noChangeShapeType="1"/>
            </p:cNvSpPr>
            <p:nvPr/>
          </p:nvSpPr>
          <p:spPr bwMode="auto">
            <a:xfrm>
              <a:off x="2744" y="2256"/>
              <a:ext cx="2571" cy="29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4" name="Line 10"/>
            <p:cNvSpPr>
              <a:spLocks noChangeShapeType="1"/>
            </p:cNvSpPr>
            <p:nvPr/>
          </p:nvSpPr>
          <p:spPr bwMode="auto">
            <a:xfrm>
              <a:off x="2770" y="4043"/>
              <a:ext cx="1579" cy="183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5" name="Line 11"/>
            <p:cNvSpPr>
              <a:spLocks noChangeShapeType="1"/>
            </p:cNvSpPr>
            <p:nvPr/>
          </p:nvSpPr>
          <p:spPr bwMode="auto">
            <a:xfrm flipV="1">
              <a:off x="2766" y="2921"/>
              <a:ext cx="2132" cy="25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6" name="Rectangle 12"/>
            <p:cNvSpPr>
              <a:spLocks noChangeArrowheads="1"/>
            </p:cNvSpPr>
            <p:nvPr/>
          </p:nvSpPr>
          <p:spPr bwMode="auto">
            <a:xfrm>
              <a:off x="1847" y="1922"/>
              <a:ext cx="712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7" name="Rectangle 13"/>
            <p:cNvSpPr>
              <a:spLocks noChangeArrowheads="1"/>
            </p:cNvSpPr>
            <p:nvPr/>
          </p:nvSpPr>
          <p:spPr bwMode="auto">
            <a:xfrm>
              <a:off x="2055" y="3239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8" name="Rectangle 14"/>
            <p:cNvSpPr>
              <a:spLocks noChangeArrowheads="1"/>
            </p:cNvSpPr>
            <p:nvPr/>
          </p:nvSpPr>
          <p:spPr bwMode="auto">
            <a:xfrm>
              <a:off x="4982" y="2836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9" name="Rectangle 15"/>
            <p:cNvSpPr>
              <a:spLocks noChangeArrowheads="1"/>
            </p:cNvSpPr>
            <p:nvPr/>
          </p:nvSpPr>
          <p:spPr bwMode="auto">
            <a:xfrm>
              <a:off x="5354" y="5267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0" name="Rectangle 16"/>
            <p:cNvSpPr>
              <a:spLocks noChangeArrowheads="1"/>
            </p:cNvSpPr>
            <p:nvPr/>
          </p:nvSpPr>
          <p:spPr bwMode="auto">
            <a:xfrm>
              <a:off x="4378" y="5767"/>
              <a:ext cx="270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1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1" name="Rectangle 17"/>
            <p:cNvSpPr>
              <a:spLocks noChangeArrowheads="1"/>
            </p:cNvSpPr>
            <p:nvPr/>
          </p:nvSpPr>
          <p:spPr bwMode="auto">
            <a:xfrm>
              <a:off x="2764" y="6255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2" name="Rectangle 18"/>
            <p:cNvSpPr>
              <a:spLocks noChangeArrowheads="1"/>
            </p:cNvSpPr>
            <p:nvPr/>
          </p:nvSpPr>
          <p:spPr bwMode="auto">
            <a:xfrm>
              <a:off x="3650" y="6273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3" name="Rectangle 19"/>
            <p:cNvSpPr>
              <a:spLocks noChangeArrowheads="1"/>
            </p:cNvSpPr>
            <p:nvPr/>
          </p:nvSpPr>
          <p:spPr bwMode="auto">
            <a:xfrm>
              <a:off x="3620" y="2945"/>
              <a:ext cx="256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4" name="Rectangle 20"/>
            <p:cNvSpPr>
              <a:spLocks noChangeArrowheads="1"/>
            </p:cNvSpPr>
            <p:nvPr/>
          </p:nvSpPr>
          <p:spPr bwMode="auto">
            <a:xfrm>
              <a:off x="3103" y="4075"/>
              <a:ext cx="256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Q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5" name="Rectangle 21"/>
            <p:cNvSpPr>
              <a:spLocks noChangeArrowheads="1"/>
            </p:cNvSpPr>
            <p:nvPr/>
          </p:nvSpPr>
          <p:spPr bwMode="auto">
            <a:xfrm>
              <a:off x="4513" y="6244"/>
              <a:ext cx="1641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6" name="Oval 22"/>
            <p:cNvSpPr>
              <a:spLocks noChangeArrowheads="1"/>
            </p:cNvSpPr>
            <p:nvPr/>
          </p:nvSpPr>
          <p:spPr bwMode="auto">
            <a:xfrm>
              <a:off x="2900" y="4195"/>
              <a:ext cx="108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7" name="Line 23"/>
            <p:cNvSpPr>
              <a:spLocks noChangeShapeType="1"/>
            </p:cNvSpPr>
            <p:nvPr/>
          </p:nvSpPr>
          <p:spPr bwMode="auto">
            <a:xfrm>
              <a:off x="3695" y="3387"/>
              <a:ext cx="2" cy="28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8" name="Line 24"/>
            <p:cNvSpPr>
              <a:spLocks noChangeShapeType="1"/>
            </p:cNvSpPr>
            <p:nvPr/>
          </p:nvSpPr>
          <p:spPr bwMode="auto">
            <a:xfrm flipH="1">
              <a:off x="3370" y="2992"/>
              <a:ext cx="17" cy="320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9" name="Line 25"/>
            <p:cNvSpPr>
              <a:spLocks noChangeShapeType="1"/>
            </p:cNvSpPr>
            <p:nvPr/>
          </p:nvSpPr>
          <p:spPr bwMode="auto">
            <a:xfrm flipH="1">
              <a:off x="2331" y="4777"/>
              <a:ext cx="105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0" name="Line 26"/>
            <p:cNvSpPr>
              <a:spLocks noChangeShapeType="1"/>
            </p:cNvSpPr>
            <p:nvPr/>
          </p:nvSpPr>
          <p:spPr bwMode="auto">
            <a:xfrm flipH="1">
              <a:off x="2341" y="4263"/>
              <a:ext cx="56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1" name="Line 27"/>
            <p:cNvSpPr>
              <a:spLocks noChangeShapeType="1"/>
            </p:cNvSpPr>
            <p:nvPr/>
          </p:nvSpPr>
          <p:spPr bwMode="auto">
            <a:xfrm flipH="1">
              <a:off x="2313" y="5142"/>
              <a:ext cx="138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2" name="Oval 28"/>
            <p:cNvSpPr>
              <a:spLocks noChangeArrowheads="1"/>
            </p:cNvSpPr>
            <p:nvPr/>
          </p:nvSpPr>
          <p:spPr bwMode="auto">
            <a:xfrm>
              <a:off x="3656" y="3295"/>
              <a:ext cx="108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3" name="Rectangle 29"/>
            <p:cNvSpPr>
              <a:spLocks noChangeArrowheads="1"/>
            </p:cNvSpPr>
            <p:nvPr/>
          </p:nvSpPr>
          <p:spPr bwMode="auto">
            <a:xfrm>
              <a:off x="4802" y="1895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94" name="Line 30"/>
            <p:cNvSpPr>
              <a:spLocks noChangeShapeType="1"/>
            </p:cNvSpPr>
            <p:nvPr/>
          </p:nvSpPr>
          <p:spPr bwMode="auto">
            <a:xfrm flipH="1">
              <a:off x="2372" y="3355"/>
              <a:ext cx="131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5" name="Line 31"/>
            <p:cNvSpPr>
              <a:spLocks noChangeShapeType="1"/>
            </p:cNvSpPr>
            <p:nvPr/>
          </p:nvSpPr>
          <p:spPr bwMode="auto">
            <a:xfrm>
              <a:off x="4250" y="2905"/>
              <a:ext cx="0" cy="6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6" name="Line 32"/>
            <p:cNvSpPr>
              <a:spLocks noChangeShapeType="1"/>
            </p:cNvSpPr>
            <p:nvPr/>
          </p:nvSpPr>
          <p:spPr bwMode="auto">
            <a:xfrm>
              <a:off x="4249" y="4210"/>
              <a:ext cx="0" cy="13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97" name="Rectangle 33"/>
            <p:cNvSpPr>
              <a:spLocks noChangeArrowheads="1"/>
            </p:cNvSpPr>
            <p:nvPr/>
          </p:nvSpPr>
          <p:spPr bwMode="auto">
            <a:xfrm>
              <a:off x="2033" y="4081"/>
              <a:ext cx="402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98" name="Rectangle 34"/>
            <p:cNvSpPr>
              <a:spLocks noChangeArrowheads="1"/>
            </p:cNvSpPr>
            <p:nvPr/>
          </p:nvSpPr>
          <p:spPr bwMode="auto">
            <a:xfrm>
              <a:off x="1498" y="5041"/>
              <a:ext cx="901" cy="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 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sym typeface="Symbol" pitchFamily="18" charset="2"/>
                </a:rPr>
                <a:t>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 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C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99" name="Line 35"/>
            <p:cNvSpPr>
              <a:spLocks noChangeShapeType="1"/>
            </p:cNvSpPr>
            <p:nvPr/>
          </p:nvSpPr>
          <p:spPr bwMode="auto">
            <a:xfrm flipH="1">
              <a:off x="2944" y="4346"/>
              <a:ext cx="18" cy="18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0" name="Rectangle 36"/>
            <p:cNvSpPr>
              <a:spLocks noChangeArrowheads="1"/>
            </p:cNvSpPr>
            <p:nvPr/>
          </p:nvSpPr>
          <p:spPr bwMode="auto">
            <a:xfrm>
              <a:off x="3278" y="6273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01" name="Rectangle 37"/>
            <p:cNvSpPr>
              <a:spLocks noChangeArrowheads="1"/>
            </p:cNvSpPr>
            <p:nvPr/>
          </p:nvSpPr>
          <p:spPr bwMode="auto">
            <a:xfrm>
              <a:off x="2002" y="4671"/>
              <a:ext cx="402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02" name="Line 38"/>
            <p:cNvSpPr>
              <a:spLocks noChangeShapeType="1"/>
            </p:cNvSpPr>
            <p:nvPr/>
          </p:nvSpPr>
          <p:spPr bwMode="auto">
            <a:xfrm flipH="1">
              <a:off x="2356" y="3766"/>
              <a:ext cx="105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3" name="Rectangle 39"/>
            <p:cNvSpPr>
              <a:spLocks noChangeArrowheads="1"/>
            </p:cNvSpPr>
            <p:nvPr/>
          </p:nvSpPr>
          <p:spPr bwMode="auto">
            <a:xfrm>
              <a:off x="1584" y="3662"/>
              <a:ext cx="805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*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 + </a:t>
              </a: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B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04" name="Rectangle 40"/>
            <p:cNvSpPr>
              <a:spLocks noChangeArrowheads="1"/>
            </p:cNvSpPr>
            <p:nvPr/>
          </p:nvSpPr>
          <p:spPr bwMode="auto">
            <a:xfrm>
              <a:off x="3490" y="4635"/>
              <a:ext cx="256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05" name="Line 41"/>
            <p:cNvSpPr>
              <a:spLocks noChangeShapeType="1"/>
            </p:cNvSpPr>
            <p:nvPr/>
          </p:nvSpPr>
          <p:spPr bwMode="auto">
            <a:xfrm>
              <a:off x="7003" y="2196"/>
              <a:ext cx="0" cy="40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6" name="Line 42"/>
            <p:cNvSpPr>
              <a:spLocks noChangeShapeType="1"/>
            </p:cNvSpPr>
            <p:nvPr/>
          </p:nvSpPr>
          <p:spPr bwMode="auto">
            <a:xfrm>
              <a:off x="7016" y="6197"/>
              <a:ext cx="321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7" name="Line 43"/>
            <p:cNvSpPr>
              <a:spLocks noChangeShapeType="1"/>
            </p:cNvSpPr>
            <p:nvPr/>
          </p:nvSpPr>
          <p:spPr bwMode="auto">
            <a:xfrm>
              <a:off x="7405" y="2240"/>
              <a:ext cx="2571" cy="299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8" name="Line 44"/>
            <p:cNvSpPr>
              <a:spLocks noChangeShapeType="1"/>
            </p:cNvSpPr>
            <p:nvPr/>
          </p:nvSpPr>
          <p:spPr bwMode="auto">
            <a:xfrm>
              <a:off x="7431" y="4032"/>
              <a:ext cx="1702" cy="198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09" name="Line 45"/>
            <p:cNvSpPr>
              <a:spLocks noChangeShapeType="1"/>
            </p:cNvSpPr>
            <p:nvPr/>
          </p:nvSpPr>
          <p:spPr bwMode="auto">
            <a:xfrm flipV="1">
              <a:off x="7721" y="3293"/>
              <a:ext cx="2132" cy="25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0" name="Rectangle 46"/>
            <p:cNvSpPr>
              <a:spLocks noChangeArrowheads="1"/>
            </p:cNvSpPr>
            <p:nvPr/>
          </p:nvSpPr>
          <p:spPr bwMode="auto">
            <a:xfrm>
              <a:off x="6629" y="1895"/>
              <a:ext cx="712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1" name="Rectangle 47"/>
            <p:cNvSpPr>
              <a:spLocks noChangeArrowheads="1"/>
            </p:cNvSpPr>
            <p:nvPr/>
          </p:nvSpPr>
          <p:spPr bwMode="auto">
            <a:xfrm>
              <a:off x="6716" y="3220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2" name="Rectangle 48"/>
            <p:cNvSpPr>
              <a:spLocks noChangeArrowheads="1"/>
            </p:cNvSpPr>
            <p:nvPr/>
          </p:nvSpPr>
          <p:spPr bwMode="auto">
            <a:xfrm>
              <a:off x="10030" y="3039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3" name="Rectangle 49"/>
            <p:cNvSpPr>
              <a:spLocks noChangeArrowheads="1"/>
            </p:cNvSpPr>
            <p:nvPr/>
          </p:nvSpPr>
          <p:spPr bwMode="auto">
            <a:xfrm>
              <a:off x="10015" y="5243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4" name="Rectangle 50"/>
            <p:cNvSpPr>
              <a:spLocks noChangeArrowheads="1"/>
            </p:cNvSpPr>
            <p:nvPr/>
          </p:nvSpPr>
          <p:spPr bwMode="auto">
            <a:xfrm>
              <a:off x="9271" y="5807"/>
              <a:ext cx="270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5" name="Rectangle 51"/>
            <p:cNvSpPr>
              <a:spLocks noChangeArrowheads="1"/>
            </p:cNvSpPr>
            <p:nvPr/>
          </p:nvSpPr>
          <p:spPr bwMode="auto">
            <a:xfrm>
              <a:off x="8311" y="6245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6" name="Rectangle 52"/>
            <p:cNvSpPr>
              <a:spLocks noChangeArrowheads="1"/>
            </p:cNvSpPr>
            <p:nvPr/>
          </p:nvSpPr>
          <p:spPr bwMode="auto">
            <a:xfrm>
              <a:off x="8281" y="2927"/>
              <a:ext cx="256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P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7" name="Rectangle 53"/>
            <p:cNvSpPr>
              <a:spLocks noChangeArrowheads="1"/>
            </p:cNvSpPr>
            <p:nvPr/>
          </p:nvSpPr>
          <p:spPr bwMode="auto">
            <a:xfrm>
              <a:off x="9243" y="6245"/>
              <a:ext cx="1543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8" name="Oval 54"/>
            <p:cNvSpPr>
              <a:spLocks noChangeArrowheads="1"/>
            </p:cNvSpPr>
            <p:nvPr/>
          </p:nvSpPr>
          <p:spPr bwMode="auto">
            <a:xfrm>
              <a:off x="8303" y="5049"/>
              <a:ext cx="108" cy="11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19" name="Line 55"/>
            <p:cNvSpPr>
              <a:spLocks noChangeShapeType="1"/>
            </p:cNvSpPr>
            <p:nvPr/>
          </p:nvSpPr>
          <p:spPr bwMode="auto">
            <a:xfrm>
              <a:off x="8356" y="3368"/>
              <a:ext cx="2" cy="285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0" name="Line 56"/>
            <p:cNvSpPr>
              <a:spLocks noChangeShapeType="1"/>
            </p:cNvSpPr>
            <p:nvPr/>
          </p:nvSpPr>
          <p:spPr bwMode="auto">
            <a:xfrm flipH="1">
              <a:off x="6989" y="5126"/>
              <a:ext cx="13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1" name="Oval 57"/>
            <p:cNvSpPr>
              <a:spLocks noChangeArrowheads="1"/>
            </p:cNvSpPr>
            <p:nvPr/>
          </p:nvSpPr>
          <p:spPr bwMode="auto">
            <a:xfrm>
              <a:off x="8317" y="3276"/>
              <a:ext cx="108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2" name="Rectangle 58"/>
            <p:cNvSpPr>
              <a:spLocks noChangeArrowheads="1"/>
            </p:cNvSpPr>
            <p:nvPr/>
          </p:nvSpPr>
          <p:spPr bwMode="auto">
            <a:xfrm>
              <a:off x="9463" y="1879"/>
              <a:ext cx="269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23" name="Line 59"/>
            <p:cNvSpPr>
              <a:spLocks noChangeShapeType="1"/>
            </p:cNvSpPr>
            <p:nvPr/>
          </p:nvSpPr>
          <p:spPr bwMode="auto">
            <a:xfrm flipH="1">
              <a:off x="7033" y="3336"/>
              <a:ext cx="131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4" name="Line 60"/>
            <p:cNvSpPr>
              <a:spLocks noChangeShapeType="1"/>
            </p:cNvSpPr>
            <p:nvPr/>
          </p:nvSpPr>
          <p:spPr bwMode="auto">
            <a:xfrm>
              <a:off x="9143" y="2627"/>
              <a:ext cx="0" cy="122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5" name="Line 61"/>
            <p:cNvSpPr>
              <a:spLocks noChangeShapeType="1"/>
            </p:cNvSpPr>
            <p:nvPr/>
          </p:nvSpPr>
          <p:spPr bwMode="auto">
            <a:xfrm>
              <a:off x="9127" y="4428"/>
              <a:ext cx="0" cy="139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arrow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6" name="Rectangle 62"/>
            <p:cNvSpPr>
              <a:spLocks noChangeArrowheads="1"/>
            </p:cNvSpPr>
            <p:nvPr/>
          </p:nvSpPr>
          <p:spPr bwMode="auto">
            <a:xfrm>
              <a:off x="6648" y="4997"/>
              <a:ext cx="402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27" name="Rectangle 63"/>
            <p:cNvSpPr>
              <a:spLocks noChangeArrowheads="1"/>
            </p:cNvSpPr>
            <p:nvPr/>
          </p:nvSpPr>
          <p:spPr bwMode="auto">
            <a:xfrm>
              <a:off x="8508" y="4976"/>
              <a:ext cx="256" cy="3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R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28" name="Line 64"/>
            <p:cNvSpPr>
              <a:spLocks noChangeShapeType="1"/>
            </p:cNvSpPr>
            <p:nvPr/>
          </p:nvSpPr>
          <p:spPr bwMode="auto">
            <a:xfrm flipH="1">
              <a:off x="2320" y="3002"/>
              <a:ext cx="105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129" name="Rectangle 65"/>
            <p:cNvSpPr>
              <a:spLocks noChangeArrowheads="1"/>
            </p:cNvSpPr>
            <p:nvPr/>
          </p:nvSpPr>
          <p:spPr bwMode="auto">
            <a:xfrm>
              <a:off x="1522" y="2855"/>
              <a:ext cx="805" cy="3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*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 + 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C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30" name="Oval 66"/>
            <p:cNvSpPr>
              <a:spLocks noChangeArrowheads="1"/>
            </p:cNvSpPr>
            <p:nvPr/>
          </p:nvSpPr>
          <p:spPr bwMode="auto">
            <a:xfrm>
              <a:off x="3330" y="4703"/>
              <a:ext cx="108" cy="117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131" name="Text Box 67"/>
          <p:cNvSpPr txBox="1">
            <a:spLocks noChangeArrowheads="1"/>
          </p:cNvSpPr>
          <p:nvPr/>
        </p:nvSpPr>
        <p:spPr bwMode="auto">
          <a:xfrm>
            <a:off x="1492423" y="5959365"/>
            <a:ext cx="29761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Náklady převyšují hodnotu pro pracovníka</a:t>
            </a:r>
            <a:endParaRPr kumimoji="0" lang="en-US" altLang="cs-CZ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  <p:sp>
        <p:nvSpPr>
          <p:cNvPr id="132" name="Text Box 68"/>
          <p:cNvSpPr txBox="1">
            <a:spLocks noChangeArrowheads="1"/>
          </p:cNvSpPr>
          <p:nvPr/>
        </p:nvSpPr>
        <p:spPr bwMode="auto">
          <a:xfrm>
            <a:off x="5434742" y="5943599"/>
            <a:ext cx="27308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(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b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)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rPr>
              <a:t>Náklady se rovnají hodnotě pro pracovníka</a:t>
            </a:r>
            <a:endParaRPr kumimoji="0" lang="en-US" altLang="cs-CZ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0668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800" dirty="0"/>
              <a:t>Dopady i</a:t>
            </a:r>
            <a:r>
              <a:rPr lang="en-US" altLang="cs-CZ" sz="4800" dirty="0" err="1"/>
              <a:t>migra</a:t>
            </a:r>
            <a:r>
              <a:rPr lang="cs-CZ" altLang="cs-CZ" sz="4800" dirty="0" err="1"/>
              <a:t>ce</a:t>
            </a:r>
            <a:r>
              <a:rPr lang="cs-CZ" altLang="cs-CZ" sz="4800" dirty="0"/>
              <a:t> na trh práce</a:t>
            </a: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2362200"/>
            <a:ext cx="8686800" cy="3886200"/>
          </a:xfrm>
        </p:spPr>
        <p:txBody>
          <a:bodyPr/>
          <a:lstStyle/>
          <a:p>
            <a:r>
              <a:rPr lang="cs-CZ" altLang="cs-CZ" sz="2800" dirty="0"/>
              <a:t>Záleží na tom, v jakém vzájemném poměru je k sobě práce i</a:t>
            </a:r>
            <a:r>
              <a:rPr lang="en-US" altLang="cs-CZ" sz="2800" dirty="0"/>
              <a:t>migrant</a:t>
            </a:r>
            <a:r>
              <a:rPr lang="cs-CZ" altLang="cs-CZ" sz="2800" dirty="0"/>
              <a:t>ů a</a:t>
            </a:r>
            <a:r>
              <a:rPr lang="en-US" altLang="cs-CZ" sz="2800" dirty="0"/>
              <a:t> </a:t>
            </a:r>
            <a:r>
              <a:rPr lang="cs-CZ" altLang="cs-CZ" sz="2800" dirty="0"/>
              <a:t>domorodců ve výrobním procesu </a:t>
            </a:r>
          </a:p>
          <a:p>
            <a:pPr lvl="1"/>
            <a:r>
              <a:rPr lang="cs-CZ" altLang="cs-CZ" sz="2400" dirty="0"/>
              <a:t>Pokud jsou to dokonalé substituty, pak imigranti i domorodci tvoří dohromady jeden trh</a:t>
            </a:r>
            <a:r>
              <a:rPr lang="en-US" altLang="cs-CZ" sz="2400" dirty="0"/>
              <a:t> </a:t>
            </a:r>
            <a:r>
              <a:rPr lang="cs-CZ" altLang="cs-CZ" sz="2400" dirty="0"/>
              <a:t>práce</a:t>
            </a:r>
          </a:p>
          <a:p>
            <a:pPr lvl="1"/>
            <a:r>
              <a:rPr lang="cs-CZ" altLang="cs-CZ" sz="2400" dirty="0"/>
              <a:t>Pokud jsou to dokonalé komplementy, pak imigranti a domorodci tvoří dva odlišné trhy</a:t>
            </a:r>
            <a:r>
              <a:rPr lang="en-US" altLang="cs-CZ" sz="2400" dirty="0"/>
              <a:t> </a:t>
            </a:r>
            <a:r>
              <a:rPr lang="cs-CZ" altLang="cs-CZ" sz="2400" dirty="0"/>
              <a:t>práce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3875" y="762000"/>
            <a:ext cx="8162925" cy="9207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200" dirty="0"/>
              <a:t>Krátkodobý dopad imigrace pokud imigranti a domorodci jsou dokonalé substituty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441775" y="2428280"/>
            <a:ext cx="4025648" cy="3429000"/>
            <a:chOff x="3995" y="1915"/>
            <a:chExt cx="4511" cy="4134"/>
          </a:xfrm>
        </p:grpSpPr>
        <p:sp>
          <p:nvSpPr>
            <p:cNvPr id="28" name="Line 5"/>
            <p:cNvSpPr>
              <a:spLocks noChangeShapeType="1"/>
            </p:cNvSpPr>
            <p:nvPr/>
          </p:nvSpPr>
          <p:spPr bwMode="auto">
            <a:xfrm flipV="1">
              <a:off x="5881" y="2936"/>
              <a:ext cx="2131" cy="23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4350" y="2240"/>
              <a:ext cx="1" cy="33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4350" y="5642"/>
              <a:ext cx="348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 flipV="1">
              <a:off x="4875" y="2826"/>
              <a:ext cx="2131" cy="235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>
              <a:off x="4815" y="3480"/>
              <a:ext cx="2371" cy="18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4110" y="1915"/>
              <a:ext cx="736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7090" y="2641"/>
              <a:ext cx="245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4054" y="4052"/>
              <a:ext cx="331" cy="3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3995" y="4576"/>
              <a:ext cx="331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7277" y="5148"/>
              <a:ext cx="93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5640" y="5675"/>
              <a:ext cx="331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N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7006" y="5658"/>
              <a:ext cx="1500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Zam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ě</a:t>
              </a:r>
              <a:r>
                <a:rPr kumimoji="0" lang="en-US" altLang="cs-CZ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/>
          </p:nvSpPr>
          <p:spPr bwMode="auto">
            <a:xfrm flipH="1">
              <a:off x="4365" y="4222"/>
              <a:ext cx="139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 flipH="1">
              <a:off x="4350" y="4738"/>
              <a:ext cx="206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Line 19"/>
            <p:cNvSpPr>
              <a:spLocks noChangeShapeType="1"/>
            </p:cNvSpPr>
            <p:nvPr/>
          </p:nvSpPr>
          <p:spPr bwMode="auto">
            <a:xfrm>
              <a:off x="6394" y="4740"/>
              <a:ext cx="1" cy="89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Line 20"/>
            <p:cNvSpPr>
              <a:spLocks noChangeShapeType="1"/>
            </p:cNvSpPr>
            <p:nvPr/>
          </p:nvSpPr>
          <p:spPr bwMode="auto">
            <a:xfrm>
              <a:off x="5760" y="4237"/>
              <a:ext cx="1" cy="14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Oval 21"/>
            <p:cNvSpPr>
              <a:spLocks noChangeArrowheads="1"/>
            </p:cNvSpPr>
            <p:nvPr/>
          </p:nvSpPr>
          <p:spPr bwMode="auto">
            <a:xfrm>
              <a:off x="6318" y="4666"/>
              <a:ext cx="136" cy="1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Oval 22"/>
            <p:cNvSpPr>
              <a:spLocks noChangeArrowheads="1"/>
            </p:cNvSpPr>
            <p:nvPr/>
          </p:nvSpPr>
          <p:spPr bwMode="auto">
            <a:xfrm>
              <a:off x="5700" y="4162"/>
              <a:ext cx="136" cy="1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>
              <a:off x="6354" y="3783"/>
              <a:ext cx="706" cy="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6274" y="5659"/>
              <a:ext cx="331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5295" y="4694"/>
              <a:ext cx="1" cy="96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>
              <a:off x="5222" y="5660"/>
              <a:ext cx="331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N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sp>
        <p:nvSpPr>
          <p:cNvPr id="50" name="Text Box 27"/>
          <p:cNvSpPr txBox="1">
            <a:spLocks noChangeArrowheads="1"/>
          </p:cNvSpPr>
          <p:nvPr/>
        </p:nvSpPr>
        <p:spPr bwMode="auto">
          <a:xfrm>
            <a:off x="5379492" y="2113946"/>
            <a:ext cx="3383507" cy="409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Protože imigranti a domorodci jsou dokonalé substituty, tvoří tyto dvě skupiny jeden trh práce.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Imigra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ce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posouvá nabídkovou křivku z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S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na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S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’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Výsledkem je pokles mzdy z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a celková zaměstnanost roste z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Všimněte si, že při nižší mzdě klesá počet zaměstnaných domorodců, z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4039323" y="3481698"/>
            <a:ext cx="218640" cy="24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rPr>
              <a:t>S</a:t>
            </a:r>
            <a:r>
              <a:rPr lang="en-US" altLang="cs-CZ" sz="1400" i="1" kern="0" dirty="0" smtClean="0">
                <a:solidFill>
                  <a:srgbClr val="000000"/>
                </a:solidFill>
                <a:latin typeface="Verdana" pitchFamily="34" charset="0"/>
              </a:rPr>
              <a:t>’</a:t>
            </a:r>
            <a:endParaRPr kumimoji="0" lang="en-US" altLang="cs-CZ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153400" cy="1066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200" dirty="0"/>
              <a:t>Krátkodobý dopad imigrace pokud imigranti a domorodci jsou komplementy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6" name="Group 23"/>
          <p:cNvGrpSpPr>
            <a:grpSpLocks/>
          </p:cNvGrpSpPr>
          <p:nvPr/>
        </p:nvGrpSpPr>
        <p:grpSpPr bwMode="auto">
          <a:xfrm>
            <a:off x="511175" y="2139620"/>
            <a:ext cx="4077148" cy="4010387"/>
            <a:chOff x="3818" y="2206"/>
            <a:chExt cx="4028" cy="4222"/>
          </a:xfrm>
        </p:grpSpPr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3904" y="3952"/>
              <a:ext cx="331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3904" y="4406"/>
              <a:ext cx="331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grpSp>
          <p:nvGrpSpPr>
            <p:cNvPr id="29" name="Group 26"/>
            <p:cNvGrpSpPr>
              <a:grpSpLocks/>
            </p:cNvGrpSpPr>
            <p:nvPr/>
          </p:nvGrpSpPr>
          <p:grpSpPr bwMode="auto">
            <a:xfrm>
              <a:off x="3818" y="2206"/>
              <a:ext cx="4028" cy="4222"/>
              <a:chOff x="3818" y="2206"/>
              <a:chExt cx="4028" cy="4222"/>
            </a:xfrm>
          </p:grpSpPr>
          <p:sp>
            <p:nvSpPr>
              <p:cNvPr id="30" name="Line 27"/>
              <p:cNvSpPr>
                <a:spLocks noChangeShapeType="1"/>
              </p:cNvSpPr>
              <p:nvPr/>
            </p:nvSpPr>
            <p:spPr bwMode="auto">
              <a:xfrm>
                <a:off x="4140" y="2530"/>
                <a:ext cx="1" cy="34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1" name="Line 28"/>
              <p:cNvSpPr>
                <a:spLocks noChangeShapeType="1"/>
              </p:cNvSpPr>
              <p:nvPr/>
            </p:nvSpPr>
            <p:spPr bwMode="auto">
              <a:xfrm>
                <a:off x="4140" y="5932"/>
                <a:ext cx="348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2" name="Line 29"/>
              <p:cNvSpPr>
                <a:spLocks noChangeShapeType="1"/>
              </p:cNvSpPr>
              <p:nvPr/>
            </p:nvSpPr>
            <p:spPr bwMode="auto">
              <a:xfrm flipV="1">
                <a:off x="4665" y="3148"/>
                <a:ext cx="2131" cy="235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3" name="Line 30"/>
              <p:cNvSpPr>
                <a:spLocks noChangeShapeType="1"/>
              </p:cNvSpPr>
              <p:nvPr/>
            </p:nvSpPr>
            <p:spPr bwMode="auto">
              <a:xfrm>
                <a:off x="4605" y="3799"/>
                <a:ext cx="2146" cy="169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4" name="Line 31"/>
              <p:cNvSpPr>
                <a:spLocks noChangeShapeType="1"/>
              </p:cNvSpPr>
              <p:nvPr/>
            </p:nvSpPr>
            <p:spPr bwMode="auto">
              <a:xfrm>
                <a:off x="4785" y="3165"/>
                <a:ext cx="2791" cy="220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5" name="Rectangle 32"/>
              <p:cNvSpPr>
                <a:spLocks noChangeArrowheads="1"/>
              </p:cNvSpPr>
              <p:nvPr/>
            </p:nvSpPr>
            <p:spPr bwMode="auto">
              <a:xfrm>
                <a:off x="3818" y="2206"/>
                <a:ext cx="736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Mzda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36" name="Rectangle 33"/>
              <p:cNvSpPr>
                <a:spLocks noChangeArrowheads="1"/>
              </p:cNvSpPr>
              <p:nvPr/>
            </p:nvSpPr>
            <p:spPr bwMode="auto">
              <a:xfrm>
                <a:off x="6825" y="2991"/>
                <a:ext cx="78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S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37" name="Rectangle 34"/>
              <p:cNvSpPr>
                <a:spLocks noChangeArrowheads="1"/>
              </p:cNvSpPr>
              <p:nvPr/>
            </p:nvSpPr>
            <p:spPr bwMode="auto">
              <a:xfrm>
                <a:off x="6765" y="5503"/>
                <a:ext cx="37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D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38" name="Rectangle 35"/>
              <p:cNvSpPr>
                <a:spLocks noChangeArrowheads="1"/>
              </p:cNvSpPr>
              <p:nvPr/>
            </p:nvSpPr>
            <p:spPr bwMode="auto">
              <a:xfrm>
                <a:off x="5880" y="5950"/>
                <a:ext cx="331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N</a:t>
                </a:r>
                <a:r>
                  <a:rPr kumimoji="0" lang="en-US" altLang="cs-CZ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1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39" name="Rectangle 36"/>
              <p:cNvSpPr>
                <a:spLocks noChangeArrowheads="1"/>
              </p:cNvSpPr>
              <p:nvPr/>
            </p:nvSpPr>
            <p:spPr bwMode="auto">
              <a:xfrm>
                <a:off x="5415" y="5950"/>
                <a:ext cx="331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N</a:t>
                </a:r>
                <a:r>
                  <a:rPr kumimoji="0" lang="en-US" altLang="cs-CZ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0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40" name="Rectangle 37"/>
              <p:cNvSpPr>
                <a:spLocks noChangeArrowheads="1"/>
              </p:cNvSpPr>
              <p:nvPr/>
            </p:nvSpPr>
            <p:spPr bwMode="auto">
              <a:xfrm>
                <a:off x="6585" y="6098"/>
                <a:ext cx="1261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Zaměstnanost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41" name="Line 38"/>
              <p:cNvSpPr>
                <a:spLocks noChangeShapeType="1"/>
              </p:cNvSpPr>
              <p:nvPr/>
            </p:nvSpPr>
            <p:spPr bwMode="auto">
              <a:xfrm flipH="1">
                <a:off x="4140" y="4532"/>
                <a:ext cx="139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2" name="Line 39"/>
              <p:cNvSpPr>
                <a:spLocks noChangeShapeType="1"/>
              </p:cNvSpPr>
              <p:nvPr/>
            </p:nvSpPr>
            <p:spPr bwMode="auto">
              <a:xfrm flipH="1">
                <a:off x="4155" y="4081"/>
                <a:ext cx="178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3" name="Line 40"/>
              <p:cNvSpPr>
                <a:spLocks noChangeShapeType="1"/>
              </p:cNvSpPr>
              <p:nvPr/>
            </p:nvSpPr>
            <p:spPr bwMode="auto">
              <a:xfrm>
                <a:off x="5550" y="4512"/>
                <a:ext cx="1" cy="144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4" name="Line 41"/>
              <p:cNvSpPr>
                <a:spLocks noChangeShapeType="1"/>
              </p:cNvSpPr>
              <p:nvPr/>
            </p:nvSpPr>
            <p:spPr bwMode="auto">
              <a:xfrm>
                <a:off x="5955" y="4096"/>
                <a:ext cx="1" cy="186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5" name="Oval 42"/>
              <p:cNvSpPr>
                <a:spLocks noChangeArrowheads="1"/>
              </p:cNvSpPr>
              <p:nvPr/>
            </p:nvSpPr>
            <p:spPr bwMode="auto">
              <a:xfrm>
                <a:off x="5880" y="4006"/>
                <a:ext cx="136" cy="13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6" name="Oval 43"/>
              <p:cNvSpPr>
                <a:spLocks noChangeArrowheads="1"/>
              </p:cNvSpPr>
              <p:nvPr/>
            </p:nvSpPr>
            <p:spPr bwMode="auto">
              <a:xfrm>
                <a:off x="5490" y="4457"/>
                <a:ext cx="136" cy="136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7" name="Line 44"/>
              <p:cNvSpPr>
                <a:spLocks noChangeShapeType="1"/>
              </p:cNvSpPr>
              <p:nvPr/>
            </p:nvSpPr>
            <p:spPr bwMode="auto">
              <a:xfrm>
                <a:off x="6450" y="5185"/>
                <a:ext cx="691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5181600" y="1953088"/>
            <a:ext cx="3352800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Pokud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imigranti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a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domorodci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jsou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komplementy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pak tyto skupiny 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nep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ůsobí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na stejném trhu práce.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Obrázek ukazuje trh práce domorodců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Imigra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ce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dělá domorodce produktivnějšími a posouvá křivku poptávky po práci vzhůru, a to i přesto, že objem kapitálu je v krátkém období fixní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Způsobuje to vyšší mzdu a zaměstnanost domorodců.</a:t>
            </a:r>
            <a:endParaRPr kumimoji="0" lang="en-US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14400"/>
          </a:xfrm>
        </p:spPr>
        <p:txBody>
          <a:bodyPr/>
          <a:lstStyle/>
          <a:p>
            <a:r>
              <a:rPr lang="cs-CZ" altLang="cs-CZ" sz="4800" dirty="0"/>
              <a:t>Co se dnes dozvíte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724400"/>
          </a:xfrm>
        </p:spPr>
        <p:txBody>
          <a:bodyPr/>
          <a:lstStyle/>
          <a:p>
            <a:pPr>
              <a:defRPr/>
            </a:pPr>
            <a:r>
              <a:rPr lang="cs-CZ" altLang="cs-CZ" dirty="0"/>
              <a:t>Konkurenční rovnováha na jednom trhu</a:t>
            </a:r>
          </a:p>
          <a:p>
            <a:pPr>
              <a:defRPr/>
            </a:pPr>
            <a:r>
              <a:rPr lang="cs-CZ" altLang="cs-CZ" dirty="0"/>
              <a:t>Konkurenční rovnováha na více trzích</a:t>
            </a:r>
          </a:p>
          <a:p>
            <a:pPr>
              <a:defRPr/>
            </a:pPr>
            <a:r>
              <a:rPr lang="cs-CZ" altLang="cs-CZ" dirty="0" smtClean="0"/>
              <a:t>Dopady zdanění a dotací </a:t>
            </a:r>
            <a:r>
              <a:rPr lang="cs-CZ" altLang="cs-CZ" dirty="0"/>
              <a:t>na konkurenčním trhu práce</a:t>
            </a:r>
          </a:p>
          <a:p>
            <a:pPr>
              <a:defRPr/>
            </a:pPr>
            <a:r>
              <a:rPr lang="cs-CZ" altLang="cs-CZ" dirty="0" smtClean="0"/>
              <a:t>Dopady </a:t>
            </a:r>
            <a:r>
              <a:rPr lang="cs-CZ" altLang="cs-CZ" dirty="0"/>
              <a:t>zavedení povinných nemzdových benefitů</a:t>
            </a:r>
          </a:p>
          <a:p>
            <a:pPr>
              <a:defRPr/>
            </a:pPr>
            <a:r>
              <a:rPr lang="cs-CZ" altLang="cs-CZ" dirty="0" smtClean="0"/>
              <a:t>Dopady </a:t>
            </a:r>
            <a:r>
              <a:rPr lang="cs-CZ" altLang="cs-CZ" dirty="0"/>
              <a:t>imigrace na </a:t>
            </a:r>
            <a:r>
              <a:rPr lang="cs-CZ" altLang="cs-CZ" dirty="0" smtClean="0"/>
              <a:t>konkurenční trhy práce</a:t>
            </a:r>
          </a:p>
          <a:p>
            <a:pPr>
              <a:defRPr/>
            </a:pPr>
            <a:r>
              <a:rPr lang="cs-CZ" altLang="cs-CZ" smtClean="0"/>
              <a:t>Dopady </a:t>
            </a:r>
            <a:r>
              <a:rPr lang="cs-CZ" altLang="cs-CZ" dirty="0" smtClean="0"/>
              <a:t>hurikánů na konkurenční trhy práce</a:t>
            </a:r>
            <a:endParaRPr lang="cs-CZ" altLang="cs-CZ" dirty="0"/>
          </a:p>
          <a:p>
            <a:pPr>
              <a:defRPr/>
            </a:pPr>
            <a:r>
              <a:rPr lang="cs-CZ" altLang="cs-CZ" dirty="0" smtClean="0"/>
              <a:t>Pavučinový model trhu práce</a:t>
            </a:r>
          </a:p>
          <a:p>
            <a:pPr>
              <a:defRPr/>
            </a:pPr>
            <a:r>
              <a:rPr lang="cs-CZ" altLang="cs-CZ" dirty="0" smtClean="0"/>
              <a:t>Rovnováha </a:t>
            </a:r>
            <a:r>
              <a:rPr lang="cs-CZ" altLang="cs-CZ" dirty="0" err="1"/>
              <a:t>monopsonu</a:t>
            </a:r>
            <a:endParaRPr lang="cs-CZ" altLang="cs-CZ" dirty="0"/>
          </a:p>
          <a:p>
            <a:pPr>
              <a:defRPr/>
            </a:pPr>
            <a:r>
              <a:rPr lang="cs-CZ" altLang="cs-CZ" dirty="0" smtClean="0"/>
              <a:t>Rovnováha </a:t>
            </a:r>
            <a:r>
              <a:rPr lang="cs-CZ" altLang="cs-CZ" dirty="0"/>
              <a:t>monopolu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909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641" y="762000"/>
            <a:ext cx="8534400" cy="9633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200" dirty="0"/>
              <a:t>Dlouhodobý dopad imigrace pokud imigranti a domorodci jsou dokonalé substituty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43099" y="2185946"/>
            <a:ext cx="4152122" cy="3706813"/>
            <a:chOff x="3978" y="1915"/>
            <a:chExt cx="4924" cy="4162"/>
          </a:xfrm>
        </p:grpSpPr>
        <p:sp>
          <p:nvSpPr>
            <p:cNvPr id="29" name="Line 5"/>
            <p:cNvSpPr>
              <a:spLocks noChangeShapeType="1"/>
            </p:cNvSpPr>
            <p:nvPr/>
          </p:nvSpPr>
          <p:spPr bwMode="auto">
            <a:xfrm flipV="1">
              <a:off x="5881" y="2936"/>
              <a:ext cx="2131" cy="23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4350" y="2240"/>
              <a:ext cx="1" cy="33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>
              <a:off x="4350" y="5642"/>
              <a:ext cx="348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 flipV="1">
              <a:off x="4875" y="2826"/>
              <a:ext cx="2131" cy="2356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>
              <a:off x="4815" y="3480"/>
              <a:ext cx="2371" cy="18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4110" y="1915"/>
              <a:ext cx="736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5" name="Rectangle 11"/>
            <p:cNvSpPr>
              <a:spLocks noChangeArrowheads="1"/>
            </p:cNvSpPr>
            <p:nvPr/>
          </p:nvSpPr>
          <p:spPr bwMode="auto">
            <a:xfrm>
              <a:off x="7236" y="2641"/>
              <a:ext cx="107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Nabídka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3978" y="4055"/>
              <a:ext cx="331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7" name="Rectangle 13"/>
            <p:cNvSpPr>
              <a:spLocks noChangeArrowheads="1"/>
            </p:cNvSpPr>
            <p:nvPr/>
          </p:nvSpPr>
          <p:spPr bwMode="auto">
            <a:xfrm>
              <a:off x="4000" y="4576"/>
              <a:ext cx="331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7185" y="5127"/>
              <a:ext cx="113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Poptávka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5640" y="5675"/>
              <a:ext cx="331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N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0" name="Rectangle 16"/>
            <p:cNvSpPr>
              <a:spLocks noChangeArrowheads="1"/>
            </p:cNvSpPr>
            <p:nvPr/>
          </p:nvSpPr>
          <p:spPr bwMode="auto">
            <a:xfrm>
              <a:off x="7258" y="5700"/>
              <a:ext cx="1644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1" name="Line 17"/>
            <p:cNvSpPr>
              <a:spLocks noChangeShapeType="1"/>
            </p:cNvSpPr>
            <p:nvPr/>
          </p:nvSpPr>
          <p:spPr bwMode="auto">
            <a:xfrm flipH="1">
              <a:off x="4365" y="4234"/>
              <a:ext cx="2525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H="1">
              <a:off x="4350" y="4738"/>
              <a:ext cx="2060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Line 19"/>
            <p:cNvSpPr>
              <a:spLocks noChangeShapeType="1"/>
            </p:cNvSpPr>
            <p:nvPr/>
          </p:nvSpPr>
          <p:spPr bwMode="auto">
            <a:xfrm>
              <a:off x="5760" y="4237"/>
              <a:ext cx="1" cy="142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Oval 20"/>
            <p:cNvSpPr>
              <a:spLocks noChangeArrowheads="1"/>
            </p:cNvSpPr>
            <p:nvPr/>
          </p:nvSpPr>
          <p:spPr bwMode="auto">
            <a:xfrm>
              <a:off x="6318" y="4666"/>
              <a:ext cx="136" cy="1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Oval 21"/>
            <p:cNvSpPr>
              <a:spLocks noChangeArrowheads="1"/>
            </p:cNvSpPr>
            <p:nvPr/>
          </p:nvSpPr>
          <p:spPr bwMode="auto">
            <a:xfrm>
              <a:off x="5700" y="4162"/>
              <a:ext cx="136" cy="1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>
              <a:off x="6552" y="3493"/>
              <a:ext cx="706" cy="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Line 23"/>
            <p:cNvSpPr>
              <a:spLocks noChangeShapeType="1"/>
            </p:cNvSpPr>
            <p:nvPr/>
          </p:nvSpPr>
          <p:spPr bwMode="auto">
            <a:xfrm>
              <a:off x="5634" y="3263"/>
              <a:ext cx="2371" cy="187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>
              <a:off x="6776" y="4906"/>
              <a:ext cx="70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Line 25"/>
            <p:cNvSpPr>
              <a:spLocks noChangeShapeType="1"/>
            </p:cNvSpPr>
            <p:nvPr/>
          </p:nvSpPr>
          <p:spPr bwMode="auto">
            <a:xfrm>
              <a:off x="6847" y="4293"/>
              <a:ext cx="1" cy="132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Oval 26"/>
            <p:cNvSpPr>
              <a:spLocks noChangeArrowheads="1"/>
            </p:cNvSpPr>
            <p:nvPr/>
          </p:nvSpPr>
          <p:spPr bwMode="auto">
            <a:xfrm>
              <a:off x="6789" y="4174"/>
              <a:ext cx="136" cy="1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Rectangle 27"/>
            <p:cNvSpPr>
              <a:spLocks noChangeArrowheads="1"/>
            </p:cNvSpPr>
            <p:nvPr/>
          </p:nvSpPr>
          <p:spPr bwMode="auto">
            <a:xfrm>
              <a:off x="6216" y="5675"/>
              <a:ext cx="1145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N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 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+ 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i</a:t>
              </a:r>
              <a:r>
                <a: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migrant</a:t>
              </a: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i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</p:grp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4343400" y="1833563"/>
            <a:ext cx="4491578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Imigra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ce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posouvá nabídkovou křivku vpravo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Výsledkem je pokles mzdy z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V dlouhém období firmy rozšiřují množství kapitálu, jelikož využívají výhody levnější pracovní síly, což posouvá poptávku po práci vzhůru.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Pokud má produkční funkce konstantní výnosy z rozsahu, pak firmy v LR drží konstantní poměr práce a kapitálu, což implikuje, že i mzda je v LR konstantní.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V dlouhém období nemá imigrace žádný vliv na mzdy a zaměstnanost domorodců.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236" y="685800"/>
            <a:ext cx="91440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Reakce trhů práce domorodců na imigraci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1" name="Group 4"/>
          <p:cNvGrpSpPr>
            <a:grpSpLocks/>
          </p:cNvGrpSpPr>
          <p:nvPr/>
        </p:nvGrpSpPr>
        <p:grpSpPr bwMode="auto">
          <a:xfrm>
            <a:off x="850115" y="1524888"/>
            <a:ext cx="7619604" cy="3532188"/>
            <a:chOff x="1483" y="2137"/>
            <a:chExt cx="9424" cy="4473"/>
          </a:xfrm>
        </p:grpSpPr>
        <p:grpSp>
          <p:nvGrpSpPr>
            <p:cNvPr id="52" name="Group 5"/>
            <p:cNvGrpSpPr>
              <a:grpSpLocks/>
            </p:cNvGrpSpPr>
            <p:nvPr/>
          </p:nvGrpSpPr>
          <p:grpSpPr bwMode="auto">
            <a:xfrm>
              <a:off x="6165" y="2138"/>
              <a:ext cx="4742" cy="4472"/>
              <a:chOff x="6165" y="2138"/>
              <a:chExt cx="4742" cy="4472"/>
            </a:xfrm>
          </p:grpSpPr>
          <p:sp>
            <p:nvSpPr>
              <p:cNvPr id="79" name="Line 6"/>
              <p:cNvSpPr>
                <a:spLocks noChangeShapeType="1"/>
              </p:cNvSpPr>
              <p:nvPr/>
            </p:nvSpPr>
            <p:spPr bwMode="auto">
              <a:xfrm>
                <a:off x="6540" y="2466"/>
                <a:ext cx="1" cy="34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0" name="Line 7"/>
              <p:cNvSpPr>
                <a:spLocks noChangeShapeType="1"/>
              </p:cNvSpPr>
              <p:nvPr/>
            </p:nvSpPr>
            <p:spPr bwMode="auto">
              <a:xfrm>
                <a:off x="6540" y="5916"/>
                <a:ext cx="348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 flipV="1">
                <a:off x="6926" y="3065"/>
                <a:ext cx="2004" cy="221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2" name="Line 9"/>
              <p:cNvSpPr>
                <a:spLocks noChangeShapeType="1"/>
              </p:cNvSpPr>
              <p:nvPr/>
            </p:nvSpPr>
            <p:spPr bwMode="auto">
              <a:xfrm>
                <a:off x="7005" y="3726"/>
                <a:ext cx="2371" cy="18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83" name="Rectangle 10"/>
              <p:cNvSpPr>
                <a:spLocks noChangeArrowheads="1"/>
              </p:cNvSpPr>
              <p:nvPr/>
            </p:nvSpPr>
            <p:spPr bwMode="auto">
              <a:xfrm>
                <a:off x="6165" y="2138"/>
                <a:ext cx="736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Mzda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84" name="Rectangle 11"/>
              <p:cNvSpPr>
                <a:spLocks noChangeArrowheads="1"/>
              </p:cNvSpPr>
              <p:nvPr/>
            </p:nvSpPr>
            <p:spPr bwMode="auto">
              <a:xfrm>
                <a:off x="7136" y="3473"/>
                <a:ext cx="451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P</a:t>
                </a:r>
                <a:r>
                  <a:rPr kumimoji="0" lang="en-US" altLang="cs-CZ" sz="1400" b="0" i="1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PT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85" name="Rectangle 12"/>
              <p:cNvSpPr>
                <a:spLocks noChangeArrowheads="1"/>
              </p:cNvSpPr>
              <p:nvPr/>
            </p:nvSpPr>
            <p:spPr bwMode="auto">
              <a:xfrm>
                <a:off x="6193" y="3796"/>
                <a:ext cx="331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w</a:t>
                </a:r>
                <a:r>
                  <a:rPr kumimoji="0" lang="en-US" altLang="cs-CZ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0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86" name="Rectangle 13"/>
              <p:cNvSpPr>
                <a:spLocks noChangeArrowheads="1"/>
              </p:cNvSpPr>
              <p:nvPr/>
            </p:nvSpPr>
            <p:spPr bwMode="auto">
              <a:xfrm>
                <a:off x="9450" y="5435"/>
                <a:ext cx="108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Poptávka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87" name="Rectangle 14"/>
              <p:cNvSpPr>
                <a:spLocks noChangeArrowheads="1"/>
              </p:cNvSpPr>
              <p:nvPr/>
            </p:nvSpPr>
            <p:spPr bwMode="auto">
              <a:xfrm>
                <a:off x="7465" y="6247"/>
                <a:ext cx="1765" cy="3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(</a:t>
                </a: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b</a:t>
                </a: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) Pittsburgh</a:t>
                </a:r>
              </a:p>
            </p:txBody>
          </p:sp>
          <p:sp>
            <p:nvSpPr>
              <p:cNvPr id="88" name="Rectangle 15"/>
              <p:cNvSpPr>
                <a:spLocks noChangeArrowheads="1"/>
              </p:cNvSpPr>
              <p:nvPr/>
            </p:nvSpPr>
            <p:spPr bwMode="auto">
              <a:xfrm>
                <a:off x="9270" y="5917"/>
                <a:ext cx="1637" cy="3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Zaměstnanost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89" name="Line 16"/>
              <p:cNvSpPr>
                <a:spLocks noChangeShapeType="1"/>
              </p:cNvSpPr>
              <p:nvPr/>
            </p:nvSpPr>
            <p:spPr bwMode="auto">
              <a:xfrm flipH="1">
                <a:off x="6509" y="4341"/>
                <a:ext cx="131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90" name="Line 17"/>
              <p:cNvSpPr>
                <a:spLocks noChangeShapeType="1"/>
              </p:cNvSpPr>
              <p:nvPr/>
            </p:nvSpPr>
            <p:spPr bwMode="auto">
              <a:xfrm>
                <a:off x="8130" y="3346"/>
                <a:ext cx="406" cy="1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91" name="Line 18"/>
              <p:cNvSpPr>
                <a:spLocks noChangeShapeType="1"/>
              </p:cNvSpPr>
              <p:nvPr/>
            </p:nvSpPr>
            <p:spPr bwMode="auto">
              <a:xfrm flipV="1">
                <a:off x="6771" y="3038"/>
                <a:ext cx="1388" cy="1535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92" name="Line 19"/>
              <p:cNvSpPr>
                <a:spLocks noChangeShapeType="1"/>
              </p:cNvSpPr>
              <p:nvPr/>
            </p:nvSpPr>
            <p:spPr bwMode="auto">
              <a:xfrm flipH="1">
                <a:off x="6503" y="3968"/>
                <a:ext cx="83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93" name="Rectangle 20"/>
              <p:cNvSpPr>
                <a:spLocks noChangeArrowheads="1"/>
              </p:cNvSpPr>
              <p:nvPr/>
            </p:nvSpPr>
            <p:spPr bwMode="auto">
              <a:xfrm>
                <a:off x="8121" y="2739"/>
                <a:ext cx="303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S</a:t>
                </a:r>
                <a:r>
                  <a:rPr kumimoji="0" lang="en-US" altLang="cs-CZ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0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94" name="Rectangle 21"/>
              <p:cNvSpPr>
                <a:spLocks noChangeArrowheads="1"/>
              </p:cNvSpPr>
              <p:nvPr/>
            </p:nvSpPr>
            <p:spPr bwMode="auto">
              <a:xfrm>
                <a:off x="9003" y="2817"/>
                <a:ext cx="303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S</a:t>
                </a:r>
                <a:r>
                  <a:rPr kumimoji="0" lang="en-US" altLang="cs-CZ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3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95" name="Rectangle 22"/>
              <p:cNvSpPr>
                <a:spLocks noChangeArrowheads="1"/>
              </p:cNvSpPr>
              <p:nvPr/>
            </p:nvSpPr>
            <p:spPr bwMode="auto">
              <a:xfrm>
                <a:off x="6202" y="4188"/>
                <a:ext cx="331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w</a:t>
                </a:r>
                <a:r>
                  <a:rPr kumimoji="0" lang="en-US" altLang="cs-CZ" sz="14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*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96" name="Oval 23"/>
              <p:cNvSpPr>
                <a:spLocks noChangeArrowheads="1"/>
              </p:cNvSpPr>
              <p:nvPr/>
            </p:nvSpPr>
            <p:spPr bwMode="auto">
              <a:xfrm>
                <a:off x="7741" y="4286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97" name="Oval 24"/>
              <p:cNvSpPr>
                <a:spLocks noChangeArrowheads="1"/>
              </p:cNvSpPr>
              <p:nvPr/>
            </p:nvSpPr>
            <p:spPr bwMode="auto">
              <a:xfrm>
                <a:off x="7256" y="3917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  <p:grpSp>
          <p:nvGrpSpPr>
            <p:cNvPr id="53" name="Group 25"/>
            <p:cNvGrpSpPr>
              <a:grpSpLocks/>
            </p:cNvGrpSpPr>
            <p:nvPr/>
          </p:nvGrpSpPr>
          <p:grpSpPr bwMode="auto">
            <a:xfrm>
              <a:off x="1483" y="2137"/>
              <a:ext cx="4875" cy="4473"/>
              <a:chOff x="1483" y="2137"/>
              <a:chExt cx="4875" cy="4473"/>
            </a:xfrm>
          </p:grpSpPr>
          <p:sp>
            <p:nvSpPr>
              <p:cNvPr id="54" name="Line 26"/>
              <p:cNvSpPr>
                <a:spLocks noChangeShapeType="1"/>
              </p:cNvSpPr>
              <p:nvPr/>
            </p:nvSpPr>
            <p:spPr bwMode="auto">
              <a:xfrm>
                <a:off x="1950" y="2466"/>
                <a:ext cx="1" cy="346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5" name="Line 27"/>
              <p:cNvSpPr>
                <a:spLocks noChangeShapeType="1"/>
              </p:cNvSpPr>
              <p:nvPr/>
            </p:nvSpPr>
            <p:spPr bwMode="auto">
              <a:xfrm>
                <a:off x="1950" y="5916"/>
                <a:ext cx="3481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6" name="Line 28"/>
              <p:cNvSpPr>
                <a:spLocks noChangeShapeType="1"/>
              </p:cNvSpPr>
              <p:nvPr/>
            </p:nvSpPr>
            <p:spPr bwMode="auto">
              <a:xfrm flipV="1">
                <a:off x="2539" y="3203"/>
                <a:ext cx="1823" cy="201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7" name="Line 29"/>
              <p:cNvSpPr>
                <a:spLocks noChangeShapeType="1"/>
              </p:cNvSpPr>
              <p:nvPr/>
            </p:nvSpPr>
            <p:spPr bwMode="auto">
              <a:xfrm>
                <a:off x="2415" y="3731"/>
                <a:ext cx="2236" cy="176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58" name="Rectangle 30"/>
              <p:cNvSpPr>
                <a:spLocks noChangeArrowheads="1"/>
              </p:cNvSpPr>
              <p:nvPr/>
            </p:nvSpPr>
            <p:spPr bwMode="auto">
              <a:xfrm>
                <a:off x="1710" y="2137"/>
                <a:ext cx="736" cy="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Mzda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59" name="Rectangle 31"/>
              <p:cNvSpPr>
                <a:spLocks noChangeArrowheads="1"/>
              </p:cNvSpPr>
              <p:nvPr/>
            </p:nvSpPr>
            <p:spPr bwMode="auto">
              <a:xfrm>
                <a:off x="1634" y="3786"/>
                <a:ext cx="331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w</a:t>
                </a:r>
                <a:r>
                  <a:rPr kumimoji="0" lang="en-US" altLang="cs-CZ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0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60" name="Rectangle 32"/>
              <p:cNvSpPr>
                <a:spLocks noChangeArrowheads="1"/>
              </p:cNvSpPr>
              <p:nvPr/>
            </p:nvSpPr>
            <p:spPr bwMode="auto">
              <a:xfrm>
                <a:off x="2548" y="3451"/>
                <a:ext cx="451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P</a:t>
                </a:r>
                <a:r>
                  <a:rPr kumimoji="0" lang="en-US" altLang="cs-CZ" sz="1400" b="0" i="1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LA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61" name="Rectangle 33"/>
              <p:cNvSpPr>
                <a:spLocks noChangeArrowheads="1"/>
              </p:cNvSpPr>
              <p:nvPr/>
            </p:nvSpPr>
            <p:spPr bwMode="auto">
              <a:xfrm>
                <a:off x="1483" y="4659"/>
                <a:ext cx="481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w</a:t>
                </a:r>
                <a:r>
                  <a:rPr kumimoji="0" lang="en-US" altLang="cs-CZ" sz="1400" b="0" i="1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LA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62" name="Rectangle 34"/>
              <p:cNvSpPr>
                <a:spLocks noChangeArrowheads="1"/>
              </p:cNvSpPr>
              <p:nvPr/>
            </p:nvSpPr>
            <p:spPr bwMode="auto">
              <a:xfrm>
                <a:off x="2446" y="6280"/>
                <a:ext cx="204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(</a:t>
                </a:r>
                <a:r>
                  <a:rPr kumimoji="0" lang="en-US" altLang="cs-CZ" sz="14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a</a:t>
                </a:r>
                <a:r>
                  <a: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) Los Angeles</a:t>
                </a:r>
              </a:p>
            </p:txBody>
          </p:sp>
          <p:sp>
            <p:nvSpPr>
              <p:cNvPr id="63" name="Rectangle 35"/>
              <p:cNvSpPr>
                <a:spLocks noChangeArrowheads="1"/>
              </p:cNvSpPr>
              <p:nvPr/>
            </p:nvSpPr>
            <p:spPr bwMode="auto">
              <a:xfrm>
                <a:off x="4697" y="5932"/>
                <a:ext cx="1661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Zaměstnanost</a:t>
                </a:r>
                <a:endParaRPr kumimoji="0" lang="en-US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64" name="Line 36"/>
              <p:cNvSpPr>
                <a:spLocks noChangeShapeType="1"/>
              </p:cNvSpPr>
              <p:nvPr/>
            </p:nvSpPr>
            <p:spPr bwMode="auto">
              <a:xfrm flipH="1">
                <a:off x="1981" y="4396"/>
                <a:ext cx="1287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5" name="Line 37"/>
              <p:cNvSpPr>
                <a:spLocks noChangeShapeType="1"/>
              </p:cNvSpPr>
              <p:nvPr/>
            </p:nvSpPr>
            <p:spPr bwMode="auto">
              <a:xfrm flipH="1">
                <a:off x="1936" y="4826"/>
                <a:ext cx="1784" cy="2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6" name="Line 38"/>
              <p:cNvSpPr>
                <a:spLocks noChangeShapeType="1"/>
              </p:cNvSpPr>
              <p:nvPr/>
            </p:nvSpPr>
            <p:spPr bwMode="auto">
              <a:xfrm flipH="1">
                <a:off x="3799" y="3941"/>
                <a:ext cx="611" cy="2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7" name="Line 39"/>
              <p:cNvSpPr>
                <a:spLocks noChangeShapeType="1"/>
              </p:cNvSpPr>
              <p:nvPr/>
            </p:nvSpPr>
            <p:spPr bwMode="auto">
              <a:xfrm>
                <a:off x="3260" y="3533"/>
                <a:ext cx="1588" cy="2"/>
              </a:xfrm>
              <a:prstGeom prst="line">
                <a:avLst/>
              </a:prstGeom>
              <a:noFill/>
              <a:ln w="6350">
                <a:solidFill>
                  <a:srgbClr val="FF0000"/>
                </a:solidFill>
                <a:round/>
                <a:headEnd type="none" w="sm" len="sm"/>
                <a:tailEnd type="arrow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8" name="Line 40"/>
              <p:cNvSpPr>
                <a:spLocks noChangeShapeType="1"/>
              </p:cNvSpPr>
              <p:nvPr/>
            </p:nvSpPr>
            <p:spPr bwMode="auto">
              <a:xfrm flipV="1">
                <a:off x="2083" y="3136"/>
                <a:ext cx="1418" cy="156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69" name="Line 41"/>
              <p:cNvSpPr>
                <a:spLocks noChangeShapeType="1"/>
              </p:cNvSpPr>
              <p:nvPr/>
            </p:nvSpPr>
            <p:spPr bwMode="auto">
              <a:xfrm flipV="1">
                <a:off x="3157" y="3327"/>
                <a:ext cx="1963" cy="2170"/>
              </a:xfrm>
              <a:prstGeom prst="line">
                <a:avLst/>
              </a:prstGeom>
              <a:noFill/>
              <a:ln w="1587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0" name="Line 42"/>
              <p:cNvSpPr>
                <a:spLocks noChangeShapeType="1"/>
              </p:cNvSpPr>
              <p:nvPr/>
            </p:nvSpPr>
            <p:spPr bwMode="auto">
              <a:xfrm flipH="1">
                <a:off x="1919" y="3983"/>
                <a:ext cx="83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1" name="Rectangle 43"/>
              <p:cNvSpPr>
                <a:spLocks noChangeArrowheads="1"/>
              </p:cNvSpPr>
              <p:nvPr/>
            </p:nvSpPr>
            <p:spPr bwMode="auto">
              <a:xfrm>
                <a:off x="3445" y="2894"/>
                <a:ext cx="303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S</a:t>
                </a:r>
                <a:r>
                  <a:rPr kumimoji="0" lang="en-US" altLang="cs-CZ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0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72" name="Rectangle 44"/>
              <p:cNvSpPr>
                <a:spLocks noChangeArrowheads="1"/>
              </p:cNvSpPr>
              <p:nvPr/>
            </p:nvSpPr>
            <p:spPr bwMode="auto">
              <a:xfrm>
                <a:off x="5210" y="2987"/>
                <a:ext cx="303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S</a:t>
                </a:r>
                <a:r>
                  <a:rPr kumimoji="0" lang="en-US" altLang="cs-CZ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1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73" name="Rectangle 45"/>
              <p:cNvSpPr>
                <a:spLocks noChangeArrowheads="1"/>
              </p:cNvSpPr>
              <p:nvPr/>
            </p:nvSpPr>
            <p:spPr bwMode="auto">
              <a:xfrm>
                <a:off x="4343" y="2910"/>
                <a:ext cx="303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S</a:t>
                </a:r>
                <a:r>
                  <a:rPr kumimoji="0" lang="en-US" altLang="cs-CZ" sz="14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2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74" name="Rectangle 46"/>
              <p:cNvSpPr>
                <a:spLocks noChangeArrowheads="1"/>
              </p:cNvSpPr>
              <p:nvPr/>
            </p:nvSpPr>
            <p:spPr bwMode="auto">
              <a:xfrm>
                <a:off x="4697" y="5357"/>
                <a:ext cx="1122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Poptávka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75" name="Rectangle 47"/>
              <p:cNvSpPr>
                <a:spLocks noChangeArrowheads="1"/>
              </p:cNvSpPr>
              <p:nvPr/>
            </p:nvSpPr>
            <p:spPr bwMode="auto">
              <a:xfrm>
                <a:off x="1619" y="4188"/>
                <a:ext cx="331" cy="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4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w</a:t>
                </a:r>
                <a:r>
                  <a:rPr kumimoji="0" lang="en-US" altLang="cs-CZ" sz="1400" b="0" i="0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*</a:t>
                </a:r>
                <a:endPara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76" name="Oval 48"/>
              <p:cNvSpPr>
                <a:spLocks noChangeArrowheads="1"/>
              </p:cNvSpPr>
              <p:nvPr/>
            </p:nvSpPr>
            <p:spPr bwMode="auto">
              <a:xfrm>
                <a:off x="3720" y="4765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7" name="Oval 49"/>
              <p:cNvSpPr>
                <a:spLocks noChangeArrowheads="1"/>
              </p:cNvSpPr>
              <p:nvPr/>
            </p:nvSpPr>
            <p:spPr bwMode="auto">
              <a:xfrm>
                <a:off x="3214" y="4352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78" name="Oval 50"/>
              <p:cNvSpPr>
                <a:spLocks noChangeArrowheads="1"/>
              </p:cNvSpPr>
              <p:nvPr/>
            </p:nvSpPr>
            <p:spPr bwMode="auto">
              <a:xfrm>
                <a:off x="2687" y="3932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sp>
        <p:nvSpPr>
          <p:cNvPr id="99" name="Rectangle 30"/>
          <p:cNvSpPr>
            <a:spLocks noChangeArrowheads="1"/>
          </p:cNvSpPr>
          <p:nvPr/>
        </p:nvSpPr>
        <p:spPr bwMode="auto">
          <a:xfrm>
            <a:off x="304800" y="5562600"/>
            <a:ext cx="8430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800" dirty="0">
                <a:solidFill>
                  <a:srgbClr val="275093"/>
                </a:solidFill>
                <a:latin typeface="Verdana" pitchFamily="34" charset="0"/>
              </a:rPr>
              <a:t>Empirické studie nachází pouze malý dopad imigrace na výdělky domorodců. </a:t>
            </a:r>
            <a:r>
              <a:rPr lang="cs-CZ" altLang="cs-CZ" sz="1800" dirty="0" smtClean="0">
                <a:solidFill>
                  <a:srgbClr val="275093"/>
                </a:solidFill>
                <a:latin typeface="Verdana" pitchFamily="34" charset="0"/>
              </a:rPr>
              <a:t>Proč?</a:t>
            </a:r>
            <a:r>
              <a:rPr lang="en-US" altLang="cs-CZ" sz="1800" dirty="0" smtClean="0">
                <a:solidFill>
                  <a:srgbClr val="275093"/>
                </a:solidFill>
                <a:latin typeface="Verdana" pitchFamily="34" charset="0"/>
              </a:rPr>
              <a:t> </a:t>
            </a:r>
            <a:r>
              <a:rPr lang="cs-CZ" altLang="cs-CZ" sz="1800" dirty="0" smtClean="0">
                <a:solidFill>
                  <a:srgbClr val="275093"/>
                </a:solidFill>
                <a:latin typeface="Verdana" pitchFamily="34" charset="0"/>
              </a:rPr>
              <a:t>Dopad přílivu imigrantů do LA se </a:t>
            </a:r>
            <a:r>
              <a:rPr lang="en-US" altLang="cs-CZ" sz="1800" dirty="0" smtClean="0">
                <a:solidFill>
                  <a:srgbClr val="275093"/>
                </a:solidFill>
                <a:latin typeface="Verdana" pitchFamily="34" charset="0"/>
              </a:rPr>
              <a:t>“</a:t>
            </a:r>
            <a:r>
              <a:rPr lang="cs-CZ" altLang="cs-CZ" sz="1800" dirty="0" smtClean="0">
                <a:solidFill>
                  <a:srgbClr val="275093"/>
                </a:solidFill>
                <a:latin typeface="Verdana" pitchFamily="34" charset="0"/>
              </a:rPr>
              <a:t>přelije</a:t>
            </a:r>
            <a:r>
              <a:rPr lang="en-US" altLang="cs-CZ" sz="1800" dirty="0" smtClean="0">
                <a:solidFill>
                  <a:srgbClr val="275093"/>
                </a:solidFill>
                <a:latin typeface="Verdana" pitchFamily="34" charset="0"/>
              </a:rPr>
              <a:t>”</a:t>
            </a:r>
            <a:r>
              <a:rPr lang="cs-CZ" altLang="cs-CZ" sz="1800" dirty="0" smtClean="0">
                <a:solidFill>
                  <a:srgbClr val="275093"/>
                </a:solidFill>
                <a:latin typeface="Verdana" pitchFamily="34" charset="0"/>
              </a:rPr>
              <a:t> i na jiné trhy (na</a:t>
            </a:r>
            <a:r>
              <a:rPr lang="en-US" altLang="cs-CZ" sz="1800" dirty="0" smtClean="0">
                <a:solidFill>
                  <a:srgbClr val="275093"/>
                </a:solidFill>
                <a:latin typeface="Verdana" pitchFamily="34" charset="0"/>
              </a:rPr>
              <a:t>p</a:t>
            </a:r>
            <a:r>
              <a:rPr lang="cs-CZ" altLang="cs-CZ" sz="1800" dirty="0" smtClean="0">
                <a:solidFill>
                  <a:srgbClr val="275093"/>
                </a:solidFill>
                <a:latin typeface="Verdana" pitchFamily="34" charset="0"/>
              </a:rPr>
              <a:t>ř. do </a:t>
            </a:r>
            <a:r>
              <a:rPr lang="cs-CZ" altLang="cs-CZ" sz="1800" dirty="0" err="1" smtClean="0">
                <a:solidFill>
                  <a:srgbClr val="275093"/>
                </a:solidFill>
                <a:latin typeface="Verdana" pitchFamily="34" charset="0"/>
              </a:rPr>
              <a:t>Pittsburgu</a:t>
            </a:r>
            <a:r>
              <a:rPr lang="cs-CZ" altLang="cs-CZ" sz="1800" dirty="0" smtClean="0">
                <a:solidFill>
                  <a:srgbClr val="275093"/>
                </a:solidFill>
                <a:latin typeface="Verdana" pitchFamily="34" charset="0"/>
              </a:rPr>
              <a:t>).</a:t>
            </a:r>
            <a:endParaRPr lang="en-US" altLang="cs-CZ" sz="1800" dirty="0" smtClean="0">
              <a:solidFill>
                <a:srgbClr val="275093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9144000" cy="9969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2800" dirty="0"/>
              <a:t>Populační t</a:t>
            </a:r>
            <a:r>
              <a:rPr lang="en-US" altLang="cs-CZ" sz="2800" dirty="0"/>
              <a:t>rend</a:t>
            </a:r>
            <a:r>
              <a:rPr lang="cs-CZ" altLang="cs-CZ" sz="2800" dirty="0"/>
              <a:t>y</a:t>
            </a:r>
            <a:r>
              <a:rPr lang="en-US" altLang="cs-CZ" sz="2800" dirty="0"/>
              <a:t> </a:t>
            </a:r>
            <a:r>
              <a:rPr lang="cs-CZ" altLang="cs-CZ" sz="2800" dirty="0"/>
              <a:t>v</a:t>
            </a:r>
            <a:r>
              <a:rPr lang="en-US" altLang="cs-CZ" sz="2800" dirty="0"/>
              <a:t> </a:t>
            </a:r>
            <a:r>
              <a:rPr lang="cs-CZ" altLang="cs-CZ" sz="2800" dirty="0"/>
              <a:t>K</a:t>
            </a:r>
            <a:r>
              <a:rPr lang="en-US" altLang="cs-CZ" sz="2800" dirty="0" err="1"/>
              <a:t>aliforni</a:t>
            </a:r>
            <a:r>
              <a:rPr lang="cs-CZ" altLang="cs-CZ" sz="2800" dirty="0"/>
              <a:t>i</a:t>
            </a:r>
            <a:r>
              <a:rPr lang="en-US" altLang="cs-CZ" sz="2800" dirty="0"/>
              <a:t>, 1950-1990 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en-US" altLang="cs-CZ" sz="2800" dirty="0"/>
              <a:t>P</a:t>
            </a:r>
            <a:r>
              <a:rPr lang="cs-CZ" altLang="cs-CZ" sz="2800" dirty="0" err="1"/>
              <a:t>rocenta</a:t>
            </a:r>
            <a:r>
              <a:rPr lang="en-US" altLang="cs-CZ" sz="2800" dirty="0"/>
              <a:t> </a:t>
            </a:r>
            <a:r>
              <a:rPr lang="cs-CZ" altLang="cs-CZ" sz="2800" dirty="0"/>
              <a:t>celkové populace </a:t>
            </a:r>
            <a:r>
              <a:rPr lang="en-US" altLang="cs-CZ" sz="2800" dirty="0"/>
              <a:t>US</a:t>
            </a:r>
            <a:r>
              <a:rPr lang="cs-CZ" altLang="cs-CZ" sz="2800" dirty="0"/>
              <a:t>A žijící v K</a:t>
            </a:r>
            <a:r>
              <a:rPr lang="en-US" altLang="cs-CZ" sz="2800" dirty="0" err="1"/>
              <a:t>aliforni</a:t>
            </a:r>
            <a:r>
              <a:rPr lang="cs-CZ" altLang="cs-CZ" sz="2800" dirty="0"/>
              <a:t>i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3250" name="Picture 1" descr="bor23208_0415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58315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645994" y="5867399"/>
            <a:ext cx="82296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600" dirty="0" smtClean="0">
                <a:solidFill>
                  <a:srgbClr val="275093"/>
                </a:solidFill>
                <a:latin typeface="Verdana" pitchFamily="34" charset="0"/>
              </a:rPr>
              <a:t>V roce 1968 nastává změna vládní politiky, která usnadňuje migraci do USA. Vede to ke zvýšenému přílivu imigrantů – po roce 1970 roste jejich podíl na populaci. Jak na to reaguje domorodé obyvatelstvo?</a:t>
            </a:r>
            <a:endParaRPr lang="en-US" altLang="cs-CZ" sz="1600" dirty="0" smtClean="0">
              <a:solidFill>
                <a:srgbClr val="275093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609600"/>
            <a:ext cx="8229600" cy="9509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2800" dirty="0"/>
              <a:t>Bodový diagram</a:t>
            </a:r>
            <a:r>
              <a:rPr lang="en-US" altLang="cs-CZ" sz="2800" dirty="0"/>
              <a:t> </a:t>
            </a:r>
            <a:r>
              <a:rPr lang="cs-CZ" altLang="cs-CZ" sz="2800" dirty="0"/>
              <a:t>závislosti mzdy a míry imigrace u různých skupin domorodých pracovníků</a:t>
            </a:r>
            <a:endParaRPr lang="en-US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4274" name="Picture 1" descr="bor23208_0416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23180"/>
            <a:ext cx="7543800" cy="472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400" dirty="0"/>
              <a:t>Ekonomické přínosy imigrace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59" name="Group 4"/>
          <p:cNvGrpSpPr>
            <a:grpSpLocks/>
          </p:cNvGrpSpPr>
          <p:nvPr/>
        </p:nvGrpSpPr>
        <p:grpSpPr bwMode="auto">
          <a:xfrm>
            <a:off x="390452" y="2030594"/>
            <a:ext cx="4452938" cy="3854450"/>
            <a:chOff x="3492" y="2314"/>
            <a:chExt cx="5194" cy="4565"/>
          </a:xfrm>
        </p:grpSpPr>
        <p:sp>
          <p:nvSpPr>
            <p:cNvPr id="60" name="Line 5"/>
            <p:cNvSpPr>
              <a:spLocks noChangeShapeType="1"/>
            </p:cNvSpPr>
            <p:nvPr/>
          </p:nvSpPr>
          <p:spPr bwMode="auto">
            <a:xfrm>
              <a:off x="3822" y="2639"/>
              <a:ext cx="1" cy="3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1" name="Rectangle 6"/>
            <p:cNvSpPr>
              <a:spLocks noChangeArrowheads="1"/>
            </p:cNvSpPr>
            <p:nvPr/>
          </p:nvSpPr>
          <p:spPr bwMode="auto">
            <a:xfrm>
              <a:off x="3525" y="2314"/>
              <a:ext cx="79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2" name="Rectangle 7"/>
            <p:cNvSpPr>
              <a:spLocks noChangeArrowheads="1"/>
            </p:cNvSpPr>
            <p:nvPr/>
          </p:nvSpPr>
          <p:spPr bwMode="auto">
            <a:xfrm>
              <a:off x="7047" y="6514"/>
              <a:ext cx="163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3" name="Line 8"/>
            <p:cNvSpPr>
              <a:spLocks noChangeShapeType="1"/>
            </p:cNvSpPr>
            <p:nvPr/>
          </p:nvSpPr>
          <p:spPr bwMode="auto">
            <a:xfrm>
              <a:off x="3867" y="3507"/>
              <a:ext cx="3594" cy="2474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4" name="Line 9"/>
            <p:cNvSpPr>
              <a:spLocks noChangeShapeType="1"/>
            </p:cNvSpPr>
            <p:nvPr/>
          </p:nvSpPr>
          <p:spPr bwMode="auto">
            <a:xfrm>
              <a:off x="5180" y="3101"/>
              <a:ext cx="1" cy="334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5" name="Line 10"/>
            <p:cNvSpPr>
              <a:spLocks noChangeShapeType="1"/>
            </p:cNvSpPr>
            <p:nvPr/>
          </p:nvSpPr>
          <p:spPr bwMode="auto">
            <a:xfrm>
              <a:off x="6048" y="3122"/>
              <a:ext cx="1" cy="332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6" name="Line 11"/>
            <p:cNvSpPr>
              <a:spLocks noChangeShapeType="1"/>
            </p:cNvSpPr>
            <p:nvPr/>
          </p:nvSpPr>
          <p:spPr bwMode="auto">
            <a:xfrm flipH="1">
              <a:off x="3823" y="4410"/>
              <a:ext cx="135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7" name="Line 12"/>
            <p:cNvSpPr>
              <a:spLocks noChangeShapeType="1"/>
            </p:cNvSpPr>
            <p:nvPr/>
          </p:nvSpPr>
          <p:spPr bwMode="auto">
            <a:xfrm flipH="1">
              <a:off x="3822" y="5024"/>
              <a:ext cx="222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8" name="Rectangle 13"/>
            <p:cNvSpPr>
              <a:spLocks noChangeArrowheads="1"/>
            </p:cNvSpPr>
            <p:nvPr/>
          </p:nvSpPr>
          <p:spPr bwMode="auto">
            <a:xfrm>
              <a:off x="5981" y="2761"/>
              <a:ext cx="3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sym typeface="Symbol" pitchFamily="18" charset="2"/>
                </a:rPr>
                <a:t>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9" name="Rectangle 14"/>
            <p:cNvSpPr>
              <a:spLocks noChangeArrowheads="1"/>
            </p:cNvSpPr>
            <p:nvPr/>
          </p:nvSpPr>
          <p:spPr bwMode="auto">
            <a:xfrm>
              <a:off x="5118" y="2775"/>
              <a:ext cx="3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0" name="Rectangle 15"/>
            <p:cNvSpPr>
              <a:spLocks noChangeArrowheads="1"/>
            </p:cNvSpPr>
            <p:nvPr/>
          </p:nvSpPr>
          <p:spPr bwMode="auto">
            <a:xfrm>
              <a:off x="3780" y="6460"/>
              <a:ext cx="3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</a:p>
          </p:txBody>
        </p:sp>
        <p:sp>
          <p:nvSpPr>
            <p:cNvPr id="71" name="Rectangle 16"/>
            <p:cNvSpPr>
              <a:spLocks noChangeArrowheads="1"/>
            </p:cNvSpPr>
            <p:nvPr/>
          </p:nvSpPr>
          <p:spPr bwMode="auto">
            <a:xfrm>
              <a:off x="6118" y="4655"/>
              <a:ext cx="3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C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2" name="Rectangle 17"/>
            <p:cNvSpPr>
              <a:spLocks noChangeArrowheads="1"/>
            </p:cNvSpPr>
            <p:nvPr/>
          </p:nvSpPr>
          <p:spPr bwMode="auto">
            <a:xfrm>
              <a:off x="5264" y="4024"/>
              <a:ext cx="3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B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3" name="Rectangle 18"/>
            <p:cNvSpPr>
              <a:spLocks noChangeArrowheads="1"/>
            </p:cNvSpPr>
            <p:nvPr/>
          </p:nvSpPr>
          <p:spPr bwMode="auto">
            <a:xfrm>
              <a:off x="5040" y="6460"/>
              <a:ext cx="3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N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4" name="Rectangle 19"/>
            <p:cNvSpPr>
              <a:spLocks noChangeArrowheads="1"/>
            </p:cNvSpPr>
            <p:nvPr/>
          </p:nvSpPr>
          <p:spPr bwMode="auto">
            <a:xfrm>
              <a:off x="5908" y="6475"/>
              <a:ext cx="3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5" name="Rectangle 20"/>
            <p:cNvSpPr>
              <a:spLocks noChangeArrowheads="1"/>
            </p:cNvSpPr>
            <p:nvPr/>
          </p:nvSpPr>
          <p:spPr bwMode="auto">
            <a:xfrm>
              <a:off x="3577" y="3158"/>
              <a:ext cx="32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6" name="Rectangle 21"/>
            <p:cNvSpPr>
              <a:spLocks noChangeArrowheads="1"/>
            </p:cNvSpPr>
            <p:nvPr/>
          </p:nvSpPr>
          <p:spPr bwMode="auto">
            <a:xfrm>
              <a:off x="3492" y="4183"/>
              <a:ext cx="3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7" name="Rectangle 22"/>
            <p:cNvSpPr>
              <a:spLocks noChangeArrowheads="1"/>
            </p:cNvSpPr>
            <p:nvPr/>
          </p:nvSpPr>
          <p:spPr bwMode="auto">
            <a:xfrm>
              <a:off x="3492" y="4843"/>
              <a:ext cx="3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8" name="Rectangle 23"/>
            <p:cNvSpPr>
              <a:spLocks noChangeArrowheads="1"/>
            </p:cNvSpPr>
            <p:nvPr/>
          </p:nvSpPr>
          <p:spPr bwMode="auto">
            <a:xfrm>
              <a:off x="7364" y="5639"/>
              <a:ext cx="3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700" tIns="12700" rIns="12700" bIns="1270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79" name="Line 24"/>
            <p:cNvSpPr>
              <a:spLocks noChangeShapeType="1"/>
            </p:cNvSpPr>
            <p:nvPr/>
          </p:nvSpPr>
          <p:spPr bwMode="auto">
            <a:xfrm>
              <a:off x="3840" y="6402"/>
              <a:ext cx="380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0" name="AutoShape 25"/>
            <p:cNvSpPr>
              <a:spLocks noChangeArrowheads="1"/>
            </p:cNvSpPr>
            <p:nvPr/>
          </p:nvSpPr>
          <p:spPr bwMode="auto">
            <a:xfrm>
              <a:off x="5188" y="4414"/>
              <a:ext cx="960" cy="620"/>
            </a:xfrm>
            <a:prstGeom prst="rtTriangle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1" name="Oval 26"/>
            <p:cNvSpPr>
              <a:spLocks noChangeArrowheads="1"/>
            </p:cNvSpPr>
            <p:nvPr/>
          </p:nvSpPr>
          <p:spPr bwMode="auto">
            <a:xfrm>
              <a:off x="6006" y="4975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2" name="Oval 27"/>
            <p:cNvSpPr>
              <a:spLocks noChangeArrowheads="1"/>
            </p:cNvSpPr>
            <p:nvPr/>
          </p:nvSpPr>
          <p:spPr bwMode="auto">
            <a:xfrm>
              <a:off x="5140" y="4368"/>
              <a:ext cx="105" cy="10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83" name="Text Box 28"/>
          <p:cNvSpPr txBox="1">
            <a:spLocks noChangeArrowheads="1"/>
          </p:cNvSpPr>
          <p:nvPr/>
        </p:nvSpPr>
        <p:spPr bwMode="auto">
          <a:xfrm>
            <a:off x="5138738" y="1557094"/>
            <a:ext cx="362426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Před imigrací je v ekonomice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domorodých pracovníků a národní důchod je dán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trapezoid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em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ABN0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Imigra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ce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zvyšuje nabídku práce na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pracovníků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a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árodní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důchod je dán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trapezoid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em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ACM0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Imigrant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i dostávají celkový plat ve výši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FCMN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dolar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ů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Přebytek imigrace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udává nárůst v národním důchodu (v důsledku imigrace), který získají domorodci. Ten je dán plochou trojúhelníka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BCF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  <p:sp>
        <p:nvSpPr>
          <p:cNvPr id="84" name="Rectangle 16"/>
          <p:cNvSpPr>
            <a:spLocks noChangeArrowheads="1"/>
          </p:cNvSpPr>
          <p:nvPr/>
        </p:nvSpPr>
        <p:spPr bwMode="auto">
          <a:xfrm>
            <a:off x="1717589" y="4327221"/>
            <a:ext cx="340487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2700" tIns="12700" rIns="12700" bIns="12700"/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200" i="1" dirty="0" smtClean="0">
                <a:solidFill>
                  <a:srgbClr val="000000"/>
                </a:solidFill>
                <a:latin typeface="Verdana" pitchFamily="34" charset="0"/>
              </a:rPr>
              <a:t>F</a:t>
            </a:r>
            <a:endParaRPr lang="en-US" altLang="cs-CZ" sz="2400" dirty="0" smtClean="0">
              <a:solidFill>
                <a:srgbClr val="00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7429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400" dirty="0" err="1" smtClean="0"/>
              <a:t>Apli</a:t>
            </a:r>
            <a:r>
              <a:rPr lang="cs-CZ" sz="4400" dirty="0" smtClean="0"/>
              <a:t>k</a:t>
            </a:r>
            <a:r>
              <a:rPr lang="en-US" sz="4400" dirty="0" smtClean="0"/>
              <a:t>a</a:t>
            </a:r>
            <a:r>
              <a:rPr lang="cs-CZ" sz="4400" dirty="0" err="1" smtClean="0"/>
              <a:t>ce</a:t>
            </a:r>
            <a:r>
              <a:rPr lang="en-US" sz="4400" dirty="0" smtClean="0"/>
              <a:t>: </a:t>
            </a:r>
            <a:r>
              <a:rPr lang="en-US" sz="4400" dirty="0" err="1" smtClean="0"/>
              <a:t>Huri</a:t>
            </a:r>
            <a:r>
              <a:rPr lang="cs-CZ" sz="4400" dirty="0" smtClean="0"/>
              <a:t>kány a trh práce</a:t>
            </a:r>
            <a:endParaRPr lang="en-US" sz="4400" dirty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8991600" cy="4114800"/>
          </a:xfrm>
        </p:spPr>
        <p:txBody>
          <a:bodyPr/>
          <a:lstStyle/>
          <a:p>
            <a:r>
              <a:rPr lang="en-US" dirty="0" err="1" smtClean="0"/>
              <a:t>Huri</a:t>
            </a:r>
            <a:r>
              <a:rPr lang="cs-CZ" dirty="0" smtClean="0"/>
              <a:t>kány vytváří exogenní ekonomický šok, který ovlivňuje fungování trhu práce</a:t>
            </a:r>
          </a:p>
          <a:p>
            <a:pPr lvl="1"/>
            <a:r>
              <a:rPr lang="cs-CZ" sz="2200" dirty="0" smtClean="0"/>
              <a:t>Co bude předpovídat teorie nabídky a poptávky?</a:t>
            </a:r>
            <a:endParaRPr lang="cs-CZ" sz="2200" dirty="0"/>
          </a:p>
          <a:p>
            <a:pPr lvl="1"/>
            <a:endParaRPr lang="en-US" sz="2200" dirty="0" smtClean="0"/>
          </a:p>
          <a:p>
            <a:r>
              <a:rPr lang="cs-CZ" dirty="0" smtClean="0"/>
              <a:t>Můžeme </a:t>
            </a:r>
            <a:r>
              <a:rPr lang="cs-CZ" dirty="0" smtClean="0"/>
              <a:t>použít data k odhadu </a:t>
            </a:r>
            <a:r>
              <a:rPr lang="en-US" i="1" dirty="0" smtClean="0"/>
              <a:t>difference-in-difference</a:t>
            </a:r>
            <a:r>
              <a:rPr lang="cs-CZ" dirty="0"/>
              <a:t>s</a:t>
            </a:r>
            <a:r>
              <a:rPr lang="cs-CZ" dirty="0" smtClean="0"/>
              <a:t>, pomocí </a:t>
            </a:r>
            <a:r>
              <a:rPr lang="cs-CZ" dirty="0"/>
              <a:t>č</a:t>
            </a:r>
            <a:r>
              <a:rPr lang="cs-CZ" dirty="0" smtClean="0"/>
              <a:t>ehož budeme </a:t>
            </a:r>
            <a:r>
              <a:rPr lang="cs-CZ" dirty="0" smtClean="0"/>
              <a:t>zkoumat ekonomický dopad na postihnuté floridské okrsky relativně k nepostihnutým okrskům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sz="1000" dirty="0" smtClean="0"/>
          </a:p>
          <a:p>
            <a:r>
              <a:rPr lang="cs-CZ" dirty="0" smtClean="0"/>
              <a:t>Data na dalším </a:t>
            </a:r>
            <a:r>
              <a:rPr lang="cs-CZ" dirty="0" err="1" smtClean="0"/>
              <a:t>slidu</a:t>
            </a:r>
            <a:r>
              <a:rPr lang="en-US" dirty="0" smtClean="0"/>
              <a:t>: 19 </a:t>
            </a:r>
            <a:r>
              <a:rPr lang="en-US" dirty="0" err="1" smtClean="0"/>
              <a:t>huri</a:t>
            </a:r>
            <a:r>
              <a:rPr lang="cs-CZ" dirty="0" err="1" smtClean="0"/>
              <a:t>kánů</a:t>
            </a:r>
            <a:r>
              <a:rPr lang="cs-CZ" dirty="0" smtClean="0"/>
              <a:t>, které udeřili na F</a:t>
            </a:r>
            <a:r>
              <a:rPr lang="en-US" dirty="0" err="1" smtClean="0"/>
              <a:t>lorid</a:t>
            </a:r>
            <a:r>
              <a:rPr lang="cs-CZ" dirty="0" smtClean="0"/>
              <a:t>u</a:t>
            </a:r>
            <a:r>
              <a:rPr lang="en-US" dirty="0" smtClean="0"/>
              <a:t> </a:t>
            </a:r>
            <a:r>
              <a:rPr lang="cs-CZ" dirty="0" smtClean="0"/>
              <a:t>v rozmezí let</a:t>
            </a:r>
            <a:r>
              <a:rPr lang="en-US" dirty="0" smtClean="0"/>
              <a:t> 1988 a 2005.</a:t>
            </a:r>
          </a:p>
          <a:p>
            <a:endParaRPr lang="en-US" sz="14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50" name="Rectangle 14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8580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sz="3200" dirty="0" smtClean="0">
                <a:cs typeface="Times New Roman" pitchFamily="18" charset="0"/>
              </a:rPr>
              <a:t>Změny zaměstnanosti a mezd ve floridských okrscích zasažených hurikánem</a:t>
            </a:r>
            <a:endParaRPr lang="en-US" sz="3200" dirty="0"/>
          </a:p>
        </p:txBody>
      </p:sp>
      <p:graphicFrame>
        <p:nvGraphicFramePr>
          <p:cNvPr id="50207" name="Group 3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02225211"/>
              </p:ext>
            </p:extLst>
          </p:nvPr>
        </p:nvGraphicFramePr>
        <p:xfrm>
          <a:off x="457200" y="2362200"/>
          <a:ext cx="7848600" cy="3429635"/>
        </p:xfrm>
        <a:graphic>
          <a:graphicData uri="http://schemas.openxmlformats.org/drawingml/2006/table">
            <a:tbl>
              <a:tblPr/>
              <a:tblGrid>
                <a:gridCol w="2971800"/>
                <a:gridCol w="2574925"/>
                <a:gridCol w="2301875"/>
              </a:tblGrid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rocentní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změna zaměstnanosti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Procentní změna výdělků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1.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Efe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t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hurikánu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ategor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ie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1-3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na přímo zasažené okrsky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-1.5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+1.3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2.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Efe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t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hurikánu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ategor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ie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-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na přímo zasažené okrsky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-4.5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+4.4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3.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Efe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t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hurikánu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ategor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ie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1-3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na sousední okrsky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+0.2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-4.5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4.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Efe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t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hurikánu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ategor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ie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-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na sousední okrsky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+0.8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-3.3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mbria" pitchFamily="18" charset="0"/>
                          <a:cs typeface="Times New Roman" pitchFamily="18" charset="0"/>
                        </a:rPr>
                        <a:t>Source: Ariel R.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mbria" pitchFamily="18" charset="0"/>
                          <a:cs typeface="Times New Roman" pitchFamily="18" charset="0"/>
                        </a:rPr>
                        <a:t>Belasen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mbria" pitchFamily="18" charset="0"/>
                          <a:cs typeface="Times New Roman" pitchFamily="18" charset="0"/>
                        </a:rPr>
                        <a:t> and Solomon W.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mbria" pitchFamily="18" charset="0"/>
                          <a:cs typeface="Times New Roman" pitchFamily="18" charset="0"/>
                        </a:rPr>
                        <a:t>Polachek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mbria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“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mbria" pitchFamily="18" charset="0"/>
                          <a:cs typeface="Times New Roman" pitchFamily="18" charset="0"/>
                        </a:rPr>
                        <a:t>How Disasters Affect Local Labor Markets: The Effects of Hurricanes in Florida,</a:t>
                      </a:r>
                      <a:r>
                        <a:rPr kumimoji="0" lang="ja-JP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mbria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mbria" pitchFamily="18" charset="0"/>
                          <a:cs typeface="Times New Roman" pitchFamily="18" charset="0"/>
                        </a:rPr>
                        <a:t>Journal of Human Resources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Cambria" pitchFamily="18" charset="0"/>
                          <a:cs typeface="Times New Roman" pitchFamily="18" charset="0"/>
                        </a:rPr>
                        <a:t>, forthcoming 2009, Table 4.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Cambria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229600" cy="7048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 err="1"/>
              <a:t>Apli</a:t>
            </a:r>
            <a:r>
              <a:rPr lang="cs-CZ" sz="4000" dirty="0"/>
              <a:t>k</a:t>
            </a:r>
            <a:r>
              <a:rPr lang="en-US" sz="4000" dirty="0"/>
              <a:t>a</a:t>
            </a:r>
            <a:r>
              <a:rPr lang="cs-CZ" sz="4000" dirty="0" err="1"/>
              <a:t>ce</a:t>
            </a:r>
            <a:r>
              <a:rPr lang="en-US" sz="4000" dirty="0"/>
              <a:t>: </a:t>
            </a:r>
            <a:r>
              <a:rPr lang="en-US" sz="4000" dirty="0" err="1"/>
              <a:t>Huri</a:t>
            </a:r>
            <a:r>
              <a:rPr lang="cs-CZ" sz="4000" dirty="0"/>
              <a:t>kány a trh práce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057400"/>
            <a:ext cx="8610600" cy="4419600"/>
          </a:xfrm>
        </p:spPr>
        <p:txBody>
          <a:bodyPr/>
          <a:lstStyle/>
          <a:p>
            <a:r>
              <a:rPr lang="cs-CZ" sz="2800" dirty="0" smtClean="0"/>
              <a:t>Jak by to vysvětlila teorie nabídky a poptávky? </a:t>
            </a:r>
          </a:p>
          <a:p>
            <a:endParaRPr lang="en-US" sz="2800" dirty="0" smtClean="0"/>
          </a:p>
          <a:p>
            <a:r>
              <a:rPr lang="cs-CZ" sz="2800" dirty="0" smtClean="0"/>
              <a:t>Nabídka práce v zasažených okrscích klesá, a to tím více, čím více je okrsek zasažený.</a:t>
            </a:r>
            <a:r>
              <a:rPr lang="en-US" sz="2800" dirty="0" smtClean="0"/>
              <a:t> </a:t>
            </a:r>
            <a:r>
              <a:rPr lang="cs-CZ" sz="2800" dirty="0" smtClean="0"/>
              <a:t>Zvyšuje to mzdy a snižuje zaměstnanost.</a:t>
            </a:r>
            <a:endParaRPr lang="en-US" sz="2800" dirty="0" smtClean="0"/>
          </a:p>
          <a:p>
            <a:pPr lvl="1">
              <a:buFontTx/>
              <a:buNone/>
            </a:pPr>
            <a:endParaRPr lang="en-US" sz="2800" dirty="0" smtClean="0"/>
          </a:p>
          <a:p>
            <a:r>
              <a:rPr lang="cs-CZ" sz="2800" dirty="0" smtClean="0"/>
              <a:t>Nabídka práce v sousedních okrscích se díky tomu zvyšuje. Vede to ke snížení mezd a ke zvýšení zaměstnanosti.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767458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0"/>
            <a:ext cx="8229600" cy="6080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400" dirty="0"/>
              <a:t>Pavučinový m</a:t>
            </a:r>
            <a:r>
              <a:rPr lang="en-US" altLang="cs-CZ" sz="4400" dirty="0" err="1"/>
              <a:t>odel</a:t>
            </a:r>
            <a:r>
              <a:rPr lang="cs-CZ" altLang="cs-CZ" sz="4400" dirty="0"/>
              <a:t> trhu práce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76400"/>
            <a:ext cx="8839200" cy="487680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cs-CZ" altLang="cs-CZ" dirty="0"/>
              <a:t>Dva předpoklady</a:t>
            </a:r>
            <a:r>
              <a:rPr lang="en-US" altLang="cs-CZ" dirty="0"/>
              <a:t>:</a:t>
            </a:r>
          </a:p>
          <a:p>
            <a:pPr lvl="1">
              <a:spcBef>
                <a:spcPts val="800"/>
              </a:spcBef>
            </a:pPr>
            <a:r>
              <a:rPr lang="cs-CZ" altLang="cs-CZ" sz="2000" dirty="0"/>
              <a:t>Vyškolení kvalifikovaných pracovníků trvá nějaký čas</a:t>
            </a:r>
          </a:p>
          <a:p>
            <a:pPr lvl="1">
              <a:spcBef>
                <a:spcPts val="800"/>
              </a:spcBef>
            </a:pPr>
            <a:r>
              <a:rPr lang="cs-CZ" altLang="cs-CZ" sz="2000" dirty="0"/>
              <a:t>Lidé se rozhodují o své kvalifikaci podle podmínek na trhu práce v době, kdy vstupují na školu </a:t>
            </a:r>
          </a:p>
          <a:p>
            <a:pPr>
              <a:spcBef>
                <a:spcPts val="800"/>
              </a:spcBef>
            </a:pPr>
            <a:r>
              <a:rPr lang="cs-CZ" altLang="cs-CZ" dirty="0"/>
              <a:t>Pavučinové schéma kolem rovnováhy vznikne, když jsou lidé dezinformováni</a:t>
            </a:r>
            <a:endParaRPr lang="en-US" altLang="cs-CZ" dirty="0"/>
          </a:p>
          <a:p>
            <a:pPr lvl="1">
              <a:spcBef>
                <a:spcPts val="800"/>
              </a:spcBef>
            </a:pPr>
            <a:r>
              <a:rPr lang="cs-CZ" altLang="cs-CZ" sz="2000" dirty="0"/>
              <a:t>M</a:t>
            </a:r>
            <a:r>
              <a:rPr lang="en-US" altLang="cs-CZ" sz="2000" dirty="0" err="1"/>
              <a:t>odel</a:t>
            </a:r>
            <a:r>
              <a:rPr lang="cs-CZ" altLang="cs-CZ" sz="2000" dirty="0"/>
              <a:t> předpokládá</a:t>
            </a:r>
            <a:r>
              <a:rPr lang="en-US" altLang="cs-CZ" sz="2000" dirty="0"/>
              <a:t> </a:t>
            </a:r>
            <a:r>
              <a:rPr lang="cs-CZ" altLang="cs-CZ" sz="2000" dirty="0"/>
              <a:t>krátkozraké pracovníky, kteří netvoří racionální očekávání</a:t>
            </a:r>
            <a:r>
              <a:rPr lang="en-US" altLang="cs-CZ" sz="2000" dirty="0"/>
              <a:t> </a:t>
            </a:r>
            <a:endParaRPr lang="cs-CZ" altLang="cs-CZ" sz="2000" dirty="0"/>
          </a:p>
          <a:p>
            <a:pPr>
              <a:spcBef>
                <a:spcPts val="800"/>
              </a:spcBef>
            </a:pPr>
            <a:r>
              <a:rPr lang="en-US" altLang="cs-CZ" i="1" dirty="0"/>
              <a:t>Ra</a:t>
            </a:r>
            <a:r>
              <a:rPr lang="cs-CZ" altLang="cs-CZ" i="1" dirty="0" err="1"/>
              <a:t>cionální</a:t>
            </a:r>
            <a:r>
              <a:rPr lang="cs-CZ" altLang="cs-CZ" i="1" dirty="0"/>
              <a:t> očekávání</a:t>
            </a:r>
            <a:r>
              <a:rPr lang="cs-CZ" altLang="cs-CZ" dirty="0"/>
              <a:t> jsou vytvářena tehdy, pokud </a:t>
            </a:r>
          </a:p>
          <a:p>
            <a:pPr lvl="1">
              <a:spcBef>
                <a:spcPts val="800"/>
              </a:spcBef>
            </a:pPr>
            <a:r>
              <a:rPr lang="cs-CZ" altLang="cs-CZ" sz="2000" dirty="0"/>
              <a:t>pracovníci berou v úvahu všechny relevantní informace (o minulosti i budoucnosti) a rozumí ekonomickým procesům </a:t>
            </a:r>
          </a:p>
          <a:p>
            <a:pPr lvl="1">
              <a:spcBef>
                <a:spcPts val="800"/>
              </a:spcBef>
            </a:pPr>
            <a:r>
              <a:rPr lang="cs-CZ" altLang="cs-CZ" sz="2000" dirty="0"/>
              <a:t>vzhledem k dostupným informacím potom vytváří správná očekávání ohledně budoucnosti. </a:t>
            </a:r>
            <a:endParaRPr lang="en-US" altLang="cs-CZ" sz="2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158" y="685800"/>
            <a:ext cx="9144000" cy="7223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Pavučinový m</a:t>
            </a:r>
            <a:r>
              <a:rPr lang="en-US" altLang="cs-CZ" sz="3600" dirty="0" err="1"/>
              <a:t>odel</a:t>
            </a:r>
            <a:r>
              <a:rPr lang="cs-CZ" altLang="cs-CZ" sz="3600" dirty="0"/>
              <a:t> trhu nových inženýrů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41" name="Group 4"/>
          <p:cNvGrpSpPr>
            <a:grpSpLocks/>
          </p:cNvGrpSpPr>
          <p:nvPr/>
        </p:nvGrpSpPr>
        <p:grpSpPr bwMode="auto">
          <a:xfrm>
            <a:off x="169163" y="1900804"/>
            <a:ext cx="4215495" cy="4156075"/>
            <a:chOff x="3640" y="1385"/>
            <a:chExt cx="5554" cy="5169"/>
          </a:xfrm>
        </p:grpSpPr>
        <p:sp>
          <p:nvSpPr>
            <p:cNvPr id="42" name="Line 5"/>
            <p:cNvSpPr>
              <a:spLocks noChangeShapeType="1"/>
            </p:cNvSpPr>
            <p:nvPr/>
          </p:nvSpPr>
          <p:spPr bwMode="auto">
            <a:xfrm>
              <a:off x="4057" y="1714"/>
              <a:ext cx="1" cy="444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3" name="Line 6"/>
            <p:cNvSpPr>
              <a:spLocks noChangeShapeType="1"/>
            </p:cNvSpPr>
            <p:nvPr/>
          </p:nvSpPr>
          <p:spPr bwMode="auto">
            <a:xfrm flipV="1">
              <a:off x="4537" y="2321"/>
              <a:ext cx="3129" cy="333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>
              <a:off x="4459" y="3144"/>
              <a:ext cx="3315" cy="250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4536" y="1994"/>
              <a:ext cx="3811" cy="288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Oval 9"/>
            <p:cNvSpPr>
              <a:spLocks noChangeArrowheads="1"/>
            </p:cNvSpPr>
            <p:nvPr/>
          </p:nvSpPr>
          <p:spPr bwMode="auto">
            <a:xfrm>
              <a:off x="6503" y="3455"/>
              <a:ext cx="109" cy="109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Oval 10"/>
            <p:cNvSpPr>
              <a:spLocks noChangeArrowheads="1"/>
            </p:cNvSpPr>
            <p:nvPr/>
          </p:nvSpPr>
          <p:spPr bwMode="auto">
            <a:xfrm>
              <a:off x="5838" y="4170"/>
              <a:ext cx="109" cy="109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Line 11"/>
            <p:cNvSpPr>
              <a:spLocks noChangeShapeType="1"/>
            </p:cNvSpPr>
            <p:nvPr/>
          </p:nvSpPr>
          <p:spPr bwMode="auto">
            <a:xfrm flipV="1">
              <a:off x="5868" y="3019"/>
              <a:ext cx="1" cy="1193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Line 12"/>
            <p:cNvSpPr>
              <a:spLocks noChangeShapeType="1"/>
            </p:cNvSpPr>
            <p:nvPr/>
          </p:nvSpPr>
          <p:spPr bwMode="auto">
            <a:xfrm>
              <a:off x="5868" y="3019"/>
              <a:ext cx="1147" cy="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0" name="Line 13"/>
            <p:cNvSpPr>
              <a:spLocks noChangeShapeType="1"/>
            </p:cNvSpPr>
            <p:nvPr/>
          </p:nvSpPr>
          <p:spPr bwMode="auto">
            <a:xfrm>
              <a:off x="6983" y="3034"/>
              <a:ext cx="1" cy="77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 flipH="1">
              <a:off x="6255" y="3858"/>
              <a:ext cx="714" cy="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Line 15"/>
            <p:cNvSpPr>
              <a:spLocks noChangeShapeType="1"/>
            </p:cNvSpPr>
            <p:nvPr/>
          </p:nvSpPr>
          <p:spPr bwMode="auto">
            <a:xfrm flipV="1">
              <a:off x="6240" y="3299"/>
              <a:ext cx="1" cy="52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Line 16"/>
            <p:cNvSpPr>
              <a:spLocks noChangeShapeType="1"/>
            </p:cNvSpPr>
            <p:nvPr/>
          </p:nvSpPr>
          <p:spPr bwMode="auto">
            <a:xfrm>
              <a:off x="6255" y="3299"/>
              <a:ext cx="481" cy="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lg"/>
              <a:tailEnd type="arrow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4" name="Rectangle 17"/>
            <p:cNvSpPr>
              <a:spLocks noChangeArrowheads="1"/>
            </p:cNvSpPr>
            <p:nvPr/>
          </p:nvSpPr>
          <p:spPr bwMode="auto">
            <a:xfrm>
              <a:off x="7712" y="2069"/>
              <a:ext cx="40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5" name="Rectangle 18"/>
            <p:cNvSpPr>
              <a:spLocks noChangeArrowheads="1"/>
            </p:cNvSpPr>
            <p:nvPr/>
          </p:nvSpPr>
          <p:spPr bwMode="auto">
            <a:xfrm>
              <a:off x="3795" y="1385"/>
              <a:ext cx="774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6" name="Rectangle 19"/>
            <p:cNvSpPr>
              <a:spLocks noChangeArrowheads="1"/>
            </p:cNvSpPr>
            <p:nvPr/>
          </p:nvSpPr>
          <p:spPr bwMode="auto">
            <a:xfrm>
              <a:off x="3657" y="2753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7" name="Rectangle 20"/>
            <p:cNvSpPr>
              <a:spLocks noChangeArrowheads="1"/>
            </p:cNvSpPr>
            <p:nvPr/>
          </p:nvSpPr>
          <p:spPr bwMode="auto">
            <a:xfrm>
              <a:off x="6457" y="6184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8" name="Rectangle 21"/>
            <p:cNvSpPr>
              <a:spLocks noChangeArrowheads="1"/>
            </p:cNvSpPr>
            <p:nvPr/>
          </p:nvSpPr>
          <p:spPr bwMode="auto">
            <a:xfrm>
              <a:off x="6116" y="6169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2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6906" y="6184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>
              <a:off x="3640" y="3112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3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1" name="Rectangle 24"/>
            <p:cNvSpPr>
              <a:spLocks noChangeArrowheads="1"/>
            </p:cNvSpPr>
            <p:nvPr/>
          </p:nvSpPr>
          <p:spPr bwMode="auto">
            <a:xfrm>
              <a:off x="3643" y="3422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30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*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2" name="Rectangle 25"/>
            <p:cNvSpPr>
              <a:spLocks noChangeArrowheads="1"/>
            </p:cNvSpPr>
            <p:nvPr/>
          </p:nvSpPr>
          <p:spPr bwMode="auto">
            <a:xfrm>
              <a:off x="3640" y="3731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2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3" name="Rectangle 26"/>
            <p:cNvSpPr>
              <a:spLocks noChangeArrowheads="1"/>
            </p:cNvSpPr>
            <p:nvPr/>
          </p:nvSpPr>
          <p:spPr bwMode="auto">
            <a:xfrm>
              <a:off x="3640" y="4042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4" name="Rectangle 27"/>
            <p:cNvSpPr>
              <a:spLocks noChangeArrowheads="1"/>
            </p:cNvSpPr>
            <p:nvPr/>
          </p:nvSpPr>
          <p:spPr bwMode="auto">
            <a:xfrm>
              <a:off x="8409" y="4800"/>
              <a:ext cx="40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sym typeface="Symbol" pitchFamily="18" charset="2"/>
                </a:rPr>
                <a:t>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7820" y="5609"/>
              <a:ext cx="402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D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6" name="Rectangle 29"/>
            <p:cNvSpPr>
              <a:spLocks noChangeArrowheads="1"/>
            </p:cNvSpPr>
            <p:nvPr/>
          </p:nvSpPr>
          <p:spPr bwMode="auto">
            <a:xfrm>
              <a:off x="5715" y="6184"/>
              <a:ext cx="310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7411" y="6230"/>
              <a:ext cx="1783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68" name="Line 31"/>
            <p:cNvSpPr>
              <a:spLocks noChangeShapeType="1"/>
            </p:cNvSpPr>
            <p:nvPr/>
          </p:nvSpPr>
          <p:spPr bwMode="auto">
            <a:xfrm flipH="1">
              <a:off x="4057" y="4231"/>
              <a:ext cx="181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69" name="Line 32"/>
            <p:cNvSpPr>
              <a:spLocks noChangeShapeType="1"/>
            </p:cNvSpPr>
            <p:nvPr/>
          </p:nvSpPr>
          <p:spPr bwMode="auto">
            <a:xfrm flipH="1">
              <a:off x="4057" y="3018"/>
              <a:ext cx="182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0" name="Line 33"/>
            <p:cNvSpPr>
              <a:spLocks noChangeShapeType="1"/>
            </p:cNvSpPr>
            <p:nvPr/>
          </p:nvSpPr>
          <p:spPr bwMode="auto">
            <a:xfrm flipH="1">
              <a:off x="4057" y="3858"/>
              <a:ext cx="219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1" name="Line 34"/>
            <p:cNvSpPr>
              <a:spLocks noChangeShapeType="1"/>
            </p:cNvSpPr>
            <p:nvPr/>
          </p:nvSpPr>
          <p:spPr bwMode="auto">
            <a:xfrm flipH="1">
              <a:off x="4057" y="3299"/>
              <a:ext cx="218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2" name="Line 35"/>
            <p:cNvSpPr>
              <a:spLocks noChangeShapeType="1"/>
            </p:cNvSpPr>
            <p:nvPr/>
          </p:nvSpPr>
          <p:spPr bwMode="auto">
            <a:xfrm flipH="1">
              <a:off x="4041" y="3516"/>
              <a:ext cx="247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3" name="Line 36"/>
            <p:cNvSpPr>
              <a:spLocks noChangeShapeType="1"/>
            </p:cNvSpPr>
            <p:nvPr/>
          </p:nvSpPr>
          <p:spPr bwMode="auto">
            <a:xfrm>
              <a:off x="5869" y="4184"/>
              <a:ext cx="1" cy="19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4" name="Line 37"/>
            <p:cNvSpPr>
              <a:spLocks noChangeShapeType="1"/>
            </p:cNvSpPr>
            <p:nvPr/>
          </p:nvSpPr>
          <p:spPr bwMode="auto">
            <a:xfrm>
              <a:off x="6983" y="3812"/>
              <a:ext cx="1" cy="235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5" name="Line 38"/>
            <p:cNvSpPr>
              <a:spLocks noChangeShapeType="1"/>
            </p:cNvSpPr>
            <p:nvPr/>
          </p:nvSpPr>
          <p:spPr bwMode="auto">
            <a:xfrm>
              <a:off x="6240" y="3827"/>
              <a:ext cx="1" cy="233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6" name="Line 39"/>
            <p:cNvSpPr>
              <a:spLocks noChangeShapeType="1"/>
            </p:cNvSpPr>
            <p:nvPr/>
          </p:nvSpPr>
          <p:spPr bwMode="auto">
            <a:xfrm>
              <a:off x="6565" y="3516"/>
              <a:ext cx="1" cy="264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7" name="Line 40"/>
            <p:cNvSpPr>
              <a:spLocks noChangeShapeType="1"/>
            </p:cNvSpPr>
            <p:nvPr/>
          </p:nvSpPr>
          <p:spPr bwMode="auto">
            <a:xfrm>
              <a:off x="4072" y="6179"/>
              <a:ext cx="452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78" name="Text Box 41"/>
          <p:cNvSpPr txBox="1">
            <a:spLocks noChangeArrowheads="1"/>
          </p:cNvSpPr>
          <p:nvPr/>
        </p:nvSpPr>
        <p:spPr bwMode="auto">
          <a:xfrm>
            <a:off x="4495473" y="1661495"/>
            <a:ext cx="4495800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Počáteční rovnovážná mzda je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Poptávka po inženýrech se posouvá na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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a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mzda by měla nakonec vzrůst na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w*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Protože nový inženýři nejsou produkováni okamžitě, krátkodobě je jejich množství fixní na úrovni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0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a krátkodobě proto dostávají mzdu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endParaRPr kumimoji="0" lang="cs-CZ" altLang="cs-CZ" sz="2000" b="0" i="0" u="none" strike="noStrike" kern="0" cap="none" spc="0" normalizeH="0" baseline="-2500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Nová generace pozoruje mzdu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a proto začne studovat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inženýrů. Množství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1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bude ovšem dostávat mzdu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2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Nová generace pozoruje mzdu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2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a proto začne studovat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2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inženýrů. Ti ovšem budou dostávat mzdu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3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 </a:t>
            </a:r>
            <a:endParaRPr kumimoji="0" lang="en-US" altLang="cs-CZ" sz="2000" b="0" i="0" u="none" strike="noStrike" kern="0" cap="none" spc="0" normalizeH="0" baseline="-2500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143000"/>
            <a:ext cx="8229600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600" dirty="0">
                <a:cs typeface="Times New Roman" pitchFamily="18" charset="0"/>
              </a:rPr>
              <a:t>Rovnováha na jednom konkurenčním trhu práce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7" name="Group 56"/>
          <p:cNvGrpSpPr>
            <a:grpSpLocks/>
          </p:cNvGrpSpPr>
          <p:nvPr/>
        </p:nvGrpSpPr>
        <p:grpSpPr bwMode="auto">
          <a:xfrm>
            <a:off x="-1510496" y="2017572"/>
            <a:ext cx="7010400" cy="4038600"/>
            <a:chOff x="576" y="923"/>
            <a:chExt cx="3744" cy="2026"/>
          </a:xfrm>
        </p:grpSpPr>
        <p:grpSp>
          <p:nvGrpSpPr>
            <p:cNvPr id="28" name="Group 34"/>
            <p:cNvGrpSpPr>
              <a:grpSpLocks noChangeAspect="1"/>
            </p:cNvGrpSpPr>
            <p:nvPr/>
          </p:nvGrpSpPr>
          <p:grpSpPr bwMode="auto">
            <a:xfrm>
              <a:off x="576" y="1155"/>
              <a:ext cx="3744" cy="1794"/>
              <a:chOff x="2748" y="2129"/>
              <a:chExt cx="7200" cy="3450"/>
            </a:xfrm>
          </p:grpSpPr>
          <p:sp>
            <p:nvSpPr>
              <p:cNvPr id="36" name="AutoShape 35"/>
              <p:cNvSpPr>
                <a:spLocks noChangeAspect="1" noChangeArrowheads="1"/>
              </p:cNvSpPr>
              <p:nvPr/>
            </p:nvSpPr>
            <p:spPr bwMode="auto">
              <a:xfrm>
                <a:off x="2748" y="2129"/>
                <a:ext cx="7200" cy="3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7334" y="2437"/>
                <a:ext cx="207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S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cs-CZ" sz="12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D</a:t>
                </a:r>
                <a:r>
                  <a:rPr kumimoji="0" lang="en-US" altLang="cs-CZ" sz="800" b="0" i="0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0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38" name="AutoShape 37"/>
              <p:cNvSpPr>
                <a:spLocks noChangeArrowheads="1"/>
              </p:cNvSpPr>
              <p:nvPr/>
            </p:nvSpPr>
            <p:spPr bwMode="auto">
              <a:xfrm>
                <a:off x="5140" y="2129"/>
                <a:ext cx="1177" cy="1354"/>
              </a:xfrm>
              <a:prstGeom prst="rtTriangle">
                <a:avLst/>
              </a:prstGeom>
              <a:solidFill>
                <a:srgbClr val="FFCC99"/>
              </a:solidFill>
              <a:ln w="9525">
                <a:solidFill>
                  <a:srgbClr val="FFCC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9" name="AutoShape 38"/>
              <p:cNvSpPr>
                <a:spLocks noChangeArrowheads="1"/>
              </p:cNvSpPr>
              <p:nvPr/>
            </p:nvSpPr>
            <p:spPr bwMode="auto">
              <a:xfrm flipV="1">
                <a:off x="5141" y="3489"/>
                <a:ext cx="1192" cy="1100"/>
              </a:xfrm>
              <a:prstGeom prst="rtTriangle">
                <a:avLst/>
              </a:prstGeom>
              <a:solidFill>
                <a:srgbClr val="FFFF99"/>
              </a:solidFill>
              <a:ln w="9525">
                <a:solidFill>
                  <a:srgbClr val="FFFF99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alt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4876" y="3373"/>
                <a:ext cx="247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w</a:t>
                </a:r>
                <a:r>
                  <a:rPr kumimoji="0" lang="en-US" altLang="cs-CZ" sz="800" b="0" i="1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*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41" name="Line 40"/>
              <p:cNvSpPr>
                <a:spLocks noChangeShapeType="1"/>
              </p:cNvSpPr>
              <p:nvPr/>
            </p:nvSpPr>
            <p:spPr bwMode="auto">
              <a:xfrm flipV="1">
                <a:off x="5152" y="2605"/>
                <a:ext cx="2138" cy="19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5369" y="2903"/>
                <a:ext cx="207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P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5349" y="3728"/>
                <a:ext cx="197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Q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44" name="Line 43"/>
              <p:cNvSpPr>
                <a:spLocks noChangeShapeType="1"/>
              </p:cNvSpPr>
              <p:nvPr/>
            </p:nvSpPr>
            <p:spPr bwMode="auto">
              <a:xfrm rot="5400000">
                <a:off x="5746" y="2880"/>
                <a:ext cx="1" cy="121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6273" y="5057"/>
                <a:ext cx="207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E</a:t>
                </a:r>
                <a:r>
                  <a:rPr kumimoji="0" lang="en-US" altLang="cs-CZ" sz="800" b="0" i="1" u="none" strike="noStrike" kern="0" cap="none" spc="0" normalizeH="0" baseline="30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*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46" name="Line 45"/>
              <p:cNvSpPr>
                <a:spLocks noChangeShapeType="1"/>
              </p:cNvSpPr>
              <p:nvPr/>
            </p:nvSpPr>
            <p:spPr bwMode="auto">
              <a:xfrm>
                <a:off x="6706" y="3161"/>
                <a:ext cx="1" cy="184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7" name="Rectangle 46"/>
              <p:cNvSpPr>
                <a:spLocks noChangeArrowheads="1"/>
              </p:cNvSpPr>
              <p:nvPr/>
            </p:nvSpPr>
            <p:spPr bwMode="auto">
              <a:xfrm>
                <a:off x="6666" y="5057"/>
                <a:ext cx="207" cy="2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E</a:t>
                </a:r>
                <a:r>
                  <a:rPr kumimoji="0" lang="en-US" altLang="cs-CZ" sz="800" b="0" i="1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H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48" name="Line 47"/>
              <p:cNvSpPr>
                <a:spLocks noChangeShapeType="1"/>
              </p:cNvSpPr>
              <p:nvPr/>
            </p:nvSpPr>
            <p:spPr bwMode="auto">
              <a:xfrm>
                <a:off x="5991" y="3131"/>
                <a:ext cx="1" cy="18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9" name="Rectangle 48"/>
              <p:cNvSpPr>
                <a:spLocks noChangeArrowheads="1"/>
              </p:cNvSpPr>
              <p:nvPr/>
            </p:nvSpPr>
            <p:spPr bwMode="auto">
              <a:xfrm>
                <a:off x="5904" y="5064"/>
                <a:ext cx="208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cs-CZ" sz="1200" b="0" i="1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E</a:t>
                </a:r>
                <a:r>
                  <a:rPr kumimoji="0" lang="en-US" altLang="cs-CZ" sz="800" b="0" i="1" u="none" strike="noStrike" kern="0" cap="none" spc="0" normalizeH="0" baseline="-2500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L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</p:grpSp>
        <p:grpSp>
          <p:nvGrpSpPr>
            <p:cNvPr id="29" name="Group 49"/>
            <p:cNvGrpSpPr>
              <a:grpSpLocks/>
            </p:cNvGrpSpPr>
            <p:nvPr/>
          </p:nvGrpSpPr>
          <p:grpSpPr bwMode="auto">
            <a:xfrm>
              <a:off x="1728" y="923"/>
              <a:ext cx="1778" cy="1862"/>
              <a:chOff x="4321" y="2307"/>
              <a:chExt cx="4444" cy="4655"/>
            </a:xfrm>
          </p:grpSpPr>
          <p:sp>
            <p:nvSpPr>
              <p:cNvPr id="30" name="Line 50"/>
              <p:cNvSpPr>
                <a:spLocks noChangeShapeType="1"/>
              </p:cNvSpPr>
              <p:nvPr/>
            </p:nvSpPr>
            <p:spPr bwMode="auto">
              <a:xfrm>
                <a:off x="4560" y="2638"/>
                <a:ext cx="0" cy="39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1" name="Line 51"/>
              <p:cNvSpPr>
                <a:spLocks noChangeShapeType="1"/>
              </p:cNvSpPr>
              <p:nvPr/>
            </p:nvSpPr>
            <p:spPr bwMode="auto">
              <a:xfrm>
                <a:off x="4573" y="6608"/>
                <a:ext cx="3217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2" name="Line 52"/>
              <p:cNvSpPr>
                <a:spLocks noChangeShapeType="1"/>
              </p:cNvSpPr>
              <p:nvPr/>
            </p:nvSpPr>
            <p:spPr bwMode="auto">
              <a:xfrm>
                <a:off x="4563" y="2852"/>
                <a:ext cx="2691" cy="3134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33" name="Rectangle 53"/>
              <p:cNvSpPr>
                <a:spLocks noChangeArrowheads="1"/>
              </p:cNvSpPr>
              <p:nvPr/>
            </p:nvSpPr>
            <p:spPr bwMode="auto">
              <a:xfrm>
                <a:off x="4321" y="2307"/>
                <a:ext cx="712" cy="3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Mzda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34" name="Rectangle 54"/>
              <p:cNvSpPr>
                <a:spLocks noChangeArrowheads="1"/>
              </p:cNvSpPr>
              <p:nvPr/>
            </p:nvSpPr>
            <p:spPr bwMode="auto">
              <a:xfrm>
                <a:off x="7056" y="6639"/>
                <a:ext cx="1709" cy="3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>
                <a:lvl1pPr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cs-CZ" altLang="cs-CZ" sz="1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rPr>
                  <a:t>Zaměstnanost</a:t>
                </a:r>
                <a:endParaRPr kumimoji="0" lang="en-US" altLang="cs-CZ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endParaRPr>
              </a:p>
            </p:txBody>
          </p:sp>
          <p:sp>
            <p:nvSpPr>
              <p:cNvPr id="35" name="Line 55"/>
              <p:cNvSpPr>
                <a:spLocks noChangeShapeType="1"/>
              </p:cNvSpPr>
              <p:nvPr/>
            </p:nvSpPr>
            <p:spPr bwMode="auto">
              <a:xfrm>
                <a:off x="6100" y="4642"/>
                <a:ext cx="1" cy="197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3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</p:grpSp>
      </p:grpSp>
      <p:sp>
        <p:nvSpPr>
          <p:cNvPr id="50" name="Rectangle 57"/>
          <p:cNvSpPr>
            <a:spLocks noChangeArrowheads="1"/>
          </p:cNvSpPr>
          <p:nvPr/>
        </p:nvSpPr>
        <p:spPr bwMode="auto">
          <a:xfrm>
            <a:off x="4397991" y="2022459"/>
            <a:ext cx="444120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Trh práce je v rovnováze, pokud se nabízené množství rovná poptávanému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;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E*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pracovníků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je zaměstnáno za mzdu ve výši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w*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V rovnováze pracují všichni pracovníci, kteří jsou při dané mzdě ochotni pracovat.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T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rojúhelník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udává přebytek výrobce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;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trojúhelník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Q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udává přebytek pracovníků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Konkurenční trh je efektivní, jelikož maximalizuje přínosy z obchodu (součet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+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Q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)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cs-CZ" sz="4000" dirty="0"/>
              <a:t>N</a:t>
            </a:r>
            <a:r>
              <a:rPr lang="cs-CZ" altLang="cs-CZ" sz="4000" dirty="0" err="1"/>
              <a:t>ekonkurenční</a:t>
            </a:r>
            <a:r>
              <a:rPr lang="en-US" altLang="cs-CZ" sz="4000" dirty="0"/>
              <a:t> </a:t>
            </a:r>
            <a:r>
              <a:rPr lang="cs-CZ" altLang="cs-CZ" sz="4000" dirty="0"/>
              <a:t>trh práce</a:t>
            </a:r>
            <a:r>
              <a:rPr lang="en-US" altLang="cs-CZ" sz="4000" dirty="0"/>
              <a:t>: </a:t>
            </a:r>
            <a:r>
              <a:rPr lang="en-US" altLang="cs-CZ" sz="4000" dirty="0" err="1"/>
              <a:t>monopson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965278"/>
            <a:ext cx="9067800" cy="4511722"/>
          </a:xfrm>
        </p:spPr>
        <p:txBody>
          <a:bodyPr/>
          <a:lstStyle/>
          <a:p>
            <a:r>
              <a:rPr lang="en-US" altLang="cs-CZ" dirty="0" err="1"/>
              <a:t>Monopson</a:t>
            </a:r>
            <a:r>
              <a:rPr lang="en-US" altLang="cs-CZ" dirty="0"/>
              <a:t> </a:t>
            </a:r>
            <a:r>
              <a:rPr lang="cs-CZ" altLang="cs-CZ" dirty="0"/>
              <a:t>vzniká, pokud je jedna firma jediným poptávajícím na trhu práce (jediný možný zaměstnavatel)</a:t>
            </a:r>
          </a:p>
          <a:p>
            <a:endParaRPr lang="cs-CZ" altLang="cs-CZ" dirty="0"/>
          </a:p>
          <a:p>
            <a:r>
              <a:rPr lang="cs-CZ" altLang="cs-CZ" dirty="0"/>
              <a:t>Dokonale diskriminující </a:t>
            </a:r>
            <a:r>
              <a:rPr lang="cs-CZ" altLang="cs-CZ" dirty="0" err="1"/>
              <a:t>monopson</a:t>
            </a:r>
            <a:endParaRPr lang="cs-CZ" altLang="cs-CZ" dirty="0"/>
          </a:p>
          <a:p>
            <a:pPr lvl="1"/>
            <a:r>
              <a:rPr lang="cs-CZ" altLang="cs-CZ" sz="2200" dirty="0"/>
              <a:t>schopný přijímat různé pracovníky za různou mzdu</a:t>
            </a:r>
          </a:p>
          <a:p>
            <a:pPr lvl="1"/>
            <a:r>
              <a:rPr lang="cs-CZ" altLang="cs-CZ" sz="2200" dirty="0"/>
              <a:t>každému pracovníkovi platí jeho rezervační mzdu</a:t>
            </a:r>
          </a:p>
          <a:p>
            <a:endParaRPr lang="cs-CZ" altLang="cs-CZ" dirty="0"/>
          </a:p>
          <a:p>
            <a:r>
              <a:rPr lang="en-US" altLang="cs-CZ" dirty="0"/>
              <a:t>N</a:t>
            </a:r>
            <a:r>
              <a:rPr lang="cs-CZ" altLang="cs-CZ" dirty="0"/>
              <a:t>e</a:t>
            </a:r>
            <a:r>
              <a:rPr lang="en-US" altLang="cs-CZ" dirty="0"/>
              <a:t>dis</a:t>
            </a:r>
            <a:r>
              <a:rPr lang="cs-CZ" altLang="cs-CZ" dirty="0"/>
              <a:t>k</a:t>
            </a:r>
            <a:r>
              <a:rPr lang="en-US" altLang="cs-CZ" dirty="0" err="1"/>
              <a:t>rimin</a:t>
            </a:r>
            <a:r>
              <a:rPr lang="cs-CZ" altLang="cs-CZ" dirty="0" err="1"/>
              <a:t>ující</a:t>
            </a:r>
            <a:r>
              <a:rPr lang="cs-CZ" altLang="cs-CZ" dirty="0"/>
              <a:t> </a:t>
            </a:r>
            <a:r>
              <a:rPr lang="cs-CZ" altLang="cs-CZ" dirty="0" err="1"/>
              <a:t>monopson</a:t>
            </a:r>
            <a:endParaRPr lang="cs-CZ" altLang="cs-CZ" dirty="0"/>
          </a:p>
          <a:p>
            <a:pPr lvl="1"/>
            <a:r>
              <a:rPr lang="cs-CZ" altLang="cs-CZ" sz="2200" dirty="0"/>
              <a:t>platí všem pracovníkům stejnou mzdu </a:t>
            </a:r>
          </a:p>
          <a:p>
            <a:pPr lvl="1"/>
            <a:r>
              <a:rPr lang="cs-CZ" altLang="cs-CZ" sz="2200" dirty="0"/>
              <a:t>Pokud chce najmout víc pracovníků, musí všem svým pracovníkům zvýšit mzdu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008678"/>
            <a:ext cx="8229600" cy="9509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000" dirty="0"/>
              <a:t>Rozhodování o práci u dokonale diskriminujícího </a:t>
            </a:r>
            <a:r>
              <a:rPr lang="cs-CZ" altLang="cs-CZ" sz="4000" dirty="0" err="1"/>
              <a:t>monopsonu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8" name="Group 5"/>
          <p:cNvGrpSpPr>
            <a:grpSpLocks/>
          </p:cNvGrpSpPr>
          <p:nvPr/>
        </p:nvGrpSpPr>
        <p:grpSpPr bwMode="auto">
          <a:xfrm>
            <a:off x="289956" y="2377331"/>
            <a:ext cx="4267509" cy="3657600"/>
            <a:chOff x="3980" y="1815"/>
            <a:chExt cx="4698" cy="4266"/>
          </a:xfrm>
        </p:grpSpPr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4336" y="2153"/>
              <a:ext cx="1" cy="35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4336" y="5698"/>
              <a:ext cx="334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Line 8"/>
            <p:cNvSpPr>
              <a:spLocks noChangeShapeType="1"/>
            </p:cNvSpPr>
            <p:nvPr/>
          </p:nvSpPr>
          <p:spPr bwMode="auto">
            <a:xfrm>
              <a:off x="4847" y="2590"/>
              <a:ext cx="2495" cy="195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9"/>
            <p:cNvSpPr>
              <a:spLocks noChangeShapeType="1"/>
            </p:cNvSpPr>
            <p:nvPr/>
          </p:nvSpPr>
          <p:spPr bwMode="auto">
            <a:xfrm flipV="1">
              <a:off x="4784" y="2737"/>
              <a:ext cx="2231" cy="2579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3996" y="1815"/>
              <a:ext cx="728" cy="3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7061" y="2531"/>
              <a:ext cx="373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7340" y="4393"/>
              <a:ext cx="728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VMP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7109" y="5700"/>
              <a:ext cx="1569" cy="3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4042" y="3535"/>
              <a:ext cx="357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3980" y="4109"/>
              <a:ext cx="357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30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3980" y="4855"/>
              <a:ext cx="357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10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5638" y="5710"/>
              <a:ext cx="357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30</a:t>
              </a:r>
            </a:p>
          </p:txBody>
        </p:sp>
        <p:sp>
          <p:nvSpPr>
            <p:cNvPr id="41" name="Rectangle 18"/>
            <p:cNvSpPr>
              <a:spLocks noChangeArrowheads="1"/>
            </p:cNvSpPr>
            <p:nvPr/>
          </p:nvSpPr>
          <p:spPr bwMode="auto">
            <a:xfrm>
              <a:off x="4925" y="5723"/>
              <a:ext cx="357" cy="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10</a:t>
              </a:r>
            </a:p>
          </p:txBody>
        </p: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6117" y="5709"/>
              <a:ext cx="357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3" name="Oval 20"/>
            <p:cNvSpPr>
              <a:spLocks noChangeArrowheads="1"/>
            </p:cNvSpPr>
            <p:nvPr/>
          </p:nvSpPr>
          <p:spPr bwMode="auto">
            <a:xfrm>
              <a:off x="6170" y="3598"/>
              <a:ext cx="109" cy="109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4" name="Line 21"/>
            <p:cNvSpPr>
              <a:spLocks noChangeShapeType="1"/>
            </p:cNvSpPr>
            <p:nvPr/>
          </p:nvSpPr>
          <p:spPr bwMode="auto">
            <a:xfrm flipH="1">
              <a:off x="4335" y="3659"/>
              <a:ext cx="184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>
              <a:off x="6225" y="3702"/>
              <a:ext cx="1" cy="198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6" name="Line 23"/>
            <p:cNvSpPr>
              <a:spLocks noChangeShapeType="1"/>
            </p:cNvSpPr>
            <p:nvPr/>
          </p:nvSpPr>
          <p:spPr bwMode="auto">
            <a:xfrm flipH="1">
              <a:off x="4304" y="5025"/>
              <a:ext cx="72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7" name="Line 24"/>
            <p:cNvSpPr>
              <a:spLocks noChangeShapeType="1"/>
            </p:cNvSpPr>
            <p:nvPr/>
          </p:nvSpPr>
          <p:spPr bwMode="auto">
            <a:xfrm flipH="1">
              <a:off x="4304" y="4202"/>
              <a:ext cx="145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/>
          </p:nvSpPr>
          <p:spPr bwMode="auto">
            <a:xfrm>
              <a:off x="5064" y="5024"/>
              <a:ext cx="1" cy="6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9" name="Line 26"/>
            <p:cNvSpPr>
              <a:spLocks noChangeShapeType="1"/>
            </p:cNvSpPr>
            <p:nvPr/>
          </p:nvSpPr>
          <p:spPr bwMode="auto">
            <a:xfrm>
              <a:off x="5760" y="4235"/>
              <a:ext cx="1" cy="14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4856328" y="2147842"/>
            <a:ext cx="3906672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Dokonale diskriminující 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monopson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čelí rostoucí nabídkové křivce a dokáže najmout různé pracovníky za různou mzdu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Křivka nabídky práce potom udává také mezní náklady na pracovníka.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Maximalizace zisku nastává v bodě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Monopson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najímá stejné množství pracovníků jako dokonale konkurenční trh, ale každý pracovník je placen svou rezervační mzdou.  </a:t>
            </a:r>
            <a:endParaRPr kumimoji="0" lang="en-US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914400"/>
            <a:ext cx="8229600" cy="10461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000" dirty="0"/>
              <a:t>Rozhodování o práci u nediskriminujícího </a:t>
            </a:r>
            <a:r>
              <a:rPr lang="cs-CZ" altLang="cs-CZ" sz="4000" dirty="0" err="1"/>
              <a:t>monopsonu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39" name="Rectangle 5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003180"/>
              </p:ext>
            </p:extLst>
          </p:nvPr>
        </p:nvGraphicFramePr>
        <p:xfrm>
          <a:off x="160337" y="2372519"/>
          <a:ext cx="5326063" cy="385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0" name="Picture" r:id="rId3" imgW="3534156" imgH="2667000" progId="Word.Picture.8">
                  <p:embed/>
                </p:oleObj>
              </mc:Choice>
              <mc:Fallback>
                <p:oleObj name="Picture" r:id="rId3" imgW="3534156" imgH="26670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337" y="2372519"/>
                        <a:ext cx="5326063" cy="385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53000" y="2095500"/>
            <a:ext cx="3657600" cy="455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Nediskriminující 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monopson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platí stejnou mzdu všem pracovníkům.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Mezní náklad na každého pracovníka převyšuje jeho mzdu a křivka mezních nákladů leží nad nabídkovou křivkou.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Maximalizace zisku nastává v bodě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A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monopson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najímá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en-US" altLang="cs-CZ" sz="20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pracovníků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a platí jim mzdu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cs-CZ" altLang="cs-CZ" sz="20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endParaRPr kumimoji="0" lang="cs-CZ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Nediskriminující </a:t>
            </a:r>
            <a:r>
              <a:rPr kumimoji="0" lang="cs-CZ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monopson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najímá méně pracovníků a platí jim nižší mzdy než dokonale konkurenční trh.</a:t>
            </a:r>
            <a:endParaRPr kumimoji="0" lang="en-US" altLang="cs-CZ" sz="20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119" y="685800"/>
            <a:ext cx="9144000" cy="11033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600" dirty="0"/>
              <a:t>Dopad minimální mzdy na nediskriminující </a:t>
            </a:r>
            <a:r>
              <a:rPr lang="cs-CZ" altLang="cs-CZ" sz="3600" dirty="0" err="1"/>
              <a:t>monopson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181727" y="2195001"/>
            <a:ext cx="4191094" cy="4038684"/>
            <a:chOff x="3562" y="1209"/>
            <a:chExt cx="5057" cy="5126"/>
          </a:xfrm>
        </p:grpSpPr>
        <p:sp>
          <p:nvSpPr>
            <p:cNvPr id="30" name="Line 5"/>
            <p:cNvSpPr>
              <a:spLocks noChangeShapeType="1"/>
            </p:cNvSpPr>
            <p:nvPr/>
          </p:nvSpPr>
          <p:spPr bwMode="auto">
            <a:xfrm>
              <a:off x="3964" y="1534"/>
              <a:ext cx="1" cy="42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1" name="Line 6"/>
            <p:cNvSpPr>
              <a:spLocks noChangeShapeType="1"/>
            </p:cNvSpPr>
            <p:nvPr/>
          </p:nvSpPr>
          <p:spPr bwMode="auto">
            <a:xfrm>
              <a:off x="3964" y="5819"/>
              <a:ext cx="419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2" name="Line 7"/>
            <p:cNvSpPr>
              <a:spLocks noChangeShapeType="1"/>
            </p:cNvSpPr>
            <p:nvPr/>
          </p:nvSpPr>
          <p:spPr bwMode="auto">
            <a:xfrm>
              <a:off x="4444" y="2480"/>
              <a:ext cx="2711" cy="29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3" name="Line 8"/>
            <p:cNvSpPr>
              <a:spLocks noChangeShapeType="1"/>
            </p:cNvSpPr>
            <p:nvPr/>
          </p:nvSpPr>
          <p:spPr bwMode="auto">
            <a:xfrm flipV="1">
              <a:off x="4738" y="2480"/>
              <a:ext cx="2773" cy="28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4" name="Line 9"/>
            <p:cNvSpPr>
              <a:spLocks noChangeShapeType="1"/>
            </p:cNvSpPr>
            <p:nvPr/>
          </p:nvSpPr>
          <p:spPr bwMode="auto">
            <a:xfrm flipV="1">
              <a:off x="4444" y="1812"/>
              <a:ext cx="1797" cy="29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5" name="Line 10"/>
            <p:cNvSpPr>
              <a:spLocks noChangeShapeType="1"/>
            </p:cNvSpPr>
            <p:nvPr/>
          </p:nvSpPr>
          <p:spPr bwMode="auto">
            <a:xfrm>
              <a:off x="5295" y="3412"/>
              <a:ext cx="1" cy="24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6" name="Oval 11"/>
            <p:cNvSpPr>
              <a:spLocks noChangeArrowheads="1"/>
            </p:cNvSpPr>
            <p:nvPr/>
          </p:nvSpPr>
          <p:spPr bwMode="auto">
            <a:xfrm>
              <a:off x="5234" y="3317"/>
              <a:ext cx="110" cy="11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7" name="Line 12"/>
            <p:cNvSpPr>
              <a:spLocks noChangeShapeType="1"/>
            </p:cNvSpPr>
            <p:nvPr/>
          </p:nvSpPr>
          <p:spPr bwMode="auto">
            <a:xfrm flipH="1">
              <a:off x="3964" y="4391"/>
              <a:ext cx="1657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8" name="Line 13"/>
            <p:cNvSpPr>
              <a:spLocks noChangeShapeType="1"/>
            </p:cNvSpPr>
            <p:nvPr/>
          </p:nvSpPr>
          <p:spPr bwMode="auto">
            <a:xfrm flipV="1">
              <a:off x="5625" y="1720"/>
              <a:ext cx="690" cy="11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39" name="Line 14"/>
            <p:cNvSpPr>
              <a:spLocks noChangeShapeType="1"/>
            </p:cNvSpPr>
            <p:nvPr/>
          </p:nvSpPr>
          <p:spPr bwMode="auto">
            <a:xfrm flipV="1">
              <a:off x="5621" y="2838"/>
              <a:ext cx="1" cy="156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6366" y="1411"/>
              <a:ext cx="55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MC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3686" y="1209"/>
              <a:ext cx="744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Mzda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2" name="Rectangle 17"/>
            <p:cNvSpPr>
              <a:spLocks noChangeArrowheads="1"/>
            </p:cNvSpPr>
            <p:nvPr/>
          </p:nvSpPr>
          <p:spPr bwMode="auto">
            <a:xfrm>
              <a:off x="7605" y="2232"/>
              <a:ext cx="308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S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3" name="Rectangle 18"/>
            <p:cNvSpPr>
              <a:spLocks noChangeArrowheads="1"/>
            </p:cNvSpPr>
            <p:nvPr/>
          </p:nvSpPr>
          <p:spPr bwMode="auto">
            <a:xfrm>
              <a:off x="5205" y="2978"/>
              <a:ext cx="30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A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4" name="Rectangle 19"/>
            <p:cNvSpPr>
              <a:spLocks noChangeArrowheads="1"/>
            </p:cNvSpPr>
            <p:nvPr/>
          </p:nvSpPr>
          <p:spPr bwMode="auto">
            <a:xfrm>
              <a:off x="3716" y="4205"/>
              <a:ext cx="310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0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sym typeface="Symbol" pitchFamily="18" charset="2"/>
                </a:rPr>
                <a:t></a:t>
              </a:r>
              <a:r>
                <a:rPr kumimoji="0" lang="en-US" altLang="cs-CZ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 </a:t>
              </a:r>
            </a:p>
          </p:txBody>
        </p:sp>
        <p:sp>
          <p:nvSpPr>
            <p:cNvPr id="45" name="Rectangle 20"/>
            <p:cNvSpPr>
              <a:spLocks noChangeArrowheads="1"/>
            </p:cNvSpPr>
            <p:nvPr/>
          </p:nvSpPr>
          <p:spPr bwMode="auto">
            <a:xfrm>
              <a:off x="3654" y="3863"/>
              <a:ext cx="357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1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*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6" name="Rectangle 21"/>
            <p:cNvSpPr>
              <a:spLocks noChangeArrowheads="1"/>
            </p:cNvSpPr>
            <p:nvPr/>
          </p:nvSpPr>
          <p:spPr bwMode="auto">
            <a:xfrm>
              <a:off x="3562" y="4608"/>
              <a:ext cx="419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w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7" name="Rectangle 22"/>
            <p:cNvSpPr>
              <a:spLocks noChangeArrowheads="1"/>
            </p:cNvSpPr>
            <p:nvPr/>
          </p:nvSpPr>
          <p:spPr bwMode="auto">
            <a:xfrm>
              <a:off x="7186" y="5214"/>
              <a:ext cx="681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VMP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8" name="Rectangle 23"/>
            <p:cNvSpPr>
              <a:spLocks noChangeArrowheads="1"/>
            </p:cNvSpPr>
            <p:nvPr/>
          </p:nvSpPr>
          <p:spPr bwMode="auto">
            <a:xfrm>
              <a:off x="5528" y="5851"/>
              <a:ext cx="326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1" u="none" strike="noStrike" kern="0" cap="none" spc="0" normalizeH="0" baseline="30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  <a:sym typeface="Symbol" pitchFamily="18" charset="2"/>
                </a:rPr>
                <a:t>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49" name="Rectangle 24"/>
            <p:cNvSpPr>
              <a:spLocks noChangeArrowheads="1"/>
            </p:cNvSpPr>
            <p:nvPr/>
          </p:nvSpPr>
          <p:spPr bwMode="auto">
            <a:xfrm>
              <a:off x="5079" y="5836"/>
              <a:ext cx="419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cs-CZ" sz="1400" b="0" i="1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E</a:t>
              </a:r>
              <a:r>
                <a:rPr kumimoji="0" lang="en-US" altLang="cs-CZ" sz="1400" b="0" i="1" u="none" strike="noStrike" kern="0" cap="none" spc="0" normalizeH="0" baseline="-2500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M</a:t>
              </a:r>
              <a:endParaRPr kumimoji="0" lang="en-US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7056" y="5857"/>
              <a:ext cx="1563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Zaměstnanost</a:t>
              </a:r>
              <a:endParaRPr kumimoji="0" lang="en-US" alt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51" name="Line 26"/>
            <p:cNvSpPr>
              <a:spLocks noChangeShapeType="1"/>
            </p:cNvSpPr>
            <p:nvPr/>
          </p:nvSpPr>
          <p:spPr bwMode="auto">
            <a:xfrm flipH="1">
              <a:off x="3964" y="4732"/>
              <a:ext cx="1332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2" name="Line 27"/>
            <p:cNvSpPr>
              <a:spLocks noChangeShapeType="1"/>
            </p:cNvSpPr>
            <p:nvPr/>
          </p:nvSpPr>
          <p:spPr bwMode="auto">
            <a:xfrm>
              <a:off x="5621" y="4375"/>
              <a:ext cx="1" cy="14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53" name="Line 28"/>
            <p:cNvSpPr>
              <a:spLocks noChangeShapeType="1"/>
            </p:cNvSpPr>
            <p:nvPr/>
          </p:nvSpPr>
          <p:spPr bwMode="auto">
            <a:xfrm flipH="1">
              <a:off x="3964" y="4096"/>
              <a:ext cx="190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sp>
        <p:nvSpPr>
          <p:cNvPr id="54" name="Text Box 29"/>
          <p:cNvSpPr txBox="1">
            <a:spLocks noChangeArrowheads="1"/>
          </p:cNvSpPr>
          <p:nvPr/>
        </p:nvSpPr>
        <p:spPr bwMode="auto">
          <a:xfrm>
            <a:off x="4648200" y="2287545"/>
            <a:ext cx="4191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Pokud je minimální mzda uvalena na </a:t>
            </a:r>
            <a:r>
              <a:rPr kumimoji="0" lang="cs-CZ" alt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monopson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 pak může zvýšit mzdy i zaměstnanost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Minimální mzda stanovená na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w</a:t>
            </a:r>
            <a:r>
              <a:rPr kumimoji="0" lang="en-US" altLang="cs-CZ" sz="24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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zvýší zaměstnanost na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en-US" altLang="cs-CZ" sz="2400" b="0" i="1" u="none" strike="noStrike" kern="0" cap="none" spc="0" normalizeH="0" baseline="30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sym typeface="Symbol" pitchFamily="18" charset="2"/>
              </a:rPr>
              <a:t>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  <a:endParaRPr kumimoji="0" lang="cs-CZ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Jakou minimální mzdu by měla vláda stanovit?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219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smtClean="0"/>
              <a:t>M</a:t>
            </a:r>
            <a:r>
              <a:rPr lang="cs-CZ" sz="4000" dirty="0" err="1" smtClean="0"/>
              <a:t>ůže</a:t>
            </a:r>
            <a:r>
              <a:rPr lang="cs-CZ" sz="4000" dirty="0" smtClean="0"/>
              <a:t> mít konkurenční firma rostoucí nabídku práce?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267200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cs-CZ" altLang="cs-CZ" dirty="0">
                <a:latin typeface="Times New Roman" pitchFamily="18" charset="0"/>
                <a:cs typeface="Times New Roman" panose="02020603050405020304" pitchFamily="18" charset="0"/>
              </a:rPr>
              <a:t>Za určitých </a:t>
            </a:r>
            <a:r>
              <a:rPr lang="cs-CZ" altLang="cs-CZ" dirty="0" smtClean="0">
                <a:latin typeface="Times New Roman" pitchFamily="18" charset="0"/>
                <a:cs typeface="Times New Roman" panose="02020603050405020304" pitchFamily="18" charset="0"/>
              </a:rPr>
              <a:t>podmínek ano.</a:t>
            </a:r>
          </a:p>
          <a:p>
            <a:pPr lvl="0">
              <a:spcBef>
                <a:spcPts val="1000"/>
              </a:spcBef>
            </a:pPr>
            <a:r>
              <a:rPr lang="cs-CZ" altLang="cs-CZ" dirty="0" smtClean="0">
                <a:latin typeface="Times New Roman" pitchFamily="18" charset="0"/>
                <a:cs typeface="Times New Roman" panose="02020603050405020304" pitchFamily="18" charset="0"/>
              </a:rPr>
              <a:t>Kanálem, kterým se ustanovuje jednotná mzda na konkurenčních trzích práce je migrace pracovníků, případně firem.</a:t>
            </a:r>
          </a:p>
          <a:p>
            <a:pPr lvl="1">
              <a:spcBef>
                <a:spcPts val="1000"/>
              </a:spcBef>
            </a:pPr>
            <a:r>
              <a:rPr lang="cs-CZ" altLang="cs-CZ" sz="2000" dirty="0" smtClean="0">
                <a:latin typeface="Times New Roman" pitchFamily="18" charset="0"/>
                <a:cs typeface="Times New Roman" panose="02020603050405020304" pitchFamily="18" charset="0"/>
              </a:rPr>
              <a:t>Pokud existují u zaměstnance podstatné náklady na změnu pracovního místa, firma musí zvýšit mzdu, pokud chce přilákat další pracovníky z jiných firem. Musí prostě tyto náklady přeplatit</a:t>
            </a:r>
            <a:endParaRPr lang="en-US" altLang="cs-CZ" sz="20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</a:pPr>
            <a:r>
              <a:rPr lang="cs-C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Pokud je pro zaměstnavatele obtížné monitorovat pracovní úsilí zaměstnanců, může pro něj být racionální platit vyšší mzdy, aby případné propuštění zaměstnance bylo pro něj větším trestem.</a:t>
            </a:r>
          </a:p>
          <a:p>
            <a:pPr lvl="1">
              <a:spcBef>
                <a:spcPts val="1000"/>
              </a:spcBef>
            </a:pP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růstem firmy se může stát monitorování pracovního úsilí obtížnější.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943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2296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dirty="0" smtClean="0"/>
              <a:t>Monopol na trhu zboží</a:t>
            </a:r>
            <a:endParaRPr lang="en-US" sz="4000" dirty="0"/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057400"/>
            <a:ext cx="8686800" cy="4267200"/>
          </a:xfrm>
        </p:spPr>
        <p:txBody>
          <a:bodyPr/>
          <a:lstStyle/>
          <a:p>
            <a:r>
              <a:rPr lang="cs-CZ" altLang="cs-CZ" dirty="0"/>
              <a:t>Firma, která má určitou monopolní sílu, dokáže ovlivnit cenu produktu, který prodává. </a:t>
            </a:r>
          </a:p>
          <a:p>
            <a:r>
              <a:rPr lang="cs-CZ" altLang="cs-CZ" dirty="0"/>
              <a:t>Monopol = jediný výrobce daného statku</a:t>
            </a:r>
          </a:p>
          <a:p>
            <a:pPr lvl="1"/>
            <a:r>
              <a:rPr lang="cs-CZ" altLang="cs-CZ" sz="2200" dirty="0"/>
              <a:t>Stanovuje cenu tak, aby při dané poptávce maximalizoval zisk</a:t>
            </a:r>
          </a:p>
          <a:p>
            <a:endParaRPr lang="cs-CZ" altLang="cs-CZ" dirty="0" smtClean="0"/>
          </a:p>
          <a:p>
            <a:r>
              <a:rPr lang="en-US" altLang="cs-CZ" dirty="0" err="1" smtClean="0"/>
              <a:t>Monopol</a:t>
            </a:r>
            <a:r>
              <a:rPr lang="cs-CZ" altLang="cs-CZ" dirty="0" smtClean="0"/>
              <a:t> </a:t>
            </a:r>
            <a:r>
              <a:rPr lang="cs-CZ" altLang="cs-CZ" dirty="0"/>
              <a:t>čelí klesající tržní poptávce po své produkci</a:t>
            </a:r>
          </a:p>
          <a:p>
            <a:pPr lvl="1"/>
            <a:r>
              <a:rPr lang="cs-CZ" altLang="cs-CZ" sz="2200" dirty="0"/>
              <a:t>Pokud cenově nediskriminuje a chce zvýšit objem produkce, musí snížit cenu u každé jednotky produkce</a:t>
            </a:r>
          </a:p>
          <a:p>
            <a:pPr lvl="1"/>
            <a:r>
              <a:rPr lang="cs-CZ" altLang="cs-CZ" sz="2200" dirty="0"/>
              <a:t>Mezní příjem z prodeje dodatečné jednotky je potom nižší než cena produkce</a:t>
            </a:r>
            <a:endParaRPr lang="en-US" altLang="cs-CZ" sz="22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12557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4000" dirty="0"/>
              <a:t>Rozhodování </a:t>
            </a:r>
            <a:r>
              <a:rPr lang="cs-CZ" altLang="cs-CZ" sz="4000" dirty="0" smtClean="0"/>
              <a:t>monopolu o </a:t>
            </a:r>
            <a:r>
              <a:rPr lang="cs-CZ" altLang="cs-CZ" sz="4000" dirty="0"/>
              <a:t>množství </a:t>
            </a:r>
            <a:r>
              <a:rPr lang="cs-CZ" altLang="cs-CZ" sz="4000" dirty="0" smtClean="0"/>
              <a:t>produkce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2011" name="Rectangle 5"/>
          <p:cNvSpPr>
            <a:spLocks noChangeArrowheads="1"/>
          </p:cNvSpPr>
          <p:nvPr/>
        </p:nvSpPr>
        <p:spPr bwMode="auto">
          <a:xfrm>
            <a:off x="0" y="2090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815058"/>
              </p:ext>
            </p:extLst>
          </p:nvPr>
        </p:nvGraphicFramePr>
        <p:xfrm>
          <a:off x="233363" y="2209800"/>
          <a:ext cx="4338637" cy="387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32" name="Picture" r:id="rId3" imgW="3002280" imgH="2674620" progId="Word.Picture.8">
                  <p:embed/>
                </p:oleObj>
              </mc:Choice>
              <mc:Fallback>
                <p:oleObj name="Picture" r:id="rId3" imgW="3002280" imgH="267462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3" y="2209800"/>
                        <a:ext cx="4338637" cy="387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73472" y="2127488"/>
            <a:ext cx="3865728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Monopol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čelí klesající poptávce po své produkci. Mezní příjem z prodeje dodatečné jednotky</a:t>
            </a:r>
            <a:r>
              <a:rPr kumimoji="0" lang="cs-CZ" altLang="cs-CZ" sz="2400" b="0" i="0" u="none" strike="noStrike" kern="0" cap="none" spc="0" normalizeH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je potom nižší než cena produkce.</a:t>
            </a:r>
            <a:endParaRPr kumimoji="0" lang="en-US" altLang="cs-CZ" sz="2400" b="0" i="0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Maximalizace zisku nastává v bodě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A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,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monopol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vyrábí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q</a:t>
            </a:r>
            <a:r>
              <a:rPr kumimoji="0" lang="cs-CZ" altLang="cs-CZ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jednotek produkce a prodává je za cenu </a:t>
            </a:r>
            <a:r>
              <a:rPr kumimoji="0" lang="en-US" altLang="cs-CZ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p</a:t>
            </a:r>
            <a:r>
              <a:rPr kumimoji="0" lang="cs-CZ" altLang="cs-CZ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en-US" altLang="cs-CZ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dolar</a:t>
            </a:r>
            <a:r>
              <a:rPr kumimoji="0" lang="cs-CZ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ů</a:t>
            </a:r>
            <a:r>
              <a:rPr kumimoji="0" lang="en-US" altLang="cs-CZ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0"/>
            <a:ext cx="8229600" cy="7985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400" dirty="0"/>
              <a:t>Poptávka </a:t>
            </a:r>
            <a:r>
              <a:rPr lang="cs-CZ" altLang="cs-CZ" sz="4400" dirty="0" smtClean="0"/>
              <a:t>monopolu po práci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035" name="Rectangle 5"/>
          <p:cNvSpPr>
            <a:spLocks noChangeArrowheads="1"/>
          </p:cNvSpPr>
          <p:nvPr/>
        </p:nvSpPr>
        <p:spPr bwMode="auto">
          <a:xfrm>
            <a:off x="0" y="2095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379413" y="1987550"/>
          <a:ext cx="4956175" cy="403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55" name="Picture" r:id="rId3" imgW="3281172" imgH="2667000" progId="Word.Picture.8">
                  <p:embed/>
                </p:oleObj>
              </mc:Choice>
              <mc:Fallback>
                <p:oleObj name="Picture" r:id="rId3" imgW="3281172" imgH="26670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3" y="1987550"/>
                        <a:ext cx="4956175" cy="4030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953000" y="1828800"/>
            <a:ext cx="3556000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Mezní příjem z produktu (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MRP</a:t>
            </a:r>
            <a:r>
              <a:rPr kumimoji="0" lang="cs-CZ" altLang="cs-CZ" sz="20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=MR*MP</a:t>
            </a:r>
            <a:r>
              <a:rPr kumimoji="0" lang="cs-CZ" altLang="cs-CZ" sz="20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) udává příspěvek dodatečného pracovníka k příjmům monopolu a je menší než hodnota mezního produktu práce (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VMP</a:t>
            </a:r>
            <a:r>
              <a:rPr kumimoji="0" lang="cs-CZ" altLang="cs-CZ" sz="20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=P*MP</a:t>
            </a:r>
            <a:r>
              <a:rPr kumimoji="0" lang="cs-CZ" altLang="cs-CZ" sz="20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).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Maximalizace zisku nastává v bodě </a:t>
            </a:r>
            <a:r>
              <a:rPr kumimoji="0" lang="en-US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A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; </a:t>
            </a:r>
            <a:r>
              <a:rPr kumimoji="0" lang="en-US" altLang="cs-CZ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monopol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najímá </a:t>
            </a:r>
            <a:r>
              <a:rPr kumimoji="0" lang="cs-CZ" altLang="cs-CZ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E</a:t>
            </a:r>
            <a:r>
              <a:rPr kumimoji="0" lang="cs-CZ" altLang="cs-CZ" sz="20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</a:t>
            </a:r>
            <a:r>
              <a:rPr kumimoji="0" lang="cs-CZ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pracovníků, což je méně než v případě konkurenčního trhu zboží</a:t>
            </a:r>
            <a:r>
              <a:rPr kumimoji="0" lang="en-US" alt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5344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sz="3600" dirty="0"/>
              <a:t>Rovnováha na jednom konkurenčním trhu práce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438400"/>
            <a:ext cx="9144000" cy="4114800"/>
          </a:xfrm>
        </p:spPr>
        <p:txBody>
          <a:bodyPr/>
          <a:lstStyle/>
          <a:p>
            <a:r>
              <a:rPr lang="cs-CZ" altLang="cs-CZ" dirty="0"/>
              <a:t>Je nepravděpodobné, že trh práce je někdy v  nějaké stabilní rovnováze, jelikož nabídka i poptávka se dynamicky mění v čase </a:t>
            </a:r>
          </a:p>
          <a:p>
            <a:endParaRPr lang="cs-CZ" altLang="cs-CZ" dirty="0"/>
          </a:p>
          <a:p>
            <a:r>
              <a:rPr lang="cs-CZ" altLang="cs-CZ" dirty="0"/>
              <a:t>Model je nám i tak užitečný, jelikož implikuje, že trh práce se neustále posouvá směrem k nové </a:t>
            </a:r>
            <a:r>
              <a:rPr lang="cs-CZ" altLang="cs-CZ" dirty="0" smtClean="0"/>
              <a:t>rovnováze</a:t>
            </a:r>
          </a:p>
          <a:p>
            <a:endParaRPr lang="cs-CZ" altLang="cs-CZ" dirty="0"/>
          </a:p>
          <a:p>
            <a:r>
              <a:rPr lang="cs-CZ" altLang="cs-CZ" dirty="0" smtClean="0"/>
              <a:t>Umožňuje </a:t>
            </a:r>
            <a:r>
              <a:rPr lang="cs-CZ" altLang="cs-CZ" dirty="0"/>
              <a:t>nám to pochopit, proč se mzdy a zaměstnanost mění v reakci na nějakou událost</a:t>
            </a:r>
            <a:endParaRPr lang="en-US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83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990600"/>
          </a:xfrm>
        </p:spPr>
        <p:txBody>
          <a:bodyPr/>
          <a:lstStyle/>
          <a:p>
            <a:r>
              <a:rPr lang="cs-CZ" sz="4800" dirty="0" smtClean="0"/>
              <a:t>První intifáda a mzdy </a:t>
            </a:r>
            <a:r>
              <a:rPr lang="cs-CZ" sz="4800" dirty="0" err="1" smtClean="0"/>
              <a:t>palestinců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V 80-tých letech 110000 </a:t>
            </a:r>
            <a:r>
              <a:rPr lang="cs-CZ" dirty="0" err="1" smtClean="0"/>
              <a:t>palestinců</a:t>
            </a:r>
            <a:r>
              <a:rPr lang="cs-CZ" dirty="0" smtClean="0"/>
              <a:t> z okupovaného Pásma Gazy a Západní břehu Jordánu dojíždělo za prací do Izraele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První intifáda v roce 1988-1993 – povstání </a:t>
            </a:r>
            <a:r>
              <a:rPr lang="cs-CZ" dirty="0" err="1" smtClean="0"/>
              <a:t>palestinců</a:t>
            </a:r>
            <a:endParaRPr lang="cs-CZ" dirty="0" smtClean="0"/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Denní míra </a:t>
            </a:r>
            <a:r>
              <a:rPr lang="cs-CZ" sz="2000" dirty="0" err="1" smtClean="0"/>
              <a:t>absentérismu</a:t>
            </a:r>
            <a:r>
              <a:rPr lang="cs-CZ" sz="2000" dirty="0" smtClean="0"/>
              <a:t> se zvýšila ze 2 na 30 procent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Průměrný počet odpracovaných hodin v týdnu klesl z 22 na 17</a:t>
            </a:r>
          </a:p>
          <a:p>
            <a:pPr lvl="1">
              <a:spcBef>
                <a:spcPts val="1200"/>
              </a:spcBef>
            </a:pPr>
            <a:r>
              <a:rPr lang="cs-CZ" sz="2000" dirty="0"/>
              <a:t>D</a:t>
            </a:r>
            <a:r>
              <a:rPr lang="cs-CZ" sz="2000" dirty="0" smtClean="0"/>
              <a:t>oba na dojezd do práce se zvýšila z 30 minut na 3 až 4 hodiny 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Snížení nabídky práce o zhruba 50 </a:t>
            </a:r>
            <a:r>
              <a:rPr lang="en-US" dirty="0" smtClean="0"/>
              <a:t>%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Model nab</a:t>
            </a:r>
            <a:r>
              <a:rPr lang="cs-CZ" sz="2000" dirty="0" err="1" smtClean="0"/>
              <a:t>ídky</a:t>
            </a:r>
            <a:r>
              <a:rPr lang="cs-CZ" sz="2000" dirty="0" smtClean="0"/>
              <a:t> a poptávky implikuje zvýšení mezd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Mzdy vzrostly o </a:t>
            </a:r>
            <a:r>
              <a:rPr lang="en-US" sz="2000" dirty="0" err="1" smtClean="0"/>
              <a:t>zhruba</a:t>
            </a:r>
            <a:r>
              <a:rPr lang="en-US" sz="2000" dirty="0" smtClean="0"/>
              <a:t> </a:t>
            </a:r>
            <a:r>
              <a:rPr lang="cs-CZ" sz="2000" dirty="0" smtClean="0"/>
              <a:t>50 </a:t>
            </a:r>
            <a:r>
              <a:rPr lang="en-US" sz="2000" dirty="0" smtClean="0"/>
              <a:t>%</a:t>
            </a:r>
          </a:p>
          <a:p>
            <a:pPr lvl="1">
              <a:spcBef>
                <a:spcPts val="1200"/>
              </a:spcBef>
            </a:pPr>
            <a:r>
              <a:rPr lang="cs-CZ" sz="2000" dirty="0" smtClean="0"/>
              <a:t>Elasticita poptávky po práci </a:t>
            </a:r>
            <a:r>
              <a:rPr lang="cs-CZ" sz="2000" dirty="0" err="1" smtClean="0"/>
              <a:t>palestinců</a:t>
            </a:r>
            <a:r>
              <a:rPr lang="cs-CZ" sz="2000" dirty="0" smtClean="0"/>
              <a:t> je zhruba rovna -1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51476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8534400" cy="685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cs-CZ" altLang="cs-CZ" sz="3200" dirty="0">
                <a:cs typeface="Times New Roman" pitchFamily="18" charset="0"/>
              </a:rPr>
              <a:t>Konkurenční rovnováha na dvou trzích práce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54" name="Group 90"/>
          <p:cNvGrpSpPr>
            <a:grpSpLocks/>
          </p:cNvGrpSpPr>
          <p:nvPr/>
        </p:nvGrpSpPr>
        <p:grpSpPr bwMode="auto">
          <a:xfrm>
            <a:off x="979488" y="1753405"/>
            <a:ext cx="7112000" cy="2974377"/>
            <a:chOff x="1602" y="2169"/>
            <a:chExt cx="9473" cy="4342"/>
          </a:xfrm>
        </p:grpSpPr>
        <p:sp>
          <p:nvSpPr>
            <p:cNvPr id="55" name="Rectangle 91"/>
            <p:cNvSpPr>
              <a:spLocks noChangeArrowheads="1"/>
            </p:cNvSpPr>
            <p:nvPr/>
          </p:nvSpPr>
          <p:spPr bwMode="auto">
            <a:xfrm>
              <a:off x="3390" y="4288"/>
              <a:ext cx="630" cy="143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altLang="cs-CZ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grpSp>
          <p:nvGrpSpPr>
            <p:cNvPr id="56" name="Group 92"/>
            <p:cNvGrpSpPr>
              <a:grpSpLocks/>
            </p:cNvGrpSpPr>
            <p:nvPr/>
          </p:nvGrpSpPr>
          <p:grpSpPr bwMode="auto">
            <a:xfrm>
              <a:off x="1602" y="2169"/>
              <a:ext cx="9473" cy="4342"/>
              <a:chOff x="1602" y="2169"/>
              <a:chExt cx="9473" cy="4342"/>
            </a:xfrm>
          </p:grpSpPr>
          <p:grpSp>
            <p:nvGrpSpPr>
              <p:cNvPr id="57" name="Group 93"/>
              <p:cNvGrpSpPr>
                <a:grpSpLocks/>
              </p:cNvGrpSpPr>
              <p:nvPr/>
            </p:nvGrpSpPr>
            <p:grpSpPr bwMode="auto">
              <a:xfrm>
                <a:off x="6201" y="2169"/>
                <a:ext cx="4874" cy="4342"/>
                <a:chOff x="6201" y="2169"/>
                <a:chExt cx="4874" cy="4342"/>
              </a:xfrm>
            </p:grpSpPr>
            <p:sp>
              <p:nvSpPr>
                <p:cNvPr id="84" name="AutoShape 94"/>
                <p:cNvSpPr>
                  <a:spLocks noChangeArrowheads="1"/>
                </p:cNvSpPr>
                <p:nvPr/>
              </p:nvSpPr>
              <p:spPr bwMode="auto">
                <a:xfrm>
                  <a:off x="8600" y="4267"/>
                  <a:ext cx="621" cy="710"/>
                </a:xfrm>
                <a:prstGeom prst="rtTriangle">
                  <a:avLst/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85" name="Rectangle 95"/>
                <p:cNvSpPr>
                  <a:spLocks noChangeArrowheads="1"/>
                </p:cNvSpPr>
                <p:nvPr/>
              </p:nvSpPr>
              <p:spPr bwMode="auto">
                <a:xfrm>
                  <a:off x="8590" y="4980"/>
                  <a:ext cx="630" cy="750"/>
                </a:xfrm>
                <a:prstGeom prst="rect">
                  <a:avLst/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86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9228" y="2385"/>
                  <a:ext cx="7" cy="333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87" name="Line 97"/>
                <p:cNvSpPr>
                  <a:spLocks noChangeShapeType="1"/>
                </p:cNvSpPr>
                <p:nvPr/>
              </p:nvSpPr>
              <p:spPr bwMode="auto">
                <a:xfrm>
                  <a:off x="6875" y="2169"/>
                  <a:ext cx="1" cy="356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88" name="Line 98"/>
                <p:cNvSpPr>
                  <a:spLocks noChangeShapeType="1"/>
                </p:cNvSpPr>
                <p:nvPr/>
              </p:nvSpPr>
              <p:spPr bwMode="auto">
                <a:xfrm>
                  <a:off x="6875" y="5746"/>
                  <a:ext cx="3346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89" name="Line 99"/>
                <p:cNvSpPr>
                  <a:spLocks noChangeShapeType="1"/>
                </p:cNvSpPr>
                <p:nvPr/>
              </p:nvSpPr>
              <p:spPr bwMode="auto">
                <a:xfrm>
                  <a:off x="6878" y="2412"/>
                  <a:ext cx="2631" cy="2891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90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8588" y="2385"/>
                  <a:ext cx="7" cy="333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91" name="Line 101"/>
                <p:cNvSpPr>
                  <a:spLocks noChangeShapeType="1"/>
                </p:cNvSpPr>
                <p:nvPr/>
              </p:nvSpPr>
              <p:spPr bwMode="auto">
                <a:xfrm flipH="1">
                  <a:off x="8615" y="3534"/>
                  <a:ext cx="589" cy="1"/>
                </a:xfrm>
                <a:prstGeom prst="line">
                  <a:avLst/>
                </a:prstGeom>
                <a:noFill/>
                <a:ln w="6350">
                  <a:solidFill>
                    <a:srgbClr val="FF0000"/>
                  </a:solidFill>
                  <a:round/>
                  <a:headEnd type="none" w="sm" len="sm"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92" name="Rectangle 102"/>
                <p:cNvSpPr>
                  <a:spLocks noChangeArrowheads="1"/>
                </p:cNvSpPr>
                <p:nvPr/>
              </p:nvSpPr>
              <p:spPr bwMode="auto">
                <a:xfrm>
                  <a:off x="9313" y="2379"/>
                  <a:ext cx="373" cy="3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S</a:t>
                  </a:r>
                  <a:r>
                    <a:rPr kumimoji="0" lang="en-US" altLang="cs-CZ" sz="1400" b="0" i="1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S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93" name="Rectangle 103"/>
                <p:cNvSpPr>
                  <a:spLocks noChangeArrowheads="1"/>
                </p:cNvSpPr>
                <p:nvPr/>
              </p:nvSpPr>
              <p:spPr bwMode="auto">
                <a:xfrm>
                  <a:off x="6201" y="2205"/>
                  <a:ext cx="728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cs-CZ" alt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Mzda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94" name="Rectangle 104"/>
                <p:cNvSpPr>
                  <a:spLocks noChangeArrowheads="1"/>
                </p:cNvSpPr>
                <p:nvPr/>
              </p:nvSpPr>
              <p:spPr bwMode="auto">
                <a:xfrm>
                  <a:off x="9235" y="5738"/>
                  <a:ext cx="1840" cy="4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cs-CZ" altLang="cs-CZ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Zaměstnanost</a:t>
                  </a:r>
                  <a:endPara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95" name="Rectangle 105"/>
                <p:cNvSpPr>
                  <a:spLocks noChangeArrowheads="1"/>
                </p:cNvSpPr>
                <p:nvPr/>
              </p:nvSpPr>
              <p:spPr bwMode="auto">
                <a:xfrm>
                  <a:off x="8621" y="2372"/>
                  <a:ext cx="373" cy="3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S</a:t>
                  </a:r>
                  <a:r>
                    <a:rPr kumimoji="0" lang="en-US" altLang="cs-CZ" sz="1400" b="0" i="1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S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96" name="Rectangle 106"/>
                <p:cNvSpPr>
                  <a:spLocks noChangeArrowheads="1"/>
                </p:cNvSpPr>
                <p:nvPr/>
              </p:nvSpPr>
              <p:spPr bwMode="auto">
                <a:xfrm>
                  <a:off x="6565" y="4094"/>
                  <a:ext cx="357" cy="3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w</a:t>
                  </a:r>
                  <a:r>
                    <a:rPr kumimoji="0" lang="en-US" altLang="cs-CZ" sz="1400" b="0" i="0" u="none" strike="noStrike" kern="0" cap="none" spc="0" normalizeH="0" baseline="30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*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97" name="Rectangle 107"/>
                <p:cNvSpPr>
                  <a:spLocks noChangeArrowheads="1"/>
                </p:cNvSpPr>
                <p:nvPr/>
              </p:nvSpPr>
              <p:spPr bwMode="auto">
                <a:xfrm>
                  <a:off x="6543" y="4786"/>
                  <a:ext cx="373" cy="3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w</a:t>
                  </a:r>
                  <a:r>
                    <a:rPr kumimoji="0" lang="en-US" altLang="cs-CZ" sz="1400" b="0" i="1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S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98" name="Rectangle 108"/>
                <p:cNvSpPr>
                  <a:spLocks noChangeArrowheads="1"/>
                </p:cNvSpPr>
                <p:nvPr/>
              </p:nvSpPr>
              <p:spPr bwMode="auto">
                <a:xfrm>
                  <a:off x="9538" y="5137"/>
                  <a:ext cx="373" cy="3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D</a:t>
                  </a:r>
                  <a:r>
                    <a:rPr kumimoji="0" lang="en-US" altLang="cs-CZ" sz="1400" b="0" i="1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S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99" name="Oval 109"/>
                <p:cNvSpPr>
                  <a:spLocks noChangeArrowheads="1"/>
                </p:cNvSpPr>
                <p:nvPr/>
              </p:nvSpPr>
              <p:spPr bwMode="auto">
                <a:xfrm>
                  <a:off x="9174" y="4926"/>
                  <a:ext cx="109" cy="10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00" name="Oval 110"/>
                <p:cNvSpPr>
                  <a:spLocks noChangeArrowheads="1"/>
                </p:cNvSpPr>
                <p:nvPr/>
              </p:nvSpPr>
              <p:spPr bwMode="auto">
                <a:xfrm>
                  <a:off x="8541" y="4240"/>
                  <a:ext cx="109" cy="10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01" name="Line 111"/>
                <p:cNvSpPr>
                  <a:spLocks noChangeShapeType="1"/>
                </p:cNvSpPr>
                <p:nvPr/>
              </p:nvSpPr>
              <p:spPr bwMode="auto">
                <a:xfrm>
                  <a:off x="6850" y="4293"/>
                  <a:ext cx="174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02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6865" y="4983"/>
                  <a:ext cx="2305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103" name="Rectangle 113"/>
                <p:cNvSpPr>
                  <a:spLocks noChangeArrowheads="1"/>
                </p:cNvSpPr>
                <p:nvPr/>
              </p:nvSpPr>
              <p:spPr bwMode="auto">
                <a:xfrm>
                  <a:off x="7119" y="6152"/>
                  <a:ext cx="2130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</a:rPr>
                    <a:t>(</a:t>
                  </a:r>
                  <a:r>
                    <a:rPr kumimoji="0" lang="en-US" altLang="cs-CZ" sz="16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</a:rPr>
                    <a:t>b</a:t>
                  </a:r>
                  <a:r>
                    <a:rPr kumimoji="0" lang="en-US" altLang="cs-CZ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</a:rPr>
                    <a:t>) </a:t>
                  </a:r>
                  <a:r>
                    <a:rPr kumimoji="0" lang="cs-CZ" altLang="cs-CZ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</a:rPr>
                    <a:t>Jižní trh práce</a:t>
                  </a:r>
                  <a:endParaRPr kumimoji="0" lang="en-US" altLang="cs-CZ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</p:grpSp>
          <p:grpSp>
            <p:nvGrpSpPr>
              <p:cNvPr id="58" name="Group 114"/>
              <p:cNvGrpSpPr>
                <a:grpSpLocks/>
              </p:cNvGrpSpPr>
              <p:nvPr/>
            </p:nvGrpSpPr>
            <p:grpSpPr bwMode="auto">
              <a:xfrm>
                <a:off x="1602" y="2169"/>
                <a:ext cx="4941" cy="4319"/>
                <a:chOff x="1602" y="2169"/>
                <a:chExt cx="4941" cy="4319"/>
              </a:xfrm>
            </p:grpSpPr>
            <p:sp>
              <p:nvSpPr>
                <p:cNvPr id="59" name="AutoShape 115"/>
                <p:cNvSpPr>
                  <a:spLocks noChangeArrowheads="1"/>
                </p:cNvSpPr>
                <p:nvPr/>
              </p:nvSpPr>
              <p:spPr bwMode="auto">
                <a:xfrm>
                  <a:off x="3390" y="3586"/>
                  <a:ext cx="621" cy="710"/>
                </a:xfrm>
                <a:prstGeom prst="rtTriangle">
                  <a:avLst/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60" name="Line 116"/>
                <p:cNvSpPr>
                  <a:spLocks noChangeShapeType="1"/>
                </p:cNvSpPr>
                <p:nvPr/>
              </p:nvSpPr>
              <p:spPr bwMode="auto">
                <a:xfrm>
                  <a:off x="2307" y="2185"/>
                  <a:ext cx="1" cy="356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61" name="Line 117"/>
                <p:cNvSpPr>
                  <a:spLocks noChangeShapeType="1"/>
                </p:cNvSpPr>
                <p:nvPr/>
              </p:nvSpPr>
              <p:spPr bwMode="auto">
                <a:xfrm>
                  <a:off x="2301" y="2397"/>
                  <a:ext cx="2640" cy="290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62" name="Rectangle 118"/>
                <p:cNvSpPr>
                  <a:spLocks noChangeArrowheads="1"/>
                </p:cNvSpPr>
                <p:nvPr/>
              </p:nvSpPr>
              <p:spPr bwMode="auto">
                <a:xfrm>
                  <a:off x="1602" y="2169"/>
                  <a:ext cx="728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cs-CZ" alt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Mzda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63" name="Rectangle 119"/>
                <p:cNvSpPr>
                  <a:spLocks noChangeArrowheads="1"/>
                </p:cNvSpPr>
                <p:nvPr/>
              </p:nvSpPr>
              <p:spPr bwMode="auto">
                <a:xfrm>
                  <a:off x="4763" y="5764"/>
                  <a:ext cx="1780" cy="3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cs-CZ" altLang="cs-CZ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Zaměstnanost</a:t>
                  </a:r>
                  <a:endParaRPr kumimoji="0" lang="en-US" altLang="cs-CZ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64" name="Rectangle 120"/>
                <p:cNvSpPr>
                  <a:spLocks noChangeArrowheads="1"/>
                </p:cNvSpPr>
                <p:nvPr/>
              </p:nvSpPr>
              <p:spPr bwMode="auto">
                <a:xfrm>
                  <a:off x="3469" y="2371"/>
                  <a:ext cx="373" cy="3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S</a:t>
                  </a:r>
                  <a:r>
                    <a:rPr kumimoji="0" lang="en-US" altLang="cs-CZ" sz="1400" b="0" i="1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N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65" name="Rectangle 121"/>
                <p:cNvSpPr>
                  <a:spLocks noChangeArrowheads="1"/>
                </p:cNvSpPr>
                <p:nvPr/>
              </p:nvSpPr>
              <p:spPr bwMode="auto">
                <a:xfrm>
                  <a:off x="1941" y="3423"/>
                  <a:ext cx="373" cy="3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w</a:t>
                  </a:r>
                  <a:r>
                    <a:rPr kumimoji="0" lang="en-US" altLang="cs-CZ" sz="1400" b="0" i="1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N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66" name="Rectangle 122"/>
                <p:cNvSpPr>
                  <a:spLocks noChangeArrowheads="1"/>
                </p:cNvSpPr>
                <p:nvPr/>
              </p:nvSpPr>
              <p:spPr bwMode="auto">
                <a:xfrm>
                  <a:off x="1992" y="4155"/>
                  <a:ext cx="357" cy="3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w</a:t>
                  </a:r>
                  <a:r>
                    <a:rPr kumimoji="0" lang="en-US" altLang="cs-CZ" sz="1400" b="0" i="0" u="none" strike="noStrike" kern="0" cap="none" spc="0" normalizeH="0" baseline="30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*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67" name="Rectangle 123"/>
                <p:cNvSpPr>
                  <a:spLocks noChangeArrowheads="1"/>
                </p:cNvSpPr>
                <p:nvPr/>
              </p:nvSpPr>
              <p:spPr bwMode="auto">
                <a:xfrm>
                  <a:off x="4986" y="5153"/>
                  <a:ext cx="373" cy="3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D</a:t>
                  </a:r>
                  <a:r>
                    <a:rPr kumimoji="0" lang="en-US" altLang="cs-CZ" sz="1400" b="0" i="1" u="none" strike="noStrike" kern="0" cap="none" spc="0" normalizeH="0" baseline="-2500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N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68" name="Line 124"/>
                <p:cNvSpPr>
                  <a:spLocks noChangeShapeType="1"/>
                </p:cNvSpPr>
                <p:nvPr/>
              </p:nvSpPr>
              <p:spPr bwMode="auto">
                <a:xfrm flipH="1">
                  <a:off x="2302" y="3593"/>
                  <a:ext cx="1104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69" name="Rectangle 125"/>
                <p:cNvSpPr>
                  <a:spLocks noChangeArrowheads="1"/>
                </p:cNvSpPr>
                <p:nvPr/>
              </p:nvSpPr>
              <p:spPr bwMode="auto">
                <a:xfrm>
                  <a:off x="2483" y="6129"/>
                  <a:ext cx="2248" cy="3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</a:rPr>
                    <a:t>(</a:t>
                  </a:r>
                  <a:r>
                    <a:rPr kumimoji="0" lang="en-US" altLang="cs-CZ" sz="1600" b="0" i="1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</a:rPr>
                    <a:t>a</a:t>
                  </a:r>
                  <a:r>
                    <a:rPr kumimoji="0" lang="en-US" altLang="cs-CZ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</a:rPr>
                    <a:t>) </a:t>
                  </a:r>
                  <a:r>
                    <a:rPr kumimoji="0" lang="cs-CZ" altLang="cs-CZ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" pitchFamily="18" charset="0"/>
                    </a:rPr>
                    <a:t>Severní trh práce</a:t>
                  </a:r>
                  <a:endParaRPr kumimoji="0" lang="en-US" altLang="cs-CZ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70" name="Line 126"/>
                <p:cNvSpPr>
                  <a:spLocks noChangeShapeType="1"/>
                </p:cNvSpPr>
                <p:nvPr/>
              </p:nvSpPr>
              <p:spPr bwMode="auto">
                <a:xfrm>
                  <a:off x="3415" y="3293"/>
                  <a:ext cx="589" cy="1"/>
                </a:xfrm>
                <a:prstGeom prst="line">
                  <a:avLst/>
                </a:prstGeom>
                <a:noFill/>
                <a:ln w="6350">
                  <a:solidFill>
                    <a:srgbClr val="FF0000"/>
                  </a:solidFill>
                  <a:round/>
                  <a:headEnd type="none" w="sm" len="sm"/>
                  <a:tailEnd type="arrow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71" name="Rectangle 127"/>
                <p:cNvSpPr>
                  <a:spLocks noChangeArrowheads="1"/>
                </p:cNvSpPr>
                <p:nvPr/>
              </p:nvSpPr>
              <p:spPr bwMode="auto">
                <a:xfrm>
                  <a:off x="4244" y="2367"/>
                  <a:ext cx="248" cy="2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  <a:sym typeface="Symbol" pitchFamily="18" charset="2"/>
                    </a:rPr>
                    <a:t>s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72" name="Line 128"/>
                <p:cNvSpPr>
                  <a:spLocks noChangeShapeType="1"/>
                </p:cNvSpPr>
                <p:nvPr/>
              </p:nvSpPr>
              <p:spPr bwMode="auto">
                <a:xfrm>
                  <a:off x="2290" y="4292"/>
                  <a:ext cx="1713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grpSp>
              <p:nvGrpSpPr>
                <p:cNvPr id="73" name="Group 129"/>
                <p:cNvGrpSpPr>
                  <a:grpSpLocks/>
                </p:cNvGrpSpPr>
                <p:nvPr/>
              </p:nvGrpSpPr>
              <p:grpSpPr bwMode="auto">
                <a:xfrm flipH="1">
                  <a:off x="3370" y="4267"/>
                  <a:ext cx="631" cy="1470"/>
                  <a:chOff x="5300" y="3300"/>
                  <a:chExt cx="631" cy="1450"/>
                </a:xfrm>
              </p:grpSpPr>
              <p:sp>
                <p:nvSpPr>
                  <p:cNvPr id="82" name="AutoShape 130"/>
                  <p:cNvSpPr>
                    <a:spLocks noChangeArrowheads="1"/>
                  </p:cNvSpPr>
                  <p:nvPr/>
                </p:nvSpPr>
                <p:spPr bwMode="auto">
                  <a:xfrm>
                    <a:off x="5310" y="3300"/>
                    <a:ext cx="621" cy="710"/>
                  </a:xfrm>
                  <a:prstGeom prst="rtTriangle">
                    <a:avLst/>
                  </a:prstGeom>
                  <a:solidFill>
                    <a:srgbClr val="33CC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alt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3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5300" y="4010"/>
                    <a:ext cx="630" cy="740"/>
                  </a:xfrm>
                  <a:prstGeom prst="rect">
                    <a:avLst/>
                  </a:prstGeom>
                  <a:solidFill>
                    <a:srgbClr val="33CC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1pPr>
                    <a:lvl2pPr marL="742950" indent="-28575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2pPr>
                    <a:lvl3pPr marL="11430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3pPr>
                    <a:lvl4pPr marL="16002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4pPr>
                    <a:lvl5pPr marL="2057400" indent="-228600"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800">
                        <a:solidFill>
                          <a:schemeClr val="tx1"/>
                        </a:solidFill>
                        <a:latin typeface="Times New Roman" pitchFamily="18" charset="0"/>
                      </a:defRPr>
                    </a:lvl9pPr>
                  </a:lstStyle>
                  <a:p>
                    <a:pPr marL="0" marR="0" lvl="0" indent="0" algn="ctr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cs-CZ" altLang="cs-CZ" sz="14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74" name="Line 132"/>
                <p:cNvSpPr>
                  <a:spLocks noChangeShapeType="1"/>
                </p:cNvSpPr>
                <p:nvPr/>
              </p:nvSpPr>
              <p:spPr bwMode="auto">
                <a:xfrm flipV="1">
                  <a:off x="4008" y="2385"/>
                  <a:ext cx="7" cy="333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75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3378" y="2395"/>
                  <a:ext cx="7" cy="333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76" name="Oval 134"/>
                <p:cNvSpPr>
                  <a:spLocks noChangeArrowheads="1"/>
                </p:cNvSpPr>
                <p:nvPr/>
              </p:nvSpPr>
              <p:spPr bwMode="auto">
                <a:xfrm>
                  <a:off x="3328" y="3536"/>
                  <a:ext cx="109" cy="109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77" name="Rectangle 135"/>
                <p:cNvSpPr>
                  <a:spLocks noChangeArrowheads="1"/>
                </p:cNvSpPr>
                <p:nvPr/>
              </p:nvSpPr>
              <p:spPr bwMode="auto">
                <a:xfrm>
                  <a:off x="3456" y="3368"/>
                  <a:ext cx="253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A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78" name="Rectangle 136"/>
                <p:cNvSpPr>
                  <a:spLocks noChangeArrowheads="1"/>
                </p:cNvSpPr>
                <p:nvPr/>
              </p:nvSpPr>
              <p:spPr bwMode="auto">
                <a:xfrm>
                  <a:off x="4096" y="4060"/>
                  <a:ext cx="253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B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79" name="Rectangle 137"/>
                <p:cNvSpPr>
                  <a:spLocks noChangeArrowheads="1"/>
                </p:cNvSpPr>
                <p:nvPr/>
              </p:nvSpPr>
              <p:spPr bwMode="auto">
                <a:xfrm>
                  <a:off x="3156" y="4842"/>
                  <a:ext cx="253" cy="2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63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8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cs-CZ" sz="1400" b="0" i="1" u="none" strike="noStrike" kern="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Verdana" pitchFamily="34" charset="0"/>
                    </a:rPr>
                    <a:t>C</a:t>
                  </a:r>
                  <a:endParaRPr kumimoji="0" lang="en-US" alt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Verdana" pitchFamily="34" charset="0"/>
                  </a:endParaRPr>
                </a:p>
              </p:txBody>
            </p:sp>
            <p:sp>
              <p:nvSpPr>
                <p:cNvPr id="80" name="Line 138"/>
                <p:cNvSpPr>
                  <a:spLocks noChangeShapeType="1"/>
                </p:cNvSpPr>
                <p:nvPr/>
              </p:nvSpPr>
              <p:spPr bwMode="auto">
                <a:xfrm flipV="1">
                  <a:off x="3396" y="4324"/>
                  <a:ext cx="562" cy="6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  <p:sp>
              <p:nvSpPr>
                <p:cNvPr id="81" name="Line 139"/>
                <p:cNvSpPr>
                  <a:spLocks noChangeShapeType="1"/>
                </p:cNvSpPr>
                <p:nvPr/>
              </p:nvSpPr>
              <p:spPr bwMode="auto">
                <a:xfrm>
                  <a:off x="2307" y="5742"/>
                  <a:ext cx="3876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cs-CZ" sz="1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itchFamily="18" charset="0"/>
                  </a:endParaRPr>
                </a:p>
              </p:txBody>
            </p:sp>
          </p:grpSp>
        </p:grpSp>
      </p:grpSp>
      <p:sp>
        <p:nvSpPr>
          <p:cNvPr id="104" name="Rectangle 41"/>
          <p:cNvSpPr>
            <a:spLocks noChangeArrowheads="1"/>
          </p:cNvSpPr>
          <p:nvPr/>
        </p:nvSpPr>
        <p:spPr bwMode="auto">
          <a:xfrm>
            <a:off x="228600" y="4953000"/>
            <a:ext cx="8686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Předpokládejme, že mzda v severním regionu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cs-CZ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US" altLang="cs-CZ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převyšuje mzdu v jižním regionu 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cs-CZ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</a:t>
            </a:r>
            <a:r>
              <a:rPr kumimoji="0" lang="en-US" altLang="cs-CZ" sz="1800" b="0" i="1" u="none" strike="noStrike" kern="0" cap="none" spc="0" normalizeH="0" baseline="-25000" noProof="0" dirty="0" err="1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).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Pracovníci z Jihu se budou chtít přestěhovat na Sever, což posunuje nabídku práce na jižním trhu doleva a nabídku práce na severním trhu doprava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Na konci se mzdy na obou trzích budou rovnat </a:t>
            </a:r>
            <a:r>
              <a:rPr kumimoji="0" lang="en-US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w*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cs-CZ" altLang="cs-CZ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Migrace pracovníků snižuje přínos z obchodu v jižním regionu o menší vybarvený trapezoid a zvyšuje přínos z obchodu v severním regionu o větší vybarvený trapezoid. Celkový přínos z obchodu vzroste o trojúhelník </a:t>
            </a:r>
            <a:r>
              <a:rPr kumimoji="0" lang="cs-CZ" altLang="cs-CZ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275093"/>
                </a:solidFill>
                <a:effectLst/>
                <a:uLnTx/>
                <a:uFillTx/>
                <a:latin typeface="Times New Roman" pitchFamily="18" charset="0"/>
              </a:rPr>
              <a:t>ABC.</a:t>
            </a:r>
            <a:endParaRPr kumimoji="0" lang="en-US" altLang="cs-CZ" sz="1800" b="0" i="1" u="none" strike="noStrike" kern="0" cap="none" spc="0" normalizeH="0" baseline="0" noProof="0" dirty="0" smtClean="0">
              <a:ln>
                <a:noFill/>
              </a:ln>
              <a:solidFill>
                <a:srgbClr val="275093"/>
              </a:solidFill>
              <a:effectLst/>
              <a:uLnTx/>
              <a:uFillTx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9234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3600" dirty="0"/>
              <a:t>Konkurenční rovnováha na více trzích práce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752600"/>
            <a:ext cx="8991600" cy="460216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cs-CZ" altLang="cs-CZ" dirty="0"/>
              <a:t>Pokud jsou pracovníci mobilní a existuje volný vstup na trh, pak migrace pracovníků (nebo firem) eliminuje mzdové rozdíly mezi regiony a bude existovat jednotná mzda pro všechny pracovníky </a:t>
            </a:r>
          </a:p>
          <a:p>
            <a:pPr>
              <a:spcBef>
                <a:spcPts val="1000"/>
              </a:spcBef>
            </a:pPr>
            <a:r>
              <a:rPr lang="cs-CZ" altLang="cs-CZ" dirty="0"/>
              <a:t>Konkurenční firmy vyrovnávají mzdu s hodnotou mezního produktu = snaha o maximalizaci zisku</a:t>
            </a:r>
          </a:p>
          <a:p>
            <a:pPr>
              <a:spcBef>
                <a:spcPts val="1000"/>
              </a:spcBef>
            </a:pPr>
            <a:r>
              <a:rPr lang="cs-CZ" altLang="cs-CZ" dirty="0"/>
              <a:t>Alokace pracovníků mezi tyto firmy je efektivní alokací, která vyčerpává veškerý přínos z obchodu a maximalizuje národní důchod </a:t>
            </a:r>
          </a:p>
          <a:p>
            <a:pPr>
              <a:spcBef>
                <a:spcPts val="1000"/>
              </a:spcBef>
            </a:pPr>
            <a:r>
              <a:rPr lang="cs-CZ" altLang="cs-CZ" dirty="0" err="1"/>
              <a:t>Sebezájem</a:t>
            </a:r>
            <a:r>
              <a:rPr lang="cs-CZ" altLang="cs-CZ" dirty="0"/>
              <a:t> pracovníků a firem vede, skrze</a:t>
            </a:r>
            <a:r>
              <a:rPr lang="en-US" altLang="cs-CZ" dirty="0"/>
              <a:t> “</a:t>
            </a:r>
            <a:r>
              <a:rPr lang="cs-CZ" altLang="cs-CZ" dirty="0"/>
              <a:t>neviditelnou ruku trhu práce</a:t>
            </a:r>
            <a:r>
              <a:rPr lang="en-US" altLang="cs-CZ" dirty="0"/>
              <a:t>”</a:t>
            </a:r>
            <a:r>
              <a:rPr lang="cs-CZ" altLang="cs-CZ" dirty="0"/>
              <a:t>, k dosažení společenského cíle, který vůbec neměli na mysli: efektivní alokaci zdrojů</a:t>
            </a:r>
            <a:endParaRPr lang="en-US" altLang="cs-CZ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6953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altLang="cs-CZ" sz="4000" dirty="0">
                <a:cs typeface="Times New Roman" pitchFamily="18" charset="0"/>
              </a:rPr>
              <a:t>Mzdová konvergence mezi státy v USA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pic>
        <p:nvPicPr>
          <p:cNvPr id="378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941513"/>
            <a:ext cx="662940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1143000" y="5943600"/>
            <a:ext cx="7086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275093"/>
                </a:solidFill>
                <a:cs typeface="Times New Roman" pitchFamily="18" charset="0"/>
              </a:rPr>
              <a:t>Source: Olivier Jean Blanchard and Lawrence F. Katz, </a:t>
            </a:r>
            <a:r>
              <a:rPr lang="ja-JP" altLang="en-US" sz="1400">
                <a:solidFill>
                  <a:srgbClr val="275093"/>
                </a:solidFill>
                <a:ea typeface="ＭＳ Ｐゴシック"/>
                <a:cs typeface="Times New Roman" pitchFamily="18" charset="0"/>
              </a:rPr>
              <a:t>“</a:t>
            </a:r>
            <a:r>
              <a:rPr lang="en-US" sz="1400">
                <a:solidFill>
                  <a:srgbClr val="275093"/>
                </a:solidFill>
                <a:cs typeface="Times New Roman" pitchFamily="18" charset="0"/>
              </a:rPr>
              <a:t>Regional Evolutions,</a:t>
            </a:r>
            <a:r>
              <a:rPr lang="ja-JP" altLang="en-US" sz="1400">
                <a:solidFill>
                  <a:srgbClr val="275093"/>
                </a:solidFill>
                <a:ea typeface="ＭＳ Ｐゴシック"/>
                <a:cs typeface="ＭＳ Ｐゴシック"/>
              </a:rPr>
              <a:t>”</a:t>
            </a:r>
            <a:r>
              <a:rPr lang="en-US" sz="140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sz="1400" i="1">
                <a:solidFill>
                  <a:srgbClr val="275093"/>
                </a:solidFill>
                <a:cs typeface="Times New Roman" pitchFamily="18" charset="0"/>
              </a:rPr>
              <a:t>Brookings Papers on Economic Activity</a:t>
            </a:r>
            <a:r>
              <a:rPr lang="en-US" sz="1400">
                <a:solidFill>
                  <a:srgbClr val="275093"/>
                </a:solidFill>
                <a:cs typeface="Times New Roman" pitchFamily="18" charset="0"/>
              </a:rPr>
              <a:t> 1 (1992): 1-61.</a:t>
            </a:r>
            <a:r>
              <a:rPr lang="en-US" sz="1400">
                <a:solidFill>
                  <a:srgbClr val="FF6600"/>
                </a:solidFill>
              </a:rPr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8200"/>
            <a:ext cx="9144000" cy="762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Mzdy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 </a:t>
            </a:r>
            <a:r>
              <a:rPr lang="cs-CZ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mezinárodní obchod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NAFTA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4267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smtClean="0"/>
              <a:t>NAFTA</a:t>
            </a:r>
            <a:r>
              <a:rPr lang="cs-CZ" dirty="0" smtClean="0"/>
              <a:t> – </a:t>
            </a:r>
            <a:r>
              <a:rPr lang="cs-CZ" dirty="0" err="1" smtClean="0"/>
              <a:t>North</a:t>
            </a:r>
            <a:r>
              <a:rPr lang="cs-CZ" dirty="0" smtClean="0"/>
              <a:t> </a:t>
            </a:r>
            <a:r>
              <a:rPr lang="cs-CZ" dirty="0" err="1" smtClean="0"/>
              <a:t>American</a:t>
            </a:r>
            <a:r>
              <a:rPr lang="cs-CZ" dirty="0" smtClean="0"/>
              <a:t> Free </a:t>
            </a:r>
            <a:r>
              <a:rPr lang="cs-CZ" dirty="0" err="1" smtClean="0"/>
              <a:t>Trade</a:t>
            </a:r>
            <a:r>
              <a:rPr lang="cs-CZ" dirty="0" smtClean="0"/>
              <a:t> </a:t>
            </a:r>
            <a:r>
              <a:rPr lang="cs-CZ" dirty="0" err="1" smtClean="0"/>
              <a:t>Agreement</a:t>
            </a:r>
            <a:endParaRPr lang="cs-CZ" dirty="0"/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cs-CZ" sz="2000" dirty="0" smtClean="0"/>
              <a:t>Zóna volného obchodu mezi Kanadou, USA a Mexikem</a:t>
            </a:r>
            <a:endParaRPr lang="en-US" sz="1000" dirty="0" smtClean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dirty="0" smtClean="0"/>
              <a:t>V USA je HDP na obyvatele 3 x větší než v Mexiku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dirty="0" smtClean="0"/>
              <a:t>Volný obchod by měl snižovat mzdový diferenciál mezi USA a Mexikem. Jak?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cs-CZ" dirty="0" smtClean="0"/>
              <a:t>Kdo budou </a:t>
            </a:r>
            <a:r>
              <a:rPr lang="en-US" dirty="0" smtClean="0"/>
              <a:t>“</a:t>
            </a:r>
            <a:r>
              <a:rPr lang="cs-CZ" dirty="0" smtClean="0"/>
              <a:t>vítězové</a:t>
            </a:r>
            <a:r>
              <a:rPr lang="en-US" dirty="0" smtClean="0"/>
              <a:t>”</a:t>
            </a:r>
            <a:r>
              <a:rPr lang="cs-CZ" dirty="0" smtClean="0"/>
              <a:t> a </a:t>
            </a:r>
            <a:r>
              <a:rPr lang="en-US" dirty="0" smtClean="0"/>
              <a:t>“</a:t>
            </a:r>
            <a:r>
              <a:rPr lang="cs-CZ" dirty="0" smtClean="0"/>
              <a:t>poražení</a:t>
            </a:r>
            <a:r>
              <a:rPr lang="en-US" dirty="0" smtClean="0"/>
              <a:t>”</a:t>
            </a:r>
            <a:r>
              <a:rPr lang="cs-CZ" dirty="0" smtClean="0"/>
              <a:t>?</a:t>
            </a:r>
            <a:endParaRPr lang="en-US" sz="1000" dirty="0" smtClean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 err="1" smtClean="0"/>
              <a:t>Celkov</a:t>
            </a:r>
            <a:r>
              <a:rPr lang="cs-CZ" dirty="0" smtClean="0"/>
              <a:t>ý příjem zemí v zóně volného obchodu by měl být maximalizován, jako důsledek vyrovnaných ekonomických příležitostí mezi zeměmi v této zóně.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71945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2"/>
  <p:tag name="MMPROD_UIDATA" val="&lt;database version=&quot;7.0&quot;&gt;&lt;object type=&quot;1&quot; unique_id=&quot;10001&quot;&gt;&lt;object type=&quot;8&quot; unique_id=&quot;10475&quot;&gt;&lt;/object&gt;&lt;object type=&quot;2&quot; unique_id=&quot;10476&quot;&gt;&lt;object type=&quot;3&quot; unique_id=&quot;10477&quot;&gt;&lt;property id=&quot;20148&quot; value=&quot;5&quot;/&gt;&lt;property id=&quot;20300&quot; value=&quot;Slide 1 - &amp;quot;CHAPTER 4&amp;quot;&quot;/&gt;&lt;property id=&quot;20307&quot; value=&quot;261&quot;/&gt;&lt;/object&gt;&lt;object type=&quot;3&quot; unique_id=&quot;10478&quot;&gt;&lt;property id=&quot;20148&quot; value=&quot;5&quot;/&gt;&lt;property id=&quot;20300&quot; value=&quot;Slide 2 - &amp;quot;Introduction&amp;quot;&quot;/&gt;&lt;property id=&quot;20307&quot; value=&quot;267&quot;/&gt;&lt;/object&gt;&lt;object type=&quot;3&quot; unique_id=&quot;10479&quot;&gt;&lt;property id=&quot;20148&quot; value=&quot;5&quot;/&gt;&lt;property id=&quot;20300&quot; value=&quot;Slide 3 - &amp;quot;Equilibrium in a Single Competitive Labor Market&amp;quot;&quot;/&gt;&lt;property id=&quot;20307&quot; value=&quot;268&quot;/&gt;&lt;/object&gt;&lt;object type=&quot;3&quot; unique_id=&quot;10480&quot;&gt;&lt;property id=&quot;20148&quot; value=&quot;5&quot;/&gt;&lt;property id=&quot;20300&quot; value=&quot;Slide 4 - &amp;quot;Efficiency&amp;quot;&quot;/&gt;&lt;property id=&quot;20307&quot; value=&quot;269&quot;/&gt;&lt;/object&gt;&lt;object type=&quot;3&quot; unique_id=&quot;10481&quot;&gt;&lt;property id=&quot;20148&quot; value=&quot;5&quot;/&gt;&lt;property id=&quot;20300&quot; value=&quot;Slide 5 - &amp;quot;Equilibrium in a Competitive Labor Market&amp;quot;&quot;/&gt;&lt;property id=&quot;20307&quot; value=&quot;270&quot;/&gt;&lt;/object&gt;&lt;object type=&quot;3&quot; unique_id=&quot;10482&quot;&gt;&lt;property id=&quot;20148&quot; value=&quot;5&quot;/&gt;&lt;property id=&quot;20300&quot; value=&quot;Slide 6 - &amp;quot;Competitive Equilibrium Across Labor Markets&amp;quot;&quot;/&gt;&lt;property id=&quot;20307&quot; value=&quot;271&quot;/&gt;&lt;/object&gt;&lt;object type=&quot;3&quot; unique_id=&quot;10483&quot;&gt;&lt;property id=&quot;20148&quot; value=&quot;5&quot;/&gt;&lt;property id=&quot;20300&quot; value=&quot;Slide 7 - &amp;quot;Efficiency Revisited&amp;quot;&quot;/&gt;&lt;property id=&quot;20307&quot; value=&quot;272&quot;/&gt;&lt;/object&gt;&lt;object type=&quot;3&quot; unique_id=&quot;10484&quot;&gt;&lt;property id=&quot;20148&quot; value=&quot;5&quot;/&gt;&lt;property id=&quot;20300&quot; value=&quot;Slide 8 - &amp;quot;Wages and International Trade: NAFTA&amp;quot;&quot;/&gt;&lt;property id=&quot;20307&quot; value=&quot;273&quot;/&gt;&lt;/object&gt;&lt;object type=&quot;3&quot; unique_id=&quot;10485&quot;&gt;&lt;property id=&quot;20148&quot; value=&quot;5&quot;/&gt;&lt;property id=&quot;20300&quot; value=&quot;Slide 9 - &amp;quot;Competitive Equilibrium in Two Labor Markets Linked by Migration&amp;quot;&quot;/&gt;&lt;property id=&quot;20307&quot; value=&quot;274&quot;/&gt;&lt;/object&gt;&lt;object type=&quot;3&quot; unique_id=&quot;10486&quot;&gt;&lt;property id=&quot;20148&quot; value=&quot;5&quot;/&gt;&lt;property id=&quot;20300&quot; value=&quot;Slide 10 - &amp;quot;Wage Convergence Across States&amp;quot;&quot;/&gt;&lt;property id=&quot;20307&quot; value=&quot;275&quot;/&gt;&lt;/object&gt;&lt;object type=&quot;3&quot; unique_id=&quot;10487&quot;&gt;&lt;property id=&quot;20148&quot; value=&quot;5&quot;/&gt;&lt;property id=&quot;20300&quot; value=&quot;Slide 11 - &amp;quot;Payroll Taxes and Subsidies&amp;quot;&quot;/&gt;&lt;property id=&quot;20307&quot; value=&quot;276&quot;/&gt;&lt;/object&gt;&lt;object type=&quot;3&quot; unique_id=&quot;10488&quot;&gt;&lt;property id=&quot;20148&quot; value=&quot;5&quot;/&gt;&lt;property id=&quot;20300&quot; value=&quot;Slide 12 - &amp;quot;The Impact of a Payroll Tax Assessed on Firms&amp;quot;&quot;/&gt;&lt;property id=&quot;20307&quot; value=&quot;277&quot;/&gt;&lt;/object&gt;&lt;object type=&quot;3&quot; unique_id=&quot;10489&quot;&gt;&lt;property id=&quot;20148&quot; value=&quot;5&quot;/&gt;&lt;property id=&quot;20300&quot; value=&quot;Slide 13 - &amp;quot;The Impact of a Payroll Tax Assessed on Workers&amp;quot;&quot;/&gt;&lt;property id=&quot;20307&quot; value=&quot;278&quot;/&gt;&lt;/object&gt;&lt;object type=&quot;3&quot; unique_id=&quot;10490&quot;&gt;&lt;property id=&quot;20148&quot; value=&quot;5&quot;/&gt;&lt;property id=&quot;20300&quot; value=&quot;Slide 14 - &amp;quot;The Impact of a Payroll Tax put on Firms with Inelastic Supply&amp;quot;&quot;/&gt;&lt;property id=&quot;20307&quot; value=&quot;279&quot;/&gt;&lt;/object&gt;&lt;object type=&quot;3&quot; unique_id=&quot;10491&quot;&gt;&lt;property id=&quot;20148&quot; value=&quot;5&quot;/&gt;&lt;property id=&quot;20300&quot; value=&quot;Slide 15 - &amp;quot;Payroll Subsidies&amp;quot;&quot;/&gt;&lt;property id=&quot;20307&quot; value=&quot;280&quot;/&gt;&lt;/object&gt;&lt;object type=&quot;3&quot; unique_id=&quot;10492&quot;&gt;&lt;property id=&quot;20148&quot; value=&quot;5&quot;/&gt;&lt;property id=&quot;20300&quot; value=&quot;Slide 16 - &amp;quot;The Impact of an Employment Subsidy&amp;quot;&quot;/&gt;&lt;property id=&quot;20307&quot; value=&quot;281&quot;/&gt;&lt;/object&gt;&lt;object type=&quot;3&quot; unique_id=&quot;10493&quot;&gt;&lt;property id=&quot;20148&quot; value=&quot;5&quot;/&gt;&lt;property id=&quot;20300&quot; value=&quot;Slide 17 - &amp;quot;The Impact of a Mandated Benefit&amp;quot;&quot;/&gt;&lt;property id=&quot;20307&quot; value=&quot;282&quot;/&gt;&lt;/object&gt;&lt;object type=&quot;3&quot; unique_id=&quot;10494&quot;&gt;&lt;property id=&quot;20148&quot; value=&quot;5&quot;/&gt;&lt;property id=&quot;20300&quot; value=&quot;Slide 18 - &amp;quot;Immigration&amp;quot;&quot;/&gt;&lt;property id=&quot;20307&quot; value=&quot;283&quot;/&gt;&lt;/object&gt;&lt;object type=&quot;3&quot; unique_id=&quot;10495&quot;&gt;&lt;property id=&quot;20148&quot; value=&quot;5&quot;/&gt;&lt;property id=&quot;20300&quot; value=&quot;Slide 19 - &amp;quot;Effect on Native-born Workers&amp;quot;&quot;/&gt;&lt;property id=&quot;20307&quot; value=&quot;284&quot;/&gt;&lt;/object&gt;&lt;object type=&quot;3&quot; unique_id=&quot;10496&quot;&gt;&lt;property id=&quot;20148&quot; value=&quot;5&quot;/&gt;&lt;property id=&quot;20300&quot; value=&quot;Slide 20 - &amp;quot;The Short-Run Impact of Immigration When Immigrants and Natives Are Perfect Substitutes&amp;quot;&quot;/&gt;&lt;property id=&quot;20307&quot; value=&quot;285&quot;/&gt;&lt;/object&gt;&lt;object type=&quot;3&quot; unique_id=&quot;10497&quot;&gt;&lt;property id=&quot;20148&quot; value=&quot;5&quot;/&gt;&lt;property id=&quot;20300&quot; value=&quot;Slide 21 - &amp;quot;The Short-Run Impact of Immigration when Immigrants and Natives are Complements&amp;quot;&quot;/&gt;&lt;property id=&quot;20307&quot; value=&quot;286&quot;/&gt;&lt;/object&gt;&lt;object type=&quot;3&quot; unique_id=&quot;10498&quot;&gt;&lt;property id=&quot;20148&quot; value=&quot;5&quot;/&gt;&lt;property id=&quot;20300&quot; value=&quot;Slide 22 - &amp;quot;The Long-Run Impact of Immigration When Immigrants and Natives Are Perfect Substitutes&amp;quot;&quot;/&gt;&lt;property id=&quot;20307&quot; value=&quot;287&quot;/&gt;&lt;/object&gt;&lt;object type=&quot;3&quot; unique_id=&quot;10499&quot;&gt;&lt;property id=&quot;20148&quot; value=&quot;5&quot;/&gt;&lt;property id=&quot;20300&quot; value=&quot;Slide 23 - &amp;quot;The Native Labor Market’s Response to Immigration&amp;quot;&quot;/&gt;&lt;property id=&quot;20307&quot; value=&quot;288&quot;/&gt;&lt;/object&gt;&lt;object type=&quot;3&quot; unique_id=&quot;10500&quot;&gt;&lt;property id=&quot;20148&quot; value=&quot;5&quot;/&gt;&lt;property id=&quot;20300&quot; value=&quot;Slide 24 - &amp;quot;The Short-Run Labor Demand Curve Implied by Different Natural Experiments &amp;quot;&quot;/&gt;&lt;property id=&quot;20307&quot; value=&quot;289&quot;/&gt;&lt;/object&gt;&lt;object type=&quot;3&quot; unique_id=&quot;10501&quot;&gt;&lt;property id=&quot;20148&quot; value=&quot;5&quot;/&gt;&lt;property id=&quot;20300&quot; value=&quot;Slide 25 - &amp;quot;California’s Population, 1950-1990&amp;#x0D;&amp;#x0A;(% U.S. Population Living in California)&amp;quot;&quot;/&gt;&lt;property id=&quot;20307&quot; value=&quot;290&quot;/&gt;&lt;/object&gt;&lt;object type=&quot;3&quot; unique_id=&quot;10502&quot;&gt;&lt;property id=&quot;20148&quot; value=&quot;5&quot;/&gt;&lt;property id=&quot;20300&quot; value=&quot;Slide 26 - &amp;quot;Scatter Diagram Relating Wages and Immigration for Native Skill Groups&amp;quot;&quot;/&gt;&lt;property id=&quot;20307&quot; value=&quot;291&quot;/&gt;&lt;/object&gt;&lt;object type=&quot;3&quot; unique_id=&quot;10503&quot;&gt;&lt;property id=&quot;20148&quot; value=&quot;5&quot;/&gt;&lt;property id=&quot;20300&quot; value=&quot;Slide 27 - &amp;quot;The Immigration Surplus &amp;quot;&quot;/&gt;&lt;property id=&quot;20307&quot; value=&quot;292&quot;/&gt;&lt;/object&gt;&lt;object type=&quot;3&quot; unique_id=&quot;10504&quot;&gt;&lt;property id=&quot;20148&quot; value=&quot;5&quot;/&gt;&lt;property id=&quot;20300&quot; value=&quot;Slide 28 - &amp;quot;The Cobweb Model&amp;quot;&quot;/&gt;&lt;property id=&quot;20307&quot; value=&quot;293&quot;/&gt;&lt;/object&gt;&lt;object type=&quot;3&quot; unique_id=&quot;10505&quot;&gt;&lt;property id=&quot;20148&quot; value=&quot;5&quot;/&gt;&lt;property id=&quot;20300&quot; value=&quot;Slide 29 - &amp;quot;The Cobweb Model in the Market for New Engineers&amp;quot;&quot;/&gt;&lt;property id=&quot;20307&quot; value=&quot;295&quot;/&gt;&lt;/object&gt;&lt;object type=&quot;3&quot; unique_id=&quot;10506&quot;&gt;&lt;property id=&quot;20148&quot; value=&quot;5&quot;/&gt;&lt;property id=&quot;20300&quot; value=&quot;Slide 30 - &amp;quot;Policy Application: Hurricanes and the Labor Market&amp;quot;&quot;/&gt;&lt;property id=&quot;20307&quot; value=&quot;296&quot;/&gt;&lt;/object&gt;&lt;object type=&quot;3&quot; unique_id=&quot;10507&quot;&gt;&lt;property id=&quot;20148&quot; value=&quot;5&quot;/&gt;&lt;property id=&quot;20300&quot; value=&quot;Slide 31 - &amp;quot;Changes in Employment and Wages in Florida Counties Hit by Hurricanes&amp;quot;&quot;/&gt;&lt;property id=&quot;20307&quot; value=&quot;297&quot;/&gt;&lt;/object&gt;&lt;object type=&quot;3&quot; unique_id=&quot;10508&quot;&gt;&lt;property id=&quot;20148&quot; value=&quot;5&quot;/&gt;&lt;property id=&quot;20300&quot; value=&quot;Slide 32 - &amp;quot;Policy Application: Hurricanes and the Labor Market&amp;quot;&quot;/&gt;&lt;property id=&quot;20307&quot; value=&quot;298&quot;/&gt;&lt;/object&gt;&lt;object type=&quot;3&quot; unique_id=&quot;10509&quot;&gt;&lt;property id=&quot;20148&quot; value=&quot;5&quot;/&gt;&lt;property id=&quot;20300&quot; value=&quot;Slide 33 - &amp;quot;Noncompetitive Labor Markets: Monopsony&amp;quot;&quot;/&gt;&lt;property id=&quot;20307&quot; value=&quot;299&quot;/&gt;&lt;/object&gt;&lt;object type=&quot;3&quot; unique_id=&quot;10510&quot;&gt;&lt;property id=&quot;20148&quot; value=&quot;5&quot;/&gt;&lt;property id=&quot;20300&quot; value=&quot;Slide 34 - &amp;quot;Perfectly Discriminating Monopsonist&amp;quot;&quot;/&gt;&lt;property id=&quot;20307&quot; value=&quot;300&quot;/&gt;&lt;/object&gt;&lt;object type=&quot;3&quot; unique_id=&quot;10511&quot;&gt;&lt;property id=&quot;20148&quot; value=&quot;5&quot;/&gt;&lt;property id=&quot;20300&quot; value=&quot;Slide 35 - &amp;quot;Nondisriminating Monopsonist&amp;quot;&quot;/&gt;&lt;property id=&quot;20307&quot; value=&quot;301&quot;/&gt;&lt;/object&gt;&lt;object type=&quot;3&quot; unique_id=&quot;10512&quot;&gt;&lt;property id=&quot;20148&quot; value=&quot;5&quot;/&gt;&lt;property id=&quot;20300&quot; value=&quot;Slide 36 - &amp;quot;The Hiring Decision of a Perfectly Discriminating Monopsonist&amp;quot;&quot;/&gt;&lt;property id=&quot;20307&quot; value=&quot;302&quot;/&gt;&lt;/object&gt;&lt;object type=&quot;3&quot; unique_id=&quot;10513&quot;&gt;&lt;property id=&quot;20148&quot; value=&quot;5&quot;/&gt;&lt;property id=&quot;20300&quot; value=&quot;Slide 37 - &amp;quot;The Hiring Decision of a Nondiscriminating Monopsonist&amp;quot;&quot;/&gt;&lt;property id=&quot;20307&quot; value=&quot;303&quot;/&gt;&lt;/object&gt;&lt;object type=&quot;3&quot; unique_id=&quot;10514&quot;&gt;&lt;property id=&quot;20148&quot; value=&quot;5&quot;/&gt;&lt;property id=&quot;20300&quot; value=&quot;Slide 38 - &amp;quot;The Impact of the Minimum Wage on a Nondiscriminating Monopsonist&amp;quot;&quot;/&gt;&lt;property id=&quot;20307&quot; value=&quot;304&quot;/&gt;&lt;/object&gt;&lt;object type=&quot;3&quot; unique_id=&quot;10515&quot;&gt;&lt;property id=&quot;20148&quot; value=&quot;5&quot;/&gt;&lt;property id=&quot;20300&quot; value=&quot;Slide 39 - &amp;quot;Monopoly in the Product Market:&amp;#x0D;&amp;#x0A;A Review&amp;quot;&quot;/&gt;&lt;property id=&quot;20307&quot; value=&quot;305&quot;/&gt;&lt;/object&gt;&lt;object type=&quot;3&quot; unique_id=&quot;10516&quot;&gt;&lt;property id=&quot;20148&quot; value=&quot;5&quot;/&gt;&lt;property id=&quot;20300&quot; value=&quot;Slide 40 - &amp;quot;The Output Decision of a Monopolist&amp;quot;&quot;/&gt;&lt;property id=&quot;20307&quot; value=&quot;306&quot;/&gt;&lt;/object&gt;&lt;object type=&quot;3&quot; unique_id=&quot;10517&quot;&gt;&lt;property id=&quot;20148&quot; value=&quot;5&quot;/&gt;&lt;property id=&quot;20300&quot; value=&quot;Slide 41 - &amp;quot;The Labor Demand Curve of a Monopolist&amp;quot;&quot;/&gt;&lt;property id=&quot;20307&quot; value=&quot;307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2700</Words>
  <Application>Microsoft Office PowerPoint</Application>
  <PresentationFormat>Předvádění na obrazovce (4:3)</PresentationFormat>
  <Paragraphs>447</Paragraphs>
  <Slides>37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0" baseType="lpstr">
      <vt:lpstr>1_BORJAS6E</vt:lpstr>
      <vt:lpstr>2_BORJAS6E</vt:lpstr>
      <vt:lpstr>Picture</vt:lpstr>
      <vt:lpstr>Kapitola 4</vt:lpstr>
      <vt:lpstr>Co se dnes dozvíte</vt:lpstr>
      <vt:lpstr>Rovnováha na jednom konkurenčním trhu práce</vt:lpstr>
      <vt:lpstr>Rovnováha na jednom konkurenčním trhu práce</vt:lpstr>
      <vt:lpstr>První intifáda a mzdy palestinců</vt:lpstr>
      <vt:lpstr>Konkurenční rovnováha na dvou trzích práce</vt:lpstr>
      <vt:lpstr>Konkurenční rovnováha na více trzích práce</vt:lpstr>
      <vt:lpstr>Mzdová konvergence mezi státy v USA</vt:lpstr>
      <vt:lpstr>Mzdy a mezinárodní obchod: NAFTA</vt:lpstr>
      <vt:lpstr>Dopad daně z příjmu uvalené na zaměstnavatele</vt:lpstr>
      <vt:lpstr>Dopad daně z příjmu uvalené na zaměstnance</vt:lpstr>
      <vt:lpstr>Dopad daně z příjmu obecně</vt:lpstr>
      <vt:lpstr>Dopad daně z příjmu - shrnutí</vt:lpstr>
      <vt:lpstr>Dopad příjmové daně uvalené na firmu s neelastickou nabídkou práce</vt:lpstr>
      <vt:lpstr>Dopad dotace na zaměstnance</vt:lpstr>
      <vt:lpstr>Dopad povinných nemzdových benefitů</vt:lpstr>
      <vt:lpstr>Dopady imigrace na trh práce</vt:lpstr>
      <vt:lpstr>Krátkodobý dopad imigrace pokud imigranti a domorodci jsou dokonalé substituty</vt:lpstr>
      <vt:lpstr>Krátkodobý dopad imigrace pokud imigranti a domorodci jsou komplementy</vt:lpstr>
      <vt:lpstr>Dlouhodobý dopad imigrace pokud imigranti a domorodci jsou dokonalé substituty</vt:lpstr>
      <vt:lpstr>Reakce trhů práce domorodců na imigraci</vt:lpstr>
      <vt:lpstr>Populační trendy v Kalifornii, 1950-1990  Procenta celkové populace USA žijící v Kalifornii</vt:lpstr>
      <vt:lpstr>Bodový diagram závislosti mzdy a míry imigrace u různých skupin domorodých pracovníků</vt:lpstr>
      <vt:lpstr>Ekonomické přínosy imigrace</vt:lpstr>
      <vt:lpstr>Aplikace: Hurikány a trh práce</vt:lpstr>
      <vt:lpstr>Změny zaměstnanosti a mezd ve floridských okrscích zasažených hurikánem</vt:lpstr>
      <vt:lpstr>Aplikace: Hurikány a trh práce</vt:lpstr>
      <vt:lpstr>Pavučinový model trhu práce</vt:lpstr>
      <vt:lpstr>Pavučinový model trhu nových inženýrů</vt:lpstr>
      <vt:lpstr>Nekonkurenční trh práce: monopson</vt:lpstr>
      <vt:lpstr>Rozhodování o práci u dokonale diskriminujícího monopsonu</vt:lpstr>
      <vt:lpstr>Rozhodování o práci u nediskriminujícího monopsonu</vt:lpstr>
      <vt:lpstr>Dopad minimální mzdy na nediskriminující monopson</vt:lpstr>
      <vt:lpstr>Může mít konkurenční firma rostoucí nabídku práce?</vt:lpstr>
      <vt:lpstr>Monopol na trhu zboží</vt:lpstr>
      <vt:lpstr>Rozhodování monopolu o množství produkce</vt:lpstr>
      <vt:lpstr>Poptávka monopolu po práci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</dc:title>
  <dc:creator/>
  <cp:lastModifiedBy/>
  <cp:revision>3</cp:revision>
  <dcterms:created xsi:type="dcterms:W3CDTF">2010-02-01T21:33:28Z</dcterms:created>
  <dcterms:modified xsi:type="dcterms:W3CDTF">2015-03-09T14:27:03Z</dcterms:modified>
</cp:coreProperties>
</file>