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5" r:id="rId1"/>
    <p:sldMasterId id="2147483694" r:id="rId2"/>
  </p:sldMasterIdLst>
  <p:notesMasterIdLst>
    <p:notesMasterId r:id="rId39"/>
  </p:notesMasterIdLst>
  <p:handoutMasterIdLst>
    <p:handoutMasterId r:id="rId40"/>
  </p:handoutMasterIdLst>
  <p:sldIdLst>
    <p:sldId id="261" r:id="rId3"/>
    <p:sldId id="290" r:id="rId4"/>
    <p:sldId id="267" r:id="rId5"/>
    <p:sldId id="268" r:id="rId6"/>
    <p:sldId id="269" r:id="rId7"/>
    <p:sldId id="294" r:id="rId8"/>
    <p:sldId id="270" r:id="rId9"/>
    <p:sldId id="271" r:id="rId10"/>
    <p:sldId id="272" r:id="rId11"/>
    <p:sldId id="273" r:id="rId12"/>
    <p:sldId id="289" r:id="rId13"/>
    <p:sldId id="274" r:id="rId14"/>
    <p:sldId id="297" r:id="rId15"/>
    <p:sldId id="275" r:id="rId16"/>
    <p:sldId id="276" r:id="rId17"/>
    <p:sldId id="277" r:id="rId18"/>
    <p:sldId id="278" r:id="rId19"/>
    <p:sldId id="295" r:id="rId20"/>
    <p:sldId id="279" r:id="rId21"/>
    <p:sldId id="280" r:id="rId22"/>
    <p:sldId id="281" r:id="rId23"/>
    <p:sldId id="282" r:id="rId24"/>
    <p:sldId id="296" r:id="rId25"/>
    <p:sldId id="292" r:id="rId26"/>
    <p:sldId id="291" r:id="rId27"/>
    <p:sldId id="293" r:id="rId28"/>
    <p:sldId id="301" r:id="rId29"/>
    <p:sldId id="302" r:id="rId30"/>
    <p:sldId id="303" r:id="rId31"/>
    <p:sldId id="283" r:id="rId32"/>
    <p:sldId id="284" r:id="rId33"/>
    <p:sldId id="285" r:id="rId34"/>
    <p:sldId id="286" r:id="rId35"/>
    <p:sldId id="299" r:id="rId36"/>
    <p:sldId id="298" r:id="rId37"/>
    <p:sldId id="300" r:id="rId38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093"/>
    <a:srgbClr val="009ED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8" autoAdjust="0"/>
    <p:restoredTop sz="83977" autoAdjust="0"/>
  </p:normalViewPr>
  <p:slideViewPr>
    <p:cSldViewPr>
      <p:cViewPr>
        <p:scale>
          <a:sx n="70" d="100"/>
          <a:sy n="70" d="100"/>
        </p:scale>
        <p:origin x="-2196" y="-10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private:var:folders:-P:-PA8sTegEnyL0uf2Gsatw++++TM:-Tmp-:Acr4528269419040018772.tmp:Insert%20Figure%207-4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Macintosh%20HD:private:var:folders:-P:-PA8sTegEnyL0uf2Gsatw++++TM:-Tmp-:Acr4528269419040018772.tmp:Insert%20Figure%207-4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Macintosh%20HD:private:var:folders:-P:-PA8sTegEnyL0uf2Gsatw++++TM:-Tmp-:Acr4528269419040018772.tmp:Insert%20Figure%207-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3"/>
          <c:order val="3"/>
          <c:tx>
            <c:strRef>
              <c:f>'Figure 7-4a'!$B$1</c:f>
              <c:strCache>
                <c:ptCount val="1"/>
                <c:pt idx="0">
                  <c:v>Men</c:v>
                </c:pt>
              </c:strCache>
            </c:strRef>
          </c:tx>
          <c:spPr>
            <a:ln w="47625">
              <a:solidFill>
                <a:schemeClr val="accent1"/>
              </a:solidFill>
              <a:prstDash val="sysDot"/>
            </a:ln>
          </c:spPr>
          <c:marker>
            <c:symbol val="none"/>
          </c:marker>
          <c:xVal>
            <c:numRef>
              <c:f>'Figure 7-4a'!$A$2:$A$69</c:f>
              <c:numCache>
                <c:formatCode>General</c:formatCode>
                <c:ptCount val="68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</c:numCache>
            </c:numRef>
          </c:xVal>
          <c:yVal>
            <c:numRef>
              <c:f>'Figure 7-4a'!$B$2:$B$69</c:f>
              <c:numCache>
                <c:formatCode>General</c:formatCode>
                <c:ptCount val="68"/>
                <c:pt idx="0">
                  <c:v>0.41830000000000073</c:v>
                </c:pt>
                <c:pt idx="1">
                  <c:v>0.4298000000000009</c:v>
                </c:pt>
                <c:pt idx="2">
                  <c:v>0.41700000000000031</c:v>
                </c:pt>
                <c:pt idx="3">
                  <c:v>0.41660000000000008</c:v>
                </c:pt>
                <c:pt idx="4">
                  <c:v>0.41150000000000031</c:v>
                </c:pt>
                <c:pt idx="5">
                  <c:v>0.39550000000000091</c:v>
                </c:pt>
                <c:pt idx="6">
                  <c:v>0.36290000000000067</c:v>
                </c:pt>
                <c:pt idx="7">
                  <c:v>0.34360000000000002</c:v>
                </c:pt>
                <c:pt idx="8">
                  <c:v>0.36560000000000031</c:v>
                </c:pt>
                <c:pt idx="9">
                  <c:v>0.36900000000000038</c:v>
                </c:pt>
                <c:pt idx="10">
                  <c:v>0.35280000000000067</c:v>
                </c:pt>
                <c:pt idx="11">
                  <c:v>0.34710000000000002</c:v>
                </c:pt>
                <c:pt idx="12">
                  <c:v>0.35160000000000002</c:v>
                </c:pt>
                <c:pt idx="13">
                  <c:v>0.34620000000000001</c:v>
                </c:pt>
                <c:pt idx="14">
                  <c:v>0.33460000000000073</c:v>
                </c:pt>
                <c:pt idx="15">
                  <c:v>0.32530000000000098</c:v>
                </c:pt>
                <c:pt idx="16">
                  <c:v>0.31730000000000097</c:v>
                </c:pt>
                <c:pt idx="17">
                  <c:v>0.32570000000000032</c:v>
                </c:pt>
                <c:pt idx="18">
                  <c:v>0.32510000000000067</c:v>
                </c:pt>
                <c:pt idx="19">
                  <c:v>0.32170000000000032</c:v>
                </c:pt>
                <c:pt idx="20">
                  <c:v>0.32730000000000098</c:v>
                </c:pt>
                <c:pt idx="21">
                  <c:v>0.33540000000000098</c:v>
                </c:pt>
                <c:pt idx="22">
                  <c:v>0.32610000000000067</c:v>
                </c:pt>
                <c:pt idx="23">
                  <c:v>0.32630000000000098</c:v>
                </c:pt>
                <c:pt idx="24">
                  <c:v>0.32940000000000097</c:v>
                </c:pt>
                <c:pt idx="25">
                  <c:v>0.32530000000000098</c:v>
                </c:pt>
                <c:pt idx="26">
                  <c:v>0.32460000000000067</c:v>
                </c:pt>
                <c:pt idx="27">
                  <c:v>0.32310000000000066</c:v>
                </c:pt>
                <c:pt idx="28">
                  <c:v>0.31930000000000097</c:v>
                </c:pt>
                <c:pt idx="29">
                  <c:v>0.31970000000000032</c:v>
                </c:pt>
                <c:pt idx="30">
                  <c:v>0.32040000000000091</c:v>
                </c:pt>
                <c:pt idx="31">
                  <c:v>0.31830000000000097</c:v>
                </c:pt>
                <c:pt idx="32">
                  <c:v>0.32040000000000091</c:v>
                </c:pt>
                <c:pt idx="33">
                  <c:v>0.32640000000000091</c:v>
                </c:pt>
                <c:pt idx="34">
                  <c:v>0.32820000000000032</c:v>
                </c:pt>
                <c:pt idx="35">
                  <c:v>0.33570000000000066</c:v>
                </c:pt>
                <c:pt idx="36">
                  <c:v>0.33530000000000115</c:v>
                </c:pt>
                <c:pt idx="37">
                  <c:v>0.33960000000000073</c:v>
                </c:pt>
                <c:pt idx="38">
                  <c:v>0.35260000000000002</c:v>
                </c:pt>
                <c:pt idx="39">
                  <c:v>0.35070000000000001</c:v>
                </c:pt>
                <c:pt idx="40">
                  <c:v>0.35650000000000032</c:v>
                </c:pt>
                <c:pt idx="41">
                  <c:v>0.35760000000000008</c:v>
                </c:pt>
                <c:pt idx="42">
                  <c:v>0.35380000000000073</c:v>
                </c:pt>
                <c:pt idx="43">
                  <c:v>0.36590000000000072</c:v>
                </c:pt>
                <c:pt idx="44">
                  <c:v>0.36960000000000032</c:v>
                </c:pt>
                <c:pt idx="45">
                  <c:v>0.38700000000000073</c:v>
                </c:pt>
                <c:pt idx="46">
                  <c:v>0.39440000000000097</c:v>
                </c:pt>
                <c:pt idx="47">
                  <c:v>0.39670000000000066</c:v>
                </c:pt>
                <c:pt idx="48">
                  <c:v>0.40090000000000031</c:v>
                </c:pt>
                <c:pt idx="49">
                  <c:v>0.41010000000000002</c:v>
                </c:pt>
                <c:pt idx="50">
                  <c:v>0.42260000000000031</c:v>
                </c:pt>
                <c:pt idx="51">
                  <c:v>0.43340000000000073</c:v>
                </c:pt>
                <c:pt idx="52">
                  <c:v>0.43280000000000091</c:v>
                </c:pt>
                <c:pt idx="53">
                  <c:v>0.43490000000000073</c:v>
                </c:pt>
                <c:pt idx="54">
                  <c:v>0.43560000000000032</c:v>
                </c:pt>
                <c:pt idx="55">
                  <c:v>0.44800000000000001</c:v>
                </c:pt>
                <c:pt idx="56">
                  <c:v>0.44840000000000002</c:v>
                </c:pt>
                <c:pt idx="57">
                  <c:v>0.4446</c:v>
                </c:pt>
                <c:pt idx="58">
                  <c:v>0.4481</c:v>
                </c:pt>
                <c:pt idx="59">
                  <c:v>0.45200000000000001</c:v>
                </c:pt>
                <c:pt idx="60">
                  <c:v>0.46050000000000002</c:v>
                </c:pt>
                <c:pt idx="61">
                  <c:v>0.46130000000000032</c:v>
                </c:pt>
                <c:pt idx="62">
                  <c:v>0.46810000000000002</c:v>
                </c:pt>
                <c:pt idx="63">
                  <c:v>0.47390000000000032</c:v>
                </c:pt>
                <c:pt idx="64">
                  <c:v>0.47010000000000002</c:v>
                </c:pt>
                <c:pt idx="65">
                  <c:v>0.46290000000000031</c:v>
                </c:pt>
                <c:pt idx="66">
                  <c:v>0.46640000000000031</c:v>
                </c:pt>
                <c:pt idx="67">
                  <c:v>0.47460000000000002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'Figure 7-4a'!$C$1</c:f>
              <c:strCache>
                <c:ptCount val="1"/>
                <c:pt idx="0">
                  <c:v>Women</c:v>
                </c:pt>
              </c:strCache>
            </c:strRef>
          </c:tx>
          <c:spPr>
            <a:ln w="47625"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'Figure 7-4a'!$A$2:$A$69</c:f>
              <c:numCache>
                <c:formatCode>General</c:formatCode>
                <c:ptCount val="68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</c:numCache>
            </c:numRef>
          </c:xVal>
          <c:yVal>
            <c:numRef>
              <c:f>'Figure 7-4a'!$C$2:$C$69</c:f>
              <c:numCache>
                <c:formatCode>General</c:formatCode>
                <c:ptCount val="68"/>
                <c:pt idx="0">
                  <c:v>0.36980000000000091</c:v>
                </c:pt>
                <c:pt idx="1">
                  <c:v>0.37930000000000097</c:v>
                </c:pt>
                <c:pt idx="2">
                  <c:v>0.37980000000000097</c:v>
                </c:pt>
                <c:pt idx="3">
                  <c:v>0.37040000000000073</c:v>
                </c:pt>
                <c:pt idx="4">
                  <c:v>0.37600000000000067</c:v>
                </c:pt>
                <c:pt idx="5">
                  <c:v>0.38440000000000091</c:v>
                </c:pt>
                <c:pt idx="6">
                  <c:v>0.37320000000000031</c:v>
                </c:pt>
                <c:pt idx="7">
                  <c:v>0.37080000000000091</c:v>
                </c:pt>
                <c:pt idx="8">
                  <c:v>0.35080000000000067</c:v>
                </c:pt>
                <c:pt idx="9">
                  <c:v>0.36900000000000038</c:v>
                </c:pt>
                <c:pt idx="10">
                  <c:v>0.36090000000000066</c:v>
                </c:pt>
                <c:pt idx="11">
                  <c:v>0.35160000000000002</c:v>
                </c:pt>
                <c:pt idx="12">
                  <c:v>0.35090000000000032</c:v>
                </c:pt>
                <c:pt idx="13">
                  <c:v>0.34980000000000067</c:v>
                </c:pt>
                <c:pt idx="14">
                  <c:v>0.3417</c:v>
                </c:pt>
                <c:pt idx="15">
                  <c:v>0.34340000000000032</c:v>
                </c:pt>
                <c:pt idx="16">
                  <c:v>0.33940000000000098</c:v>
                </c:pt>
                <c:pt idx="17">
                  <c:v>0.34690000000000032</c:v>
                </c:pt>
                <c:pt idx="18">
                  <c:v>0.35150000000000031</c:v>
                </c:pt>
                <c:pt idx="19">
                  <c:v>0.34610000000000002</c:v>
                </c:pt>
                <c:pt idx="20">
                  <c:v>0.35370000000000001</c:v>
                </c:pt>
                <c:pt idx="21">
                  <c:v>0.35400000000000031</c:v>
                </c:pt>
                <c:pt idx="22">
                  <c:v>0.35210000000000002</c:v>
                </c:pt>
                <c:pt idx="23">
                  <c:v>0.34940000000000032</c:v>
                </c:pt>
                <c:pt idx="24">
                  <c:v>0.35100000000000031</c:v>
                </c:pt>
                <c:pt idx="25">
                  <c:v>0.34770000000000001</c:v>
                </c:pt>
                <c:pt idx="26">
                  <c:v>0.34720000000000001</c:v>
                </c:pt>
                <c:pt idx="27">
                  <c:v>0.34550000000000008</c:v>
                </c:pt>
                <c:pt idx="28">
                  <c:v>0.34510000000000002</c:v>
                </c:pt>
                <c:pt idx="29">
                  <c:v>0.34620000000000001</c:v>
                </c:pt>
                <c:pt idx="30">
                  <c:v>0.34310000000000002</c:v>
                </c:pt>
                <c:pt idx="31">
                  <c:v>0.33980000000000116</c:v>
                </c:pt>
                <c:pt idx="32">
                  <c:v>0.3422</c:v>
                </c:pt>
                <c:pt idx="33">
                  <c:v>0.34140000000000031</c:v>
                </c:pt>
                <c:pt idx="34">
                  <c:v>0.34370000000000001</c:v>
                </c:pt>
                <c:pt idx="35">
                  <c:v>0.34810000000000002</c:v>
                </c:pt>
                <c:pt idx="36">
                  <c:v>0.35100000000000031</c:v>
                </c:pt>
                <c:pt idx="37">
                  <c:v>0.35300000000000031</c:v>
                </c:pt>
                <c:pt idx="38">
                  <c:v>0.35760000000000008</c:v>
                </c:pt>
                <c:pt idx="39">
                  <c:v>0.35700000000000032</c:v>
                </c:pt>
                <c:pt idx="40">
                  <c:v>0.36020000000000002</c:v>
                </c:pt>
                <c:pt idx="41">
                  <c:v>0.35380000000000073</c:v>
                </c:pt>
                <c:pt idx="42">
                  <c:v>0.35210000000000002</c:v>
                </c:pt>
                <c:pt idx="43">
                  <c:v>0.35410000000000008</c:v>
                </c:pt>
                <c:pt idx="44">
                  <c:v>0.35720000000000002</c:v>
                </c:pt>
                <c:pt idx="45">
                  <c:v>0.36470000000000002</c:v>
                </c:pt>
                <c:pt idx="46">
                  <c:v>0.3683000000000009</c:v>
                </c:pt>
                <c:pt idx="47">
                  <c:v>0.37450000000000067</c:v>
                </c:pt>
                <c:pt idx="48">
                  <c:v>0.37810000000000032</c:v>
                </c:pt>
                <c:pt idx="49">
                  <c:v>0.38110000000000038</c:v>
                </c:pt>
                <c:pt idx="50">
                  <c:v>0.38380000000000097</c:v>
                </c:pt>
                <c:pt idx="51">
                  <c:v>0.38760000000000067</c:v>
                </c:pt>
                <c:pt idx="52">
                  <c:v>0.38980000000000098</c:v>
                </c:pt>
                <c:pt idx="53">
                  <c:v>0.39030000000000098</c:v>
                </c:pt>
                <c:pt idx="54">
                  <c:v>0.39050000000000074</c:v>
                </c:pt>
                <c:pt idx="55">
                  <c:v>0.39630000000000115</c:v>
                </c:pt>
                <c:pt idx="56">
                  <c:v>0.39780000000000115</c:v>
                </c:pt>
                <c:pt idx="57">
                  <c:v>0.39770000000000066</c:v>
                </c:pt>
                <c:pt idx="58">
                  <c:v>0.40130000000000032</c:v>
                </c:pt>
                <c:pt idx="59">
                  <c:v>0.40440000000000031</c:v>
                </c:pt>
                <c:pt idx="60">
                  <c:v>0.40750000000000008</c:v>
                </c:pt>
                <c:pt idx="61">
                  <c:v>0.41000000000000031</c:v>
                </c:pt>
                <c:pt idx="62">
                  <c:v>0.41330000000000067</c:v>
                </c:pt>
                <c:pt idx="63">
                  <c:v>0.41760000000000008</c:v>
                </c:pt>
                <c:pt idx="64">
                  <c:v>0.41730000000000073</c:v>
                </c:pt>
                <c:pt idx="65">
                  <c:v>0.41580000000000067</c:v>
                </c:pt>
                <c:pt idx="66">
                  <c:v>0.42090000000000038</c:v>
                </c:pt>
                <c:pt idx="67">
                  <c:v>0.42580000000000073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'Figure 7-4a'!$D$1</c:f>
              <c:strCache>
                <c:ptCount val="1"/>
                <c:pt idx="0">
                  <c:v>All Workers</c:v>
                </c:pt>
              </c:strCache>
            </c:strRef>
          </c:tx>
          <c:spPr>
            <a:ln w="47625"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'Figure 7-4a'!$A$2:$A$69</c:f>
              <c:numCache>
                <c:formatCode>General</c:formatCode>
                <c:ptCount val="68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</c:numCache>
            </c:numRef>
          </c:xVal>
          <c:yVal>
            <c:numRef>
              <c:f>'Figure 7-4a'!$D$2:$D$69</c:f>
              <c:numCache>
                <c:formatCode>General</c:formatCode>
                <c:ptCount val="68"/>
                <c:pt idx="0">
                  <c:v>0.43470000000000031</c:v>
                </c:pt>
                <c:pt idx="1">
                  <c:v>0.44160000000000005</c:v>
                </c:pt>
                <c:pt idx="2">
                  <c:v>0.43330000000000091</c:v>
                </c:pt>
                <c:pt idx="3">
                  <c:v>0.43310000000000032</c:v>
                </c:pt>
                <c:pt idx="4">
                  <c:v>0.43440000000000073</c:v>
                </c:pt>
                <c:pt idx="5">
                  <c:v>0.42990000000000073</c:v>
                </c:pt>
                <c:pt idx="6">
                  <c:v>0.41060000000000002</c:v>
                </c:pt>
                <c:pt idx="7">
                  <c:v>0.39290000000000097</c:v>
                </c:pt>
                <c:pt idx="8">
                  <c:v>0.39790000000000098</c:v>
                </c:pt>
                <c:pt idx="9">
                  <c:v>0.39740000000000097</c:v>
                </c:pt>
                <c:pt idx="10">
                  <c:v>0.38640000000000091</c:v>
                </c:pt>
                <c:pt idx="11">
                  <c:v>0.37930000000000097</c:v>
                </c:pt>
                <c:pt idx="12">
                  <c:v>0.38170000000000032</c:v>
                </c:pt>
                <c:pt idx="13">
                  <c:v>0.37850000000000072</c:v>
                </c:pt>
                <c:pt idx="14">
                  <c:v>0.37410000000000032</c:v>
                </c:pt>
                <c:pt idx="15">
                  <c:v>0.36740000000000073</c:v>
                </c:pt>
                <c:pt idx="16">
                  <c:v>0.36190000000000067</c:v>
                </c:pt>
                <c:pt idx="17">
                  <c:v>0.36800000000000038</c:v>
                </c:pt>
                <c:pt idx="18">
                  <c:v>0.37170000000000031</c:v>
                </c:pt>
                <c:pt idx="19">
                  <c:v>0.37000000000000038</c:v>
                </c:pt>
                <c:pt idx="20">
                  <c:v>0.37440000000000073</c:v>
                </c:pt>
                <c:pt idx="21">
                  <c:v>0.37850000000000072</c:v>
                </c:pt>
                <c:pt idx="22">
                  <c:v>0.37360000000000032</c:v>
                </c:pt>
                <c:pt idx="23">
                  <c:v>0.37460000000000032</c:v>
                </c:pt>
                <c:pt idx="24">
                  <c:v>0.37710000000000032</c:v>
                </c:pt>
                <c:pt idx="25">
                  <c:v>0.37540000000000073</c:v>
                </c:pt>
                <c:pt idx="26">
                  <c:v>0.37600000000000067</c:v>
                </c:pt>
                <c:pt idx="27">
                  <c:v>0.37540000000000073</c:v>
                </c:pt>
                <c:pt idx="28">
                  <c:v>0.37420000000000031</c:v>
                </c:pt>
                <c:pt idx="29">
                  <c:v>0.37820000000000031</c:v>
                </c:pt>
                <c:pt idx="30">
                  <c:v>0.37850000000000072</c:v>
                </c:pt>
                <c:pt idx="31">
                  <c:v>0.37770000000000031</c:v>
                </c:pt>
                <c:pt idx="32">
                  <c:v>0.38110000000000038</c:v>
                </c:pt>
                <c:pt idx="33">
                  <c:v>0.38320000000000032</c:v>
                </c:pt>
                <c:pt idx="34">
                  <c:v>0.38350000000000073</c:v>
                </c:pt>
                <c:pt idx="35">
                  <c:v>0.39090000000000091</c:v>
                </c:pt>
                <c:pt idx="36">
                  <c:v>0.39280000000000115</c:v>
                </c:pt>
                <c:pt idx="37">
                  <c:v>0.39580000000000115</c:v>
                </c:pt>
                <c:pt idx="38">
                  <c:v>0.40310000000000001</c:v>
                </c:pt>
                <c:pt idx="39">
                  <c:v>0.40200000000000002</c:v>
                </c:pt>
                <c:pt idx="40">
                  <c:v>0.40720000000000001</c:v>
                </c:pt>
                <c:pt idx="41">
                  <c:v>0.40710000000000002</c:v>
                </c:pt>
                <c:pt idx="42">
                  <c:v>0.40240000000000031</c:v>
                </c:pt>
                <c:pt idx="43">
                  <c:v>0.40840000000000032</c:v>
                </c:pt>
                <c:pt idx="44">
                  <c:v>0.40980000000000066</c:v>
                </c:pt>
                <c:pt idx="45">
                  <c:v>0.41910000000000008</c:v>
                </c:pt>
                <c:pt idx="46">
                  <c:v>0.42310000000000031</c:v>
                </c:pt>
                <c:pt idx="47">
                  <c:v>0.42560000000000031</c:v>
                </c:pt>
                <c:pt idx="48">
                  <c:v>0.42780000000000074</c:v>
                </c:pt>
                <c:pt idx="49">
                  <c:v>0.43260000000000032</c:v>
                </c:pt>
                <c:pt idx="50">
                  <c:v>0.44060000000000005</c:v>
                </c:pt>
                <c:pt idx="51">
                  <c:v>0.4476</c:v>
                </c:pt>
                <c:pt idx="52">
                  <c:v>0.44590000000000002</c:v>
                </c:pt>
                <c:pt idx="53">
                  <c:v>0.44550000000000001</c:v>
                </c:pt>
                <c:pt idx="54">
                  <c:v>0.44350000000000001</c:v>
                </c:pt>
                <c:pt idx="55">
                  <c:v>0.45230000000000031</c:v>
                </c:pt>
                <c:pt idx="56">
                  <c:v>0.45190000000000002</c:v>
                </c:pt>
                <c:pt idx="57">
                  <c:v>0.44920000000000004</c:v>
                </c:pt>
                <c:pt idx="58">
                  <c:v>0.45190000000000002</c:v>
                </c:pt>
                <c:pt idx="59">
                  <c:v>0.45480000000000032</c:v>
                </c:pt>
                <c:pt idx="60">
                  <c:v>0.46130000000000032</c:v>
                </c:pt>
                <c:pt idx="61">
                  <c:v>0.46200000000000002</c:v>
                </c:pt>
                <c:pt idx="62">
                  <c:v>0.46710000000000002</c:v>
                </c:pt>
                <c:pt idx="63">
                  <c:v>0.47160000000000002</c:v>
                </c:pt>
                <c:pt idx="64">
                  <c:v>0.46740000000000032</c:v>
                </c:pt>
                <c:pt idx="65">
                  <c:v>0.4607</c:v>
                </c:pt>
                <c:pt idx="66">
                  <c:v>0.46400000000000002</c:v>
                </c:pt>
                <c:pt idx="67">
                  <c:v>0.47070000000000001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'Figure 7-4a'!$B$1</c:f>
              <c:strCache>
                <c:ptCount val="1"/>
                <c:pt idx="0">
                  <c:v>Men</c:v>
                </c:pt>
              </c:strCache>
            </c:strRef>
          </c:tx>
          <c:spPr>
            <a:ln w="47625">
              <a:solidFill>
                <a:schemeClr val="accent1"/>
              </a:solidFill>
              <a:prstDash val="sysDot"/>
            </a:ln>
          </c:spPr>
          <c:marker>
            <c:symbol val="none"/>
          </c:marker>
          <c:xVal>
            <c:numRef>
              <c:f>'Figure 7-4a'!$A$2:$A$69</c:f>
              <c:numCache>
                <c:formatCode>General</c:formatCode>
                <c:ptCount val="68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</c:numCache>
            </c:numRef>
          </c:xVal>
          <c:yVal>
            <c:numRef>
              <c:f>'Figure 7-4a'!$B$2:$B$69</c:f>
              <c:numCache>
                <c:formatCode>General</c:formatCode>
                <c:ptCount val="68"/>
                <c:pt idx="0">
                  <c:v>0.41830000000000073</c:v>
                </c:pt>
                <c:pt idx="1">
                  <c:v>0.4298000000000009</c:v>
                </c:pt>
                <c:pt idx="2">
                  <c:v>0.41700000000000031</c:v>
                </c:pt>
                <c:pt idx="3">
                  <c:v>0.41660000000000008</c:v>
                </c:pt>
                <c:pt idx="4">
                  <c:v>0.41150000000000031</c:v>
                </c:pt>
                <c:pt idx="5">
                  <c:v>0.39550000000000091</c:v>
                </c:pt>
                <c:pt idx="6">
                  <c:v>0.36290000000000067</c:v>
                </c:pt>
                <c:pt idx="7">
                  <c:v>0.34360000000000002</c:v>
                </c:pt>
                <c:pt idx="8">
                  <c:v>0.36560000000000031</c:v>
                </c:pt>
                <c:pt idx="9">
                  <c:v>0.36900000000000038</c:v>
                </c:pt>
                <c:pt idx="10">
                  <c:v>0.35280000000000067</c:v>
                </c:pt>
                <c:pt idx="11">
                  <c:v>0.34710000000000002</c:v>
                </c:pt>
                <c:pt idx="12">
                  <c:v>0.35160000000000002</c:v>
                </c:pt>
                <c:pt idx="13">
                  <c:v>0.34620000000000001</c:v>
                </c:pt>
                <c:pt idx="14">
                  <c:v>0.33460000000000073</c:v>
                </c:pt>
                <c:pt idx="15">
                  <c:v>0.32530000000000098</c:v>
                </c:pt>
                <c:pt idx="16">
                  <c:v>0.31730000000000097</c:v>
                </c:pt>
                <c:pt idx="17">
                  <c:v>0.32570000000000032</c:v>
                </c:pt>
                <c:pt idx="18">
                  <c:v>0.32510000000000067</c:v>
                </c:pt>
                <c:pt idx="19">
                  <c:v>0.32170000000000032</c:v>
                </c:pt>
                <c:pt idx="20">
                  <c:v>0.32730000000000098</c:v>
                </c:pt>
                <c:pt idx="21">
                  <c:v>0.33540000000000098</c:v>
                </c:pt>
                <c:pt idx="22">
                  <c:v>0.32610000000000067</c:v>
                </c:pt>
                <c:pt idx="23">
                  <c:v>0.32630000000000098</c:v>
                </c:pt>
                <c:pt idx="24">
                  <c:v>0.32940000000000097</c:v>
                </c:pt>
                <c:pt idx="25">
                  <c:v>0.32530000000000098</c:v>
                </c:pt>
                <c:pt idx="26">
                  <c:v>0.32460000000000067</c:v>
                </c:pt>
                <c:pt idx="27">
                  <c:v>0.32310000000000066</c:v>
                </c:pt>
                <c:pt idx="28">
                  <c:v>0.31930000000000097</c:v>
                </c:pt>
                <c:pt idx="29">
                  <c:v>0.31970000000000032</c:v>
                </c:pt>
                <c:pt idx="30">
                  <c:v>0.32040000000000091</c:v>
                </c:pt>
                <c:pt idx="31">
                  <c:v>0.31830000000000097</c:v>
                </c:pt>
                <c:pt idx="32">
                  <c:v>0.32040000000000091</c:v>
                </c:pt>
                <c:pt idx="33">
                  <c:v>0.32640000000000091</c:v>
                </c:pt>
                <c:pt idx="34">
                  <c:v>0.32820000000000032</c:v>
                </c:pt>
                <c:pt idx="35">
                  <c:v>0.33570000000000066</c:v>
                </c:pt>
                <c:pt idx="36">
                  <c:v>0.33530000000000115</c:v>
                </c:pt>
                <c:pt idx="37">
                  <c:v>0.33960000000000073</c:v>
                </c:pt>
                <c:pt idx="38">
                  <c:v>0.35260000000000002</c:v>
                </c:pt>
                <c:pt idx="39">
                  <c:v>0.35070000000000001</c:v>
                </c:pt>
                <c:pt idx="40">
                  <c:v>0.35650000000000032</c:v>
                </c:pt>
                <c:pt idx="41">
                  <c:v>0.35760000000000008</c:v>
                </c:pt>
                <c:pt idx="42">
                  <c:v>0.35380000000000073</c:v>
                </c:pt>
                <c:pt idx="43">
                  <c:v>0.36590000000000072</c:v>
                </c:pt>
                <c:pt idx="44">
                  <c:v>0.36960000000000032</c:v>
                </c:pt>
                <c:pt idx="45">
                  <c:v>0.38700000000000073</c:v>
                </c:pt>
                <c:pt idx="46">
                  <c:v>0.39440000000000097</c:v>
                </c:pt>
                <c:pt idx="47">
                  <c:v>0.39670000000000066</c:v>
                </c:pt>
                <c:pt idx="48">
                  <c:v>0.40090000000000031</c:v>
                </c:pt>
                <c:pt idx="49">
                  <c:v>0.41010000000000002</c:v>
                </c:pt>
                <c:pt idx="50">
                  <c:v>0.42260000000000031</c:v>
                </c:pt>
                <c:pt idx="51">
                  <c:v>0.43340000000000073</c:v>
                </c:pt>
                <c:pt idx="52">
                  <c:v>0.43280000000000091</c:v>
                </c:pt>
                <c:pt idx="53">
                  <c:v>0.43490000000000073</c:v>
                </c:pt>
                <c:pt idx="54">
                  <c:v>0.43560000000000032</c:v>
                </c:pt>
                <c:pt idx="55">
                  <c:v>0.44800000000000001</c:v>
                </c:pt>
                <c:pt idx="56">
                  <c:v>0.44840000000000002</c:v>
                </c:pt>
                <c:pt idx="57">
                  <c:v>0.4446</c:v>
                </c:pt>
                <c:pt idx="58">
                  <c:v>0.4481</c:v>
                </c:pt>
                <c:pt idx="59">
                  <c:v>0.45200000000000001</c:v>
                </c:pt>
                <c:pt idx="60">
                  <c:v>0.46050000000000002</c:v>
                </c:pt>
                <c:pt idx="61">
                  <c:v>0.46130000000000032</c:v>
                </c:pt>
                <c:pt idx="62">
                  <c:v>0.46810000000000002</c:v>
                </c:pt>
                <c:pt idx="63">
                  <c:v>0.47390000000000032</c:v>
                </c:pt>
                <c:pt idx="64">
                  <c:v>0.47010000000000002</c:v>
                </c:pt>
                <c:pt idx="65">
                  <c:v>0.46290000000000031</c:v>
                </c:pt>
                <c:pt idx="66">
                  <c:v>0.46640000000000031</c:v>
                </c:pt>
                <c:pt idx="67">
                  <c:v>0.47460000000000002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'Figure 7-4a'!$C$1</c:f>
              <c:strCache>
                <c:ptCount val="1"/>
                <c:pt idx="0">
                  <c:v>Women</c:v>
                </c:pt>
              </c:strCache>
            </c:strRef>
          </c:tx>
          <c:spPr>
            <a:ln w="47625"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'Figure 7-4a'!$A$2:$A$69</c:f>
              <c:numCache>
                <c:formatCode>General</c:formatCode>
                <c:ptCount val="68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</c:numCache>
            </c:numRef>
          </c:xVal>
          <c:yVal>
            <c:numRef>
              <c:f>'Figure 7-4a'!$C$2:$C$69</c:f>
              <c:numCache>
                <c:formatCode>General</c:formatCode>
                <c:ptCount val="68"/>
                <c:pt idx="0">
                  <c:v>0.36980000000000091</c:v>
                </c:pt>
                <c:pt idx="1">
                  <c:v>0.37930000000000097</c:v>
                </c:pt>
                <c:pt idx="2">
                  <c:v>0.37980000000000097</c:v>
                </c:pt>
                <c:pt idx="3">
                  <c:v>0.37040000000000073</c:v>
                </c:pt>
                <c:pt idx="4">
                  <c:v>0.37600000000000067</c:v>
                </c:pt>
                <c:pt idx="5">
                  <c:v>0.38440000000000091</c:v>
                </c:pt>
                <c:pt idx="6">
                  <c:v>0.37320000000000031</c:v>
                </c:pt>
                <c:pt idx="7">
                  <c:v>0.37080000000000091</c:v>
                </c:pt>
                <c:pt idx="8">
                  <c:v>0.35080000000000067</c:v>
                </c:pt>
                <c:pt idx="9">
                  <c:v>0.36900000000000038</c:v>
                </c:pt>
                <c:pt idx="10">
                  <c:v>0.36090000000000066</c:v>
                </c:pt>
                <c:pt idx="11">
                  <c:v>0.35160000000000002</c:v>
                </c:pt>
                <c:pt idx="12">
                  <c:v>0.35090000000000032</c:v>
                </c:pt>
                <c:pt idx="13">
                  <c:v>0.34980000000000067</c:v>
                </c:pt>
                <c:pt idx="14">
                  <c:v>0.3417</c:v>
                </c:pt>
                <c:pt idx="15">
                  <c:v>0.34340000000000032</c:v>
                </c:pt>
                <c:pt idx="16">
                  <c:v>0.33940000000000098</c:v>
                </c:pt>
                <c:pt idx="17">
                  <c:v>0.34690000000000032</c:v>
                </c:pt>
                <c:pt idx="18">
                  <c:v>0.35150000000000031</c:v>
                </c:pt>
                <c:pt idx="19">
                  <c:v>0.34610000000000002</c:v>
                </c:pt>
                <c:pt idx="20">
                  <c:v>0.35370000000000001</c:v>
                </c:pt>
                <c:pt idx="21">
                  <c:v>0.35400000000000031</c:v>
                </c:pt>
                <c:pt idx="22">
                  <c:v>0.35210000000000002</c:v>
                </c:pt>
                <c:pt idx="23">
                  <c:v>0.34940000000000032</c:v>
                </c:pt>
                <c:pt idx="24">
                  <c:v>0.35100000000000031</c:v>
                </c:pt>
                <c:pt idx="25">
                  <c:v>0.34770000000000001</c:v>
                </c:pt>
                <c:pt idx="26">
                  <c:v>0.34720000000000001</c:v>
                </c:pt>
                <c:pt idx="27">
                  <c:v>0.34550000000000008</c:v>
                </c:pt>
                <c:pt idx="28">
                  <c:v>0.34510000000000002</c:v>
                </c:pt>
                <c:pt idx="29">
                  <c:v>0.34620000000000001</c:v>
                </c:pt>
                <c:pt idx="30">
                  <c:v>0.34310000000000002</c:v>
                </c:pt>
                <c:pt idx="31">
                  <c:v>0.33980000000000116</c:v>
                </c:pt>
                <c:pt idx="32">
                  <c:v>0.3422</c:v>
                </c:pt>
                <c:pt idx="33">
                  <c:v>0.34140000000000031</c:v>
                </c:pt>
                <c:pt idx="34">
                  <c:v>0.34370000000000001</c:v>
                </c:pt>
                <c:pt idx="35">
                  <c:v>0.34810000000000002</c:v>
                </c:pt>
                <c:pt idx="36">
                  <c:v>0.35100000000000031</c:v>
                </c:pt>
                <c:pt idx="37">
                  <c:v>0.35300000000000031</c:v>
                </c:pt>
                <c:pt idx="38">
                  <c:v>0.35760000000000008</c:v>
                </c:pt>
                <c:pt idx="39">
                  <c:v>0.35700000000000032</c:v>
                </c:pt>
                <c:pt idx="40">
                  <c:v>0.36020000000000002</c:v>
                </c:pt>
                <c:pt idx="41">
                  <c:v>0.35380000000000073</c:v>
                </c:pt>
                <c:pt idx="42">
                  <c:v>0.35210000000000002</c:v>
                </c:pt>
                <c:pt idx="43">
                  <c:v>0.35410000000000008</c:v>
                </c:pt>
                <c:pt idx="44">
                  <c:v>0.35720000000000002</c:v>
                </c:pt>
                <c:pt idx="45">
                  <c:v>0.36470000000000002</c:v>
                </c:pt>
                <c:pt idx="46">
                  <c:v>0.3683000000000009</c:v>
                </c:pt>
                <c:pt idx="47">
                  <c:v>0.37450000000000067</c:v>
                </c:pt>
                <c:pt idx="48">
                  <c:v>0.37810000000000032</c:v>
                </c:pt>
                <c:pt idx="49">
                  <c:v>0.38110000000000038</c:v>
                </c:pt>
                <c:pt idx="50">
                  <c:v>0.38380000000000097</c:v>
                </c:pt>
                <c:pt idx="51">
                  <c:v>0.38760000000000067</c:v>
                </c:pt>
                <c:pt idx="52">
                  <c:v>0.38980000000000098</c:v>
                </c:pt>
                <c:pt idx="53">
                  <c:v>0.39030000000000098</c:v>
                </c:pt>
                <c:pt idx="54">
                  <c:v>0.39050000000000074</c:v>
                </c:pt>
                <c:pt idx="55">
                  <c:v>0.39630000000000115</c:v>
                </c:pt>
                <c:pt idx="56">
                  <c:v>0.39780000000000115</c:v>
                </c:pt>
                <c:pt idx="57">
                  <c:v>0.39770000000000066</c:v>
                </c:pt>
                <c:pt idx="58">
                  <c:v>0.40130000000000032</c:v>
                </c:pt>
                <c:pt idx="59">
                  <c:v>0.40440000000000031</c:v>
                </c:pt>
                <c:pt idx="60">
                  <c:v>0.40750000000000008</c:v>
                </c:pt>
                <c:pt idx="61">
                  <c:v>0.41000000000000031</c:v>
                </c:pt>
                <c:pt idx="62">
                  <c:v>0.41330000000000067</c:v>
                </c:pt>
                <c:pt idx="63">
                  <c:v>0.41760000000000008</c:v>
                </c:pt>
                <c:pt idx="64">
                  <c:v>0.41730000000000073</c:v>
                </c:pt>
                <c:pt idx="65">
                  <c:v>0.41580000000000067</c:v>
                </c:pt>
                <c:pt idx="66">
                  <c:v>0.42090000000000038</c:v>
                </c:pt>
                <c:pt idx="67">
                  <c:v>0.42580000000000073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'Figure 7-4a'!$D$1</c:f>
              <c:strCache>
                <c:ptCount val="1"/>
                <c:pt idx="0">
                  <c:v>All Workers</c:v>
                </c:pt>
              </c:strCache>
            </c:strRef>
          </c:tx>
          <c:spPr>
            <a:ln w="47625"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'Figure 7-4a'!$A$2:$A$69</c:f>
              <c:numCache>
                <c:formatCode>General</c:formatCode>
                <c:ptCount val="68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</c:numCache>
            </c:numRef>
          </c:xVal>
          <c:yVal>
            <c:numRef>
              <c:f>'Figure 7-4a'!$D$2:$D$69</c:f>
              <c:numCache>
                <c:formatCode>General</c:formatCode>
                <c:ptCount val="68"/>
                <c:pt idx="0">
                  <c:v>0.43470000000000031</c:v>
                </c:pt>
                <c:pt idx="1">
                  <c:v>0.44160000000000005</c:v>
                </c:pt>
                <c:pt idx="2">
                  <c:v>0.43330000000000091</c:v>
                </c:pt>
                <c:pt idx="3">
                  <c:v>0.43310000000000032</c:v>
                </c:pt>
                <c:pt idx="4">
                  <c:v>0.43440000000000073</c:v>
                </c:pt>
                <c:pt idx="5">
                  <c:v>0.42990000000000073</c:v>
                </c:pt>
                <c:pt idx="6">
                  <c:v>0.41060000000000002</c:v>
                </c:pt>
                <c:pt idx="7">
                  <c:v>0.39290000000000097</c:v>
                </c:pt>
                <c:pt idx="8">
                  <c:v>0.39790000000000098</c:v>
                </c:pt>
                <c:pt idx="9">
                  <c:v>0.39740000000000097</c:v>
                </c:pt>
                <c:pt idx="10">
                  <c:v>0.38640000000000091</c:v>
                </c:pt>
                <c:pt idx="11">
                  <c:v>0.37930000000000097</c:v>
                </c:pt>
                <c:pt idx="12">
                  <c:v>0.38170000000000032</c:v>
                </c:pt>
                <c:pt idx="13">
                  <c:v>0.37850000000000072</c:v>
                </c:pt>
                <c:pt idx="14">
                  <c:v>0.37410000000000032</c:v>
                </c:pt>
                <c:pt idx="15">
                  <c:v>0.36740000000000073</c:v>
                </c:pt>
                <c:pt idx="16">
                  <c:v>0.36190000000000067</c:v>
                </c:pt>
                <c:pt idx="17">
                  <c:v>0.36800000000000038</c:v>
                </c:pt>
                <c:pt idx="18">
                  <c:v>0.37170000000000031</c:v>
                </c:pt>
                <c:pt idx="19">
                  <c:v>0.37000000000000038</c:v>
                </c:pt>
                <c:pt idx="20">
                  <c:v>0.37440000000000073</c:v>
                </c:pt>
                <c:pt idx="21">
                  <c:v>0.37850000000000072</c:v>
                </c:pt>
                <c:pt idx="22">
                  <c:v>0.37360000000000032</c:v>
                </c:pt>
                <c:pt idx="23">
                  <c:v>0.37460000000000032</c:v>
                </c:pt>
                <c:pt idx="24">
                  <c:v>0.37710000000000032</c:v>
                </c:pt>
                <c:pt idx="25">
                  <c:v>0.37540000000000073</c:v>
                </c:pt>
                <c:pt idx="26">
                  <c:v>0.37600000000000067</c:v>
                </c:pt>
                <c:pt idx="27">
                  <c:v>0.37540000000000073</c:v>
                </c:pt>
                <c:pt idx="28">
                  <c:v>0.37420000000000031</c:v>
                </c:pt>
                <c:pt idx="29">
                  <c:v>0.37820000000000031</c:v>
                </c:pt>
                <c:pt idx="30">
                  <c:v>0.37850000000000072</c:v>
                </c:pt>
                <c:pt idx="31">
                  <c:v>0.37770000000000031</c:v>
                </c:pt>
                <c:pt idx="32">
                  <c:v>0.38110000000000038</c:v>
                </c:pt>
                <c:pt idx="33">
                  <c:v>0.38320000000000032</c:v>
                </c:pt>
                <c:pt idx="34">
                  <c:v>0.38350000000000073</c:v>
                </c:pt>
                <c:pt idx="35">
                  <c:v>0.39090000000000091</c:v>
                </c:pt>
                <c:pt idx="36">
                  <c:v>0.39280000000000115</c:v>
                </c:pt>
                <c:pt idx="37">
                  <c:v>0.39580000000000115</c:v>
                </c:pt>
                <c:pt idx="38">
                  <c:v>0.40310000000000001</c:v>
                </c:pt>
                <c:pt idx="39">
                  <c:v>0.40200000000000002</c:v>
                </c:pt>
                <c:pt idx="40">
                  <c:v>0.40720000000000001</c:v>
                </c:pt>
                <c:pt idx="41">
                  <c:v>0.40710000000000002</c:v>
                </c:pt>
                <c:pt idx="42">
                  <c:v>0.40240000000000031</c:v>
                </c:pt>
                <c:pt idx="43">
                  <c:v>0.40840000000000032</c:v>
                </c:pt>
                <c:pt idx="44">
                  <c:v>0.40980000000000066</c:v>
                </c:pt>
                <c:pt idx="45">
                  <c:v>0.41910000000000008</c:v>
                </c:pt>
                <c:pt idx="46">
                  <c:v>0.42310000000000031</c:v>
                </c:pt>
                <c:pt idx="47">
                  <c:v>0.42560000000000031</c:v>
                </c:pt>
                <c:pt idx="48">
                  <c:v>0.42780000000000074</c:v>
                </c:pt>
                <c:pt idx="49">
                  <c:v>0.43260000000000032</c:v>
                </c:pt>
                <c:pt idx="50">
                  <c:v>0.44060000000000005</c:v>
                </c:pt>
                <c:pt idx="51">
                  <c:v>0.4476</c:v>
                </c:pt>
                <c:pt idx="52">
                  <c:v>0.44590000000000002</c:v>
                </c:pt>
                <c:pt idx="53">
                  <c:v>0.44550000000000001</c:v>
                </c:pt>
                <c:pt idx="54">
                  <c:v>0.44350000000000001</c:v>
                </c:pt>
                <c:pt idx="55">
                  <c:v>0.45230000000000031</c:v>
                </c:pt>
                <c:pt idx="56">
                  <c:v>0.45190000000000002</c:v>
                </c:pt>
                <c:pt idx="57">
                  <c:v>0.44920000000000004</c:v>
                </c:pt>
                <c:pt idx="58">
                  <c:v>0.45190000000000002</c:v>
                </c:pt>
                <c:pt idx="59">
                  <c:v>0.45480000000000032</c:v>
                </c:pt>
                <c:pt idx="60">
                  <c:v>0.46130000000000032</c:v>
                </c:pt>
                <c:pt idx="61">
                  <c:v>0.46200000000000002</c:v>
                </c:pt>
                <c:pt idx="62">
                  <c:v>0.46710000000000002</c:v>
                </c:pt>
                <c:pt idx="63">
                  <c:v>0.47160000000000002</c:v>
                </c:pt>
                <c:pt idx="64">
                  <c:v>0.46740000000000032</c:v>
                </c:pt>
                <c:pt idx="65">
                  <c:v>0.4607</c:v>
                </c:pt>
                <c:pt idx="66">
                  <c:v>0.46400000000000002</c:v>
                </c:pt>
                <c:pt idx="67">
                  <c:v>0.47070000000000001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919232"/>
        <c:axId val="83921152"/>
      </c:scatterChart>
      <c:valAx>
        <c:axId val="839192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83921152"/>
        <c:crosses val="autoZero"/>
        <c:crossBetween val="midCat"/>
      </c:valAx>
      <c:valAx>
        <c:axId val="83921152"/>
        <c:scaling>
          <c:orientation val="minMax"/>
          <c:min val="0.3000000000000003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Gini coefficient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8391923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cs-CZ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3"/>
          <c:order val="2"/>
          <c:tx>
            <c:strRef>
              <c:f>'Figure 7-4b'!$B$1</c:f>
              <c:strCache>
                <c:ptCount val="1"/>
                <c:pt idx="0">
                  <c:v>Men</c:v>
                </c:pt>
              </c:strCache>
            </c:strRef>
          </c:tx>
          <c:spPr>
            <a:ln w="47625">
              <a:solidFill>
                <a:schemeClr val="accent1"/>
              </a:solidFill>
              <a:prstDash val="sysDot"/>
            </a:ln>
          </c:spPr>
          <c:marker>
            <c:symbol val="none"/>
          </c:marker>
          <c:xVal>
            <c:numRef>
              <c:f>'Figure 7-4b'!$A$2:$A$69</c:f>
              <c:numCache>
                <c:formatCode>General</c:formatCode>
                <c:ptCount val="68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</c:numCache>
            </c:numRef>
          </c:xVal>
          <c:yVal>
            <c:numRef>
              <c:f>'Figure 7-4b'!$B$2:$B$69</c:f>
              <c:numCache>
                <c:formatCode>General</c:formatCode>
                <c:ptCount val="68"/>
                <c:pt idx="0">
                  <c:v>0.46244240000000031</c:v>
                </c:pt>
                <c:pt idx="1">
                  <c:v>0.51313199999999959</c:v>
                </c:pt>
                <c:pt idx="2">
                  <c:v>0.46589690000000067</c:v>
                </c:pt>
                <c:pt idx="3">
                  <c:v>0.45572180000000001</c:v>
                </c:pt>
                <c:pt idx="4">
                  <c:v>0.44933870000000031</c:v>
                </c:pt>
                <c:pt idx="5">
                  <c:v>0.4576942</c:v>
                </c:pt>
                <c:pt idx="6">
                  <c:v>0.38952810000000115</c:v>
                </c:pt>
                <c:pt idx="7">
                  <c:v>0.35533850000000067</c:v>
                </c:pt>
                <c:pt idx="8">
                  <c:v>0.38666550000000038</c:v>
                </c:pt>
                <c:pt idx="9">
                  <c:v>0.38191210000000098</c:v>
                </c:pt>
                <c:pt idx="10">
                  <c:v>0.33394880000000116</c:v>
                </c:pt>
                <c:pt idx="11">
                  <c:v>0.33710350000000067</c:v>
                </c:pt>
                <c:pt idx="12">
                  <c:v>0.35970460000000032</c:v>
                </c:pt>
                <c:pt idx="13">
                  <c:v>0.33364380000000032</c:v>
                </c:pt>
                <c:pt idx="14">
                  <c:v>0.33721390000000073</c:v>
                </c:pt>
                <c:pt idx="15">
                  <c:v>0.34380140000000031</c:v>
                </c:pt>
                <c:pt idx="16">
                  <c:v>0.33284900000000073</c:v>
                </c:pt>
                <c:pt idx="17">
                  <c:v>0.34047300000000008</c:v>
                </c:pt>
                <c:pt idx="18">
                  <c:v>0.33204080000000091</c:v>
                </c:pt>
                <c:pt idx="19">
                  <c:v>0.34265440000000008</c:v>
                </c:pt>
                <c:pt idx="20">
                  <c:v>0.36143280000000066</c:v>
                </c:pt>
                <c:pt idx="21">
                  <c:v>0.36318970000000073</c:v>
                </c:pt>
                <c:pt idx="22">
                  <c:v>0.35862140000000031</c:v>
                </c:pt>
                <c:pt idx="23">
                  <c:v>0.35452500000000031</c:v>
                </c:pt>
                <c:pt idx="24">
                  <c:v>0.36238160000000097</c:v>
                </c:pt>
                <c:pt idx="25">
                  <c:v>0.36534690000000097</c:v>
                </c:pt>
                <c:pt idx="26">
                  <c:v>0.36453820000000031</c:v>
                </c:pt>
                <c:pt idx="27">
                  <c:v>0.3598466000000009</c:v>
                </c:pt>
                <c:pt idx="28">
                  <c:v>0.35486580000000073</c:v>
                </c:pt>
                <c:pt idx="29">
                  <c:v>0.347634</c:v>
                </c:pt>
                <c:pt idx="30">
                  <c:v>0.35928850000000073</c:v>
                </c:pt>
                <c:pt idx="31">
                  <c:v>0.34890090000000074</c:v>
                </c:pt>
                <c:pt idx="32">
                  <c:v>0.35998550000000074</c:v>
                </c:pt>
                <c:pt idx="33">
                  <c:v>0.37385870000000115</c:v>
                </c:pt>
                <c:pt idx="34">
                  <c:v>0.37858640000000116</c:v>
                </c:pt>
                <c:pt idx="35">
                  <c:v>0.38556260000000098</c:v>
                </c:pt>
                <c:pt idx="36">
                  <c:v>0.37631260000000133</c:v>
                </c:pt>
                <c:pt idx="37">
                  <c:v>0.37700470000000097</c:v>
                </c:pt>
                <c:pt idx="38">
                  <c:v>0.38256450000000097</c:v>
                </c:pt>
                <c:pt idx="39">
                  <c:v>0.38669550000000008</c:v>
                </c:pt>
                <c:pt idx="40">
                  <c:v>0.40354510000000005</c:v>
                </c:pt>
                <c:pt idx="41">
                  <c:v>0.41623010000000005</c:v>
                </c:pt>
                <c:pt idx="42">
                  <c:v>0.41075160000000005</c:v>
                </c:pt>
                <c:pt idx="43">
                  <c:v>0.42578510000000008</c:v>
                </c:pt>
                <c:pt idx="44">
                  <c:v>0.42883370000000032</c:v>
                </c:pt>
                <c:pt idx="45">
                  <c:v>0.45731500000000008</c:v>
                </c:pt>
                <c:pt idx="46">
                  <c:v>0.46797520000000031</c:v>
                </c:pt>
                <c:pt idx="47">
                  <c:v>0.47397770000000067</c:v>
                </c:pt>
                <c:pt idx="48">
                  <c:v>0.48816630000000066</c:v>
                </c:pt>
                <c:pt idx="49">
                  <c:v>0.49909200000000031</c:v>
                </c:pt>
                <c:pt idx="50">
                  <c:v>0.50282130000000003</c:v>
                </c:pt>
                <c:pt idx="51">
                  <c:v>0.50992970000000004</c:v>
                </c:pt>
                <c:pt idx="52">
                  <c:v>0.51873980000000064</c:v>
                </c:pt>
                <c:pt idx="53">
                  <c:v>0.52395540000000063</c:v>
                </c:pt>
                <c:pt idx="54">
                  <c:v>0.5403251</c:v>
                </c:pt>
                <c:pt idx="55">
                  <c:v>0.5481085</c:v>
                </c:pt>
                <c:pt idx="56">
                  <c:v>0.56113460000000004</c:v>
                </c:pt>
                <c:pt idx="57">
                  <c:v>0.56828080000000003</c:v>
                </c:pt>
                <c:pt idx="58">
                  <c:v>0.57285710000000001</c:v>
                </c:pt>
                <c:pt idx="59">
                  <c:v>0.57550509999999999</c:v>
                </c:pt>
                <c:pt idx="60">
                  <c:v>0.57285320000000062</c:v>
                </c:pt>
                <c:pt idx="61">
                  <c:v>0.57482030000000062</c:v>
                </c:pt>
                <c:pt idx="62">
                  <c:v>0.57984500000000183</c:v>
                </c:pt>
                <c:pt idx="63">
                  <c:v>0.58385789999999949</c:v>
                </c:pt>
                <c:pt idx="64">
                  <c:v>0.58811439999999815</c:v>
                </c:pt>
                <c:pt idx="65">
                  <c:v>0.59372329999999951</c:v>
                </c:pt>
                <c:pt idx="66">
                  <c:v>0.602182</c:v>
                </c:pt>
                <c:pt idx="67">
                  <c:v>0.61004670000000005</c:v>
                </c:pt>
              </c:numCache>
            </c:numRef>
          </c:yVal>
          <c:smooth val="0"/>
        </c:ser>
        <c:ser>
          <c:idx val="4"/>
          <c:order val="3"/>
          <c:tx>
            <c:strRef>
              <c:f>'Figure 7-4b'!$C$1</c:f>
              <c:strCache>
                <c:ptCount val="1"/>
                <c:pt idx="0">
                  <c:v>Women</c:v>
                </c:pt>
              </c:strCache>
            </c:strRef>
          </c:tx>
          <c:spPr>
            <a:ln w="47625"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'Figure 7-4b'!$A$2:$A$69</c:f>
              <c:numCache>
                <c:formatCode>General</c:formatCode>
                <c:ptCount val="68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</c:numCache>
            </c:numRef>
          </c:xVal>
          <c:yVal>
            <c:numRef>
              <c:f>'Figure 7-4b'!$C$2:$C$69</c:f>
              <c:numCache>
                <c:formatCode>General</c:formatCode>
                <c:ptCount val="68"/>
                <c:pt idx="0">
                  <c:v>0.4715432</c:v>
                </c:pt>
                <c:pt idx="1">
                  <c:v>0.49967030000000073</c:v>
                </c:pt>
                <c:pt idx="2">
                  <c:v>0.48586340000000067</c:v>
                </c:pt>
                <c:pt idx="3">
                  <c:v>0.47429200000000005</c:v>
                </c:pt>
                <c:pt idx="4">
                  <c:v>0.46536300000000008</c:v>
                </c:pt>
                <c:pt idx="5">
                  <c:v>0.50641209999999814</c:v>
                </c:pt>
                <c:pt idx="6">
                  <c:v>0.52430840000000001</c:v>
                </c:pt>
                <c:pt idx="7">
                  <c:v>0.50681779999999865</c:v>
                </c:pt>
                <c:pt idx="8">
                  <c:v>0.46072150000000001</c:v>
                </c:pt>
                <c:pt idx="9">
                  <c:v>0.5002993</c:v>
                </c:pt>
                <c:pt idx="10">
                  <c:v>0.48100070000000072</c:v>
                </c:pt>
                <c:pt idx="11">
                  <c:v>0.44526840000000001</c:v>
                </c:pt>
                <c:pt idx="12">
                  <c:v>0.45935520000000002</c:v>
                </c:pt>
                <c:pt idx="13">
                  <c:v>0.45538120000000032</c:v>
                </c:pt>
                <c:pt idx="14">
                  <c:v>0.44749680000000008</c:v>
                </c:pt>
                <c:pt idx="15">
                  <c:v>0.45795720000000001</c:v>
                </c:pt>
                <c:pt idx="16">
                  <c:v>0.45226919999999998</c:v>
                </c:pt>
                <c:pt idx="17">
                  <c:v>0.47319360000000005</c:v>
                </c:pt>
                <c:pt idx="18">
                  <c:v>0.49335850000000098</c:v>
                </c:pt>
                <c:pt idx="19">
                  <c:v>0.47902070000000091</c:v>
                </c:pt>
                <c:pt idx="20">
                  <c:v>0.49109270000000038</c:v>
                </c:pt>
                <c:pt idx="21">
                  <c:v>0.50049440000000001</c:v>
                </c:pt>
                <c:pt idx="22">
                  <c:v>0.49808670000000127</c:v>
                </c:pt>
                <c:pt idx="23">
                  <c:v>0.49548590000000098</c:v>
                </c:pt>
                <c:pt idx="24">
                  <c:v>0.50172360000000005</c:v>
                </c:pt>
                <c:pt idx="25">
                  <c:v>0.49055060000000072</c:v>
                </c:pt>
                <c:pt idx="26">
                  <c:v>0.49384250000000091</c:v>
                </c:pt>
                <c:pt idx="27">
                  <c:v>0.48412400000000066</c:v>
                </c:pt>
                <c:pt idx="28">
                  <c:v>0.4811474</c:v>
                </c:pt>
                <c:pt idx="29">
                  <c:v>0.48395600000000066</c:v>
                </c:pt>
                <c:pt idx="30">
                  <c:v>0.46689280000000066</c:v>
                </c:pt>
                <c:pt idx="31">
                  <c:v>0.44607180000000002</c:v>
                </c:pt>
                <c:pt idx="32">
                  <c:v>0.45605310000000004</c:v>
                </c:pt>
                <c:pt idx="33">
                  <c:v>0.45869119999999997</c:v>
                </c:pt>
                <c:pt idx="34">
                  <c:v>0.46542760000000066</c:v>
                </c:pt>
                <c:pt idx="35">
                  <c:v>0.47330700000000031</c:v>
                </c:pt>
                <c:pt idx="36">
                  <c:v>0.47954140000000001</c:v>
                </c:pt>
                <c:pt idx="37">
                  <c:v>0.48404360000000002</c:v>
                </c:pt>
                <c:pt idx="38">
                  <c:v>0.49726250000000038</c:v>
                </c:pt>
                <c:pt idx="39">
                  <c:v>0.49434170000000038</c:v>
                </c:pt>
                <c:pt idx="40">
                  <c:v>0.4992805000000009</c:v>
                </c:pt>
                <c:pt idx="41">
                  <c:v>0.48578200000000032</c:v>
                </c:pt>
                <c:pt idx="42">
                  <c:v>0.48316300000000001</c:v>
                </c:pt>
                <c:pt idx="43">
                  <c:v>0.48678440000000073</c:v>
                </c:pt>
                <c:pt idx="44">
                  <c:v>0.49464320000000001</c:v>
                </c:pt>
                <c:pt idx="45">
                  <c:v>0.51546309999999818</c:v>
                </c:pt>
                <c:pt idx="46">
                  <c:v>0.51617669999999949</c:v>
                </c:pt>
                <c:pt idx="47">
                  <c:v>0.52872410000000003</c:v>
                </c:pt>
                <c:pt idx="48">
                  <c:v>0.53539490000000001</c:v>
                </c:pt>
                <c:pt idx="49">
                  <c:v>0.53761580000000064</c:v>
                </c:pt>
                <c:pt idx="50">
                  <c:v>0.53596709999999959</c:v>
                </c:pt>
                <c:pt idx="51">
                  <c:v>0.54291100000000003</c:v>
                </c:pt>
                <c:pt idx="52">
                  <c:v>0.54496549999999999</c:v>
                </c:pt>
                <c:pt idx="53">
                  <c:v>0.54872330000000002</c:v>
                </c:pt>
                <c:pt idx="54">
                  <c:v>0.5499617</c:v>
                </c:pt>
                <c:pt idx="55">
                  <c:v>0.55256879999999853</c:v>
                </c:pt>
                <c:pt idx="56">
                  <c:v>0.55587300000000062</c:v>
                </c:pt>
                <c:pt idx="57">
                  <c:v>0.55938920000000003</c:v>
                </c:pt>
                <c:pt idx="58">
                  <c:v>0.56340369999999951</c:v>
                </c:pt>
                <c:pt idx="59">
                  <c:v>0.56314590000000064</c:v>
                </c:pt>
                <c:pt idx="60">
                  <c:v>0.56694020000000145</c:v>
                </c:pt>
                <c:pt idx="61">
                  <c:v>0.56563340000000062</c:v>
                </c:pt>
                <c:pt idx="62">
                  <c:v>0.56829140000000145</c:v>
                </c:pt>
                <c:pt idx="63">
                  <c:v>0.56938749999999949</c:v>
                </c:pt>
                <c:pt idx="64">
                  <c:v>0.57400629999999997</c:v>
                </c:pt>
                <c:pt idx="65">
                  <c:v>0.57758149999999997</c:v>
                </c:pt>
                <c:pt idx="66">
                  <c:v>0.58308399999999816</c:v>
                </c:pt>
                <c:pt idx="67">
                  <c:v>0.59471949999999996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'Figure 7-4b'!$B$1</c:f>
              <c:strCache>
                <c:ptCount val="1"/>
                <c:pt idx="0">
                  <c:v>Men</c:v>
                </c:pt>
              </c:strCache>
            </c:strRef>
          </c:tx>
          <c:spPr>
            <a:ln w="47625">
              <a:solidFill>
                <a:schemeClr val="accent1"/>
              </a:solidFill>
              <a:prstDash val="sysDot"/>
            </a:ln>
          </c:spPr>
          <c:marker>
            <c:symbol val="none"/>
          </c:marker>
          <c:xVal>
            <c:numRef>
              <c:f>'Figure 7-4b'!$A$2:$A$69</c:f>
              <c:numCache>
                <c:formatCode>General</c:formatCode>
                <c:ptCount val="68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</c:numCache>
            </c:numRef>
          </c:xVal>
          <c:yVal>
            <c:numRef>
              <c:f>'Figure 7-4b'!$B$2:$B$69</c:f>
              <c:numCache>
                <c:formatCode>General</c:formatCode>
                <c:ptCount val="68"/>
                <c:pt idx="0">
                  <c:v>0.46244240000000031</c:v>
                </c:pt>
                <c:pt idx="1">
                  <c:v>0.51313199999999959</c:v>
                </c:pt>
                <c:pt idx="2">
                  <c:v>0.46589690000000067</c:v>
                </c:pt>
                <c:pt idx="3">
                  <c:v>0.45572180000000001</c:v>
                </c:pt>
                <c:pt idx="4">
                  <c:v>0.44933870000000031</c:v>
                </c:pt>
                <c:pt idx="5">
                  <c:v>0.4576942</c:v>
                </c:pt>
                <c:pt idx="6">
                  <c:v>0.38952810000000115</c:v>
                </c:pt>
                <c:pt idx="7">
                  <c:v>0.35533850000000067</c:v>
                </c:pt>
                <c:pt idx="8">
                  <c:v>0.38666550000000038</c:v>
                </c:pt>
                <c:pt idx="9">
                  <c:v>0.38191210000000098</c:v>
                </c:pt>
                <c:pt idx="10">
                  <c:v>0.33394880000000116</c:v>
                </c:pt>
                <c:pt idx="11">
                  <c:v>0.33710350000000067</c:v>
                </c:pt>
                <c:pt idx="12">
                  <c:v>0.35970460000000032</c:v>
                </c:pt>
                <c:pt idx="13">
                  <c:v>0.33364380000000032</c:v>
                </c:pt>
                <c:pt idx="14">
                  <c:v>0.33721390000000073</c:v>
                </c:pt>
                <c:pt idx="15">
                  <c:v>0.34380140000000031</c:v>
                </c:pt>
                <c:pt idx="16">
                  <c:v>0.33284900000000073</c:v>
                </c:pt>
                <c:pt idx="17">
                  <c:v>0.34047300000000008</c:v>
                </c:pt>
                <c:pt idx="18">
                  <c:v>0.33204080000000091</c:v>
                </c:pt>
                <c:pt idx="19">
                  <c:v>0.34265440000000008</c:v>
                </c:pt>
                <c:pt idx="20">
                  <c:v>0.36143280000000066</c:v>
                </c:pt>
                <c:pt idx="21">
                  <c:v>0.36318970000000073</c:v>
                </c:pt>
                <c:pt idx="22">
                  <c:v>0.35862140000000031</c:v>
                </c:pt>
                <c:pt idx="23">
                  <c:v>0.35452500000000031</c:v>
                </c:pt>
                <c:pt idx="24">
                  <c:v>0.36238160000000097</c:v>
                </c:pt>
                <c:pt idx="25">
                  <c:v>0.36534690000000097</c:v>
                </c:pt>
                <c:pt idx="26">
                  <c:v>0.36453820000000031</c:v>
                </c:pt>
                <c:pt idx="27">
                  <c:v>0.3598466000000009</c:v>
                </c:pt>
                <c:pt idx="28">
                  <c:v>0.35486580000000073</c:v>
                </c:pt>
                <c:pt idx="29">
                  <c:v>0.347634</c:v>
                </c:pt>
                <c:pt idx="30">
                  <c:v>0.35928850000000073</c:v>
                </c:pt>
                <c:pt idx="31">
                  <c:v>0.34890090000000074</c:v>
                </c:pt>
                <c:pt idx="32">
                  <c:v>0.35998550000000074</c:v>
                </c:pt>
                <c:pt idx="33">
                  <c:v>0.37385870000000115</c:v>
                </c:pt>
                <c:pt idx="34">
                  <c:v>0.37858640000000116</c:v>
                </c:pt>
                <c:pt idx="35">
                  <c:v>0.38556260000000098</c:v>
                </c:pt>
                <c:pt idx="36">
                  <c:v>0.37631260000000133</c:v>
                </c:pt>
                <c:pt idx="37">
                  <c:v>0.37700470000000097</c:v>
                </c:pt>
                <c:pt idx="38">
                  <c:v>0.38256450000000097</c:v>
                </c:pt>
                <c:pt idx="39">
                  <c:v>0.38669550000000008</c:v>
                </c:pt>
                <c:pt idx="40">
                  <c:v>0.40354510000000005</c:v>
                </c:pt>
                <c:pt idx="41">
                  <c:v>0.41623010000000005</c:v>
                </c:pt>
                <c:pt idx="42">
                  <c:v>0.41075160000000005</c:v>
                </c:pt>
                <c:pt idx="43">
                  <c:v>0.42578510000000008</c:v>
                </c:pt>
                <c:pt idx="44">
                  <c:v>0.42883370000000032</c:v>
                </c:pt>
                <c:pt idx="45">
                  <c:v>0.45731500000000008</c:v>
                </c:pt>
                <c:pt idx="46">
                  <c:v>0.46797520000000031</c:v>
                </c:pt>
                <c:pt idx="47">
                  <c:v>0.47397770000000067</c:v>
                </c:pt>
                <c:pt idx="48">
                  <c:v>0.48816630000000066</c:v>
                </c:pt>
                <c:pt idx="49">
                  <c:v>0.49909200000000031</c:v>
                </c:pt>
                <c:pt idx="50">
                  <c:v>0.50282130000000003</c:v>
                </c:pt>
                <c:pt idx="51">
                  <c:v>0.50992970000000004</c:v>
                </c:pt>
                <c:pt idx="52">
                  <c:v>0.51873980000000064</c:v>
                </c:pt>
                <c:pt idx="53">
                  <c:v>0.52395540000000063</c:v>
                </c:pt>
                <c:pt idx="54">
                  <c:v>0.5403251</c:v>
                </c:pt>
                <c:pt idx="55">
                  <c:v>0.5481085</c:v>
                </c:pt>
                <c:pt idx="56">
                  <c:v>0.56113460000000004</c:v>
                </c:pt>
                <c:pt idx="57">
                  <c:v>0.56828080000000003</c:v>
                </c:pt>
                <c:pt idx="58">
                  <c:v>0.57285710000000001</c:v>
                </c:pt>
                <c:pt idx="59">
                  <c:v>0.57550509999999999</c:v>
                </c:pt>
                <c:pt idx="60">
                  <c:v>0.57285320000000062</c:v>
                </c:pt>
                <c:pt idx="61">
                  <c:v>0.57482030000000062</c:v>
                </c:pt>
                <c:pt idx="62">
                  <c:v>0.57984500000000183</c:v>
                </c:pt>
                <c:pt idx="63">
                  <c:v>0.58385789999999949</c:v>
                </c:pt>
                <c:pt idx="64">
                  <c:v>0.58811439999999815</c:v>
                </c:pt>
                <c:pt idx="65">
                  <c:v>0.59372329999999951</c:v>
                </c:pt>
                <c:pt idx="66">
                  <c:v>0.602182</c:v>
                </c:pt>
                <c:pt idx="67">
                  <c:v>0.61004670000000005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'Figure 7-4b'!$C$1</c:f>
              <c:strCache>
                <c:ptCount val="1"/>
                <c:pt idx="0">
                  <c:v>Women</c:v>
                </c:pt>
              </c:strCache>
            </c:strRef>
          </c:tx>
          <c:spPr>
            <a:ln w="47625"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'Figure 7-4b'!$A$2:$A$69</c:f>
              <c:numCache>
                <c:formatCode>General</c:formatCode>
                <c:ptCount val="68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</c:numCache>
            </c:numRef>
          </c:xVal>
          <c:yVal>
            <c:numRef>
              <c:f>'Figure 7-4b'!$C$2:$C$69</c:f>
              <c:numCache>
                <c:formatCode>General</c:formatCode>
                <c:ptCount val="68"/>
                <c:pt idx="0">
                  <c:v>0.4715432</c:v>
                </c:pt>
                <c:pt idx="1">
                  <c:v>0.49967030000000073</c:v>
                </c:pt>
                <c:pt idx="2">
                  <c:v>0.48586340000000067</c:v>
                </c:pt>
                <c:pt idx="3">
                  <c:v>0.47429200000000005</c:v>
                </c:pt>
                <c:pt idx="4">
                  <c:v>0.46536300000000008</c:v>
                </c:pt>
                <c:pt idx="5">
                  <c:v>0.50641209999999814</c:v>
                </c:pt>
                <c:pt idx="6">
                  <c:v>0.52430840000000001</c:v>
                </c:pt>
                <c:pt idx="7">
                  <c:v>0.50681779999999865</c:v>
                </c:pt>
                <c:pt idx="8">
                  <c:v>0.46072150000000001</c:v>
                </c:pt>
                <c:pt idx="9">
                  <c:v>0.5002993</c:v>
                </c:pt>
                <c:pt idx="10">
                  <c:v>0.48100070000000072</c:v>
                </c:pt>
                <c:pt idx="11">
                  <c:v>0.44526840000000001</c:v>
                </c:pt>
                <c:pt idx="12">
                  <c:v>0.45935520000000002</c:v>
                </c:pt>
                <c:pt idx="13">
                  <c:v>0.45538120000000032</c:v>
                </c:pt>
                <c:pt idx="14">
                  <c:v>0.44749680000000008</c:v>
                </c:pt>
                <c:pt idx="15">
                  <c:v>0.45795720000000001</c:v>
                </c:pt>
                <c:pt idx="16">
                  <c:v>0.45226919999999998</c:v>
                </c:pt>
                <c:pt idx="17">
                  <c:v>0.47319360000000005</c:v>
                </c:pt>
                <c:pt idx="18">
                  <c:v>0.49335850000000098</c:v>
                </c:pt>
                <c:pt idx="19">
                  <c:v>0.47902070000000091</c:v>
                </c:pt>
                <c:pt idx="20">
                  <c:v>0.49109270000000038</c:v>
                </c:pt>
                <c:pt idx="21">
                  <c:v>0.50049440000000001</c:v>
                </c:pt>
                <c:pt idx="22">
                  <c:v>0.49808670000000127</c:v>
                </c:pt>
                <c:pt idx="23">
                  <c:v>0.49548590000000098</c:v>
                </c:pt>
                <c:pt idx="24">
                  <c:v>0.50172360000000005</c:v>
                </c:pt>
                <c:pt idx="25">
                  <c:v>0.49055060000000072</c:v>
                </c:pt>
                <c:pt idx="26">
                  <c:v>0.49384250000000091</c:v>
                </c:pt>
                <c:pt idx="27">
                  <c:v>0.48412400000000066</c:v>
                </c:pt>
                <c:pt idx="28">
                  <c:v>0.4811474</c:v>
                </c:pt>
                <c:pt idx="29">
                  <c:v>0.48395600000000066</c:v>
                </c:pt>
                <c:pt idx="30">
                  <c:v>0.46689280000000066</c:v>
                </c:pt>
                <c:pt idx="31">
                  <c:v>0.44607180000000002</c:v>
                </c:pt>
                <c:pt idx="32">
                  <c:v>0.45605310000000004</c:v>
                </c:pt>
                <c:pt idx="33">
                  <c:v>0.45869119999999997</c:v>
                </c:pt>
                <c:pt idx="34">
                  <c:v>0.46542760000000066</c:v>
                </c:pt>
                <c:pt idx="35">
                  <c:v>0.47330700000000031</c:v>
                </c:pt>
                <c:pt idx="36">
                  <c:v>0.47954140000000001</c:v>
                </c:pt>
                <c:pt idx="37">
                  <c:v>0.48404360000000002</c:v>
                </c:pt>
                <c:pt idx="38">
                  <c:v>0.49726250000000038</c:v>
                </c:pt>
                <c:pt idx="39">
                  <c:v>0.49434170000000038</c:v>
                </c:pt>
                <c:pt idx="40">
                  <c:v>0.4992805000000009</c:v>
                </c:pt>
                <c:pt idx="41">
                  <c:v>0.48578200000000032</c:v>
                </c:pt>
                <c:pt idx="42">
                  <c:v>0.48316300000000001</c:v>
                </c:pt>
                <c:pt idx="43">
                  <c:v>0.48678440000000073</c:v>
                </c:pt>
                <c:pt idx="44">
                  <c:v>0.49464320000000001</c:v>
                </c:pt>
                <c:pt idx="45">
                  <c:v>0.51546309999999818</c:v>
                </c:pt>
                <c:pt idx="46">
                  <c:v>0.51617669999999949</c:v>
                </c:pt>
                <c:pt idx="47">
                  <c:v>0.52872410000000003</c:v>
                </c:pt>
                <c:pt idx="48">
                  <c:v>0.53539490000000001</c:v>
                </c:pt>
                <c:pt idx="49">
                  <c:v>0.53761580000000064</c:v>
                </c:pt>
                <c:pt idx="50">
                  <c:v>0.53596709999999959</c:v>
                </c:pt>
                <c:pt idx="51">
                  <c:v>0.54291100000000003</c:v>
                </c:pt>
                <c:pt idx="52">
                  <c:v>0.54496549999999999</c:v>
                </c:pt>
                <c:pt idx="53">
                  <c:v>0.54872330000000002</c:v>
                </c:pt>
                <c:pt idx="54">
                  <c:v>0.5499617</c:v>
                </c:pt>
                <c:pt idx="55">
                  <c:v>0.55256879999999853</c:v>
                </c:pt>
                <c:pt idx="56">
                  <c:v>0.55587300000000062</c:v>
                </c:pt>
                <c:pt idx="57">
                  <c:v>0.55938920000000003</c:v>
                </c:pt>
                <c:pt idx="58">
                  <c:v>0.56340369999999951</c:v>
                </c:pt>
                <c:pt idx="59">
                  <c:v>0.56314590000000064</c:v>
                </c:pt>
                <c:pt idx="60">
                  <c:v>0.56694020000000145</c:v>
                </c:pt>
                <c:pt idx="61">
                  <c:v>0.56563340000000062</c:v>
                </c:pt>
                <c:pt idx="62">
                  <c:v>0.56829140000000145</c:v>
                </c:pt>
                <c:pt idx="63">
                  <c:v>0.56938749999999949</c:v>
                </c:pt>
                <c:pt idx="64">
                  <c:v>0.57400629999999997</c:v>
                </c:pt>
                <c:pt idx="65">
                  <c:v>0.57758149999999997</c:v>
                </c:pt>
                <c:pt idx="66">
                  <c:v>0.58308399999999816</c:v>
                </c:pt>
                <c:pt idx="67">
                  <c:v>0.59471949999999996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820352"/>
        <c:axId val="88822528"/>
      </c:scatterChart>
      <c:valAx>
        <c:axId val="88820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>
                    <a:solidFill>
                      <a:srgbClr val="000000"/>
                    </a:solidFill>
                  </a:rPr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cs-CZ"/>
          </a:p>
        </c:txPr>
        <c:crossAx val="88822528"/>
        <c:crosses val="autoZero"/>
        <c:crossBetween val="midCat"/>
      </c:valAx>
      <c:valAx>
        <c:axId val="88822528"/>
        <c:scaling>
          <c:orientation val="minMax"/>
          <c:min val="0.3000000000000003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 baseline="0">
                    <a:solidFill>
                      <a:srgbClr val="000000"/>
                    </a:solidFill>
                  </a:rPr>
                  <a:t>Percentage wage gap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cs-CZ"/>
          </a:p>
        </c:txPr>
        <c:crossAx val="8882035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3"/>
          <c:order val="2"/>
          <c:tx>
            <c:strRef>
              <c:f>'Figure 7-4c'!$B$1</c:f>
              <c:strCache>
                <c:ptCount val="1"/>
                <c:pt idx="0">
                  <c:v>Men</c:v>
                </c:pt>
              </c:strCache>
            </c:strRef>
          </c:tx>
          <c:spPr>
            <a:ln w="47625">
              <a:solidFill>
                <a:schemeClr val="accent1"/>
              </a:solidFill>
              <a:prstDash val="sysDot"/>
            </a:ln>
          </c:spPr>
          <c:marker>
            <c:symbol val="none"/>
          </c:marker>
          <c:xVal>
            <c:numRef>
              <c:f>'Figure 7-4c'!$A$2:$A$69</c:f>
              <c:numCache>
                <c:formatCode>General</c:formatCode>
                <c:ptCount val="68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</c:numCache>
            </c:numRef>
          </c:xVal>
          <c:yVal>
            <c:numRef>
              <c:f>'Figure 7-4c'!$B$2:$B$69</c:f>
              <c:numCache>
                <c:formatCode>General</c:formatCode>
                <c:ptCount val="68"/>
                <c:pt idx="0">
                  <c:v>0.79417380000000004</c:v>
                </c:pt>
                <c:pt idx="1">
                  <c:v>0.86944800000000133</c:v>
                </c:pt>
                <c:pt idx="2">
                  <c:v>0.85277720000000146</c:v>
                </c:pt>
                <c:pt idx="3">
                  <c:v>0.80743969999999998</c:v>
                </c:pt>
                <c:pt idx="4">
                  <c:v>0.80839810000000001</c:v>
                </c:pt>
                <c:pt idx="5">
                  <c:v>0.87939120000000182</c:v>
                </c:pt>
                <c:pt idx="6">
                  <c:v>0.74966440000000145</c:v>
                </c:pt>
                <c:pt idx="7">
                  <c:v>0.73206260000000001</c:v>
                </c:pt>
                <c:pt idx="8">
                  <c:v>0.93036779999999852</c:v>
                </c:pt>
                <c:pt idx="9">
                  <c:v>0.74920220000000004</c:v>
                </c:pt>
                <c:pt idx="10">
                  <c:v>0.69773810000000003</c:v>
                </c:pt>
                <c:pt idx="11">
                  <c:v>0.67421030000000004</c:v>
                </c:pt>
                <c:pt idx="12">
                  <c:v>0.6558842000000018</c:v>
                </c:pt>
                <c:pt idx="13">
                  <c:v>0.6649785000000018</c:v>
                </c:pt>
                <c:pt idx="14">
                  <c:v>0.62403870000000061</c:v>
                </c:pt>
                <c:pt idx="15">
                  <c:v>0.55449349999999997</c:v>
                </c:pt>
                <c:pt idx="16">
                  <c:v>0.55879340000000133</c:v>
                </c:pt>
                <c:pt idx="17">
                  <c:v>0.58219019999999877</c:v>
                </c:pt>
                <c:pt idx="18">
                  <c:v>0.59524299999999852</c:v>
                </c:pt>
                <c:pt idx="19">
                  <c:v>0.55512740000000005</c:v>
                </c:pt>
                <c:pt idx="20">
                  <c:v>0.5673376999999995</c:v>
                </c:pt>
                <c:pt idx="21">
                  <c:v>0.62006680000000003</c:v>
                </c:pt>
                <c:pt idx="22">
                  <c:v>0.57970300000000063</c:v>
                </c:pt>
                <c:pt idx="23">
                  <c:v>0.58304229999999957</c:v>
                </c:pt>
                <c:pt idx="24">
                  <c:v>0.58951989999999843</c:v>
                </c:pt>
                <c:pt idx="25">
                  <c:v>0.57621729999999949</c:v>
                </c:pt>
                <c:pt idx="26">
                  <c:v>0.57070340000000064</c:v>
                </c:pt>
                <c:pt idx="27">
                  <c:v>0.55695840000000063</c:v>
                </c:pt>
                <c:pt idx="28">
                  <c:v>0.54645880000000002</c:v>
                </c:pt>
                <c:pt idx="29">
                  <c:v>0.52961720000000001</c:v>
                </c:pt>
                <c:pt idx="30">
                  <c:v>0.51375340000000003</c:v>
                </c:pt>
                <c:pt idx="31">
                  <c:v>0.50850960000000001</c:v>
                </c:pt>
                <c:pt idx="32">
                  <c:v>0.50657699999999828</c:v>
                </c:pt>
                <c:pt idx="33">
                  <c:v>0.51782070000000002</c:v>
                </c:pt>
                <c:pt idx="34">
                  <c:v>0.53947199999999951</c:v>
                </c:pt>
                <c:pt idx="35">
                  <c:v>0.55585010000000001</c:v>
                </c:pt>
                <c:pt idx="36">
                  <c:v>0.55846829999999958</c:v>
                </c:pt>
                <c:pt idx="37">
                  <c:v>0.56548219999999816</c:v>
                </c:pt>
                <c:pt idx="38">
                  <c:v>0.61325140000000145</c:v>
                </c:pt>
                <c:pt idx="39">
                  <c:v>0.61748880000000061</c:v>
                </c:pt>
                <c:pt idx="40">
                  <c:v>0.62893240000000061</c:v>
                </c:pt>
                <c:pt idx="41">
                  <c:v>0.60426820000000003</c:v>
                </c:pt>
                <c:pt idx="42">
                  <c:v>0.60373020000000133</c:v>
                </c:pt>
                <c:pt idx="43">
                  <c:v>0.63721760000000005</c:v>
                </c:pt>
                <c:pt idx="44">
                  <c:v>0.65079120000000301</c:v>
                </c:pt>
                <c:pt idx="45">
                  <c:v>0.69340080000000004</c:v>
                </c:pt>
                <c:pt idx="46">
                  <c:v>0.71983800000000064</c:v>
                </c:pt>
                <c:pt idx="47">
                  <c:v>0.71395629999999999</c:v>
                </c:pt>
                <c:pt idx="48">
                  <c:v>0.71862060000000183</c:v>
                </c:pt>
                <c:pt idx="49">
                  <c:v>0.72892220000000063</c:v>
                </c:pt>
                <c:pt idx="50">
                  <c:v>0.71990100000000146</c:v>
                </c:pt>
                <c:pt idx="51">
                  <c:v>0.72189680000000145</c:v>
                </c:pt>
                <c:pt idx="52">
                  <c:v>0.72026209999999957</c:v>
                </c:pt>
                <c:pt idx="53">
                  <c:v>0.71966430000000003</c:v>
                </c:pt>
                <c:pt idx="54">
                  <c:v>0.74507920000000183</c:v>
                </c:pt>
                <c:pt idx="55">
                  <c:v>0.74644850000000063</c:v>
                </c:pt>
                <c:pt idx="56">
                  <c:v>0.74459300000000062</c:v>
                </c:pt>
                <c:pt idx="57">
                  <c:v>0.72945160000000064</c:v>
                </c:pt>
                <c:pt idx="58">
                  <c:v>0.71953020000000001</c:v>
                </c:pt>
                <c:pt idx="59">
                  <c:v>0.71001880000000062</c:v>
                </c:pt>
                <c:pt idx="60">
                  <c:v>0.70355060000000003</c:v>
                </c:pt>
                <c:pt idx="61">
                  <c:v>0.68632860000000062</c:v>
                </c:pt>
                <c:pt idx="62">
                  <c:v>0.68060980000000182</c:v>
                </c:pt>
                <c:pt idx="63">
                  <c:v>0.67329080000000219</c:v>
                </c:pt>
                <c:pt idx="64">
                  <c:v>0.68790600000000002</c:v>
                </c:pt>
                <c:pt idx="65">
                  <c:v>0.70249000000000061</c:v>
                </c:pt>
                <c:pt idx="66">
                  <c:v>0.71061790000000002</c:v>
                </c:pt>
                <c:pt idx="67">
                  <c:v>0.7307361</c:v>
                </c:pt>
              </c:numCache>
            </c:numRef>
          </c:yVal>
          <c:smooth val="0"/>
        </c:ser>
        <c:ser>
          <c:idx val="4"/>
          <c:order val="3"/>
          <c:tx>
            <c:strRef>
              <c:f>'Figure 7-4c'!$C$1</c:f>
              <c:strCache>
                <c:ptCount val="1"/>
                <c:pt idx="0">
                  <c:v>Women</c:v>
                </c:pt>
              </c:strCache>
            </c:strRef>
          </c:tx>
          <c:spPr>
            <a:ln w="47625"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'Figure 7-4c'!$A$2:$A$69</c:f>
              <c:numCache>
                <c:formatCode>General</c:formatCode>
                <c:ptCount val="68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</c:numCache>
            </c:numRef>
          </c:xVal>
          <c:yVal>
            <c:numRef>
              <c:f>'Figure 7-4c'!$C$2:$C$69</c:f>
              <c:numCache>
                <c:formatCode>General</c:formatCode>
                <c:ptCount val="68"/>
                <c:pt idx="0">
                  <c:v>0.85866130000000063</c:v>
                </c:pt>
                <c:pt idx="1">
                  <c:v>0.85259420000000063</c:v>
                </c:pt>
                <c:pt idx="2">
                  <c:v>0.86963100000000182</c:v>
                </c:pt>
                <c:pt idx="3">
                  <c:v>0.81880900000000145</c:v>
                </c:pt>
                <c:pt idx="4">
                  <c:v>0.8615739</c:v>
                </c:pt>
                <c:pt idx="5">
                  <c:v>0.97223100000000062</c:v>
                </c:pt>
                <c:pt idx="6">
                  <c:v>0.90103060000000001</c:v>
                </c:pt>
                <c:pt idx="7">
                  <c:v>0.91402100000000064</c:v>
                </c:pt>
                <c:pt idx="8">
                  <c:v>0.86543219999999865</c:v>
                </c:pt>
                <c:pt idx="9">
                  <c:v>0.91935</c:v>
                </c:pt>
                <c:pt idx="10">
                  <c:v>0.91821520000000001</c:v>
                </c:pt>
                <c:pt idx="11">
                  <c:v>0.89016749999999956</c:v>
                </c:pt>
                <c:pt idx="12">
                  <c:v>0.88452160000000002</c:v>
                </c:pt>
                <c:pt idx="13">
                  <c:v>0.88142140000000002</c:v>
                </c:pt>
                <c:pt idx="14">
                  <c:v>0.82693269999999997</c:v>
                </c:pt>
                <c:pt idx="15">
                  <c:v>0.85768760000000133</c:v>
                </c:pt>
                <c:pt idx="16">
                  <c:v>0.83025669999999996</c:v>
                </c:pt>
                <c:pt idx="17">
                  <c:v>0.83528599999999997</c:v>
                </c:pt>
                <c:pt idx="18">
                  <c:v>0.86243900000000062</c:v>
                </c:pt>
                <c:pt idx="19">
                  <c:v>0.84745890000000001</c:v>
                </c:pt>
                <c:pt idx="20">
                  <c:v>0.85436840000000003</c:v>
                </c:pt>
                <c:pt idx="21">
                  <c:v>0.84267850000000133</c:v>
                </c:pt>
                <c:pt idx="22">
                  <c:v>0.84207400000000132</c:v>
                </c:pt>
                <c:pt idx="23">
                  <c:v>0.8193760999999995</c:v>
                </c:pt>
                <c:pt idx="24">
                  <c:v>0.82409240000000061</c:v>
                </c:pt>
                <c:pt idx="25">
                  <c:v>0.81922930000000005</c:v>
                </c:pt>
                <c:pt idx="26">
                  <c:v>0.81266190000000005</c:v>
                </c:pt>
                <c:pt idx="27">
                  <c:v>0.81433</c:v>
                </c:pt>
                <c:pt idx="28">
                  <c:v>0.81279970000000146</c:v>
                </c:pt>
                <c:pt idx="29">
                  <c:v>0.81161430000000001</c:v>
                </c:pt>
                <c:pt idx="30">
                  <c:v>0.80465730000000002</c:v>
                </c:pt>
                <c:pt idx="31">
                  <c:v>0.80831809999999948</c:v>
                </c:pt>
                <c:pt idx="32">
                  <c:v>0.80839500000000064</c:v>
                </c:pt>
                <c:pt idx="33">
                  <c:v>0.79567200000000005</c:v>
                </c:pt>
                <c:pt idx="34">
                  <c:v>0.79878830000000001</c:v>
                </c:pt>
                <c:pt idx="35">
                  <c:v>0.81436289999999956</c:v>
                </c:pt>
                <c:pt idx="36">
                  <c:v>0.8083302999999995</c:v>
                </c:pt>
                <c:pt idx="37">
                  <c:v>0.79745060000000001</c:v>
                </c:pt>
                <c:pt idx="38">
                  <c:v>0.80834280000000003</c:v>
                </c:pt>
                <c:pt idx="39">
                  <c:v>0.81018709999999949</c:v>
                </c:pt>
                <c:pt idx="40">
                  <c:v>0.8005274999999995</c:v>
                </c:pt>
                <c:pt idx="41">
                  <c:v>0.75701190000000063</c:v>
                </c:pt>
                <c:pt idx="42">
                  <c:v>0.74079170000000183</c:v>
                </c:pt>
                <c:pt idx="43">
                  <c:v>0.73711540000000064</c:v>
                </c:pt>
                <c:pt idx="44">
                  <c:v>0.74478340000000065</c:v>
                </c:pt>
                <c:pt idx="45">
                  <c:v>0.75565080000000195</c:v>
                </c:pt>
                <c:pt idx="46">
                  <c:v>0.76185490000000144</c:v>
                </c:pt>
                <c:pt idx="47">
                  <c:v>0.77922730000000062</c:v>
                </c:pt>
                <c:pt idx="48">
                  <c:v>0.77991740000000065</c:v>
                </c:pt>
                <c:pt idx="49">
                  <c:v>0.78105160000000062</c:v>
                </c:pt>
                <c:pt idx="50">
                  <c:v>0.78104790000000002</c:v>
                </c:pt>
                <c:pt idx="51">
                  <c:v>0.76977720000000183</c:v>
                </c:pt>
                <c:pt idx="52">
                  <c:v>0.76777620000000146</c:v>
                </c:pt>
                <c:pt idx="53">
                  <c:v>0.7556764000000018</c:v>
                </c:pt>
                <c:pt idx="54">
                  <c:v>0.74992010000000064</c:v>
                </c:pt>
                <c:pt idx="55">
                  <c:v>0.74811510000000003</c:v>
                </c:pt>
                <c:pt idx="56">
                  <c:v>0.74832940000000181</c:v>
                </c:pt>
                <c:pt idx="57">
                  <c:v>0.74537690000000001</c:v>
                </c:pt>
                <c:pt idx="58">
                  <c:v>0.73835430000000002</c:v>
                </c:pt>
                <c:pt idx="59">
                  <c:v>0.73453609999999958</c:v>
                </c:pt>
                <c:pt idx="60">
                  <c:v>0.72737200000000002</c:v>
                </c:pt>
                <c:pt idx="61">
                  <c:v>0.71712400000000065</c:v>
                </c:pt>
                <c:pt idx="62">
                  <c:v>0.70883800000000063</c:v>
                </c:pt>
                <c:pt idx="63">
                  <c:v>0.70232460000000063</c:v>
                </c:pt>
                <c:pt idx="64">
                  <c:v>0.70943520000000004</c:v>
                </c:pt>
                <c:pt idx="65">
                  <c:v>0.72109670000000003</c:v>
                </c:pt>
                <c:pt idx="66">
                  <c:v>0.73543599999999998</c:v>
                </c:pt>
                <c:pt idx="67">
                  <c:v>0.74499690000000063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'Figure 7-4c'!$B$1</c:f>
              <c:strCache>
                <c:ptCount val="1"/>
                <c:pt idx="0">
                  <c:v>Men</c:v>
                </c:pt>
              </c:strCache>
            </c:strRef>
          </c:tx>
          <c:spPr>
            <a:ln w="47625">
              <a:solidFill>
                <a:schemeClr val="accent1"/>
              </a:solidFill>
              <a:prstDash val="sysDot"/>
            </a:ln>
          </c:spPr>
          <c:marker>
            <c:symbol val="none"/>
          </c:marker>
          <c:xVal>
            <c:numRef>
              <c:f>'Figure 7-4c'!$A$2:$A$69</c:f>
              <c:numCache>
                <c:formatCode>General</c:formatCode>
                <c:ptCount val="68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</c:numCache>
            </c:numRef>
          </c:xVal>
          <c:yVal>
            <c:numRef>
              <c:f>'Figure 7-4c'!$B$2:$B$69</c:f>
              <c:numCache>
                <c:formatCode>General</c:formatCode>
                <c:ptCount val="68"/>
                <c:pt idx="0">
                  <c:v>0.79417380000000004</c:v>
                </c:pt>
                <c:pt idx="1">
                  <c:v>0.86944800000000133</c:v>
                </c:pt>
                <c:pt idx="2">
                  <c:v>0.85277720000000146</c:v>
                </c:pt>
                <c:pt idx="3">
                  <c:v>0.80743969999999998</c:v>
                </c:pt>
                <c:pt idx="4">
                  <c:v>0.80839810000000001</c:v>
                </c:pt>
                <c:pt idx="5">
                  <c:v>0.87939120000000182</c:v>
                </c:pt>
                <c:pt idx="6">
                  <c:v>0.74966440000000145</c:v>
                </c:pt>
                <c:pt idx="7">
                  <c:v>0.73206260000000001</c:v>
                </c:pt>
                <c:pt idx="8">
                  <c:v>0.93036779999999852</c:v>
                </c:pt>
                <c:pt idx="9">
                  <c:v>0.74920220000000004</c:v>
                </c:pt>
                <c:pt idx="10">
                  <c:v>0.69773810000000003</c:v>
                </c:pt>
                <c:pt idx="11">
                  <c:v>0.67421030000000004</c:v>
                </c:pt>
                <c:pt idx="12">
                  <c:v>0.6558842000000018</c:v>
                </c:pt>
                <c:pt idx="13">
                  <c:v>0.6649785000000018</c:v>
                </c:pt>
                <c:pt idx="14">
                  <c:v>0.62403870000000061</c:v>
                </c:pt>
                <c:pt idx="15">
                  <c:v>0.55449349999999997</c:v>
                </c:pt>
                <c:pt idx="16">
                  <c:v>0.55879340000000133</c:v>
                </c:pt>
                <c:pt idx="17">
                  <c:v>0.58219019999999877</c:v>
                </c:pt>
                <c:pt idx="18">
                  <c:v>0.59524299999999852</c:v>
                </c:pt>
                <c:pt idx="19">
                  <c:v>0.55512740000000005</c:v>
                </c:pt>
                <c:pt idx="20">
                  <c:v>0.5673376999999995</c:v>
                </c:pt>
                <c:pt idx="21">
                  <c:v>0.62006680000000003</c:v>
                </c:pt>
                <c:pt idx="22">
                  <c:v>0.57970300000000063</c:v>
                </c:pt>
                <c:pt idx="23">
                  <c:v>0.58304229999999957</c:v>
                </c:pt>
                <c:pt idx="24">
                  <c:v>0.58951989999999843</c:v>
                </c:pt>
                <c:pt idx="25">
                  <c:v>0.57621729999999949</c:v>
                </c:pt>
                <c:pt idx="26">
                  <c:v>0.57070340000000064</c:v>
                </c:pt>
                <c:pt idx="27">
                  <c:v>0.55695840000000063</c:v>
                </c:pt>
                <c:pt idx="28">
                  <c:v>0.54645880000000002</c:v>
                </c:pt>
                <c:pt idx="29">
                  <c:v>0.52961720000000001</c:v>
                </c:pt>
                <c:pt idx="30">
                  <c:v>0.51375340000000003</c:v>
                </c:pt>
                <c:pt idx="31">
                  <c:v>0.50850960000000001</c:v>
                </c:pt>
                <c:pt idx="32">
                  <c:v>0.50657699999999828</c:v>
                </c:pt>
                <c:pt idx="33">
                  <c:v>0.51782070000000002</c:v>
                </c:pt>
                <c:pt idx="34">
                  <c:v>0.53947199999999951</c:v>
                </c:pt>
                <c:pt idx="35">
                  <c:v>0.55585010000000001</c:v>
                </c:pt>
                <c:pt idx="36">
                  <c:v>0.55846829999999958</c:v>
                </c:pt>
                <c:pt idx="37">
                  <c:v>0.56548219999999816</c:v>
                </c:pt>
                <c:pt idx="38">
                  <c:v>0.61325140000000145</c:v>
                </c:pt>
                <c:pt idx="39">
                  <c:v>0.61748880000000061</c:v>
                </c:pt>
                <c:pt idx="40">
                  <c:v>0.62893240000000061</c:v>
                </c:pt>
                <c:pt idx="41">
                  <c:v>0.60426820000000003</c:v>
                </c:pt>
                <c:pt idx="42">
                  <c:v>0.60373020000000133</c:v>
                </c:pt>
                <c:pt idx="43">
                  <c:v>0.63721760000000005</c:v>
                </c:pt>
                <c:pt idx="44">
                  <c:v>0.65079120000000301</c:v>
                </c:pt>
                <c:pt idx="45">
                  <c:v>0.69340080000000004</c:v>
                </c:pt>
                <c:pt idx="46">
                  <c:v>0.71983800000000064</c:v>
                </c:pt>
                <c:pt idx="47">
                  <c:v>0.71395629999999999</c:v>
                </c:pt>
                <c:pt idx="48">
                  <c:v>0.71862060000000183</c:v>
                </c:pt>
                <c:pt idx="49">
                  <c:v>0.72892220000000063</c:v>
                </c:pt>
                <c:pt idx="50">
                  <c:v>0.71990100000000146</c:v>
                </c:pt>
                <c:pt idx="51">
                  <c:v>0.72189680000000145</c:v>
                </c:pt>
                <c:pt idx="52">
                  <c:v>0.72026209999999957</c:v>
                </c:pt>
                <c:pt idx="53">
                  <c:v>0.71966430000000003</c:v>
                </c:pt>
                <c:pt idx="54">
                  <c:v>0.74507920000000183</c:v>
                </c:pt>
                <c:pt idx="55">
                  <c:v>0.74644850000000063</c:v>
                </c:pt>
                <c:pt idx="56">
                  <c:v>0.74459300000000062</c:v>
                </c:pt>
                <c:pt idx="57">
                  <c:v>0.72945160000000064</c:v>
                </c:pt>
                <c:pt idx="58">
                  <c:v>0.71953020000000001</c:v>
                </c:pt>
                <c:pt idx="59">
                  <c:v>0.71001880000000062</c:v>
                </c:pt>
                <c:pt idx="60">
                  <c:v>0.70355060000000003</c:v>
                </c:pt>
                <c:pt idx="61">
                  <c:v>0.68632860000000062</c:v>
                </c:pt>
                <c:pt idx="62">
                  <c:v>0.68060980000000182</c:v>
                </c:pt>
                <c:pt idx="63">
                  <c:v>0.67329080000000219</c:v>
                </c:pt>
                <c:pt idx="64">
                  <c:v>0.68790600000000002</c:v>
                </c:pt>
                <c:pt idx="65">
                  <c:v>0.70249000000000061</c:v>
                </c:pt>
                <c:pt idx="66">
                  <c:v>0.71061790000000002</c:v>
                </c:pt>
                <c:pt idx="67">
                  <c:v>0.7307361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'Figure 7-4c'!$C$1</c:f>
              <c:strCache>
                <c:ptCount val="1"/>
                <c:pt idx="0">
                  <c:v>Women</c:v>
                </c:pt>
              </c:strCache>
            </c:strRef>
          </c:tx>
          <c:spPr>
            <a:ln w="47625"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'Figure 7-4c'!$A$2:$A$69</c:f>
              <c:numCache>
                <c:formatCode>General</c:formatCode>
                <c:ptCount val="68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</c:numCache>
            </c:numRef>
          </c:xVal>
          <c:yVal>
            <c:numRef>
              <c:f>'Figure 7-4c'!$C$2:$C$69</c:f>
              <c:numCache>
                <c:formatCode>General</c:formatCode>
                <c:ptCount val="68"/>
                <c:pt idx="0">
                  <c:v>0.85866130000000063</c:v>
                </c:pt>
                <c:pt idx="1">
                  <c:v>0.85259420000000063</c:v>
                </c:pt>
                <c:pt idx="2">
                  <c:v>0.86963100000000182</c:v>
                </c:pt>
                <c:pt idx="3">
                  <c:v>0.81880900000000145</c:v>
                </c:pt>
                <c:pt idx="4">
                  <c:v>0.8615739</c:v>
                </c:pt>
                <c:pt idx="5">
                  <c:v>0.97223100000000062</c:v>
                </c:pt>
                <c:pt idx="6">
                  <c:v>0.90103060000000001</c:v>
                </c:pt>
                <c:pt idx="7">
                  <c:v>0.91402100000000064</c:v>
                </c:pt>
                <c:pt idx="8">
                  <c:v>0.86543219999999865</c:v>
                </c:pt>
                <c:pt idx="9">
                  <c:v>0.91935</c:v>
                </c:pt>
                <c:pt idx="10">
                  <c:v>0.91821520000000001</c:v>
                </c:pt>
                <c:pt idx="11">
                  <c:v>0.89016749999999956</c:v>
                </c:pt>
                <c:pt idx="12">
                  <c:v>0.88452160000000002</c:v>
                </c:pt>
                <c:pt idx="13">
                  <c:v>0.88142140000000002</c:v>
                </c:pt>
                <c:pt idx="14">
                  <c:v>0.82693269999999997</c:v>
                </c:pt>
                <c:pt idx="15">
                  <c:v>0.85768760000000133</c:v>
                </c:pt>
                <c:pt idx="16">
                  <c:v>0.83025669999999996</c:v>
                </c:pt>
                <c:pt idx="17">
                  <c:v>0.83528599999999997</c:v>
                </c:pt>
                <c:pt idx="18">
                  <c:v>0.86243900000000062</c:v>
                </c:pt>
                <c:pt idx="19">
                  <c:v>0.84745890000000001</c:v>
                </c:pt>
                <c:pt idx="20">
                  <c:v>0.85436840000000003</c:v>
                </c:pt>
                <c:pt idx="21">
                  <c:v>0.84267850000000133</c:v>
                </c:pt>
                <c:pt idx="22">
                  <c:v>0.84207400000000132</c:v>
                </c:pt>
                <c:pt idx="23">
                  <c:v>0.8193760999999995</c:v>
                </c:pt>
                <c:pt idx="24">
                  <c:v>0.82409240000000061</c:v>
                </c:pt>
                <c:pt idx="25">
                  <c:v>0.81922930000000005</c:v>
                </c:pt>
                <c:pt idx="26">
                  <c:v>0.81266190000000005</c:v>
                </c:pt>
                <c:pt idx="27">
                  <c:v>0.81433</c:v>
                </c:pt>
                <c:pt idx="28">
                  <c:v>0.81279970000000146</c:v>
                </c:pt>
                <c:pt idx="29">
                  <c:v>0.81161430000000001</c:v>
                </c:pt>
                <c:pt idx="30">
                  <c:v>0.80465730000000002</c:v>
                </c:pt>
                <c:pt idx="31">
                  <c:v>0.80831809999999948</c:v>
                </c:pt>
                <c:pt idx="32">
                  <c:v>0.80839500000000064</c:v>
                </c:pt>
                <c:pt idx="33">
                  <c:v>0.79567200000000005</c:v>
                </c:pt>
                <c:pt idx="34">
                  <c:v>0.79878830000000001</c:v>
                </c:pt>
                <c:pt idx="35">
                  <c:v>0.81436289999999956</c:v>
                </c:pt>
                <c:pt idx="36">
                  <c:v>0.8083302999999995</c:v>
                </c:pt>
                <c:pt idx="37">
                  <c:v>0.79745060000000001</c:v>
                </c:pt>
                <c:pt idx="38">
                  <c:v>0.80834280000000003</c:v>
                </c:pt>
                <c:pt idx="39">
                  <c:v>0.81018709999999949</c:v>
                </c:pt>
                <c:pt idx="40">
                  <c:v>0.8005274999999995</c:v>
                </c:pt>
                <c:pt idx="41">
                  <c:v>0.75701190000000063</c:v>
                </c:pt>
                <c:pt idx="42">
                  <c:v>0.74079170000000183</c:v>
                </c:pt>
                <c:pt idx="43">
                  <c:v>0.73711540000000064</c:v>
                </c:pt>
                <c:pt idx="44">
                  <c:v>0.74478340000000065</c:v>
                </c:pt>
                <c:pt idx="45">
                  <c:v>0.75565080000000195</c:v>
                </c:pt>
                <c:pt idx="46">
                  <c:v>0.76185490000000144</c:v>
                </c:pt>
                <c:pt idx="47">
                  <c:v>0.77922730000000062</c:v>
                </c:pt>
                <c:pt idx="48">
                  <c:v>0.77991740000000065</c:v>
                </c:pt>
                <c:pt idx="49">
                  <c:v>0.78105160000000062</c:v>
                </c:pt>
                <c:pt idx="50">
                  <c:v>0.78104790000000002</c:v>
                </c:pt>
                <c:pt idx="51">
                  <c:v>0.76977720000000183</c:v>
                </c:pt>
                <c:pt idx="52">
                  <c:v>0.76777620000000146</c:v>
                </c:pt>
                <c:pt idx="53">
                  <c:v>0.7556764000000018</c:v>
                </c:pt>
                <c:pt idx="54">
                  <c:v>0.74992010000000064</c:v>
                </c:pt>
                <c:pt idx="55">
                  <c:v>0.74811510000000003</c:v>
                </c:pt>
                <c:pt idx="56">
                  <c:v>0.74832940000000181</c:v>
                </c:pt>
                <c:pt idx="57">
                  <c:v>0.74537690000000001</c:v>
                </c:pt>
                <c:pt idx="58">
                  <c:v>0.73835430000000002</c:v>
                </c:pt>
                <c:pt idx="59">
                  <c:v>0.73453609999999958</c:v>
                </c:pt>
                <c:pt idx="60">
                  <c:v>0.72737200000000002</c:v>
                </c:pt>
                <c:pt idx="61">
                  <c:v>0.71712400000000065</c:v>
                </c:pt>
                <c:pt idx="62">
                  <c:v>0.70883800000000063</c:v>
                </c:pt>
                <c:pt idx="63">
                  <c:v>0.70232460000000063</c:v>
                </c:pt>
                <c:pt idx="64">
                  <c:v>0.70943520000000004</c:v>
                </c:pt>
                <c:pt idx="65">
                  <c:v>0.72109670000000003</c:v>
                </c:pt>
                <c:pt idx="66">
                  <c:v>0.73543599999999998</c:v>
                </c:pt>
                <c:pt idx="67">
                  <c:v>0.74499690000000063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965568"/>
        <c:axId val="95967488"/>
      </c:scatterChart>
      <c:valAx>
        <c:axId val="95965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95967488"/>
        <c:crosses val="autoZero"/>
        <c:crossBetween val="midCat"/>
      </c:valAx>
      <c:valAx>
        <c:axId val="95967488"/>
        <c:scaling>
          <c:orientation val="minMax"/>
          <c:min val="0.3000000000000003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 wage gap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9596556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>
          <a:solidFill>
            <a:srgbClr val="000000"/>
          </a:solidFill>
        </a:defRPr>
      </a:pPr>
      <a:endParaRPr lang="cs-CZ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0.24467</cdr:x>
      <cdr:y>0.30818</cdr:y>
    </cdr:from>
    <cdr:to>
      <cdr:x>0.37005</cdr:x>
      <cdr:y>0.36451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01799" y="1227666"/>
          <a:ext cx="872067" cy="2243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18288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000" b="0" i="0" strike="noStrike">
              <a:solidFill>
                <a:srgbClr val="000000"/>
              </a:solidFill>
              <a:latin typeface="Arial"/>
              <a:ea typeface="Arial"/>
              <a:cs typeface="Arial"/>
            </a:rPr>
            <a:t>All</a:t>
          </a:r>
          <a:r>
            <a:rPr lang="en-US" sz="1000" b="0" i="0" strike="noStrike" baseline="0">
              <a:solidFill>
                <a:srgbClr val="000000"/>
              </a:solidFill>
              <a:latin typeface="Arial"/>
              <a:ea typeface="Arial"/>
              <a:cs typeface="Arial"/>
            </a:rPr>
            <a:t> workers</a:t>
          </a:r>
          <a:endParaRPr lang="en-US" sz="1000" b="0" i="0" strike="noStrike">
            <a:solidFill>
              <a:srgbClr val="000000"/>
            </a:solidFill>
            <a:latin typeface="Arial"/>
            <a:ea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0.24467</cdr:x>
      <cdr:y>0.30818</cdr:y>
    </cdr:from>
    <cdr:to>
      <cdr:x>0.37005</cdr:x>
      <cdr:y>0.36451</cdr:y>
    </cdr:to>
    <cdr:sp macro="" textlink="">
      <cdr:nvSpPr>
        <cdr:cNvPr id="3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01799" y="1227666"/>
          <a:ext cx="872067" cy="2243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18288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000" b="0" i="0" strike="noStrike">
              <a:solidFill>
                <a:srgbClr val="000000"/>
              </a:solidFill>
              <a:latin typeface="Arial"/>
              <a:ea typeface="Arial"/>
              <a:cs typeface="Arial"/>
            </a:rPr>
            <a:t>All</a:t>
          </a:r>
          <a:r>
            <a:rPr lang="en-US" sz="1000" b="0" i="0" strike="noStrike" baseline="0">
              <a:solidFill>
                <a:srgbClr val="000000"/>
              </a:solidFill>
              <a:latin typeface="Arial"/>
              <a:ea typeface="Arial"/>
              <a:cs typeface="Arial"/>
            </a:rPr>
            <a:t> workers</a:t>
          </a:r>
          <a:endParaRPr lang="en-US" sz="1000" b="0" i="0" strike="noStrike">
            <a:solidFill>
              <a:srgbClr val="000000"/>
            </a:solidFill>
            <a:latin typeface="Arial"/>
            <a:ea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0.73159</cdr:x>
      <cdr:y>0.50159</cdr:y>
    </cdr:from>
    <cdr:to>
      <cdr:x>0.85697</cdr:x>
      <cdr:y>0.55792</cdr:y>
    </cdr:to>
    <cdr:sp macro="" textlink="">
      <cdr:nvSpPr>
        <cdr:cNvPr id="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8466" y="1998134"/>
          <a:ext cx="872064" cy="2243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18288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000" b="0" i="0" strike="noStrike">
              <a:solidFill>
                <a:srgbClr val="000000"/>
              </a:solidFill>
              <a:latin typeface="Arial"/>
              <a:ea typeface="Arial"/>
              <a:cs typeface="Arial"/>
            </a:rPr>
            <a:t>Women</a:t>
          </a:r>
        </a:p>
      </cdr:txBody>
    </cdr:sp>
  </cdr:relSizeAnchor>
  <cdr:relSizeAnchor xmlns:cdr="http://schemas.openxmlformats.org/drawingml/2006/chartDrawing">
    <cdr:from>
      <cdr:x>0.53317</cdr:x>
      <cdr:y>0.73326</cdr:y>
    </cdr:from>
    <cdr:to>
      <cdr:x>0.65855</cdr:x>
      <cdr:y>0.78959</cdr:y>
    </cdr:to>
    <cdr:sp macro="" textlink="">
      <cdr:nvSpPr>
        <cdr:cNvPr id="5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08401" y="2921000"/>
          <a:ext cx="872064" cy="2243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18288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000" b="0" i="0" strike="noStrike">
              <a:solidFill>
                <a:srgbClr val="000000"/>
              </a:solidFill>
              <a:latin typeface="Arial"/>
              <a:ea typeface="Arial"/>
              <a:cs typeface="Arial"/>
            </a:rPr>
            <a:t>Men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0.36884</cdr:x>
      <cdr:y>0.31456</cdr:y>
    </cdr:from>
    <cdr:to>
      <cdr:x>0.49422</cdr:x>
      <cdr:y>0.37089</cdr:y>
    </cdr:to>
    <cdr:sp macro="" textlink="">
      <cdr:nvSpPr>
        <cdr:cNvPr id="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65409" y="1253051"/>
          <a:ext cx="872064" cy="2243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18288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000" b="0" i="0" strike="noStrike">
              <a:solidFill>
                <a:srgbClr val="000000"/>
              </a:solidFill>
              <a:latin typeface="Arial"/>
              <a:ea typeface="Arial"/>
              <a:cs typeface="Arial"/>
            </a:rPr>
            <a:t>Women</a:t>
          </a:r>
        </a:p>
      </cdr:txBody>
    </cdr:sp>
  </cdr:relSizeAnchor>
  <cdr:relSizeAnchor xmlns:cdr="http://schemas.openxmlformats.org/drawingml/2006/chartDrawing">
    <cdr:from>
      <cdr:x>0.37979</cdr:x>
      <cdr:y>0.74814</cdr:y>
    </cdr:from>
    <cdr:to>
      <cdr:x>0.50517</cdr:x>
      <cdr:y>0.80447</cdr:y>
    </cdr:to>
    <cdr:sp macro="" textlink="">
      <cdr:nvSpPr>
        <cdr:cNvPr id="5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41592" y="2980256"/>
          <a:ext cx="872064" cy="2243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18288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000" b="0" i="0" strike="noStrike">
              <a:solidFill>
                <a:srgbClr val="000000"/>
              </a:solidFill>
              <a:latin typeface="Arial"/>
              <a:ea typeface="Arial"/>
              <a:cs typeface="Arial"/>
            </a:rPr>
            <a:t>Men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0.36884</cdr:x>
      <cdr:y>0.31456</cdr:y>
    </cdr:from>
    <cdr:to>
      <cdr:x>0.49422</cdr:x>
      <cdr:y>0.37089</cdr:y>
    </cdr:to>
    <cdr:sp macro="" textlink="">
      <cdr:nvSpPr>
        <cdr:cNvPr id="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65409" y="1253051"/>
          <a:ext cx="872064" cy="2243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18288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000" b="0" i="0" strike="noStrike">
              <a:solidFill>
                <a:srgbClr val="000000"/>
              </a:solidFill>
              <a:latin typeface="Arial"/>
              <a:ea typeface="Arial"/>
              <a:cs typeface="Arial"/>
            </a:rPr>
            <a:t>Women</a:t>
          </a:r>
        </a:p>
      </cdr:txBody>
    </cdr:sp>
  </cdr:relSizeAnchor>
  <cdr:relSizeAnchor xmlns:cdr="http://schemas.openxmlformats.org/drawingml/2006/chartDrawing">
    <cdr:from>
      <cdr:x>0.36031</cdr:x>
      <cdr:y>0.58661</cdr:y>
    </cdr:from>
    <cdr:to>
      <cdr:x>0.48569</cdr:x>
      <cdr:y>0.64294</cdr:y>
    </cdr:to>
    <cdr:sp macro="" textlink="">
      <cdr:nvSpPr>
        <cdr:cNvPr id="5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06111" y="2336799"/>
          <a:ext cx="872064" cy="2243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18288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000" b="0" i="0" strike="noStrike">
              <a:solidFill>
                <a:srgbClr val="000000"/>
              </a:solidFill>
              <a:latin typeface="Arial"/>
              <a:ea typeface="Arial"/>
              <a:cs typeface="Arial"/>
            </a:rPr>
            <a:t>Men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693EEF-588F-40F2-8DB2-B3650B10ADF9}" type="datetimeFigureOut">
              <a:rPr lang="en-US"/>
              <a:pPr>
                <a:defRPr/>
              </a:pPr>
              <a:t>3/30/2015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BB57F1-676B-4F64-BFB9-652CDB86EA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657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E13BDF-9719-4A17-AEF5-59851CA19AD6}" type="datetimeFigureOut">
              <a:rPr lang="en-US"/>
              <a:pPr>
                <a:defRPr/>
              </a:pPr>
              <a:t>3/30/2015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AE0DF3-BFF1-4C5E-A682-87772F2AA0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379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Give a brief overview of the presentation. Describe the major focus of the presentation and why it is important.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Introduce each of the major topics.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To provide a road map for the audience, you can repeat this Overview slide throughout the presentation, highlighting the particular topic you will discuss next.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FF25E5-3A88-4846-93CD-6E4388D7E8C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68580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8580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2057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0" y="1905000"/>
            <a:ext cx="2057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972050" y="1295400"/>
            <a:ext cx="3919538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4267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77000"/>
            <a:ext cx="4419600" cy="228600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i="1">
                <a:solidFill>
                  <a:srgbClr val="275093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  <p:sp>
        <p:nvSpPr>
          <p:cNvPr id="198673" name="Text Box 2065"/>
          <p:cNvSpPr txBox="1">
            <a:spLocks noChangeArrowheads="1"/>
          </p:cNvSpPr>
          <p:nvPr userDrawn="1"/>
        </p:nvSpPr>
        <p:spPr bwMode="auto">
          <a:xfrm>
            <a:off x="57150" y="6556375"/>
            <a:ext cx="181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McGraw-Hill/Irwin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  <p:sp>
        <p:nvSpPr>
          <p:cNvPr id="198674" name="Text Box 2066"/>
          <p:cNvSpPr txBox="1">
            <a:spLocks noChangeArrowheads="1"/>
          </p:cNvSpPr>
          <p:nvPr userDrawn="1"/>
        </p:nvSpPr>
        <p:spPr bwMode="auto">
          <a:xfrm>
            <a:off x="3336925" y="6553200"/>
            <a:ext cx="5730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        Copyright © 2013 by The McGraw-Hill Companies, Inc. All rights reserved.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5" r:id="rId2"/>
    <p:sldLayoutId id="2147483704" r:id="rId3"/>
    <p:sldLayoutId id="2147483703" r:id="rId4"/>
    <p:sldLayoutId id="2147483702" r:id="rId5"/>
    <p:sldLayoutId id="2147483701" r:id="rId6"/>
    <p:sldLayoutId id="2147483700" r:id="rId7"/>
    <p:sldLayoutId id="2147483699" r:id="rId8"/>
    <p:sldLayoutId id="2147483698" r:id="rId9"/>
    <p:sldLayoutId id="2147483697" r:id="rId10"/>
    <p:sldLayoutId id="2147483696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685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905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auto">
          <a:xfrm>
            <a:off x="8543925" y="65468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7-</a:t>
            </a:r>
            <a:fld id="{26E0C96C-589F-4343-894D-3373AC918CCD}" type="slidenum"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pPr defTabSz="457200">
                <a:defRPr/>
              </a:pPr>
              <a:t>‹#›</a:t>
            </a:fld>
            <a:endParaRPr lang="en-US" sz="1000">
              <a:solidFill>
                <a:srgbClr val="275093"/>
              </a:solidFill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6" r:id="rId2"/>
    <p:sldLayoutId id="2147483715" r:id="rId3"/>
    <p:sldLayoutId id="2147483714" r:id="rId4"/>
    <p:sldLayoutId id="2147483713" r:id="rId5"/>
    <p:sldLayoutId id="2147483712" r:id="rId6"/>
    <p:sldLayoutId id="2147483711" r:id="rId7"/>
    <p:sldLayoutId id="2147483710" r:id="rId8"/>
    <p:sldLayoutId id="2147483709" r:id="rId9"/>
    <p:sldLayoutId id="2147483708" r:id="rId10"/>
    <p:sldLayoutId id="2147483707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381000" y="0"/>
            <a:ext cx="8229600" cy="1219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Kapitola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</a:p>
        </p:txBody>
      </p:sp>
      <p:sp>
        <p:nvSpPr>
          <p:cNvPr id="27650" name="TextBox 6"/>
          <p:cNvSpPr txBox="1">
            <a:spLocks noChangeArrowheads="1"/>
          </p:cNvSpPr>
          <p:nvPr/>
        </p:nvSpPr>
        <p:spPr bwMode="auto">
          <a:xfrm>
            <a:off x="762000" y="1600200"/>
            <a:ext cx="38862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B95601"/>
                </a:solidFill>
              </a:rPr>
              <a:t>“What makes equality such a difficult business is that we only want it with our superiors.”</a:t>
            </a:r>
          </a:p>
          <a:p>
            <a:pPr algn="ctr"/>
            <a:endParaRPr lang="en-US" sz="2400">
              <a:solidFill>
                <a:srgbClr val="B95601"/>
              </a:solidFill>
            </a:endParaRPr>
          </a:p>
          <a:p>
            <a:pPr algn="ctr"/>
            <a:r>
              <a:rPr lang="en-US" sz="2400">
                <a:solidFill>
                  <a:srgbClr val="B95601"/>
                </a:solidFill>
              </a:rPr>
              <a:t>-Henry Becque</a:t>
            </a:r>
            <a:endParaRPr lang="en-US">
              <a:solidFill>
                <a:srgbClr val="B9560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8100" y="4159724"/>
            <a:ext cx="4800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cs-CZ" altLang="cs-CZ" sz="6600" dirty="0" smtClean="0">
                <a:solidFill>
                  <a:srgbClr val="275093"/>
                </a:solidFill>
              </a:rPr>
              <a:t>Mzdová struktura</a:t>
            </a:r>
            <a:endParaRPr lang="en-US" altLang="cs-CZ" sz="6600" dirty="0">
              <a:solidFill>
                <a:srgbClr val="275093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066" y="661988"/>
            <a:ext cx="8991600" cy="838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</a:t>
            </a:r>
            <a:r>
              <a:rPr lang="cs-CZ" sz="40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ěření</a:t>
            </a:r>
            <a:r>
              <a:rPr lang="cs-CZ" sz="40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nerovnosti</a:t>
            </a: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:</a:t>
            </a:r>
            <a:r>
              <a:rPr lang="cs-CZ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Gini</a:t>
            </a:r>
            <a:r>
              <a:rPr lang="cs-CZ" sz="40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ho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cs-CZ" sz="40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k</a:t>
            </a:r>
            <a:r>
              <a:rPr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oeficient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2000250" y="1500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43" name="Rectangle 7"/>
          <p:cNvSpPr>
            <a:spLocks noChangeArrowheads="1"/>
          </p:cNvSpPr>
          <p:nvPr/>
        </p:nvSpPr>
        <p:spPr bwMode="auto">
          <a:xfrm>
            <a:off x="152400" y="2362200"/>
            <a:ext cx="8382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rgbClr val="275093"/>
                </a:solidFill>
              </a:rPr>
              <a:t>Gini</a:t>
            </a:r>
            <a:r>
              <a:rPr lang="cs-CZ" sz="3200" dirty="0" smtClean="0">
                <a:solidFill>
                  <a:srgbClr val="275093"/>
                </a:solidFill>
              </a:rPr>
              <a:t>ho</a:t>
            </a:r>
            <a:r>
              <a:rPr lang="en-US" sz="3200" dirty="0" smtClean="0">
                <a:solidFill>
                  <a:srgbClr val="275093"/>
                </a:solidFill>
              </a:rPr>
              <a:t> </a:t>
            </a:r>
            <a:r>
              <a:rPr lang="cs-CZ" sz="3200" dirty="0">
                <a:solidFill>
                  <a:srgbClr val="275093"/>
                </a:solidFill>
              </a:rPr>
              <a:t>k</a:t>
            </a:r>
            <a:r>
              <a:rPr lang="en-US" sz="3200" dirty="0" err="1" smtClean="0">
                <a:solidFill>
                  <a:srgbClr val="275093"/>
                </a:solidFill>
              </a:rPr>
              <a:t>oeficient</a:t>
            </a:r>
            <a:r>
              <a:rPr lang="en-US" sz="3200" dirty="0">
                <a:solidFill>
                  <a:srgbClr val="275093"/>
                </a:solidFill>
              </a:rPr>
              <a:t>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cs-CZ" sz="2800" dirty="0" smtClean="0">
                <a:solidFill>
                  <a:srgbClr val="275093"/>
                </a:solidFill>
              </a:rPr>
              <a:t>S růstem příjmové nerovnosti roste</a:t>
            </a:r>
            <a:endParaRPr lang="en-US" sz="2800" dirty="0">
              <a:solidFill>
                <a:srgbClr val="275093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cs-CZ" sz="2800" dirty="0" smtClean="0">
                <a:solidFill>
                  <a:srgbClr val="275093"/>
                </a:solidFill>
              </a:rPr>
              <a:t>Shrnuje celé příjmové rozložení do jediného čísla mezi</a:t>
            </a:r>
            <a:r>
              <a:rPr lang="en-US" sz="2800" dirty="0" smtClean="0">
                <a:solidFill>
                  <a:srgbClr val="275093"/>
                </a:solidFill>
              </a:rPr>
              <a:t> </a:t>
            </a:r>
            <a:r>
              <a:rPr lang="en-US" sz="2800" dirty="0">
                <a:solidFill>
                  <a:srgbClr val="275093"/>
                </a:solidFill>
              </a:rPr>
              <a:t>0 </a:t>
            </a:r>
            <a:r>
              <a:rPr lang="en-US" sz="2800" dirty="0" smtClean="0">
                <a:solidFill>
                  <a:srgbClr val="275093"/>
                </a:solidFill>
              </a:rPr>
              <a:t>(</a:t>
            </a:r>
            <a:r>
              <a:rPr lang="cs-CZ" sz="2800" dirty="0" smtClean="0">
                <a:solidFill>
                  <a:srgbClr val="275093"/>
                </a:solidFill>
              </a:rPr>
              <a:t>dokonalá rovnost</a:t>
            </a:r>
            <a:r>
              <a:rPr lang="en-US" sz="2800" dirty="0" smtClean="0">
                <a:solidFill>
                  <a:srgbClr val="275093"/>
                </a:solidFill>
              </a:rPr>
              <a:t>) a </a:t>
            </a:r>
            <a:r>
              <a:rPr lang="en-US" sz="2800" dirty="0">
                <a:solidFill>
                  <a:srgbClr val="275093"/>
                </a:solidFill>
              </a:rPr>
              <a:t>1 </a:t>
            </a:r>
            <a:r>
              <a:rPr lang="en-US" sz="2800" dirty="0" smtClean="0">
                <a:solidFill>
                  <a:srgbClr val="275093"/>
                </a:solidFill>
              </a:rPr>
              <a:t>(</a:t>
            </a:r>
            <a:r>
              <a:rPr lang="cs-CZ" sz="2800" dirty="0" smtClean="0">
                <a:solidFill>
                  <a:srgbClr val="275093"/>
                </a:solidFill>
              </a:rPr>
              <a:t>dokonalá nerovnost</a:t>
            </a:r>
            <a:r>
              <a:rPr lang="en-US" sz="2800" dirty="0" smtClean="0">
                <a:solidFill>
                  <a:srgbClr val="275093"/>
                </a:solidFill>
              </a:rPr>
              <a:t>).</a:t>
            </a:r>
            <a:endParaRPr lang="en-US" sz="2800" dirty="0">
              <a:solidFill>
                <a:srgbClr val="275093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585788"/>
            <a:ext cx="8229600" cy="914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</a:t>
            </a:r>
            <a:r>
              <a:rPr lang="cs-CZ" sz="40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ěření</a:t>
            </a:r>
            <a:r>
              <a:rPr lang="cs-CZ" sz="40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nerovnosti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:</a:t>
            </a:r>
            <a:r>
              <a:rPr lang="cs-CZ" sz="40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cs-CZ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mzdová mezera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2000250" y="1500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867" name="Rectangle 7"/>
          <p:cNvSpPr>
            <a:spLocks noChangeArrowheads="1"/>
          </p:cNvSpPr>
          <p:nvPr/>
        </p:nvSpPr>
        <p:spPr bwMode="auto">
          <a:xfrm>
            <a:off x="0" y="1905000"/>
            <a:ext cx="8991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Bef>
                <a:spcPct val="20000"/>
              </a:spcBef>
            </a:pPr>
            <a:endParaRPr lang="en-US" sz="1000" dirty="0">
              <a:solidFill>
                <a:srgbClr val="D77100"/>
              </a:solidFill>
            </a:endParaRPr>
          </a:p>
          <a:p>
            <a:pPr marL="285750" indent="-285750">
              <a:spcBef>
                <a:spcPts val="1200"/>
              </a:spcBef>
              <a:buFontTx/>
              <a:buChar char="•"/>
            </a:pPr>
            <a:r>
              <a:rPr lang="cs-CZ" sz="2800" i="1" dirty="0" smtClean="0">
                <a:solidFill>
                  <a:srgbClr val="275093"/>
                </a:solidFill>
              </a:rPr>
              <a:t>Mzdová mezera</a:t>
            </a:r>
            <a:r>
              <a:rPr lang="cs-CZ" sz="2800" dirty="0" smtClean="0">
                <a:solidFill>
                  <a:srgbClr val="275093"/>
                </a:solidFill>
              </a:rPr>
              <a:t> udává procentuální rozdíl ve mzdách mezi různými percentily příjmového rozložení</a:t>
            </a:r>
            <a:r>
              <a:rPr lang="en-US" sz="2800" dirty="0" smtClean="0">
                <a:solidFill>
                  <a:srgbClr val="275093"/>
                </a:solidFill>
              </a:rPr>
              <a:t>.</a:t>
            </a:r>
            <a:endParaRPr lang="en-US" sz="2800" dirty="0">
              <a:solidFill>
                <a:srgbClr val="275093"/>
              </a:solidFill>
            </a:endParaRPr>
          </a:p>
          <a:p>
            <a:pPr marL="285750" indent="-285750">
              <a:spcBef>
                <a:spcPts val="1200"/>
              </a:spcBef>
              <a:buFontTx/>
              <a:buChar char="•"/>
            </a:pPr>
            <a:r>
              <a:rPr lang="cs-CZ" sz="2800" dirty="0" smtClean="0">
                <a:solidFill>
                  <a:srgbClr val="275093"/>
                </a:solidFill>
              </a:rPr>
              <a:t>Příklady definice mzdové mezery</a:t>
            </a:r>
            <a:r>
              <a:rPr lang="en-US" sz="2800" dirty="0" smtClean="0">
                <a:solidFill>
                  <a:srgbClr val="275093"/>
                </a:solidFill>
              </a:rPr>
              <a:t>:</a:t>
            </a:r>
            <a:endParaRPr lang="en-US" sz="2800" dirty="0">
              <a:solidFill>
                <a:srgbClr val="275093"/>
              </a:solidFill>
            </a:endParaRPr>
          </a:p>
          <a:p>
            <a:pPr marL="742950" lvl="1" indent="-285750">
              <a:spcBef>
                <a:spcPts val="1200"/>
              </a:spcBef>
              <a:buFontTx/>
              <a:buChar char="–"/>
            </a:pPr>
            <a:r>
              <a:rPr lang="cs-CZ" sz="2400" dirty="0" smtClean="0">
                <a:solidFill>
                  <a:srgbClr val="275093"/>
                </a:solidFill>
              </a:rPr>
              <a:t>mzdová mezera </a:t>
            </a:r>
            <a:r>
              <a:rPr lang="en-US" sz="2400" dirty="0" smtClean="0">
                <a:solidFill>
                  <a:srgbClr val="275093"/>
                </a:solidFill>
              </a:rPr>
              <a:t>90-10</a:t>
            </a:r>
            <a:r>
              <a:rPr lang="cs-CZ" sz="2400" dirty="0" smtClean="0">
                <a:solidFill>
                  <a:srgbClr val="275093"/>
                </a:solidFill>
              </a:rPr>
              <a:t> udává rozdíl mezi 90. percentilem a 10. percentilem jako procento mzdy 10. percentilu</a:t>
            </a:r>
            <a:r>
              <a:rPr lang="en-US" sz="2400" dirty="0" smtClean="0">
                <a:solidFill>
                  <a:srgbClr val="275093"/>
                </a:solidFill>
              </a:rPr>
              <a:t>, </a:t>
            </a:r>
            <a:r>
              <a:rPr lang="cs-CZ" sz="2400" dirty="0" smtClean="0">
                <a:solidFill>
                  <a:srgbClr val="275093"/>
                </a:solidFill>
              </a:rPr>
              <a:t>formálně</a:t>
            </a:r>
            <a:r>
              <a:rPr lang="en-US" sz="2400" dirty="0" smtClean="0">
                <a:solidFill>
                  <a:srgbClr val="275093"/>
                </a:solidFill>
              </a:rPr>
              <a:t> </a:t>
            </a:r>
            <a:r>
              <a:rPr lang="en-US" sz="2400" dirty="0">
                <a:solidFill>
                  <a:srgbClr val="275093"/>
                </a:solidFill>
              </a:rPr>
              <a:t>(w</a:t>
            </a:r>
            <a:r>
              <a:rPr lang="en-US" sz="2400" baseline="-25000" dirty="0">
                <a:solidFill>
                  <a:srgbClr val="275093"/>
                </a:solidFill>
              </a:rPr>
              <a:t>90</a:t>
            </a:r>
            <a:r>
              <a:rPr lang="en-US" sz="2400" dirty="0">
                <a:solidFill>
                  <a:srgbClr val="275093"/>
                </a:solidFill>
              </a:rPr>
              <a:t> – w</a:t>
            </a:r>
            <a:r>
              <a:rPr lang="en-US" sz="2400" baseline="-25000" dirty="0">
                <a:solidFill>
                  <a:srgbClr val="275093"/>
                </a:solidFill>
              </a:rPr>
              <a:t>10</a:t>
            </a:r>
            <a:r>
              <a:rPr lang="en-US" sz="2400" dirty="0">
                <a:solidFill>
                  <a:srgbClr val="275093"/>
                </a:solidFill>
              </a:rPr>
              <a:t>)/w</a:t>
            </a:r>
            <a:r>
              <a:rPr lang="en-US" sz="2400" baseline="-25000" dirty="0">
                <a:solidFill>
                  <a:srgbClr val="275093"/>
                </a:solidFill>
              </a:rPr>
              <a:t>10</a:t>
            </a:r>
            <a:endParaRPr lang="en-US" sz="2400" baseline="-25000" dirty="0">
              <a:solidFill>
                <a:srgbClr val="275093"/>
              </a:solidFill>
              <a:cs typeface="Arial" charset="0"/>
            </a:endParaRPr>
          </a:p>
          <a:p>
            <a:pPr marL="742950" lvl="1" indent="-285750">
              <a:spcBef>
                <a:spcPts val="1200"/>
              </a:spcBef>
              <a:buFontTx/>
              <a:buChar char="–"/>
            </a:pPr>
            <a:r>
              <a:rPr lang="cs-CZ" sz="2400" dirty="0">
                <a:solidFill>
                  <a:srgbClr val="275093"/>
                </a:solidFill>
              </a:rPr>
              <a:t>m</a:t>
            </a:r>
            <a:r>
              <a:rPr lang="cs-CZ" sz="2400" dirty="0" smtClean="0">
                <a:solidFill>
                  <a:srgbClr val="275093"/>
                </a:solidFill>
              </a:rPr>
              <a:t>zdová mezera</a:t>
            </a:r>
            <a:r>
              <a:rPr lang="en-US" sz="2400" dirty="0" smtClean="0">
                <a:solidFill>
                  <a:srgbClr val="275093"/>
                </a:solidFill>
              </a:rPr>
              <a:t> </a:t>
            </a:r>
            <a:r>
              <a:rPr lang="en-US" sz="2400" dirty="0">
                <a:solidFill>
                  <a:srgbClr val="275093"/>
                </a:solidFill>
              </a:rPr>
              <a:t>50-10 </a:t>
            </a:r>
            <a:r>
              <a:rPr lang="cs-CZ" sz="2400" dirty="0">
                <a:solidFill>
                  <a:srgbClr val="275093"/>
                </a:solidFill>
              </a:rPr>
              <a:t>udává rozdíl mezi </a:t>
            </a:r>
            <a:r>
              <a:rPr lang="cs-CZ" sz="2400" dirty="0" smtClean="0">
                <a:solidFill>
                  <a:srgbClr val="275093"/>
                </a:solidFill>
              </a:rPr>
              <a:t>50</a:t>
            </a:r>
            <a:r>
              <a:rPr lang="cs-CZ" sz="2400" dirty="0">
                <a:solidFill>
                  <a:srgbClr val="275093"/>
                </a:solidFill>
              </a:rPr>
              <a:t>. percentilem a 10. percentilem jako procento mzdy 10. percentilu</a:t>
            </a:r>
            <a:r>
              <a:rPr lang="en-US" sz="2400" dirty="0">
                <a:solidFill>
                  <a:srgbClr val="275093"/>
                </a:solidFill>
              </a:rPr>
              <a:t>, </a:t>
            </a:r>
            <a:r>
              <a:rPr lang="cs-CZ" sz="2400" dirty="0">
                <a:solidFill>
                  <a:srgbClr val="275093"/>
                </a:solidFill>
              </a:rPr>
              <a:t>formálně</a:t>
            </a:r>
            <a:r>
              <a:rPr lang="en-US" sz="2400" dirty="0">
                <a:solidFill>
                  <a:srgbClr val="275093"/>
                </a:solidFill>
              </a:rPr>
              <a:t> (</a:t>
            </a:r>
            <a:r>
              <a:rPr lang="en-US" sz="2400" dirty="0" smtClean="0">
                <a:solidFill>
                  <a:srgbClr val="275093"/>
                </a:solidFill>
              </a:rPr>
              <a:t>w</a:t>
            </a:r>
            <a:r>
              <a:rPr lang="cs-CZ" sz="2400" baseline="-25000" dirty="0" smtClean="0">
                <a:solidFill>
                  <a:srgbClr val="275093"/>
                </a:solidFill>
              </a:rPr>
              <a:t>5</a:t>
            </a:r>
            <a:r>
              <a:rPr lang="en-US" sz="2400" baseline="-25000" dirty="0" smtClean="0">
                <a:solidFill>
                  <a:srgbClr val="275093"/>
                </a:solidFill>
              </a:rPr>
              <a:t>0</a:t>
            </a:r>
            <a:r>
              <a:rPr lang="en-US" sz="2400" dirty="0" smtClean="0">
                <a:solidFill>
                  <a:srgbClr val="275093"/>
                </a:solidFill>
              </a:rPr>
              <a:t> </a:t>
            </a:r>
            <a:r>
              <a:rPr lang="en-US" sz="2400" dirty="0">
                <a:solidFill>
                  <a:srgbClr val="275093"/>
                </a:solidFill>
              </a:rPr>
              <a:t>– w</a:t>
            </a:r>
            <a:r>
              <a:rPr lang="en-US" sz="2400" baseline="-25000" dirty="0">
                <a:solidFill>
                  <a:srgbClr val="275093"/>
                </a:solidFill>
              </a:rPr>
              <a:t>10</a:t>
            </a:r>
            <a:r>
              <a:rPr lang="en-US" sz="2400" dirty="0">
                <a:solidFill>
                  <a:srgbClr val="275093"/>
                </a:solidFill>
              </a:rPr>
              <a:t>)/w</a:t>
            </a:r>
            <a:r>
              <a:rPr lang="en-US" sz="2400" baseline="-25000" dirty="0">
                <a:solidFill>
                  <a:srgbClr val="275093"/>
                </a:solidFill>
              </a:rPr>
              <a:t>10</a:t>
            </a:r>
            <a:endParaRPr lang="en-US" sz="2400" baseline="-25000" dirty="0">
              <a:solidFill>
                <a:srgbClr val="275093"/>
              </a:solidFill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400" dirty="0">
              <a:solidFill>
                <a:srgbClr val="275093"/>
              </a:solidFill>
              <a:cs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Změny ve mzdové struktuře, 80. a 90. léta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057400"/>
            <a:ext cx="8534400" cy="4267200"/>
          </a:xfrm>
        </p:spPr>
        <p:txBody>
          <a:bodyPr/>
          <a:lstStyle/>
          <a:p>
            <a:pPr eaLnBrk="1" hangingPunct="1"/>
            <a:r>
              <a:rPr lang="cs-CZ" dirty="0" smtClean="0"/>
              <a:t>Mzdová mezera mezi těmi na vrchu a spodku příjmového rozdělení se dramaticky zvýšila.</a:t>
            </a:r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cs-CZ" dirty="0" smtClean="0"/>
              <a:t>Mzdové rozdíly se zvýšily </a:t>
            </a:r>
            <a:endParaRPr lang="cs-CZ" dirty="0"/>
          </a:p>
          <a:p>
            <a:pPr lvl="1" eaLnBrk="1" hangingPunct="1"/>
            <a:r>
              <a:rPr lang="cs-CZ" sz="2200" dirty="0" smtClean="0"/>
              <a:t>mezi skupinami s různým vzděláním</a:t>
            </a:r>
          </a:p>
          <a:p>
            <a:pPr lvl="1" eaLnBrk="1" hangingPunct="1"/>
            <a:r>
              <a:rPr lang="cs-CZ" sz="2200" dirty="0" smtClean="0"/>
              <a:t>mezi skupinami s různou pracovní zkušeností </a:t>
            </a:r>
          </a:p>
          <a:p>
            <a:pPr lvl="1" eaLnBrk="1" hangingPunct="1"/>
            <a:r>
              <a:rPr lang="cs-CZ" sz="2200" dirty="0" smtClean="0"/>
              <a:t>mezi věkovými skupinami</a:t>
            </a:r>
            <a:endParaRPr lang="en-US" sz="2200" dirty="0" smtClean="0"/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cs-CZ" dirty="0" smtClean="0"/>
              <a:t>Mzdové rozdíly se zvýšili i v rámci stejných demografických a dovednostních skupin. </a:t>
            </a:r>
            <a:endParaRPr lang="en-US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Martin\Výuka\Ekonomie práce\obrazky a tabulky\Chapter_07_Image_Library\Table_7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74068"/>
            <a:ext cx="7467600" cy="478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219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3600" dirty="0" smtClean="0"/>
              <a:t>Mezinárodní trendy v příjmové nerovnosti u mužů, mzdová mezera 90-10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707705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685800"/>
            <a:ext cx="8991600" cy="12192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3600" dirty="0" smtClean="0"/>
              <a:t>Příjmová nerovnost u pracovníků na plný úvazek, </a:t>
            </a:r>
            <a:r>
              <a:rPr lang="en-US" sz="3600" dirty="0" smtClean="0"/>
              <a:t>1937-2004</a:t>
            </a:r>
            <a:r>
              <a:rPr lang="en-US" sz="3600" dirty="0"/>
              <a:t>: </a:t>
            </a:r>
            <a:r>
              <a:rPr lang="en-US" sz="3600" dirty="0" smtClean="0"/>
              <a:t>Gini</a:t>
            </a:r>
            <a:r>
              <a:rPr lang="cs-CZ" sz="3600" dirty="0" smtClean="0"/>
              <a:t>ho</a:t>
            </a:r>
            <a:r>
              <a:rPr lang="en-US" sz="3600" dirty="0" smtClean="0"/>
              <a:t> </a:t>
            </a:r>
            <a:r>
              <a:rPr lang="cs-CZ" sz="3600" dirty="0"/>
              <a:t>k</a:t>
            </a:r>
            <a:r>
              <a:rPr lang="en-US" sz="3600" dirty="0" err="1" smtClean="0"/>
              <a:t>oeficient</a:t>
            </a:r>
            <a:endParaRPr lang="en-US" sz="3600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917877" y="2443148"/>
          <a:ext cx="7129547" cy="4180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11430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3200" dirty="0"/>
              <a:t>Příjmová nerovnost u pracovníků na plný </a:t>
            </a:r>
            <a:r>
              <a:rPr lang="cs-CZ" sz="3200" dirty="0" smtClean="0"/>
              <a:t>úvazek</a:t>
            </a:r>
            <a:r>
              <a:rPr lang="en-US" sz="3200" dirty="0" smtClean="0"/>
              <a:t>, 1963-2006</a:t>
            </a:r>
            <a:r>
              <a:rPr lang="en-US" sz="3200" dirty="0"/>
              <a:t>: </a:t>
            </a:r>
            <a:r>
              <a:rPr lang="cs-CZ" sz="3200" dirty="0" smtClean="0"/>
              <a:t>mzdová mezera</a:t>
            </a:r>
            <a:r>
              <a:rPr lang="en-US" sz="3200" dirty="0" smtClean="0"/>
              <a:t> 80-50</a:t>
            </a:r>
            <a:endParaRPr lang="en-US" sz="3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844550" y="2063750"/>
          <a:ext cx="7391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10668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3200" dirty="0"/>
              <a:t>Příjmová nerovnost u pracovníků na plný úvazek</a:t>
            </a:r>
            <a:r>
              <a:rPr lang="en-US" sz="3200" dirty="0"/>
              <a:t>, 1963-2006: </a:t>
            </a:r>
            <a:r>
              <a:rPr lang="cs-CZ" sz="3200" dirty="0"/>
              <a:t>mzdová mezera</a:t>
            </a:r>
            <a:r>
              <a:rPr lang="en-US" sz="3200" dirty="0"/>
              <a:t> </a:t>
            </a:r>
            <a:r>
              <a:rPr lang="cs-CZ" sz="3200" dirty="0" smtClean="0"/>
              <a:t>50-20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7045" y="1908179"/>
          <a:ext cx="9129910" cy="453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85800"/>
            <a:ext cx="8229600" cy="12192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Mzdový rozdíl mezi absolventem VŠ a SŠ</a:t>
            </a: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, 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1963-2005</a:t>
            </a:r>
          </a:p>
        </p:txBody>
      </p:sp>
      <p:sp>
        <p:nvSpPr>
          <p:cNvPr id="41986" name="Rectangle 5"/>
          <p:cNvSpPr>
            <a:spLocks noChangeArrowheads="1"/>
          </p:cNvSpPr>
          <p:nvPr/>
        </p:nvSpPr>
        <p:spPr bwMode="auto">
          <a:xfrm>
            <a:off x="1628775" y="1657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514600"/>
            <a:ext cx="70104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219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3600" dirty="0" smtClean="0"/>
              <a:t>Trend v reziduální mzdové mezeře 90-10, USA 1963-2006</a:t>
            </a:r>
            <a:endParaRPr lang="cs-CZ" sz="3600" dirty="0"/>
          </a:p>
        </p:txBody>
      </p:sp>
      <p:pic>
        <p:nvPicPr>
          <p:cNvPr id="3074" name="Picture 2" descr="C:\Martin\Výuka\Ekonomie práce\obrazky a tabulky\Chapter_07_Image_Library\Figure_7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9349"/>
            <a:ext cx="8610600" cy="48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496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119" y="685800"/>
            <a:ext cx="9144000" cy="838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Proč se zvýšila příjmová nerovnost</a:t>
            </a:r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133600"/>
            <a:ext cx="8229600" cy="4070350"/>
          </a:xfrm>
        </p:spPr>
        <p:txBody>
          <a:bodyPr/>
          <a:lstStyle/>
          <a:p>
            <a:pPr eaLnBrk="1" hangingPunct="1"/>
            <a:r>
              <a:rPr lang="cs-CZ" sz="2800" dirty="0" smtClean="0"/>
              <a:t>Neexistuje jeden samotný faktor, který by tyto změny vysvětlil</a:t>
            </a:r>
            <a:r>
              <a:rPr lang="en-US" sz="2800" dirty="0" smtClean="0"/>
              <a:t>.</a:t>
            </a:r>
          </a:p>
          <a:p>
            <a:pPr eaLnBrk="1" hangingPunct="1"/>
            <a:endParaRPr lang="en-US" sz="1400" dirty="0" smtClean="0"/>
          </a:p>
          <a:p>
            <a:pPr eaLnBrk="1" hangingPunct="1"/>
            <a:r>
              <a:rPr lang="cs-CZ" sz="2800" dirty="0" smtClean="0"/>
              <a:t>Zdá se, že zvýšení příjmové nerovnosti je způsobeno souběžnými změnami v ekonomických fundamentech a institucích trhu práce. </a:t>
            </a:r>
            <a:endParaRPr lang="en-US" sz="28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838200"/>
          </a:xfrm>
        </p:spPr>
        <p:txBody>
          <a:bodyPr/>
          <a:lstStyle/>
          <a:p>
            <a:r>
              <a:rPr lang="cs-CZ" dirty="0" smtClean="0"/>
              <a:t>Co se dnes dozvíte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0" y="2057400"/>
            <a:ext cx="9144000" cy="4572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Stylizovaná fakta ohledně rozdělení příjmu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Jak se měří příjmová nerovnost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Jak se vyvíjí příjmová nerovnost v posledních letech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Proč se příjmová nerovnost v posledních letech zvyšuje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Výdělky superhvězd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Mezigenerační příjmová nerovnost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693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7620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3200" dirty="0"/>
              <a:t>P</a:t>
            </a:r>
            <a:r>
              <a:rPr lang="cs-CZ" sz="3200" dirty="0" smtClean="0"/>
              <a:t>říčiny rozšiřování mzdové mezery - obecně</a:t>
            </a:r>
            <a:endParaRPr lang="en-US" sz="3200" dirty="0"/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33600"/>
            <a:ext cx="9144000" cy="4191000"/>
          </a:xfrm>
        </p:spPr>
        <p:txBody>
          <a:bodyPr/>
          <a:lstStyle/>
          <a:p>
            <a:pPr eaLnBrk="1" hangingPunct="1"/>
            <a:r>
              <a:rPr lang="cs-CZ" dirty="0" smtClean="0"/>
              <a:t>2 možná vysvětlení pomocí změn </a:t>
            </a:r>
            <a:r>
              <a:rPr lang="cs-CZ" dirty="0"/>
              <a:t>v nabídce práce a poptávce po </a:t>
            </a:r>
            <a:r>
              <a:rPr lang="cs-CZ" dirty="0" smtClean="0"/>
              <a:t>práci:</a:t>
            </a:r>
          </a:p>
          <a:p>
            <a:pPr marL="457200" lvl="1" indent="0" eaLnBrk="1" hangingPunct="1">
              <a:buNone/>
            </a:pPr>
            <a:endParaRPr lang="cs-CZ" dirty="0" smtClean="0"/>
          </a:p>
          <a:p>
            <a:pPr eaLnBrk="1" hangingPunct="1"/>
            <a:r>
              <a:rPr lang="cs-CZ" dirty="0" smtClean="0"/>
              <a:t>Snížení relativní nabídky </a:t>
            </a:r>
            <a:r>
              <a:rPr lang="cs-CZ" dirty="0"/>
              <a:t>práce kvalifikovaných </a:t>
            </a:r>
            <a:r>
              <a:rPr lang="cs-CZ" dirty="0" smtClean="0"/>
              <a:t>pracovníků</a:t>
            </a:r>
          </a:p>
          <a:p>
            <a:pPr lvl="1" eaLnBrk="1" hangingPunct="1"/>
            <a:r>
              <a:rPr lang="cs-CZ" sz="2000" dirty="0" smtClean="0"/>
              <a:t>V USA se u domorodců pozoroval spíš opak – relativní zvyšování nabídky kvalifikované práce </a:t>
            </a:r>
            <a:endParaRPr lang="cs-CZ" sz="2000" dirty="0"/>
          </a:p>
          <a:p>
            <a:pPr marL="457200" lvl="1" indent="0" eaLnBrk="1" hangingPunct="1">
              <a:buNone/>
            </a:pPr>
            <a:endParaRPr lang="cs-CZ" dirty="0" smtClean="0"/>
          </a:p>
          <a:p>
            <a:pPr eaLnBrk="1" hangingPunct="1"/>
            <a:r>
              <a:rPr lang="cs-CZ" dirty="0"/>
              <a:t>Z</a:t>
            </a:r>
            <a:r>
              <a:rPr lang="cs-CZ" dirty="0" smtClean="0"/>
              <a:t>výšení relativní poptávky </a:t>
            </a:r>
            <a:r>
              <a:rPr lang="cs-CZ" dirty="0"/>
              <a:t>po práci kvalifikovaných </a:t>
            </a:r>
            <a:r>
              <a:rPr lang="cs-CZ" dirty="0" smtClean="0"/>
              <a:t>pracovníků</a:t>
            </a:r>
          </a:p>
          <a:p>
            <a:pPr marL="457200" lvl="1" indent="0" eaLnBrk="1" hangingPunct="1">
              <a:buNone/>
            </a:pPr>
            <a:endParaRPr lang="cs-CZ" dirty="0" smtClean="0"/>
          </a:p>
          <a:p>
            <a:pPr marL="457200" lvl="1" indent="0" eaLnBrk="1" hangingPunct="1">
              <a:buNone/>
            </a:pPr>
            <a:endParaRPr lang="cs-CZ" sz="2000" dirty="0"/>
          </a:p>
          <a:p>
            <a:pPr eaLnBrk="1" hangingPunct="1"/>
            <a:endParaRPr lang="en-US" sz="900" dirty="0" smtClean="0"/>
          </a:p>
          <a:p>
            <a:pPr eaLnBrk="1" hangingPunct="1"/>
            <a:endParaRPr lang="en-US" sz="900" dirty="0" smtClean="0"/>
          </a:p>
          <a:p>
            <a:pPr eaLnBrk="1" hangingPunct="1"/>
            <a:endParaRPr lang="en-US" sz="8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9733" y="685800"/>
            <a:ext cx="8991600" cy="11430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Změny mzdové struktury v důsledku pohybů nabídky a poptávky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45058" name="Group 30"/>
          <p:cNvGrpSpPr>
            <a:grpSpLocks/>
          </p:cNvGrpSpPr>
          <p:nvPr/>
        </p:nvGrpSpPr>
        <p:grpSpPr bwMode="auto">
          <a:xfrm>
            <a:off x="150014" y="1940873"/>
            <a:ext cx="4137025" cy="4216400"/>
            <a:chOff x="944" y="974"/>
            <a:chExt cx="2606" cy="2656"/>
          </a:xfrm>
        </p:grpSpPr>
        <p:sp>
          <p:nvSpPr>
            <p:cNvPr id="45060" name="Line 5"/>
            <p:cNvSpPr>
              <a:spLocks noChangeShapeType="1"/>
            </p:cNvSpPr>
            <p:nvPr/>
          </p:nvSpPr>
          <p:spPr bwMode="auto">
            <a:xfrm>
              <a:off x="1112" y="1429"/>
              <a:ext cx="0" cy="17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1" name="Line 6"/>
            <p:cNvSpPr>
              <a:spLocks noChangeShapeType="1"/>
            </p:cNvSpPr>
            <p:nvPr/>
          </p:nvSpPr>
          <p:spPr bwMode="auto">
            <a:xfrm>
              <a:off x="1112" y="3179"/>
              <a:ext cx="21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2" name="Line 7"/>
            <p:cNvSpPr>
              <a:spLocks noChangeShapeType="1"/>
            </p:cNvSpPr>
            <p:nvPr/>
          </p:nvSpPr>
          <p:spPr bwMode="auto">
            <a:xfrm>
              <a:off x="1596" y="1680"/>
              <a:ext cx="1073" cy="133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3" name="Line 8"/>
            <p:cNvSpPr>
              <a:spLocks noChangeShapeType="1"/>
            </p:cNvSpPr>
            <p:nvPr/>
          </p:nvSpPr>
          <p:spPr bwMode="auto">
            <a:xfrm>
              <a:off x="1966" y="1392"/>
              <a:ext cx="1033" cy="1281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4" name="Text Box 9"/>
            <p:cNvSpPr txBox="1">
              <a:spLocks noChangeArrowheads="1"/>
            </p:cNvSpPr>
            <p:nvPr/>
          </p:nvSpPr>
          <p:spPr bwMode="auto">
            <a:xfrm>
              <a:off x="944" y="974"/>
              <a:ext cx="876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400" dirty="0" err="1" smtClean="0">
                  <a:solidFill>
                    <a:schemeClr val="bg1"/>
                  </a:solidFill>
                  <a:latin typeface="Times New Roman" pitchFamily="18" charset="0"/>
                </a:rPr>
                <a:t>Relativ</a:t>
              </a:r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ní mzda kvalifikovaných pracovníků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5065" name="Text Box 10"/>
            <p:cNvSpPr txBox="1">
              <a:spLocks noChangeArrowheads="1"/>
            </p:cNvSpPr>
            <p:nvPr/>
          </p:nvSpPr>
          <p:spPr bwMode="auto">
            <a:xfrm>
              <a:off x="2220" y="3360"/>
              <a:ext cx="133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400" dirty="0" err="1">
                  <a:solidFill>
                    <a:schemeClr val="bg1"/>
                  </a:solidFill>
                  <a:latin typeface="Times New Roman" pitchFamily="18" charset="0"/>
                </a:rPr>
                <a:t>Relativ</a:t>
              </a:r>
              <a:r>
                <a:rPr lang="cs-CZ" sz="1400" dirty="0">
                  <a:solidFill>
                    <a:schemeClr val="bg1"/>
                  </a:solidFill>
                  <a:latin typeface="Times New Roman" pitchFamily="18" charset="0"/>
                </a:rPr>
                <a:t>ní </a:t>
              </a:r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zaměstnanost </a:t>
              </a:r>
              <a:r>
                <a:rPr lang="cs-CZ" sz="1400" dirty="0">
                  <a:solidFill>
                    <a:schemeClr val="bg1"/>
                  </a:solidFill>
                  <a:latin typeface="Times New Roman" pitchFamily="18" charset="0"/>
                </a:rPr>
                <a:t>kvalifikovaných pracovníků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5066" name="Text Box 11"/>
            <p:cNvSpPr txBox="1">
              <a:spLocks noChangeArrowheads="1"/>
            </p:cNvSpPr>
            <p:nvPr/>
          </p:nvSpPr>
          <p:spPr bwMode="auto">
            <a:xfrm>
              <a:off x="2135" y="2219"/>
              <a:ext cx="13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45067" name="Text Box 12"/>
            <p:cNvSpPr txBox="1">
              <a:spLocks noChangeArrowheads="1"/>
            </p:cNvSpPr>
            <p:nvPr/>
          </p:nvSpPr>
          <p:spPr bwMode="auto">
            <a:xfrm>
              <a:off x="2558" y="1200"/>
              <a:ext cx="13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S</a:t>
              </a:r>
              <a:r>
                <a:rPr lang="en-US" sz="1400" baseline="-25000" dirty="0">
                  <a:solidFill>
                    <a:schemeClr val="bg1"/>
                  </a:solidFill>
                  <a:latin typeface="Times New Roman" pitchFamily="18" charset="0"/>
                </a:rPr>
                <a:t>1</a:t>
              </a:r>
              <a:endParaRPr lang="en-US" sz="1400" i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5068" name="Text Box 13"/>
            <p:cNvSpPr txBox="1">
              <a:spLocks noChangeArrowheads="1"/>
            </p:cNvSpPr>
            <p:nvPr/>
          </p:nvSpPr>
          <p:spPr bwMode="auto">
            <a:xfrm>
              <a:off x="2110" y="1224"/>
              <a:ext cx="136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S</a:t>
              </a:r>
              <a:r>
                <a:rPr lang="en-US" sz="1400" baseline="-25000" dirty="0">
                  <a:solidFill>
                    <a:schemeClr val="bg1"/>
                  </a:solidFill>
                  <a:latin typeface="Times New Roman" pitchFamily="18" charset="0"/>
                </a:rPr>
                <a:t>0</a:t>
              </a:r>
              <a:endParaRPr lang="en-US" sz="1400" i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5069" name="Text Box 14"/>
            <p:cNvSpPr txBox="1">
              <a:spLocks noChangeArrowheads="1"/>
            </p:cNvSpPr>
            <p:nvPr/>
          </p:nvSpPr>
          <p:spPr bwMode="auto">
            <a:xfrm>
              <a:off x="2669" y="2872"/>
              <a:ext cx="136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D</a:t>
              </a:r>
              <a:r>
                <a:rPr lang="en-US" sz="1400" baseline="-25000" dirty="0">
                  <a:solidFill>
                    <a:schemeClr val="bg1"/>
                  </a:solidFill>
                  <a:latin typeface="Times New Roman" pitchFamily="18" charset="0"/>
                </a:rPr>
                <a:t>0</a:t>
              </a:r>
              <a:endParaRPr lang="en-US" sz="1400" i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5070" name="Text Box 15"/>
            <p:cNvSpPr txBox="1">
              <a:spLocks noChangeArrowheads="1"/>
            </p:cNvSpPr>
            <p:nvPr/>
          </p:nvSpPr>
          <p:spPr bwMode="auto">
            <a:xfrm>
              <a:off x="3017" y="2624"/>
              <a:ext cx="136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D</a:t>
              </a:r>
              <a:r>
                <a:rPr lang="en-US" sz="1400" baseline="-25000" dirty="0">
                  <a:solidFill>
                    <a:schemeClr val="bg1"/>
                  </a:solidFill>
                  <a:latin typeface="Times New Roman" pitchFamily="18" charset="0"/>
                </a:rPr>
                <a:t>1</a:t>
              </a:r>
              <a:endParaRPr lang="en-US" sz="1400" i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5071" name="Text Box 16"/>
            <p:cNvSpPr txBox="1">
              <a:spLocks noChangeArrowheads="1"/>
            </p:cNvSpPr>
            <p:nvPr/>
          </p:nvSpPr>
          <p:spPr bwMode="auto">
            <a:xfrm>
              <a:off x="2576" y="2702"/>
              <a:ext cx="136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45072" name="Text Box 17"/>
            <p:cNvSpPr txBox="1">
              <a:spLocks noChangeArrowheads="1"/>
            </p:cNvSpPr>
            <p:nvPr/>
          </p:nvSpPr>
          <p:spPr bwMode="auto">
            <a:xfrm>
              <a:off x="2582" y="1974"/>
              <a:ext cx="136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45073" name="Text Box 18"/>
            <p:cNvSpPr txBox="1">
              <a:spLocks noChangeArrowheads="1"/>
            </p:cNvSpPr>
            <p:nvPr/>
          </p:nvSpPr>
          <p:spPr bwMode="auto">
            <a:xfrm>
              <a:off x="2013" y="3177"/>
              <a:ext cx="160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p</a:t>
              </a:r>
              <a:r>
                <a:rPr lang="en-US" sz="1400" baseline="-25000" dirty="0">
                  <a:solidFill>
                    <a:schemeClr val="bg1"/>
                  </a:solidFill>
                  <a:latin typeface="Times New Roman" pitchFamily="18" charset="0"/>
                </a:rPr>
                <a:t>0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5074" name="Text Box 19"/>
            <p:cNvSpPr txBox="1">
              <a:spLocks noChangeArrowheads="1"/>
            </p:cNvSpPr>
            <p:nvPr/>
          </p:nvSpPr>
          <p:spPr bwMode="auto">
            <a:xfrm>
              <a:off x="2491" y="3178"/>
              <a:ext cx="160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n-US" sz="1400" i="1" dirty="0" smtClean="0">
                  <a:solidFill>
                    <a:schemeClr val="bg1"/>
                  </a:solidFill>
                  <a:latin typeface="Times New Roman" pitchFamily="18" charset="0"/>
                </a:rPr>
                <a:t>p</a:t>
              </a:r>
              <a:r>
                <a:rPr lang="en-US" sz="1400" baseline="-25000" dirty="0" smtClean="0">
                  <a:solidFill>
                    <a:schemeClr val="bg1"/>
                  </a:solidFill>
                  <a:latin typeface="Times New Roman" pitchFamily="18" charset="0"/>
                </a:rPr>
                <a:t>1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5075" name="Line 20"/>
            <p:cNvSpPr>
              <a:spLocks noChangeShapeType="1"/>
            </p:cNvSpPr>
            <p:nvPr/>
          </p:nvSpPr>
          <p:spPr bwMode="auto">
            <a:xfrm flipH="1">
              <a:off x="1118" y="2272"/>
              <a:ext cx="94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6" name="Line 21"/>
            <p:cNvSpPr>
              <a:spLocks noChangeShapeType="1"/>
            </p:cNvSpPr>
            <p:nvPr/>
          </p:nvSpPr>
          <p:spPr bwMode="auto">
            <a:xfrm flipH="1">
              <a:off x="1125" y="2080"/>
              <a:ext cx="140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7" name="Text Box 22"/>
            <p:cNvSpPr txBox="1">
              <a:spLocks noChangeArrowheads="1"/>
            </p:cNvSpPr>
            <p:nvPr/>
          </p:nvSpPr>
          <p:spPr bwMode="auto">
            <a:xfrm>
              <a:off x="972" y="2183"/>
              <a:ext cx="160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r</a:t>
              </a:r>
              <a:r>
                <a:rPr lang="en-US" sz="1400" baseline="-25000" dirty="0">
                  <a:solidFill>
                    <a:schemeClr val="bg1"/>
                  </a:solidFill>
                  <a:latin typeface="Times New Roman" pitchFamily="18" charset="0"/>
                </a:rPr>
                <a:t>0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5078" name="Text Box 23"/>
            <p:cNvSpPr txBox="1">
              <a:spLocks noChangeArrowheads="1"/>
            </p:cNvSpPr>
            <p:nvPr/>
          </p:nvSpPr>
          <p:spPr bwMode="auto">
            <a:xfrm>
              <a:off x="965" y="1932"/>
              <a:ext cx="160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r</a:t>
              </a:r>
              <a:r>
                <a:rPr lang="en-US" sz="1400" baseline="-25000" dirty="0">
                  <a:solidFill>
                    <a:schemeClr val="bg1"/>
                  </a:solidFill>
                  <a:latin typeface="Times New Roman" pitchFamily="18" charset="0"/>
                </a:rPr>
                <a:t>1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5079" name="Line 24"/>
            <p:cNvSpPr>
              <a:spLocks noChangeShapeType="1"/>
            </p:cNvSpPr>
            <p:nvPr/>
          </p:nvSpPr>
          <p:spPr bwMode="auto">
            <a:xfrm>
              <a:off x="2080" y="1285"/>
              <a:ext cx="0" cy="18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0" name="Line 25"/>
            <p:cNvSpPr>
              <a:spLocks noChangeShapeType="1"/>
            </p:cNvSpPr>
            <p:nvPr/>
          </p:nvSpPr>
          <p:spPr bwMode="auto">
            <a:xfrm>
              <a:off x="2528" y="1279"/>
              <a:ext cx="0" cy="18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1" name="Oval 26"/>
            <p:cNvSpPr>
              <a:spLocks noChangeArrowheads="1"/>
            </p:cNvSpPr>
            <p:nvPr/>
          </p:nvSpPr>
          <p:spPr bwMode="auto">
            <a:xfrm>
              <a:off x="2508" y="2062"/>
              <a:ext cx="42" cy="4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082" name="Oval 27"/>
            <p:cNvSpPr>
              <a:spLocks noChangeArrowheads="1"/>
            </p:cNvSpPr>
            <p:nvPr/>
          </p:nvSpPr>
          <p:spPr bwMode="auto">
            <a:xfrm>
              <a:off x="2054" y="2252"/>
              <a:ext cx="42" cy="4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083" name="Oval 28"/>
            <p:cNvSpPr>
              <a:spLocks noChangeArrowheads="1"/>
            </p:cNvSpPr>
            <p:nvPr/>
          </p:nvSpPr>
          <p:spPr bwMode="auto">
            <a:xfrm>
              <a:off x="2508" y="2809"/>
              <a:ext cx="42" cy="4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45059" name="Rectangle 29"/>
          <p:cNvSpPr>
            <a:spLocks noChangeArrowheads="1"/>
          </p:cNvSpPr>
          <p:nvPr/>
        </p:nvSpPr>
        <p:spPr bwMode="auto">
          <a:xfrm>
            <a:off x="4267200" y="1927721"/>
            <a:ext cx="48768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Klesající poptávková křivka implikuje, že zaměstnavatelé budou chtít najmout relativně méně kvalifikovaných pracovníků pokud je jejich relativní mzda vysoká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. 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</a:p>
          <a:p>
            <a:endParaRPr lang="cs-CZ" dirty="0">
              <a:solidFill>
                <a:srgbClr val="275093"/>
              </a:solidFill>
              <a:cs typeface="Times New Roman" pitchFamily="18" charset="0"/>
            </a:endParaRPr>
          </a:p>
          <a:p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Dokonale neelastická nabídková křivka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 S</a:t>
            </a:r>
            <a:r>
              <a:rPr lang="en-US" baseline="-25000" dirty="0" smtClean="0">
                <a:solidFill>
                  <a:srgbClr val="275093"/>
                </a:solidFill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znamená, že relativní počet kvalifikovaných pracovníků je v krátkém období fixní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. </a:t>
            </a:r>
            <a:endParaRPr lang="cs-CZ" dirty="0" smtClean="0">
              <a:solidFill>
                <a:srgbClr val="275093"/>
              </a:solidFill>
              <a:cs typeface="Times New Roman" pitchFamily="18" charset="0"/>
            </a:endParaRPr>
          </a:p>
          <a:p>
            <a:endParaRPr lang="cs-CZ" dirty="0">
              <a:solidFill>
                <a:srgbClr val="275093"/>
              </a:solidFill>
              <a:cs typeface="Times New Roman" pitchFamily="18" charset="0"/>
            </a:endParaRPr>
          </a:p>
          <a:p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Na začátku je trh práce v rovnováze v bodě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275093"/>
                </a:solidFill>
                <a:cs typeface="Times New Roman" pitchFamily="18" charset="0"/>
              </a:rPr>
              <a:t>A</a:t>
            </a:r>
            <a:r>
              <a:rPr lang="en-US" dirty="0">
                <a:solidFill>
                  <a:srgbClr val="275093"/>
                </a:solidFill>
                <a:cs typeface="Times New Roman" pitchFamily="18" charset="0"/>
              </a:rPr>
              <a:t>. 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Předpokládejme, že relativní nabídka kvalifikovaných pracovníků se zvýšila na </a:t>
            </a:r>
            <a:r>
              <a:rPr lang="en-US" i="1" dirty="0" smtClean="0">
                <a:solidFill>
                  <a:srgbClr val="275093"/>
                </a:solidFill>
                <a:cs typeface="Times New Roman" pitchFamily="18" charset="0"/>
              </a:rPr>
              <a:t>S</a:t>
            </a:r>
            <a:r>
              <a:rPr lang="en-US" baseline="-25000" dirty="0" smtClean="0">
                <a:solidFill>
                  <a:srgbClr val="275093"/>
                </a:solidFill>
                <a:cs typeface="Times New Roman" pitchFamily="18" charset="0"/>
              </a:rPr>
              <a:t>1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 Rostoucí relativní mzda kvalifikovaných pracovníků může být vysvětlena pouze tak, že se zároveň s tím mnohem více zvýšila relativní poptávka z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 D</a:t>
            </a:r>
            <a:r>
              <a:rPr lang="en-US" baseline="-25000" dirty="0" smtClean="0">
                <a:solidFill>
                  <a:srgbClr val="275093"/>
                </a:solidFill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na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 D</a:t>
            </a:r>
            <a:r>
              <a:rPr lang="en-US" baseline="-25000" dirty="0" smtClean="0">
                <a:solidFill>
                  <a:srgbClr val="275093"/>
                </a:solidFill>
                <a:cs typeface="Times New Roman" pitchFamily="18" charset="0"/>
              </a:rPr>
              <a:t>1</a:t>
            </a:r>
            <a:r>
              <a:rPr lang="cs-CZ" dirty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– rovnováha je v bodě </a:t>
            </a:r>
            <a:r>
              <a:rPr lang="en-US" i="1" dirty="0" smtClean="0">
                <a:solidFill>
                  <a:srgbClr val="275093"/>
                </a:solidFill>
                <a:cs typeface="Times New Roman" pitchFamily="18" charset="0"/>
              </a:rPr>
              <a:t>C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  <a:r>
              <a:rPr lang="en-US" dirty="0" smtClean="0">
                <a:solidFill>
                  <a:srgbClr val="D77100"/>
                </a:solidFill>
              </a:rPr>
              <a:t> </a:t>
            </a:r>
            <a:endParaRPr lang="en-US" dirty="0">
              <a:solidFill>
                <a:srgbClr val="D771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1"/>
            <a:ext cx="9144000" cy="685799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Proč se příjmová nerovnost zvýšila?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 eaLnBrk="1" hangingPunct="1"/>
            <a:r>
              <a:rPr lang="cs-CZ" sz="3200" dirty="0" smtClean="0"/>
              <a:t>Posuny nabídky</a:t>
            </a:r>
          </a:p>
          <a:p>
            <a:pPr lvl="1" eaLnBrk="1" hangingPunct="1"/>
            <a:r>
              <a:rPr lang="cs-CZ" sz="2400" dirty="0" smtClean="0"/>
              <a:t>Nárůst nabídky kvalifikovaných domorodých pracovníků nastal hlavně v 70</a:t>
            </a:r>
            <a:r>
              <a:rPr lang="cs-CZ" sz="2400" dirty="0"/>
              <a:t>.</a:t>
            </a:r>
            <a:r>
              <a:rPr lang="cs-CZ" sz="2400" dirty="0" smtClean="0"/>
              <a:t> letech a v tomto období vedl k poklesu jejich relativní mzdy</a:t>
            </a:r>
          </a:p>
          <a:p>
            <a:pPr lvl="1" eaLnBrk="1" hangingPunct="1"/>
            <a:r>
              <a:rPr lang="cs-CZ" sz="2400" dirty="0" smtClean="0"/>
              <a:t>Nárůst nabídky kvalifikovaných domorodců se v dalších letech výrazně zpomalil.</a:t>
            </a:r>
          </a:p>
        </p:txBody>
      </p:sp>
      <p:pic>
        <p:nvPicPr>
          <p:cNvPr id="5" name="Picture 2" descr="C:\Martin\Výuka\Ekonomie práce\obrazky a tabulky\Chapter_07_Image_Library\Table_7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8150"/>
            <a:ext cx="860107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1"/>
            <a:ext cx="9144000" cy="685799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Proč se příjmová nerovnost zvýšila?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9144000" cy="44196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cs-CZ" sz="3200" dirty="0" smtClean="0"/>
              <a:t>Posuny nabídky</a:t>
            </a:r>
            <a:endParaRPr lang="cs-CZ" sz="2400" dirty="0" smtClean="0"/>
          </a:p>
          <a:p>
            <a:pPr lvl="1" eaLnBrk="1" hangingPunct="1">
              <a:spcBef>
                <a:spcPts val="1200"/>
              </a:spcBef>
            </a:pPr>
            <a:r>
              <a:rPr lang="cs-CZ" sz="2400" dirty="0" smtClean="0"/>
              <a:t>Vlna imigrace v 80. a 90. letech </a:t>
            </a:r>
            <a:endParaRPr lang="cs-CZ" sz="2400" dirty="0"/>
          </a:p>
          <a:p>
            <a:pPr lvl="1" eaLnBrk="1" hangingPunct="1">
              <a:spcBef>
                <a:spcPts val="1200"/>
              </a:spcBef>
            </a:pPr>
            <a:r>
              <a:rPr lang="cs-CZ" sz="2400" dirty="0" smtClean="0"/>
              <a:t>N</a:t>
            </a:r>
            <a:r>
              <a:rPr lang="cs-CZ" sz="2400" dirty="0" smtClean="0"/>
              <a:t>abídku </a:t>
            </a:r>
            <a:r>
              <a:rPr lang="cs-CZ" sz="2400" dirty="0" smtClean="0"/>
              <a:t>nekvalifikovaných </a:t>
            </a:r>
            <a:r>
              <a:rPr lang="cs-CZ" sz="2400" dirty="0" smtClean="0"/>
              <a:t>pracovníků to zvýšilo </a:t>
            </a:r>
            <a:r>
              <a:rPr lang="cs-CZ" sz="2400" dirty="0" smtClean="0"/>
              <a:t>relativně více než nabídku kvalifikovaných pracovníků</a:t>
            </a:r>
            <a:endParaRPr lang="en-US" sz="2400" dirty="0" smtClean="0"/>
          </a:p>
          <a:p>
            <a:pPr marL="0" indent="0" eaLnBrk="1" hangingPunct="1">
              <a:spcBef>
                <a:spcPts val="1200"/>
              </a:spcBef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17419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1"/>
            <a:ext cx="9144000" cy="685799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Proč se příjmová nerovnost zvýšila?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cs-CZ" sz="2800" dirty="0" smtClean="0"/>
              <a:t>Mezinárodní obchod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200" dirty="0" smtClean="0"/>
              <a:t>Výrazně se zvýšil podíl exportu a importu na HDP, v roce 1970 podíl 8 </a:t>
            </a:r>
            <a:r>
              <a:rPr lang="en-US" sz="2200" dirty="0" smtClean="0"/>
              <a:t>%, v </a:t>
            </a:r>
            <a:r>
              <a:rPr lang="en-US" sz="2200" dirty="0" err="1" smtClean="0"/>
              <a:t>roce</a:t>
            </a:r>
            <a:r>
              <a:rPr lang="en-US" sz="2200" dirty="0" smtClean="0"/>
              <a:t> 1996 pod</a:t>
            </a:r>
            <a:r>
              <a:rPr lang="cs-CZ" sz="2200" dirty="0" smtClean="0"/>
              <a:t>í</a:t>
            </a:r>
            <a:r>
              <a:rPr lang="en-US" sz="2200" dirty="0" smtClean="0"/>
              <a:t>l 19 %</a:t>
            </a:r>
            <a:endParaRPr lang="cs-CZ" sz="2200" dirty="0" smtClean="0"/>
          </a:p>
          <a:p>
            <a:pPr lvl="1" eaLnBrk="1" hangingPunct="1">
              <a:spcBef>
                <a:spcPts val="1200"/>
              </a:spcBef>
            </a:pPr>
            <a:r>
              <a:rPr lang="cs-CZ" sz="2200" dirty="0" smtClean="0"/>
              <a:t>V USA obecně vysoké mzdy, proto větší specializace na technologicky a kapitálově náročné výrobky s velkou přidanou hodnotou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200" dirty="0" smtClean="0"/>
              <a:t>Export – výrobky s velkou přidanou hodnotou 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200" dirty="0" smtClean="0"/>
              <a:t>Import – suroviny, malá přidaná hodnota  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200" dirty="0" smtClean="0"/>
              <a:t>Růst exportu - příznivý dopad na poptávku po kvalifikované práci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200" dirty="0" smtClean="0"/>
              <a:t>Růst importu – negativní dopad na poptávku po nekvalifikované práci </a:t>
            </a:r>
            <a:endParaRPr lang="en-US" sz="2200" dirty="0" smtClean="0"/>
          </a:p>
          <a:p>
            <a:pPr eaLnBrk="1" hangingPunct="1">
              <a:spcBef>
                <a:spcPts val="1200"/>
              </a:spcBef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2648353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1"/>
            <a:ext cx="91440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Proč se příjmová nerovnost zvýšila?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9144000" cy="48006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cs-CZ" sz="3200" dirty="0" smtClean="0"/>
              <a:t>Technologická změna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400" dirty="0" smtClean="0"/>
              <a:t>Kvalifikovaná práce a kapitál – spíš komplementy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400" dirty="0" smtClean="0"/>
              <a:t>Nekvalifikovaná práce a kapitál – spíš substituty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400" dirty="0" smtClean="0"/>
              <a:t>Podobný vztah platí i pro práci a technologická zlepšení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400" dirty="0" smtClean="0"/>
              <a:t>Zvyšování zásoby kapitálu nebo zlepšování technologie potom rozšiřuje mzdovou mezeru mezi kvalifikovanou a nekvalifikovanou prací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400" dirty="0"/>
              <a:t>80. a 90. léta – počítačová revoluce</a:t>
            </a:r>
          </a:p>
          <a:p>
            <a:pPr marL="457200" lvl="1" indent="0" eaLnBrk="1" hangingPunct="1">
              <a:buNone/>
            </a:pPr>
            <a:endParaRPr lang="en-US" sz="2400" dirty="0" smtClean="0"/>
          </a:p>
          <a:p>
            <a:pPr eaLnBrk="1" hangingPunct="1"/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1944389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1"/>
            <a:ext cx="91440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Proč se příjmová nerovnost zvýšila?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9144000" cy="4953000"/>
          </a:xfrm>
        </p:spPr>
        <p:txBody>
          <a:bodyPr/>
          <a:lstStyle/>
          <a:p>
            <a:pPr eaLnBrk="1" hangingPunct="1"/>
            <a:r>
              <a:rPr lang="en-US" sz="2800" dirty="0" err="1" smtClean="0"/>
              <a:t>Institu</a:t>
            </a:r>
            <a:r>
              <a:rPr lang="cs-CZ" sz="2800" dirty="0" err="1" smtClean="0"/>
              <a:t>cionální</a:t>
            </a:r>
            <a:r>
              <a:rPr lang="cs-CZ" sz="2800" dirty="0" smtClean="0"/>
              <a:t> změny na trhu práce</a:t>
            </a:r>
            <a:endParaRPr lang="en-US" sz="2800" dirty="0" smtClean="0"/>
          </a:p>
          <a:p>
            <a:pPr lvl="1" eaLnBrk="1" hangingPunct="1">
              <a:spcBef>
                <a:spcPts val="1200"/>
              </a:spcBef>
            </a:pPr>
            <a:r>
              <a:rPr lang="cs-CZ" sz="2400" dirty="0" smtClean="0"/>
              <a:t>Pokles členství v </a:t>
            </a:r>
            <a:r>
              <a:rPr lang="cs-CZ" sz="2400" dirty="0" smtClean="0"/>
              <a:t>odborech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400" dirty="0" smtClean="0"/>
              <a:t>v </a:t>
            </a:r>
            <a:r>
              <a:rPr lang="cs-CZ" sz="2400" dirty="0"/>
              <a:t>roce 1973 bylo odborově organizováno 24 </a:t>
            </a:r>
            <a:r>
              <a:rPr lang="en-US" sz="2400" dirty="0"/>
              <a:t>%</a:t>
            </a:r>
            <a:r>
              <a:rPr lang="cs-CZ" sz="2400" dirty="0"/>
              <a:t> pracovní síly, 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400" dirty="0"/>
              <a:t>v roce 2006 to bylo pouze 12 </a:t>
            </a:r>
            <a:r>
              <a:rPr lang="en-US" sz="2400" dirty="0"/>
              <a:t>% </a:t>
            </a:r>
            <a:r>
              <a:rPr lang="en-US" sz="2400" dirty="0" err="1"/>
              <a:t>pracovn</a:t>
            </a:r>
            <a:r>
              <a:rPr lang="cs-CZ" sz="2400" dirty="0"/>
              <a:t>í </a:t>
            </a:r>
            <a:r>
              <a:rPr lang="cs-CZ" sz="2400" dirty="0" smtClean="0"/>
              <a:t>síly</a:t>
            </a:r>
            <a:endParaRPr lang="cs-CZ" sz="2400" dirty="0" smtClean="0"/>
          </a:p>
          <a:p>
            <a:pPr lvl="1" eaLnBrk="1" hangingPunct="1">
              <a:spcBef>
                <a:spcPts val="1200"/>
              </a:spcBef>
            </a:pPr>
            <a:r>
              <a:rPr lang="cs-CZ" sz="2400" dirty="0"/>
              <a:t>Odbory většinou zastupují </a:t>
            </a:r>
            <a:r>
              <a:rPr lang="cs-CZ" sz="2400" dirty="0" smtClean="0"/>
              <a:t>pracovníky bez VŠ vzdělání </a:t>
            </a:r>
            <a:endParaRPr lang="cs-CZ" sz="2400" dirty="0" smtClean="0"/>
          </a:p>
          <a:p>
            <a:pPr lvl="1" eaLnBrk="1" hangingPunct="1">
              <a:spcBef>
                <a:spcPts val="1200"/>
              </a:spcBef>
            </a:pPr>
            <a:r>
              <a:rPr lang="cs-CZ" sz="2400" dirty="0" smtClean="0"/>
              <a:t>Odborová </a:t>
            </a:r>
            <a:r>
              <a:rPr lang="cs-CZ" sz="2400" dirty="0" smtClean="0"/>
              <a:t>mzda je (</a:t>
            </a:r>
            <a:r>
              <a:rPr lang="cs-CZ" sz="2400" dirty="0" err="1" smtClean="0"/>
              <a:t>ceteris</a:t>
            </a:r>
            <a:r>
              <a:rPr lang="cs-CZ" sz="2400" dirty="0" smtClean="0"/>
              <a:t> </a:t>
            </a:r>
            <a:r>
              <a:rPr lang="cs-CZ" sz="2400" dirty="0" err="1" smtClean="0"/>
              <a:t>paribus</a:t>
            </a:r>
            <a:r>
              <a:rPr lang="cs-CZ" sz="2400" dirty="0" smtClean="0"/>
              <a:t>) o 15 </a:t>
            </a:r>
            <a:r>
              <a:rPr lang="en-US" sz="2400" dirty="0" smtClean="0"/>
              <a:t>% </a:t>
            </a:r>
            <a:r>
              <a:rPr lang="en-US" sz="2400" dirty="0" err="1" smtClean="0"/>
              <a:t>vy</a:t>
            </a:r>
            <a:r>
              <a:rPr lang="cs-CZ" sz="2400" dirty="0" err="1" smtClean="0"/>
              <a:t>šší</a:t>
            </a:r>
            <a:r>
              <a:rPr lang="cs-CZ" sz="2400" dirty="0" smtClean="0"/>
              <a:t> než neodborová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1465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1"/>
            <a:ext cx="91440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Proč se příjmová nerovnost zvýšila?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9144000" cy="51054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sz="2800" dirty="0" err="1" smtClean="0"/>
              <a:t>Institu</a:t>
            </a:r>
            <a:r>
              <a:rPr lang="cs-CZ" sz="2800" dirty="0" err="1" smtClean="0"/>
              <a:t>cionální</a:t>
            </a:r>
            <a:r>
              <a:rPr lang="cs-CZ" sz="2800" dirty="0" smtClean="0"/>
              <a:t> změny na trhu práce</a:t>
            </a:r>
            <a:endParaRPr lang="en-US" sz="2800" dirty="0" smtClean="0"/>
          </a:p>
          <a:p>
            <a:pPr lvl="1" eaLnBrk="1" hangingPunct="1">
              <a:spcBef>
                <a:spcPts val="1200"/>
              </a:spcBef>
            </a:pPr>
            <a:r>
              <a:rPr lang="cs-CZ" sz="2400" dirty="0" smtClean="0"/>
              <a:t>Reálný </a:t>
            </a:r>
            <a:r>
              <a:rPr lang="cs-CZ" sz="2400" dirty="0" smtClean="0"/>
              <a:t>pokles </a:t>
            </a:r>
            <a:r>
              <a:rPr lang="cs-CZ" sz="2400" dirty="0"/>
              <a:t>m</a:t>
            </a:r>
            <a:r>
              <a:rPr lang="en-US" sz="2400" dirty="0" err="1" smtClean="0"/>
              <a:t>inim</a:t>
            </a:r>
            <a:r>
              <a:rPr lang="cs-CZ" sz="2400" dirty="0" err="1" smtClean="0"/>
              <a:t>ální</a:t>
            </a:r>
            <a:r>
              <a:rPr lang="cs-CZ" sz="2400" dirty="0" smtClean="0"/>
              <a:t> </a:t>
            </a:r>
            <a:r>
              <a:rPr lang="cs-CZ" sz="2400" dirty="0" smtClean="0"/>
              <a:t>mzdy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400" dirty="0" smtClean="0"/>
              <a:t>Její </a:t>
            </a:r>
            <a:r>
              <a:rPr lang="cs-CZ" sz="2400" dirty="0" smtClean="0"/>
              <a:t>nominální hodnota se mezi roky 1981 a 1989 nezměnila </a:t>
            </a:r>
            <a:r>
              <a:rPr lang="cs-CZ" sz="2400" dirty="0"/>
              <a:t>(</a:t>
            </a:r>
            <a:r>
              <a:rPr lang="cs-CZ" sz="2400" dirty="0" smtClean="0"/>
              <a:t>3.35 </a:t>
            </a:r>
            <a:r>
              <a:rPr lang="cs-CZ" sz="2400" dirty="0" smtClean="0"/>
              <a:t>dolaru za </a:t>
            </a:r>
            <a:r>
              <a:rPr lang="cs-CZ" sz="2400" dirty="0" smtClean="0"/>
              <a:t>hodinu)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400" dirty="0" smtClean="0"/>
              <a:t>Cenová </a:t>
            </a:r>
            <a:r>
              <a:rPr lang="cs-CZ" sz="2400" dirty="0" smtClean="0"/>
              <a:t>hladina během té doby rostla, takže reálná hodnota minimální mzdy </a:t>
            </a:r>
            <a:r>
              <a:rPr lang="cs-CZ" sz="2400" dirty="0" smtClean="0"/>
              <a:t>klesala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400" dirty="0" smtClean="0"/>
              <a:t>Po </a:t>
            </a:r>
            <a:r>
              <a:rPr lang="cs-CZ" sz="2400" dirty="0" smtClean="0"/>
              <a:t>přepočtu na hodnotu dolaru v roce </a:t>
            </a:r>
            <a:r>
              <a:rPr lang="cs-CZ" sz="2400" dirty="0" smtClean="0"/>
              <a:t>1995: 5.62 </a:t>
            </a:r>
            <a:r>
              <a:rPr lang="cs-CZ" sz="2400" dirty="0" smtClean="0"/>
              <a:t>dolaru v roce 1981 </a:t>
            </a:r>
            <a:r>
              <a:rPr lang="cs-CZ" sz="2400" dirty="0" err="1" smtClean="0"/>
              <a:t>vs</a:t>
            </a:r>
            <a:r>
              <a:rPr lang="cs-CZ" sz="2400" dirty="0" smtClean="0"/>
              <a:t> 4.12 dolaru v roce 1990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745744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4400" dirty="0" smtClean="0"/>
              <a:t>Problém s existujícími vysvětleními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5" y="1600200"/>
            <a:ext cx="9144000" cy="480060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cs-CZ" dirty="0" smtClean="0"/>
              <a:t>Imigrace a mezinárodní obchod dokážou vysvětlit růst mzdového rozdílu mezi kvalifikovanou a nekvalifikovanou prací</a:t>
            </a:r>
          </a:p>
          <a:p>
            <a:pPr lvl="1">
              <a:spcBef>
                <a:spcPts val="1000"/>
              </a:spcBef>
            </a:pPr>
            <a:r>
              <a:rPr lang="cs-CZ" sz="2000" dirty="0" smtClean="0"/>
              <a:t>Nedokáží ovšem vysvětlit růst mzdového rozdílu v rámci </a:t>
            </a:r>
            <a:r>
              <a:rPr lang="cs-CZ" sz="2000" dirty="0"/>
              <a:t>stejných demografických a dovednostních </a:t>
            </a:r>
            <a:r>
              <a:rPr lang="cs-CZ" sz="2000" dirty="0" smtClean="0"/>
              <a:t>skupin.</a:t>
            </a:r>
          </a:p>
          <a:p>
            <a:pPr>
              <a:spcBef>
                <a:spcPts val="1000"/>
              </a:spcBef>
            </a:pPr>
            <a:r>
              <a:rPr lang="cs-CZ" dirty="0" smtClean="0"/>
              <a:t>Reálný pokles minimální mzdy dokáže vysvětlit pokles příjmů nekvalifikovaných pracovníků</a:t>
            </a:r>
          </a:p>
          <a:p>
            <a:pPr lvl="1">
              <a:spcBef>
                <a:spcPts val="1000"/>
              </a:spcBef>
            </a:pPr>
            <a:r>
              <a:rPr lang="cs-CZ" sz="2000" dirty="0" smtClean="0"/>
              <a:t>Nedokáže vysvětlit rapidní nárůst příjmů u vysoce-kvalifikovaných pracovníků</a:t>
            </a:r>
          </a:p>
          <a:p>
            <a:pPr>
              <a:spcBef>
                <a:spcPts val="1000"/>
              </a:spcBef>
            </a:pPr>
            <a:r>
              <a:rPr lang="cs-CZ" dirty="0" smtClean="0"/>
              <a:t>Technologická změna úplně nesedí časově</a:t>
            </a:r>
          </a:p>
          <a:p>
            <a:pPr lvl="1">
              <a:spcBef>
                <a:spcPts val="1000"/>
              </a:spcBef>
            </a:pPr>
            <a:r>
              <a:rPr lang="cs-CZ" sz="2000" dirty="0" smtClean="0"/>
              <a:t>Nárůst nerovnosti v příjmech hlavně v 80-tých letech, zatímco počítačová revoluce spíše v 90-tých letech</a:t>
            </a:r>
          </a:p>
          <a:p>
            <a:pPr>
              <a:spcBef>
                <a:spcPts val="1000"/>
              </a:spcBef>
            </a:pPr>
            <a:r>
              <a:rPr lang="cs-CZ" sz="2800" dirty="0" smtClean="0"/>
              <a:t> </a:t>
            </a:r>
            <a:r>
              <a:rPr lang="cs-CZ" dirty="0" smtClean="0"/>
              <a:t>Ne všechny země zažívají nárůst příjmové nerovnosti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865399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r>
              <a:rPr lang="cs-CZ" sz="4400" dirty="0" smtClean="0"/>
              <a:t>Počítače, tužky a mzdová struktura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572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V roce 1984 v USA používalo počítač v práci pouze 25 </a:t>
            </a:r>
            <a:r>
              <a:rPr lang="en-US" dirty="0" smtClean="0"/>
              <a:t>%</a:t>
            </a:r>
            <a:r>
              <a:rPr lang="cs-CZ" dirty="0" smtClean="0"/>
              <a:t> pracovníků, v roce 1997 to bylo 50 </a:t>
            </a:r>
            <a:r>
              <a:rPr lang="en-US" dirty="0" smtClean="0"/>
              <a:t>%.</a:t>
            </a:r>
            <a:endParaRPr lang="cs-CZ" dirty="0" smtClean="0"/>
          </a:p>
          <a:p>
            <a:pPr>
              <a:spcBef>
                <a:spcPts val="1200"/>
              </a:spcBef>
            </a:pPr>
            <a:r>
              <a:rPr lang="cs-CZ" dirty="0" smtClean="0"/>
              <a:t>Kdo používá počítač</a:t>
            </a:r>
            <a:r>
              <a:rPr lang="en-US" dirty="0" smtClean="0"/>
              <a:t> </a:t>
            </a:r>
            <a:r>
              <a:rPr lang="en-US" dirty="0" err="1" smtClean="0"/>
              <a:t>vyd</a:t>
            </a:r>
            <a:r>
              <a:rPr lang="cs-CZ" dirty="0" err="1" smtClean="0"/>
              <a:t>ělává</a:t>
            </a:r>
            <a:r>
              <a:rPr lang="cs-CZ" dirty="0" smtClean="0"/>
              <a:t> v průměru</a:t>
            </a:r>
            <a:r>
              <a:rPr lang="en-US" dirty="0" smtClean="0"/>
              <a:t> o 18 </a:t>
            </a:r>
            <a:r>
              <a:rPr lang="en-US" dirty="0" err="1" smtClean="0"/>
              <a:t>procent</a:t>
            </a:r>
            <a:r>
              <a:rPr lang="en-US" dirty="0" smtClean="0"/>
              <a:t> v</a:t>
            </a:r>
            <a:r>
              <a:rPr lang="cs-CZ" dirty="0" smtClean="0"/>
              <a:t>í</a:t>
            </a:r>
            <a:r>
              <a:rPr lang="en-US" dirty="0" smtClean="0"/>
              <a:t>c</a:t>
            </a:r>
            <a:endParaRPr lang="cs-CZ" dirty="0" smtClean="0"/>
          </a:p>
          <a:p>
            <a:pPr>
              <a:spcBef>
                <a:spcPts val="1200"/>
              </a:spcBef>
            </a:pPr>
            <a:r>
              <a:rPr lang="cs-CZ" dirty="0" smtClean="0"/>
              <a:t>Častý argument pro hypotézu technologické změny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Zvyšuje počítač produktivitu pracovníků nebo byli k počítačům vybráni ti nejschopnější pracovníci?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Je těch 18 procent výsledkem zvýšení produktivity, kvůli používání počítačů nebo to pouze měří vrozený rozdíl mezi schopnostmi dvou skupin pracovníků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Výzkum v Německu: Ti kdo používají v práci tužku, vydělávají v průměru o 14 procent víc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9349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838200"/>
            <a:ext cx="8229600" cy="7604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Úvod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1540" y="2133600"/>
            <a:ext cx="8915400" cy="4373563"/>
          </a:xfrm>
        </p:spPr>
        <p:txBody>
          <a:bodyPr/>
          <a:lstStyle/>
          <a:p>
            <a:pPr eaLnBrk="1" hangingPunct="1"/>
            <a:r>
              <a:rPr lang="cs-CZ" sz="3200" dirty="0" smtClean="0"/>
              <a:t>Někteří pracovníci vydělávají víc než jiní</a:t>
            </a:r>
            <a:endParaRPr lang="en-US" sz="3200" dirty="0" smtClean="0"/>
          </a:p>
          <a:p>
            <a:pPr lvl="1" eaLnBrk="1" hangingPunct="1"/>
            <a:r>
              <a:rPr lang="cs-CZ" sz="2400" dirty="0" smtClean="0"/>
              <a:t>Rozdíly v produktivitě</a:t>
            </a:r>
            <a:endParaRPr lang="en-US" sz="2400" dirty="0" smtClean="0"/>
          </a:p>
          <a:p>
            <a:pPr lvl="1" eaLnBrk="1" hangingPunct="1"/>
            <a:r>
              <a:rPr lang="cs-CZ" sz="2400" dirty="0" smtClean="0"/>
              <a:t>Míra výnosu z různých dovedností se liší</a:t>
            </a:r>
            <a:endParaRPr lang="en-US" sz="2400" dirty="0" smtClean="0"/>
          </a:p>
          <a:p>
            <a:pPr eaLnBrk="1" hangingPunct="1"/>
            <a:endParaRPr lang="en-US" sz="3600" dirty="0" smtClean="0"/>
          </a:p>
          <a:p>
            <a:pPr eaLnBrk="1" hangingPunct="1"/>
            <a:r>
              <a:rPr lang="cs-CZ" sz="3200" dirty="0" smtClean="0"/>
              <a:t>Tato kapitola se zabývá příjmovou nerovností a faktory, které k ní přispívají</a:t>
            </a:r>
            <a:endParaRPr lang="en-US" sz="32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838200"/>
            <a:ext cx="8229600" cy="6572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Výdělky </a:t>
            </a:r>
            <a:r>
              <a:rPr 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uper</a:t>
            </a: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hvězd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057400"/>
            <a:ext cx="8610600" cy="4373563"/>
          </a:xfrm>
        </p:spPr>
        <p:txBody>
          <a:bodyPr/>
          <a:lstStyle/>
          <a:p>
            <a:r>
              <a:rPr lang="cs-CZ" i="1" dirty="0"/>
              <a:t>Fenomén </a:t>
            </a:r>
            <a:r>
              <a:rPr lang="cs-CZ" i="1" dirty="0" smtClean="0"/>
              <a:t>Superstar - </a:t>
            </a:r>
            <a:r>
              <a:rPr lang="cs-CZ" dirty="0" smtClean="0"/>
              <a:t>někteří jedinci vydělávají </a:t>
            </a:r>
            <a:r>
              <a:rPr lang="cs-CZ" dirty="0"/>
              <a:t>mnohonásobky toho, co </a:t>
            </a:r>
            <a:r>
              <a:rPr lang="cs-CZ" dirty="0" smtClean="0"/>
              <a:t>průměrní </a:t>
            </a:r>
            <a:r>
              <a:rPr lang="cs-CZ" dirty="0"/>
              <a:t>jedinci v daném </a:t>
            </a:r>
            <a:r>
              <a:rPr lang="cs-CZ" dirty="0" smtClean="0"/>
              <a:t>odvětví.</a:t>
            </a:r>
          </a:p>
          <a:p>
            <a:pPr lvl="1"/>
            <a:r>
              <a:rPr lang="cs-CZ" sz="2000" dirty="0"/>
              <a:t>p</a:t>
            </a:r>
            <a:r>
              <a:rPr lang="cs-CZ" sz="2000" dirty="0" smtClean="0"/>
              <a:t>říklady: zábavní průmysl, vrcholový sport, … </a:t>
            </a:r>
          </a:p>
          <a:p>
            <a:pPr lvl="1"/>
            <a:r>
              <a:rPr lang="cs-CZ" sz="2000" dirty="0" err="1"/>
              <a:t>a</a:t>
            </a:r>
            <a:r>
              <a:rPr lang="cs-CZ" sz="2000" dirty="0" err="1" smtClean="0"/>
              <a:t>ntipříklady</a:t>
            </a:r>
            <a:r>
              <a:rPr lang="cs-CZ" sz="2000" dirty="0" smtClean="0"/>
              <a:t>: zedníci, tesaři, chirurgové, …</a:t>
            </a:r>
          </a:p>
          <a:p>
            <a:pPr marL="457200" lvl="1" indent="0">
              <a:buNone/>
            </a:pPr>
            <a:endParaRPr lang="cs-CZ" sz="2000" dirty="0"/>
          </a:p>
          <a:p>
            <a:r>
              <a:rPr lang="cs-CZ" dirty="0" err="1" smtClean="0"/>
              <a:t>Superstars</a:t>
            </a:r>
            <a:r>
              <a:rPr lang="cs-CZ" dirty="0" smtClean="0"/>
              <a:t> </a:t>
            </a:r>
            <a:r>
              <a:rPr lang="cs-CZ" dirty="0"/>
              <a:t>vznikají na trzích, které </a:t>
            </a:r>
            <a:r>
              <a:rPr lang="cs-CZ" dirty="0" smtClean="0"/>
              <a:t>splňují dvě </a:t>
            </a:r>
            <a:r>
              <a:rPr lang="cs-CZ" dirty="0"/>
              <a:t>vlastnosti:</a:t>
            </a:r>
          </a:p>
          <a:p>
            <a:pPr lvl="1"/>
            <a:r>
              <a:rPr lang="cs-CZ" sz="2000" dirty="0"/>
              <a:t>každý zákazník na trhu chce statek vyrobený </a:t>
            </a:r>
            <a:r>
              <a:rPr lang="cs-CZ" sz="2000" dirty="0" smtClean="0"/>
              <a:t>nejlepším výrobcem</a:t>
            </a:r>
            <a:endParaRPr lang="cs-CZ" sz="2000" dirty="0"/>
          </a:p>
          <a:p>
            <a:pPr lvl="1"/>
            <a:r>
              <a:rPr lang="cs-CZ" sz="2000" dirty="0"/>
              <a:t>statky se vyrábí technologií, která nejlepším </a:t>
            </a:r>
            <a:r>
              <a:rPr lang="cs-CZ" sz="2000" dirty="0" smtClean="0"/>
              <a:t>výrobcům umožnuje </a:t>
            </a:r>
            <a:r>
              <a:rPr lang="cs-CZ" sz="2000" dirty="0"/>
              <a:t>prodat každému zákazníkovi s nízkými náklady</a:t>
            </a:r>
            <a:endParaRPr lang="en-US" sz="20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331" name="Rectangle 15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12192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Výdělky superhvězd v zábavním průmyslu</a:t>
            </a: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2010</a:t>
            </a:r>
          </a:p>
        </p:txBody>
      </p:sp>
      <p:graphicFrame>
        <p:nvGraphicFramePr>
          <p:cNvPr id="37962" name="Group 74"/>
          <p:cNvGraphicFramePr>
            <a:graphicFrameLocks noGrp="1"/>
          </p:cNvGraphicFramePr>
          <p:nvPr/>
        </p:nvGraphicFramePr>
        <p:xfrm>
          <a:off x="2133600" y="2133600"/>
          <a:ext cx="5105400" cy="4592320"/>
        </p:xfrm>
        <a:graphic>
          <a:graphicData uri="http://schemas.openxmlformats.org/drawingml/2006/table">
            <a:tbl>
              <a:tblPr/>
              <a:tblGrid>
                <a:gridCol w="1252538"/>
                <a:gridCol w="2197100"/>
                <a:gridCol w="1655762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Rank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Name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2010 Income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Oprah Winfrey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315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James Cameron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210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U2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130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Tyler Perry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125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Michael Bay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120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AC/DC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114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Tiger Woods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105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Steven Spielberg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Jerry Bruckheimer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George Lucas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95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Beyonce Knowles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87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Simon Cowell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80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Dr. Phil McGraw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80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Jonny Depp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75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Jerry Seinfeld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75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85800"/>
            <a:ext cx="8229600" cy="8096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Mezigenerační nerovnost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91440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cs-CZ" i="1" dirty="0" smtClean="0"/>
              <a:t>Sociální mobilita</a:t>
            </a:r>
            <a:r>
              <a:rPr lang="cs-CZ" dirty="0" smtClean="0"/>
              <a:t> 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cs-CZ" sz="2000" dirty="0" smtClean="0"/>
              <a:t>vztah mezi schopnostmi rodičů a jejich dětí.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cs-CZ" sz="2000" dirty="0" smtClean="0"/>
              <a:t>Obecně: </a:t>
            </a:r>
            <a:r>
              <a:rPr lang="cs-CZ" sz="2000" dirty="0" smtClean="0"/>
              <a:t>transmisní proces mezi generacemi co se týče schopností, příjmu, bohatství, sociálního </a:t>
            </a:r>
            <a:r>
              <a:rPr lang="cs-CZ" sz="2000" dirty="0" smtClean="0"/>
              <a:t>postavení</a:t>
            </a:r>
            <a:endParaRPr lang="cs-CZ" sz="2000" dirty="0" smtClean="0"/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cs-CZ" dirty="0" smtClean="0"/>
              <a:t>Existuje pozitivní korelace mezi schopnostmi rodičů a jejich dětí</a:t>
            </a:r>
            <a:r>
              <a:rPr lang="cs-CZ" dirty="0" smtClean="0"/>
              <a:t>.</a:t>
            </a:r>
            <a:endParaRPr lang="en-US" sz="1200" dirty="0" smtClean="0"/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cs-CZ" sz="2000" dirty="0" smtClean="0"/>
              <a:t>Rodiče s vyšším příjmem typicky investují více do vzdělání svých dětí než rodiče s nižším příjmem</a:t>
            </a:r>
            <a:r>
              <a:rPr lang="en-US" sz="2000" dirty="0" smtClean="0"/>
              <a:t>.</a:t>
            </a:r>
            <a:endParaRPr lang="cs-CZ" sz="2000" dirty="0" smtClean="0"/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cs-CZ" sz="2000" dirty="0" smtClean="0"/>
              <a:t>Existuje také určitá dědičnost </a:t>
            </a:r>
            <a:r>
              <a:rPr lang="cs-CZ" sz="2000" dirty="0" smtClean="0"/>
              <a:t>schopností</a:t>
            </a:r>
            <a:endParaRPr lang="en-US" sz="1200" dirty="0" smtClean="0"/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cs-CZ" dirty="0" smtClean="0"/>
              <a:t>Existuje tendence, že se příjmová nerovnost mezi rodinami snižuje v čase. Nazýváme ji </a:t>
            </a:r>
            <a:r>
              <a:rPr lang="cs-CZ" i="1" dirty="0" smtClean="0"/>
              <a:t>regrese směrem k průměru</a:t>
            </a:r>
            <a:r>
              <a:rPr lang="cs-CZ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6858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4000" dirty="0" smtClean="0">
                <a:cs typeface="Times New Roman" pitchFamily="18" charset="0"/>
              </a:rPr>
              <a:t>Mezi</a:t>
            </a:r>
            <a:r>
              <a:rPr lang="en-US" sz="4000" dirty="0" smtClean="0">
                <a:cs typeface="Times New Roman" pitchFamily="18" charset="0"/>
              </a:rPr>
              <a:t>genera</a:t>
            </a:r>
            <a:r>
              <a:rPr lang="cs-CZ" sz="4000" dirty="0" smtClean="0">
                <a:cs typeface="Times New Roman" pitchFamily="18" charset="0"/>
              </a:rPr>
              <a:t>ční propojení schopností</a:t>
            </a:r>
            <a:endParaRPr lang="en-US" sz="4000" dirty="0"/>
          </a:p>
        </p:txBody>
      </p:sp>
      <p:grpSp>
        <p:nvGrpSpPr>
          <p:cNvPr id="50178" name="Group 4"/>
          <p:cNvGrpSpPr>
            <a:grpSpLocks/>
          </p:cNvGrpSpPr>
          <p:nvPr/>
        </p:nvGrpSpPr>
        <p:grpSpPr bwMode="auto">
          <a:xfrm>
            <a:off x="4495800" y="2234987"/>
            <a:ext cx="4580024" cy="3713048"/>
            <a:chOff x="2959" y="1878"/>
            <a:chExt cx="7677" cy="4671"/>
          </a:xfrm>
        </p:grpSpPr>
        <p:sp>
          <p:nvSpPr>
            <p:cNvPr id="50180" name="Line 5"/>
            <p:cNvSpPr>
              <a:spLocks noChangeShapeType="1"/>
            </p:cNvSpPr>
            <p:nvPr/>
          </p:nvSpPr>
          <p:spPr bwMode="auto">
            <a:xfrm>
              <a:off x="3405" y="2378"/>
              <a:ext cx="0" cy="38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1" name="Line 6"/>
            <p:cNvSpPr>
              <a:spLocks noChangeShapeType="1"/>
            </p:cNvSpPr>
            <p:nvPr/>
          </p:nvSpPr>
          <p:spPr bwMode="auto">
            <a:xfrm>
              <a:off x="3421" y="6145"/>
              <a:ext cx="47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2" name="Text Box 7"/>
            <p:cNvSpPr txBox="1">
              <a:spLocks noChangeArrowheads="1"/>
            </p:cNvSpPr>
            <p:nvPr/>
          </p:nvSpPr>
          <p:spPr bwMode="auto">
            <a:xfrm>
              <a:off x="2959" y="1878"/>
              <a:ext cx="1671" cy="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Výdělky dětí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0183" name="Text Box 8"/>
            <p:cNvSpPr txBox="1">
              <a:spLocks noChangeArrowheads="1"/>
            </p:cNvSpPr>
            <p:nvPr/>
          </p:nvSpPr>
          <p:spPr bwMode="auto">
            <a:xfrm>
              <a:off x="6454" y="6197"/>
              <a:ext cx="1962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Výdělky rodičů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85705" name="Line 9"/>
            <p:cNvSpPr>
              <a:spLocks noChangeShapeType="1"/>
            </p:cNvSpPr>
            <p:nvPr/>
          </p:nvSpPr>
          <p:spPr bwMode="auto">
            <a:xfrm flipV="1">
              <a:off x="3417" y="2255"/>
              <a:ext cx="3921" cy="3920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85706" name="Line 10"/>
            <p:cNvSpPr>
              <a:spLocks noChangeShapeType="1"/>
            </p:cNvSpPr>
            <p:nvPr/>
          </p:nvSpPr>
          <p:spPr bwMode="auto">
            <a:xfrm>
              <a:off x="3402" y="4029"/>
              <a:ext cx="4411" cy="0"/>
            </a:xfrm>
            <a:prstGeom prst="line">
              <a:avLst/>
            </a:prstGeom>
            <a:noFill/>
            <a:ln w="15875">
              <a:solidFill>
                <a:schemeClr val="accent6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85707" name="Line 11"/>
            <p:cNvSpPr>
              <a:spLocks noChangeShapeType="1"/>
            </p:cNvSpPr>
            <p:nvPr/>
          </p:nvSpPr>
          <p:spPr bwMode="auto">
            <a:xfrm flipV="1">
              <a:off x="3402" y="3338"/>
              <a:ext cx="4241" cy="1410"/>
            </a:xfrm>
            <a:prstGeom prst="line">
              <a:avLst/>
            </a:prstGeom>
            <a:noFill/>
            <a:ln w="22225">
              <a:solidFill>
                <a:schemeClr val="accent6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0187" name="Arc 12"/>
            <p:cNvSpPr>
              <a:spLocks/>
            </p:cNvSpPr>
            <p:nvPr/>
          </p:nvSpPr>
          <p:spPr bwMode="auto">
            <a:xfrm>
              <a:off x="3723" y="5838"/>
              <a:ext cx="143" cy="30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8" name="Text Box 13"/>
            <p:cNvSpPr txBox="1">
              <a:spLocks noChangeArrowheads="1"/>
            </p:cNvSpPr>
            <p:nvPr/>
          </p:nvSpPr>
          <p:spPr bwMode="auto">
            <a:xfrm>
              <a:off x="3956" y="5737"/>
              <a:ext cx="430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200">
                  <a:solidFill>
                    <a:schemeClr val="bg1"/>
                  </a:solidFill>
                  <a:latin typeface="Times New Roman" pitchFamily="18" charset="0"/>
                </a:rPr>
                <a:t>45</a:t>
              </a:r>
              <a:r>
                <a:rPr lang="en-US" sz="120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</a:t>
              </a:r>
              <a:endParaRPr lang="en-US" sz="12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0189" name="Text Box 14"/>
            <p:cNvSpPr txBox="1">
              <a:spLocks noChangeArrowheads="1"/>
            </p:cNvSpPr>
            <p:nvPr/>
          </p:nvSpPr>
          <p:spPr bwMode="auto">
            <a:xfrm>
              <a:off x="7418" y="2015"/>
              <a:ext cx="1532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A</a:t>
              </a:r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, </a:t>
              </a:r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sklon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= 1</a:t>
              </a:r>
            </a:p>
          </p:txBody>
        </p:sp>
        <p:sp>
          <p:nvSpPr>
            <p:cNvPr id="50190" name="Text Box 15"/>
            <p:cNvSpPr txBox="1">
              <a:spLocks noChangeArrowheads="1"/>
            </p:cNvSpPr>
            <p:nvPr/>
          </p:nvSpPr>
          <p:spPr bwMode="auto">
            <a:xfrm>
              <a:off x="7893" y="3902"/>
              <a:ext cx="1620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B</a:t>
              </a:r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, </a:t>
              </a:r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sklon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= 0</a:t>
              </a:r>
            </a:p>
          </p:txBody>
        </p:sp>
        <p:sp>
          <p:nvSpPr>
            <p:cNvPr id="50191" name="Text Box 16"/>
            <p:cNvSpPr txBox="1">
              <a:spLocks noChangeArrowheads="1"/>
            </p:cNvSpPr>
            <p:nvPr/>
          </p:nvSpPr>
          <p:spPr bwMode="auto">
            <a:xfrm>
              <a:off x="7725" y="3176"/>
              <a:ext cx="2911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C</a:t>
              </a:r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, </a:t>
              </a:r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sklon je mezi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0 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</a:rPr>
                <a:t>a </a:t>
              </a:r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1</a:t>
              </a:r>
              <a:endParaRPr lang="en-US" sz="1400" i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50179" name="Rectangle 17"/>
          <p:cNvSpPr>
            <a:spLocks noChangeArrowheads="1"/>
          </p:cNvSpPr>
          <p:nvPr/>
        </p:nvSpPr>
        <p:spPr bwMode="auto">
          <a:xfrm>
            <a:off x="375313" y="1782522"/>
            <a:ext cx="3810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Sklon regresní linie mezi výdělkem dětí a výdělkem rodičů udává </a:t>
            </a:r>
            <a:r>
              <a:rPr lang="cs-CZ" sz="2000" i="1" dirty="0" smtClean="0">
                <a:solidFill>
                  <a:srgbClr val="275093"/>
                </a:solidFill>
                <a:cs typeface="Times New Roman" pitchFamily="18" charset="0"/>
              </a:rPr>
              <a:t>mezigenerační korelaci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. </a:t>
            </a:r>
            <a:endParaRPr lang="cs-CZ" sz="2000" dirty="0" smtClean="0">
              <a:solidFill>
                <a:srgbClr val="275093"/>
              </a:solidFill>
              <a:cs typeface="Times New Roman" pitchFamily="18" charset="0"/>
            </a:endParaRPr>
          </a:p>
          <a:p>
            <a:endParaRPr lang="cs-CZ" sz="2000" dirty="0" smtClean="0">
              <a:solidFill>
                <a:srgbClr val="275093"/>
              </a:solidFill>
              <a:cs typeface="Times New Roman" pitchFamily="18" charset="0"/>
            </a:endParaRPr>
          </a:p>
          <a:p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Pokud je sklon roven 1, výdělky rodičů úplně přetrvávají do další generace a regrese směrem k průměru neexistuje. </a:t>
            </a:r>
          </a:p>
          <a:p>
            <a:endParaRPr lang="cs-CZ" sz="2000" dirty="0">
              <a:solidFill>
                <a:srgbClr val="275093"/>
              </a:solidFill>
              <a:cs typeface="Times New Roman" pitchFamily="18" charset="0"/>
            </a:endParaRPr>
          </a:p>
          <a:p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Pokud je sklon roven 0, výdělek dětí je nezávislý na výdělku rodičů a regrese směrem k průměru je úplná (dokonalá). </a:t>
            </a:r>
            <a:endParaRPr lang="en-US" sz="2000" dirty="0">
              <a:solidFill>
                <a:srgbClr val="275093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sz="4000" dirty="0">
                <a:cs typeface="Times New Roman" pitchFamily="18" charset="0"/>
              </a:rPr>
              <a:t>Mezi</a:t>
            </a:r>
            <a:r>
              <a:rPr lang="en-US" sz="4000" dirty="0">
                <a:cs typeface="Times New Roman" pitchFamily="18" charset="0"/>
              </a:rPr>
              <a:t>genera</a:t>
            </a:r>
            <a:r>
              <a:rPr lang="cs-CZ" sz="4000" dirty="0">
                <a:cs typeface="Times New Roman" pitchFamily="18" charset="0"/>
              </a:rPr>
              <a:t>ční propojení schopností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648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Odhady mezigenerační korelace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Dříve obecný konsensus, že je řádově okolo 0.2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Současné odhady jsou vyšší, okolo 0.3 až 0.4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Důvodem jsou chyby měření ve schopnostech rodičů, dané nespolehlivými odpověďmi od jejich dětí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552840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dirty="0" smtClean="0"/>
              <a:t>Geny vs. výchova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724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Jak moc mezigenerační korelace závisí na genech a jak moc na výchově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Švédská data o adoptovaných dětech a jejich biologických a adoptovaných rodičích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Biologičtí rodiče měří vliv genů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Adoptovaní rodiče měří vliv výchovy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Mezigenerační korelace je 0.3 a ze dvou třetin je ovlivněna biologickými rodiči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Geny </a:t>
            </a:r>
            <a:r>
              <a:rPr lang="cs-CZ" sz="2000" dirty="0" err="1" smtClean="0"/>
              <a:t>hrajou</a:t>
            </a:r>
            <a:r>
              <a:rPr lang="cs-CZ" sz="2000" dirty="0" smtClean="0"/>
              <a:t> svou roli</a:t>
            </a:r>
          </a:p>
        </p:txBody>
      </p:sp>
    </p:spTree>
    <p:extLst>
      <p:ext uri="{BB962C8B-B14F-4D97-AF65-F5344CB8AC3E}">
        <p14:creationId xmlns:p14="http://schemas.microsoft.com/office/powerpoint/2010/main" val="14221384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dirty="0" smtClean="0"/>
              <a:t>Geny vs. výchova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800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Korejští sirotci adoptovaní po </a:t>
            </a:r>
            <a:r>
              <a:rPr lang="cs-CZ" dirty="0"/>
              <a:t>K</a:t>
            </a:r>
            <a:r>
              <a:rPr lang="cs-CZ" dirty="0" smtClean="0"/>
              <a:t>orejské válce v USA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Adoptivní rodina musela splňovat určitá kritéria</a:t>
            </a:r>
          </a:p>
          <a:p>
            <a:pPr lvl="1">
              <a:spcBef>
                <a:spcPts val="1200"/>
              </a:spcBef>
            </a:pPr>
            <a:r>
              <a:rPr lang="cs-CZ" sz="2000" dirty="0"/>
              <a:t>m</a:t>
            </a:r>
            <a:r>
              <a:rPr lang="cs-CZ" sz="2000" dirty="0" smtClean="0"/>
              <a:t>inimální příjem, sezdaní alespoň 3 roky, 25-45 let, ne více než 4 děti  </a:t>
            </a:r>
          </a:p>
          <a:p>
            <a:pPr>
              <a:spcBef>
                <a:spcPts val="1200"/>
              </a:spcBef>
            </a:pPr>
            <a:r>
              <a:rPr lang="cs-CZ" dirty="0"/>
              <a:t>P</a:t>
            </a:r>
            <a:r>
              <a:rPr lang="cs-CZ" dirty="0" smtClean="0"/>
              <a:t>otom v podstatě náhodné přiřazování dětí do rodin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Kdo dřív přijde, ten dřív adoptuje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Dítě adoptované malou rodinou s vysoce-vzdělanými rodiči mělo o rok delší vzdělání a o 16 </a:t>
            </a:r>
            <a:r>
              <a:rPr lang="en-US" dirty="0" smtClean="0"/>
              <a:t>%</a:t>
            </a:r>
            <a:r>
              <a:rPr lang="cs-CZ" dirty="0" smtClean="0"/>
              <a:t> větší pravděpodobnost ukončeného VŠ vzdělání než dítě adoptované velkou rodinou a málo-vzdělanými rodiči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Výchova hraje svou roli</a:t>
            </a:r>
          </a:p>
        </p:txBody>
      </p:sp>
    </p:spTree>
    <p:extLst>
      <p:ext uri="{BB962C8B-B14F-4D97-AF65-F5344CB8AC3E}">
        <p14:creationId xmlns:p14="http://schemas.microsoft.com/office/powerpoint/2010/main" val="2684784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990600"/>
            <a:ext cx="8229600" cy="6572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Rozdělení výdělků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2362200"/>
            <a:ext cx="8839200" cy="3429000"/>
          </a:xfrm>
        </p:spPr>
        <p:txBody>
          <a:bodyPr/>
          <a:lstStyle/>
          <a:p>
            <a:pPr eaLnBrk="1" hangingPunct="1"/>
            <a:r>
              <a:rPr lang="cs-CZ" sz="3200" dirty="0" smtClean="0"/>
              <a:t>Rozdělení mezd je pozitivně zešikmené</a:t>
            </a:r>
            <a:r>
              <a:rPr lang="en-US" sz="3200" dirty="0" smtClean="0"/>
              <a:t>.</a:t>
            </a:r>
          </a:p>
          <a:p>
            <a:pPr lvl="1" eaLnBrk="1" hangingPunct="1"/>
            <a:r>
              <a:rPr lang="cs-CZ" sz="2400" dirty="0" smtClean="0"/>
              <a:t>Dlouhý pravý konec</a:t>
            </a:r>
            <a:endParaRPr lang="en-US" sz="2400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cs-CZ" sz="3200" dirty="0" smtClean="0"/>
              <a:t>Malé procento pracovníků pobírá neproporčně velký podíl výdělků</a:t>
            </a:r>
            <a:endParaRPr lang="en-US" sz="32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229600" cy="8175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Rozdělení mezd v USA, 2010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2447925" y="1885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27" name="Picture 3" descr="C:\Martin\Výuka\Ekonomie práce\obrazky a tabulky\Chapter_07_Image_Library\Figure_7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080514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sz="4000" dirty="0" smtClean="0"/>
              <a:t>Mezinárodní rozdíly v rozdělení příjmu</a:t>
            </a:r>
            <a:endParaRPr lang="cs-CZ" sz="4000" dirty="0"/>
          </a:p>
        </p:txBody>
      </p:sp>
      <p:pic>
        <p:nvPicPr>
          <p:cNvPr id="2050" name="Picture 2" descr="C:\Martin\Výuka\Ekonomie práce\obrazky a tabulky\Chapter_07_Image_Library\Table_7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8275"/>
            <a:ext cx="8610600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766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85800"/>
            <a:ext cx="8915400" cy="8382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Mzdová struktura a lidský kapitál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9144000" cy="4343400"/>
          </a:xfrm>
        </p:spPr>
        <p:txBody>
          <a:bodyPr/>
          <a:lstStyle/>
          <a:p>
            <a:pPr eaLnBrk="1" hangingPunct="1"/>
            <a:r>
              <a:rPr lang="cs-CZ" sz="2800" dirty="0" smtClean="0"/>
              <a:t>Podle teorie lidského kapitálu mzdové rozdíly existují díky tomu, že</a:t>
            </a:r>
            <a:endParaRPr lang="en-US" sz="2800" dirty="0" smtClean="0"/>
          </a:p>
          <a:p>
            <a:pPr lvl="1" eaLnBrk="1" hangingPunct="1"/>
            <a:r>
              <a:rPr lang="cs-CZ" sz="2400" dirty="0"/>
              <a:t>se mezi pracovníky </a:t>
            </a:r>
            <a:r>
              <a:rPr lang="cs-CZ" sz="2400" dirty="0" smtClean="0"/>
              <a:t>liší míra </a:t>
            </a:r>
            <a:r>
              <a:rPr lang="cs-CZ" sz="2400" dirty="0"/>
              <a:t>investic do lidského </a:t>
            </a:r>
            <a:r>
              <a:rPr lang="cs-CZ" sz="2400" dirty="0" smtClean="0"/>
              <a:t>kapitálu</a:t>
            </a:r>
          </a:p>
          <a:p>
            <a:pPr lvl="1" eaLnBrk="1" hangingPunct="1"/>
            <a:r>
              <a:rPr lang="cs-CZ" sz="2400" dirty="0"/>
              <a:t>s</a:t>
            </a:r>
            <a:r>
              <a:rPr lang="cs-CZ" sz="2400" dirty="0" smtClean="0"/>
              <a:t>e pracovníci liší věkem. </a:t>
            </a:r>
            <a:r>
              <a:rPr lang="en-US" sz="2400" dirty="0" smtClean="0"/>
              <a:t>(</a:t>
            </a:r>
            <a:r>
              <a:rPr lang="cs-CZ" sz="2400" dirty="0" smtClean="0"/>
              <a:t>Mladí pracovníci stále akumulují lidský kapitál, zatímco starší pracovníci pobírají výnosy z předchozích investic do lidského kapitálu</a:t>
            </a:r>
            <a:r>
              <a:rPr lang="en-US" sz="2400" dirty="0" smtClean="0"/>
              <a:t>)</a:t>
            </a:r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cs-CZ" sz="2800" dirty="0" smtClean="0"/>
              <a:t>Existuje pozitivní korelace mezi vrozenými schopnostmi a investicemi do lidského kapitálu, což </a:t>
            </a:r>
            <a:r>
              <a:rPr lang="en-US" sz="2800" dirty="0" smtClean="0"/>
              <a:t>“</a:t>
            </a:r>
            <a:r>
              <a:rPr lang="cs-CZ" sz="2800" dirty="0" smtClean="0"/>
              <a:t>natahuje</a:t>
            </a:r>
            <a:r>
              <a:rPr lang="en-US" sz="2800" dirty="0" smtClean="0"/>
              <a:t>”</a:t>
            </a:r>
            <a:r>
              <a:rPr lang="cs-CZ" sz="2800" dirty="0" smtClean="0"/>
              <a:t> rozdělení mezd v populaci. </a:t>
            </a:r>
            <a:endParaRPr lang="en-US" sz="28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3999" cy="1103313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</a:t>
            </a:r>
            <a:r>
              <a:rPr lang="cs-CZ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č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jsou</a:t>
            </a:r>
            <a:r>
              <a:rPr lang="cs-CZ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vrozené </a:t>
            </a:r>
            <a:r>
              <a:rPr lang="en-US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schopnosti</a:t>
            </a:r>
            <a:r>
              <a:rPr lang="cs-CZ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 investice do lidského kapitálu korelované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3794" name="Group 4"/>
          <p:cNvGrpSpPr>
            <a:grpSpLocks/>
          </p:cNvGrpSpPr>
          <p:nvPr/>
        </p:nvGrpSpPr>
        <p:grpSpPr bwMode="auto">
          <a:xfrm>
            <a:off x="685800" y="2667000"/>
            <a:ext cx="7315200" cy="3505200"/>
            <a:chOff x="2989" y="1827"/>
            <a:chExt cx="6168" cy="4172"/>
          </a:xfrm>
        </p:grpSpPr>
        <p:sp>
          <p:nvSpPr>
            <p:cNvPr id="33796" name="Line 5"/>
            <p:cNvSpPr>
              <a:spLocks noChangeShapeType="1"/>
            </p:cNvSpPr>
            <p:nvPr/>
          </p:nvSpPr>
          <p:spPr bwMode="auto">
            <a:xfrm>
              <a:off x="3808" y="5547"/>
              <a:ext cx="534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7" name="Line 6"/>
            <p:cNvSpPr>
              <a:spLocks noChangeShapeType="1"/>
            </p:cNvSpPr>
            <p:nvPr/>
          </p:nvSpPr>
          <p:spPr bwMode="auto">
            <a:xfrm>
              <a:off x="4340" y="2383"/>
              <a:ext cx="1905" cy="2745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8" name="Line 7"/>
            <p:cNvSpPr>
              <a:spLocks noChangeShapeType="1"/>
            </p:cNvSpPr>
            <p:nvPr/>
          </p:nvSpPr>
          <p:spPr bwMode="auto">
            <a:xfrm>
              <a:off x="5334" y="2383"/>
              <a:ext cx="1905" cy="2745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9" name="Line 8"/>
            <p:cNvSpPr>
              <a:spLocks noChangeShapeType="1"/>
            </p:cNvSpPr>
            <p:nvPr/>
          </p:nvSpPr>
          <p:spPr bwMode="auto">
            <a:xfrm>
              <a:off x="6234" y="2375"/>
              <a:ext cx="1873" cy="2699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0" name="Rectangle 9"/>
            <p:cNvSpPr>
              <a:spLocks noChangeArrowheads="1"/>
            </p:cNvSpPr>
            <p:nvPr/>
          </p:nvSpPr>
          <p:spPr bwMode="auto">
            <a:xfrm>
              <a:off x="3633" y="3879"/>
              <a:ext cx="198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i="1">
                  <a:solidFill>
                    <a:schemeClr val="bg1"/>
                  </a:solidFill>
                  <a:latin typeface="Verdana" pitchFamily="34" charset="0"/>
                </a:rPr>
                <a:t>r</a:t>
              </a:r>
              <a:endParaRPr lang="en-US" sz="24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3801" name="Line 10"/>
            <p:cNvSpPr>
              <a:spLocks noChangeShapeType="1"/>
            </p:cNvSpPr>
            <p:nvPr/>
          </p:nvSpPr>
          <p:spPr bwMode="auto">
            <a:xfrm>
              <a:off x="5516" y="4049"/>
              <a:ext cx="1" cy="149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2" name="Line 11"/>
            <p:cNvSpPr>
              <a:spLocks noChangeShapeType="1"/>
            </p:cNvSpPr>
            <p:nvPr/>
          </p:nvSpPr>
          <p:spPr bwMode="auto">
            <a:xfrm>
              <a:off x="6496" y="4049"/>
              <a:ext cx="1" cy="149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3" name="Line 12"/>
            <p:cNvSpPr>
              <a:spLocks noChangeShapeType="1"/>
            </p:cNvSpPr>
            <p:nvPr/>
          </p:nvSpPr>
          <p:spPr bwMode="auto">
            <a:xfrm>
              <a:off x="7420" y="4063"/>
              <a:ext cx="1" cy="149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4" name="Rectangle 13"/>
            <p:cNvSpPr>
              <a:spLocks noChangeArrowheads="1"/>
            </p:cNvSpPr>
            <p:nvPr/>
          </p:nvSpPr>
          <p:spPr bwMode="auto">
            <a:xfrm>
              <a:off x="6328" y="5556"/>
              <a:ext cx="551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i="1">
                  <a:solidFill>
                    <a:schemeClr val="bg1"/>
                  </a:solidFill>
                  <a:latin typeface="Verdana" pitchFamily="34" charset="0"/>
                </a:rPr>
                <a:t>H</a:t>
              </a:r>
              <a:r>
                <a:rPr lang="en-US" sz="800" i="1" baseline="30000">
                  <a:solidFill>
                    <a:schemeClr val="bg1"/>
                  </a:solidFill>
                  <a:latin typeface="Verdana" pitchFamily="34" charset="0"/>
                </a:rPr>
                <a:t>*</a:t>
              </a:r>
              <a:endParaRPr lang="en-US" sz="24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3805" name="Rectangle 14"/>
            <p:cNvSpPr>
              <a:spLocks noChangeArrowheads="1"/>
            </p:cNvSpPr>
            <p:nvPr/>
          </p:nvSpPr>
          <p:spPr bwMode="auto">
            <a:xfrm>
              <a:off x="5347" y="5569"/>
              <a:ext cx="613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i="1">
                  <a:solidFill>
                    <a:schemeClr val="bg1"/>
                  </a:solidFill>
                  <a:latin typeface="Verdana" pitchFamily="34" charset="0"/>
                </a:rPr>
                <a:t>H</a:t>
              </a:r>
              <a:r>
                <a:rPr lang="en-US" sz="800" i="1" baseline="-25000">
                  <a:solidFill>
                    <a:schemeClr val="bg1"/>
                  </a:solidFill>
                  <a:latin typeface="Verdana" pitchFamily="34" charset="0"/>
                </a:rPr>
                <a:t>L</a:t>
              </a:r>
              <a:endParaRPr lang="en-US" sz="24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3806" name="Rectangle 15"/>
            <p:cNvSpPr>
              <a:spLocks noChangeArrowheads="1"/>
            </p:cNvSpPr>
            <p:nvPr/>
          </p:nvSpPr>
          <p:spPr bwMode="auto">
            <a:xfrm>
              <a:off x="7278" y="5558"/>
              <a:ext cx="521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i="1">
                  <a:solidFill>
                    <a:schemeClr val="bg1"/>
                  </a:solidFill>
                  <a:latin typeface="Verdana" pitchFamily="34" charset="0"/>
                </a:rPr>
                <a:t>H</a:t>
              </a:r>
              <a:r>
                <a:rPr lang="en-US" sz="800" i="1" baseline="-25000">
                  <a:solidFill>
                    <a:schemeClr val="bg1"/>
                  </a:solidFill>
                  <a:latin typeface="Verdana" pitchFamily="34" charset="0"/>
                </a:rPr>
                <a:t>H</a:t>
              </a:r>
              <a:endParaRPr lang="en-US" sz="24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3807" name="Rectangle 16"/>
            <p:cNvSpPr>
              <a:spLocks noChangeArrowheads="1"/>
            </p:cNvSpPr>
            <p:nvPr/>
          </p:nvSpPr>
          <p:spPr bwMode="auto">
            <a:xfrm>
              <a:off x="2989" y="1827"/>
              <a:ext cx="837" cy="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dirty="0">
                  <a:solidFill>
                    <a:schemeClr val="bg1"/>
                  </a:solidFill>
                  <a:latin typeface="Verdana" pitchFamily="34" charset="0"/>
                </a:rPr>
                <a:t>Rate of Interest</a:t>
              </a:r>
              <a:endParaRPr lang="en-US" sz="2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3808" name="Rectangle 17"/>
            <p:cNvSpPr>
              <a:spLocks noChangeArrowheads="1"/>
            </p:cNvSpPr>
            <p:nvPr/>
          </p:nvSpPr>
          <p:spPr bwMode="auto">
            <a:xfrm>
              <a:off x="5195" y="2114"/>
              <a:ext cx="857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i="1" dirty="0">
                  <a:solidFill>
                    <a:schemeClr val="bg1"/>
                  </a:solidFill>
                  <a:latin typeface="Verdana" pitchFamily="34" charset="0"/>
                </a:rPr>
                <a:t>MRR</a:t>
              </a:r>
              <a:r>
                <a:rPr lang="en-US" sz="800" i="1" baseline="30000" dirty="0">
                  <a:solidFill>
                    <a:schemeClr val="bg1"/>
                  </a:solidFill>
                  <a:latin typeface="Verdana" pitchFamily="34" charset="0"/>
                </a:rPr>
                <a:t>*</a:t>
              </a:r>
              <a:endParaRPr lang="en-US" sz="2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3809" name="Rectangle 18"/>
            <p:cNvSpPr>
              <a:spLocks noChangeArrowheads="1"/>
            </p:cNvSpPr>
            <p:nvPr/>
          </p:nvSpPr>
          <p:spPr bwMode="auto">
            <a:xfrm>
              <a:off x="4169" y="2108"/>
              <a:ext cx="688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i="1">
                  <a:solidFill>
                    <a:schemeClr val="bg1"/>
                  </a:solidFill>
                  <a:latin typeface="Verdana" pitchFamily="34" charset="0"/>
                </a:rPr>
                <a:t>MRR</a:t>
              </a:r>
              <a:r>
                <a:rPr lang="en-US" sz="1200" i="1" baseline="-25000">
                  <a:solidFill>
                    <a:schemeClr val="bg1"/>
                  </a:solidFill>
                  <a:latin typeface="Verdana" pitchFamily="34" charset="0"/>
                </a:rPr>
                <a:t>L</a:t>
              </a:r>
              <a:endParaRPr lang="en-US" sz="12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3810" name="Rectangle 19"/>
            <p:cNvSpPr>
              <a:spLocks noChangeArrowheads="1"/>
            </p:cNvSpPr>
            <p:nvPr/>
          </p:nvSpPr>
          <p:spPr bwMode="auto">
            <a:xfrm>
              <a:off x="6113" y="2108"/>
              <a:ext cx="76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i="1" dirty="0">
                  <a:solidFill>
                    <a:schemeClr val="bg1"/>
                  </a:solidFill>
                  <a:latin typeface="Verdana" pitchFamily="34" charset="0"/>
                </a:rPr>
                <a:t>MRR</a:t>
              </a:r>
              <a:r>
                <a:rPr lang="en-US" sz="1200" i="1" baseline="-25000" dirty="0">
                  <a:solidFill>
                    <a:schemeClr val="bg1"/>
                  </a:solidFill>
                  <a:latin typeface="Verdana" pitchFamily="34" charset="0"/>
                </a:rPr>
                <a:t>H</a:t>
              </a:r>
              <a:endParaRPr lang="en-US" sz="12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3811" name="Line 20"/>
            <p:cNvSpPr>
              <a:spLocks noChangeShapeType="1"/>
            </p:cNvSpPr>
            <p:nvPr/>
          </p:nvSpPr>
          <p:spPr bwMode="auto">
            <a:xfrm>
              <a:off x="3829" y="2301"/>
              <a:ext cx="0" cy="32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2" name="Line 21"/>
            <p:cNvSpPr>
              <a:spLocks noChangeShapeType="1"/>
            </p:cNvSpPr>
            <p:nvPr/>
          </p:nvSpPr>
          <p:spPr bwMode="auto">
            <a:xfrm>
              <a:off x="3808" y="4076"/>
              <a:ext cx="534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3" name="Oval 22"/>
            <p:cNvSpPr>
              <a:spLocks noChangeArrowheads="1"/>
            </p:cNvSpPr>
            <p:nvPr/>
          </p:nvSpPr>
          <p:spPr bwMode="auto">
            <a:xfrm>
              <a:off x="5475" y="4022"/>
              <a:ext cx="105" cy="10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814" name="Oval 23"/>
            <p:cNvSpPr>
              <a:spLocks noChangeArrowheads="1"/>
            </p:cNvSpPr>
            <p:nvPr/>
          </p:nvSpPr>
          <p:spPr bwMode="auto">
            <a:xfrm>
              <a:off x="6455" y="4022"/>
              <a:ext cx="105" cy="10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815" name="Oval 24"/>
            <p:cNvSpPr>
              <a:spLocks noChangeArrowheads="1"/>
            </p:cNvSpPr>
            <p:nvPr/>
          </p:nvSpPr>
          <p:spPr bwMode="auto">
            <a:xfrm>
              <a:off x="7359" y="4022"/>
              <a:ext cx="105" cy="10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3795" name="Text Box 25"/>
          <p:cNvSpPr txBox="1">
            <a:spLocks noChangeArrowheads="1"/>
          </p:cNvSpPr>
          <p:nvPr/>
        </p:nvSpPr>
        <p:spPr bwMode="auto">
          <a:xfrm>
            <a:off x="6858000" y="5486400"/>
            <a:ext cx="1187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Human Capital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11430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</a:t>
            </a:r>
            <a:r>
              <a:rPr lang="cs-CZ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ěření</a:t>
            </a:r>
            <a:r>
              <a:rPr lang="cs-CZ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nerovnosti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:</a:t>
            </a:r>
            <a:r>
              <a:rPr lang="cs-CZ" sz="36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Lorenz</a:t>
            </a:r>
            <a:r>
              <a:rPr lang="cs-CZ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ova křivka a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Gini</a:t>
            </a:r>
            <a:r>
              <a:rPr lang="cs-CZ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ho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cs-CZ" sz="36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k</a:t>
            </a:r>
            <a:r>
              <a:rPr lang="en-US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oeficient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18" name="Rectangle 5"/>
          <p:cNvSpPr>
            <a:spLocks noChangeArrowheads="1"/>
          </p:cNvSpPr>
          <p:nvPr/>
        </p:nvSpPr>
        <p:spPr bwMode="auto">
          <a:xfrm>
            <a:off x="2000250" y="1500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19" name="Rectangle 9"/>
          <p:cNvSpPr>
            <a:spLocks noChangeArrowheads="1"/>
          </p:cNvSpPr>
          <p:nvPr/>
        </p:nvSpPr>
        <p:spPr bwMode="auto">
          <a:xfrm>
            <a:off x="5486400" y="2234238"/>
            <a:ext cx="36576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Dokonale rovnostářská Lorenzova křivka je dána linií AB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, 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která znamená, že každý </a:t>
            </a:r>
            <a:r>
              <a:rPr lang="cs-CZ" sz="2000" dirty="0" err="1" smtClean="0">
                <a:solidFill>
                  <a:srgbClr val="275093"/>
                </a:solidFill>
                <a:cs typeface="Times New Roman" pitchFamily="18" charset="0"/>
              </a:rPr>
              <a:t>kvintil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 domácností dostává 20 procent celkového důchodu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  <a:endParaRPr lang="cs-CZ" sz="2000" dirty="0">
              <a:solidFill>
                <a:srgbClr val="275093"/>
              </a:solidFill>
              <a:cs typeface="Times New Roman" pitchFamily="18" charset="0"/>
            </a:endParaRPr>
          </a:p>
          <a:p>
            <a:endParaRPr lang="cs-CZ" sz="2000" dirty="0" smtClean="0">
              <a:solidFill>
                <a:srgbClr val="275093"/>
              </a:solidFill>
              <a:cs typeface="Times New Roman" pitchFamily="18" charset="0"/>
            </a:endParaRPr>
          </a:p>
          <a:p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Skutečná Lorenzova křivka popisuje skutečné rozdělení příjmů v ekonomice. </a:t>
            </a:r>
          </a:p>
          <a:p>
            <a:endParaRPr lang="cs-CZ" sz="2000" dirty="0">
              <a:solidFill>
                <a:srgbClr val="275093"/>
              </a:solidFill>
              <a:cs typeface="Times New Roman" pitchFamily="18" charset="0"/>
            </a:endParaRPr>
          </a:p>
          <a:p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Podíl obsahu modré oblasti na obsahu trojúhelníka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275093"/>
                </a:solidFill>
                <a:cs typeface="Times New Roman" pitchFamily="18" charset="0"/>
              </a:rPr>
              <a:t>ABC 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udává 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Gini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ho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sz="2000" dirty="0">
                <a:solidFill>
                  <a:srgbClr val="275093"/>
                </a:solidFill>
                <a:cs typeface="Times New Roman" pitchFamily="18" charset="0"/>
              </a:rPr>
              <a:t>k</a:t>
            </a:r>
            <a:r>
              <a:rPr lang="en-US" sz="2000" dirty="0" err="1" smtClean="0">
                <a:solidFill>
                  <a:srgbClr val="275093"/>
                </a:solidFill>
                <a:cs typeface="Times New Roman" pitchFamily="18" charset="0"/>
              </a:rPr>
              <a:t>oeficient</a:t>
            </a:r>
            <a:r>
              <a:rPr lang="en-US" sz="2000" dirty="0">
                <a:solidFill>
                  <a:srgbClr val="275093"/>
                </a:solidFill>
                <a:cs typeface="Times New Roman" pitchFamily="18" charset="0"/>
              </a:rPr>
              <a:t>.</a:t>
            </a:r>
            <a:endParaRPr lang="en-US" sz="2000" dirty="0">
              <a:solidFill>
                <a:srgbClr val="275093"/>
              </a:solidFill>
            </a:endParaRPr>
          </a:p>
        </p:txBody>
      </p:sp>
      <p:pic>
        <p:nvPicPr>
          <p:cNvPr id="3482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90252"/>
            <a:ext cx="5181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5"/>
  <p:tag name="MMPROD_UIDATA" val="&lt;database version=&quot;7.0&quot;&gt;&lt;object type=&quot;1&quot; unique_id=&quot;10001&quot;&gt;&lt;object type=&quot;8&quot; unique_id=&quot;11038&quot;&gt;&lt;/object&gt;&lt;object type=&quot;2&quot; unique_id=&quot;11039&quot;&gt;&lt;object type=&quot;3&quot; unique_id=&quot;11040&quot;&gt;&lt;property id=&quot;20148&quot; value=&quot;5&quot;/&gt;&lt;property id=&quot;20300&quot; value=&quot;Slide 1 - &amp;quot;CHAPTER 7&amp;quot;&quot;/&gt;&lt;property id=&quot;20307&quot; value=&quot;261&quot;/&gt;&lt;/object&gt;&lt;object type=&quot;3&quot; unique_id=&quot;11041&quot;&gt;&lt;property id=&quot;20148&quot; value=&quot;5&quot;/&gt;&lt;property id=&quot;20300&quot; value=&quot;Slide 2 - &amp;quot;Introduction&amp;quot;&quot;/&gt;&lt;property id=&quot;20307&quot; value=&quot;267&quot;/&gt;&lt;/object&gt;&lt;object type=&quot;3&quot; unique_id=&quot;11042&quot;&gt;&lt;property id=&quot;20148&quot; value=&quot;5&quot;/&gt;&lt;property id=&quot;20300&quot; value=&quot;Slide 3 - &amp;quot;The Earnings Distribution&amp;quot;&quot;/&gt;&lt;property id=&quot;20307&quot; value=&quot;268&quot;/&gt;&lt;/object&gt;&lt;object type=&quot;3&quot; unique_id=&quot;11043&quot;&gt;&lt;property id=&quot;20148&quot; value=&quot;5&quot;/&gt;&lt;property id=&quot;20300&quot; value=&quot;Slide 4 - &amp;quot;The Wage Distribution in the United States, 2010&amp;quot;&quot;/&gt;&lt;property id=&quot;20307&quot; value=&quot;269&quot;/&gt;&lt;/object&gt;&lt;object type=&quot;3&quot; unique_id=&quot;11044&quot;&gt;&lt;property id=&quot;20148&quot; value=&quot;5&quot;/&gt;&lt;property id=&quot;20300&quot; value=&quot;Slide 5 - &amp;quot;Facts About the Earnings Distribution&amp;quot;&quot;/&gt;&lt;property id=&quot;20307&quot; value=&quot;270&quot;/&gt;&lt;/object&gt;&lt;object type=&quot;3&quot; unique_id=&quot;11045&quot;&gt;&lt;property id=&quot;20148&quot; value=&quot;5&quot;/&gt;&lt;property id=&quot;20300&quot; value=&quot;Slide 6 - &amp;quot;Income Distribution When Workers Differ in Ability&amp;quot;&quot;/&gt;&lt;property id=&quot;20307&quot; value=&quot;271&quot;/&gt;&lt;/object&gt;&lt;object type=&quot;3&quot; unique_id=&quot;11046&quot;&gt;&lt;property id=&quot;20148&quot; value=&quot;5&quot;/&gt;&lt;property id=&quot;20300&quot; value=&quot;Slide 7 - &amp;quot;Measuring Inequality:&amp;#x0D;&amp;#x0A;The Lorenz Curve and the Gini Coefficient&amp;quot;&quot;/&gt;&lt;property id=&quot;20307&quot; value=&quot;272&quot;/&gt;&lt;/object&gt;&lt;object type=&quot;3&quot; unique_id=&quot;11047&quot;&gt;&lt;property id=&quot;20148&quot; value=&quot;5&quot;/&gt;&lt;property id=&quot;20300&quot; value=&quot;Slide 8 - &amp;quot;Measuring Inequality: The Gini Coefficient&amp;quot;&quot;/&gt;&lt;property id=&quot;20307&quot; value=&quot;273&quot;/&gt;&lt;/object&gt;&lt;object type=&quot;3&quot; unique_id=&quot;11048&quot;&gt;&lt;property id=&quot;20148&quot; value=&quot;5&quot;/&gt;&lt;property id=&quot;20300&quot; value=&quot;Slide 9 - &amp;quot;Measuring Inequality: Wage Gaps&amp;quot;&quot;/&gt;&lt;property id=&quot;20307&quot; value=&quot;289&quot;/&gt;&lt;/object&gt;&lt;object type=&quot;3&quot; unique_id=&quot;11049&quot;&gt;&lt;property id=&quot;20148&quot; value=&quot;5&quot;/&gt;&lt;property id=&quot;20300&quot; value=&quot;Slide 10 - &amp;quot;Changes in the Wage Structure: The 1980s&amp;quot;&quot;/&gt;&lt;property id=&quot;20307&quot; value=&quot;274&quot;/&gt;&lt;/object&gt;&lt;object type=&quot;3&quot; unique_id=&quot;11050&quot;&gt;&lt;property id=&quot;20148&quot; value=&quot;5&quot;/&gt;&lt;property id=&quot;20300&quot; value=&quot;Slide 11 - &amp;quot;Earnings Inequality for Full-Time, Year-Round Workers, 1937-2004: The Gini Coefficient&amp;quot;&quot;/&gt;&lt;property id=&quot;20307&quot; value=&quot;275&quot;/&gt;&lt;/object&gt;&lt;object type=&quot;3&quot; unique_id=&quot;11051&quot;&gt;&lt;property id=&quot;20148&quot; value=&quot;5&quot;/&gt;&lt;property id=&quot;20300&quot; value=&quot;Slide 12 - &amp;quot;Earnings Inequality for Full-Time, Year-Round Workers, 1963-2006: The 80-50 Wage Gap&amp;quot;&quot;/&gt;&lt;property id=&quot;20307&quot; value=&quot;276&quot;/&gt;&lt;/object&gt;&lt;object type=&quot;3&quot; unique_id=&quot;11052&quot;&gt;&lt;property id=&quot;20148&quot; value=&quot;5&quot;/&gt;&lt;property id=&quot;20300&quot; value=&quot;Slide 13 - &amp;quot;Earnings Inequality for Full-Time, Year-Round Workers, 1963-2006: The 50-20 Wage Gap&amp;quot;&quot;/&gt;&lt;property id=&quot;20307&quot; value=&quot;277&quot;/&gt;&lt;/object&gt;&lt;object type=&quot;3&quot; unique_id=&quot;11053&quot;&gt;&lt;property id=&quot;20148&quot; value=&quot;5&quot;/&gt;&lt;property id=&quot;20300&quot; value=&quot;Slide 14 - &amp;quot;Wage Differential Between College Graduates and High School Graduates, 1963-2005&amp;quot;&quot;/&gt;&lt;property id=&quot;20307&quot; value=&quot;278&quot;/&gt;&lt;/object&gt;&lt;object type=&quot;3&quot; unique_id=&quot;11054&quot;&gt;&lt;property id=&quot;20148&quot; value=&quot;5&quot;/&gt;&lt;property id=&quot;20300&quot; value=&quot;Slide 15 - &amp;quot;Why Did Wage Inequality Increase?&amp;quot;&quot;/&gt;&lt;property id=&quot;20307&quot; value=&quot;279&quot;/&gt;&lt;/object&gt;&lt;object type=&quot;3&quot; unique_id=&quot;11055&quot;&gt;&lt;property id=&quot;20148&quot; value=&quot;5&quot;/&gt;&lt;property id=&quot;20300&quot; value=&quot;Slide 16 - &amp;quot;Possible Factors That Widened the Wage Gap&amp;quot;&quot;/&gt;&lt;property id=&quot;20307&quot; value=&quot;280&quot;/&gt;&lt;/object&gt;&lt;object type=&quot;3&quot; unique_id=&quot;11056&quot;&gt;&lt;property id=&quot;20148&quot; value=&quot;5&quot;/&gt;&lt;property id=&quot;20300&quot; value=&quot;Slide 17 - &amp;quot;Changes in the Wage Structure from Shifts in Supply and Demand&amp;quot;&quot;/&gt;&lt;property id=&quot;20307&quot; value=&quot;281&quot;/&gt;&lt;/object&gt;&lt;object type=&quot;3&quot; unique_id=&quot;11057&quot;&gt;&lt;property id=&quot;20148&quot; value=&quot;5&quot;/&gt;&lt;property id=&quot;20300&quot; value=&quot;Slide 18 - &amp;quot;Why did wage inequality increase?&amp;quot;&quot;/&gt;&lt;property id=&quot;20307&quot; value=&quot;282&quot;/&gt;&lt;/object&gt;&lt;object type=&quot;3&quot; unique_id=&quot;11058&quot;&gt;&lt;property id=&quot;20148&quot; value=&quot;5&quot;/&gt;&lt;property id=&quot;20300&quot; value=&quot;Slide 19 - &amp;quot;The Earnings of Superstars&amp;quot;&quot;/&gt;&lt;property id=&quot;20307&quot; value=&quot;283&quot;/&gt;&lt;/object&gt;&lt;object type=&quot;3&quot; unique_id=&quot;11059&quot;&gt;&lt;property id=&quot;20148&quot; value=&quot;5&quot;/&gt;&lt;property id=&quot;20300&quot; value=&quot;Slide 20 - &amp;quot;Superstar Earnings in the Entertainment Industry, 2010&amp;quot;&quot;/&gt;&lt;property id=&quot;20307&quot; value=&quot;284&quot;/&gt;&lt;/object&gt;&lt;object type=&quot;3&quot; unique_id=&quot;11060&quot;&gt;&lt;property id=&quot;20148&quot; value=&quot;5&quot;/&gt;&lt;property id=&quot;20300&quot; value=&quot;Slide 21 - &amp;quot;Inequality Across Generations&amp;quot;&quot;/&gt;&lt;property id=&quot;20307&quot; value=&quot;285&quot;/&gt;&lt;/object&gt;&lt;object type=&quot;3&quot; unique_id=&quot;11061&quot;&gt;&lt;property id=&quot;20148&quot; value=&quot;5&quot;/&gt;&lt;property id=&quot;20300&quot; value=&quot;Slide 22 - &amp;quot;The Intergenerational Link in Skills&amp;quot;&quot;/&gt;&lt;property id=&quot;20307&quot; value=&quot;286&quot;/&gt;&lt;/object&gt;&lt;object type=&quot;3&quot; unique_id=&quot;11062&quot;&gt;&lt;property id=&quot;20148&quot; value=&quot;5&quot;/&gt;&lt;property id=&quot;20300&quot; value=&quot;Slide 23 - &amp;quot;Social Capital&amp;quot;&quot;/&gt;&lt;property id=&quot;20307&quot; value=&quot;287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1_BORJAS6E">
  <a:themeElements>
    <a:clrScheme name="1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ORJAS6E">
  <a:themeElements>
    <a:clrScheme name="2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BORJAS6E.potx</Template>
  <TotalTime>0</TotalTime>
  <Words>1796</Words>
  <Application>Microsoft Office PowerPoint</Application>
  <PresentationFormat>Předvádění na obrazovce (4:3)</PresentationFormat>
  <Paragraphs>271</Paragraphs>
  <Slides>36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36</vt:i4>
      </vt:variant>
    </vt:vector>
  </HeadingPairs>
  <TitlesOfParts>
    <vt:vector size="38" baseType="lpstr">
      <vt:lpstr>1_BORJAS6E</vt:lpstr>
      <vt:lpstr>2_BORJAS6E</vt:lpstr>
      <vt:lpstr>Kapitola 7</vt:lpstr>
      <vt:lpstr>Co se dnes dozvíte</vt:lpstr>
      <vt:lpstr>Úvod</vt:lpstr>
      <vt:lpstr>Rozdělení výdělků</vt:lpstr>
      <vt:lpstr>Rozdělení mezd v USA, 2010</vt:lpstr>
      <vt:lpstr>Mezinárodní rozdíly v rozdělení příjmu</vt:lpstr>
      <vt:lpstr>Mzdová struktura a lidský kapitál</vt:lpstr>
      <vt:lpstr>Proč jsou vrozené schopnosti a investice do lidského kapitálu korelované</vt:lpstr>
      <vt:lpstr>Měření nerovnosti: Lorenzova křivka a Giniho koeficient</vt:lpstr>
      <vt:lpstr>Měření nerovnosti: Giniho koeficient</vt:lpstr>
      <vt:lpstr>Měření nerovnosti: mzdová mezera</vt:lpstr>
      <vt:lpstr>Změny ve mzdové struktuře, 80. a 90. léta</vt:lpstr>
      <vt:lpstr>Mezinárodní trendy v příjmové nerovnosti u mužů, mzdová mezera 90-10</vt:lpstr>
      <vt:lpstr>Příjmová nerovnost u pracovníků na plný úvazek, 1937-2004: Giniho koeficient</vt:lpstr>
      <vt:lpstr>Příjmová nerovnost u pracovníků na plný úvazek, 1963-2006: mzdová mezera 80-50</vt:lpstr>
      <vt:lpstr>Příjmová nerovnost u pracovníků na plný úvazek, 1963-2006: mzdová mezera 50-20</vt:lpstr>
      <vt:lpstr>Mzdový rozdíl mezi absolventem VŠ a SŠ, 1963-2005</vt:lpstr>
      <vt:lpstr>Trend v reziduální mzdové mezeře 90-10, USA 1963-2006</vt:lpstr>
      <vt:lpstr>Proč se zvýšila příjmová nerovnost?</vt:lpstr>
      <vt:lpstr>Příčiny rozšiřování mzdové mezery - obecně</vt:lpstr>
      <vt:lpstr>Změny mzdové struktury v důsledku pohybů nabídky a poptávky</vt:lpstr>
      <vt:lpstr>Proč se příjmová nerovnost zvýšila?</vt:lpstr>
      <vt:lpstr>Proč se příjmová nerovnost zvýšila?</vt:lpstr>
      <vt:lpstr>Proč se příjmová nerovnost zvýšila?</vt:lpstr>
      <vt:lpstr>Proč se příjmová nerovnost zvýšila?</vt:lpstr>
      <vt:lpstr>Proč se příjmová nerovnost zvýšila?</vt:lpstr>
      <vt:lpstr>Proč se příjmová nerovnost zvýšila?</vt:lpstr>
      <vt:lpstr>Problém s existujícími vysvětleními</vt:lpstr>
      <vt:lpstr>Počítače, tužky a mzdová struktura</vt:lpstr>
      <vt:lpstr>Výdělky superhvězd</vt:lpstr>
      <vt:lpstr>Výdělky superhvězd v zábavním průmyslu, 2010</vt:lpstr>
      <vt:lpstr>Mezigenerační nerovnost</vt:lpstr>
      <vt:lpstr>Mezigenerační propojení schopností</vt:lpstr>
      <vt:lpstr>Mezigenerační propojení schopností</vt:lpstr>
      <vt:lpstr>Geny vs. výchova</vt:lpstr>
      <vt:lpstr>Geny vs. výchova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creator/>
  <cp:lastModifiedBy/>
  <cp:revision>6</cp:revision>
  <dcterms:created xsi:type="dcterms:W3CDTF">2010-02-01T21:33:28Z</dcterms:created>
  <dcterms:modified xsi:type="dcterms:W3CDTF">2015-03-30T14:56:22Z</dcterms:modified>
</cp:coreProperties>
</file>