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39"/>
  </p:notesMasterIdLst>
  <p:handoutMasterIdLst>
    <p:handoutMasterId r:id="rId40"/>
  </p:handoutMasterIdLst>
  <p:sldIdLst>
    <p:sldId id="261" r:id="rId3"/>
    <p:sldId id="302" r:id="rId4"/>
    <p:sldId id="267" r:id="rId5"/>
    <p:sldId id="268" r:id="rId6"/>
    <p:sldId id="269" r:id="rId7"/>
    <p:sldId id="271" r:id="rId8"/>
    <p:sldId id="272" r:id="rId9"/>
    <p:sldId id="303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304" r:id="rId21"/>
    <p:sldId id="284" r:id="rId22"/>
    <p:sldId id="285" r:id="rId23"/>
    <p:sldId id="286" r:id="rId24"/>
    <p:sldId id="288" r:id="rId25"/>
    <p:sldId id="290" r:id="rId26"/>
    <p:sldId id="307" r:id="rId27"/>
    <p:sldId id="291" r:id="rId28"/>
    <p:sldId id="306" r:id="rId29"/>
    <p:sldId id="292" r:id="rId30"/>
    <p:sldId id="298" r:id="rId31"/>
    <p:sldId id="299" r:id="rId32"/>
    <p:sldId id="300" r:id="rId33"/>
    <p:sldId id="294" r:id="rId34"/>
    <p:sldId id="295" r:id="rId35"/>
    <p:sldId id="297" r:id="rId36"/>
    <p:sldId id="296" r:id="rId37"/>
    <p:sldId id="301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83977" autoAdjust="0"/>
  </p:normalViewPr>
  <p:slideViewPr>
    <p:cSldViewPr>
      <p:cViewPr>
        <p:scale>
          <a:sx n="80" d="100"/>
          <a:sy n="80" d="100"/>
        </p:scale>
        <p:origin x="-189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-P:-PA8sTegEnyL0uf2Gsatw++++TM:-Tmp-:Acr5812269419040011025.tmp:Insert%20Figure%208-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18045315277398"/>
          <c:y val="6.9930010235117523E-2"/>
          <c:w val="0.86740311991865549"/>
          <c:h val="0.73776160798049029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FF66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strRef>
              <c:f>'Number, by decade'!$B$4:$B$23</c:f>
              <c:strCache>
                <c:ptCount val="20"/>
                <c:pt idx="0">
                  <c:v>1810s</c:v>
                </c:pt>
                <c:pt idx="1">
                  <c:v>1820s</c:v>
                </c:pt>
                <c:pt idx="2">
                  <c:v>1830s</c:v>
                </c:pt>
                <c:pt idx="3">
                  <c:v>1840s</c:v>
                </c:pt>
                <c:pt idx="4">
                  <c:v>1850s</c:v>
                </c:pt>
                <c:pt idx="5">
                  <c:v>1860s</c:v>
                </c:pt>
                <c:pt idx="6">
                  <c:v>1870s</c:v>
                </c:pt>
                <c:pt idx="7">
                  <c:v>1880s</c:v>
                </c:pt>
                <c:pt idx="8">
                  <c:v>1890s</c:v>
                </c:pt>
                <c:pt idx="9">
                  <c:v>1900s</c:v>
                </c:pt>
                <c:pt idx="10">
                  <c:v>1910s</c:v>
                </c:pt>
                <c:pt idx="11">
                  <c:v>1920s</c:v>
                </c:pt>
                <c:pt idx="12">
                  <c:v>1930s</c:v>
                </c:pt>
                <c:pt idx="13">
                  <c:v>1940s</c:v>
                </c:pt>
                <c:pt idx="14">
                  <c:v>1950s</c:v>
                </c:pt>
                <c:pt idx="15">
                  <c:v>1960s</c:v>
                </c:pt>
                <c:pt idx="16">
                  <c:v>1970s</c:v>
                </c:pt>
                <c:pt idx="17">
                  <c:v>1980s</c:v>
                </c:pt>
                <c:pt idx="18">
                  <c:v>1990s</c:v>
                </c:pt>
                <c:pt idx="19">
                  <c:v>2000s</c:v>
                </c:pt>
              </c:strCache>
            </c:strRef>
          </c:cat>
          <c:val>
            <c:numRef>
              <c:f>'Number, by decade'!$C$4:$C$23</c:f>
              <c:numCache>
                <c:formatCode>General</c:formatCode>
                <c:ptCount val="20"/>
                <c:pt idx="0">
                  <c:v>#N/A</c:v>
                </c:pt>
                <c:pt idx="1">
                  <c:v>0.14343900000000032</c:v>
                </c:pt>
                <c:pt idx="2">
                  <c:v>0.59912500000000002</c:v>
                </c:pt>
                <c:pt idx="3">
                  <c:v>1.7132509999999999</c:v>
                </c:pt>
                <c:pt idx="4">
                  <c:v>2.598214</c:v>
                </c:pt>
                <c:pt idx="5">
                  <c:v>2.3148239999999967</c:v>
                </c:pt>
                <c:pt idx="6">
                  <c:v>2.8121909999999977</c:v>
                </c:pt>
                <c:pt idx="7">
                  <c:v>5.2466130000000071</c:v>
                </c:pt>
                <c:pt idx="8">
                  <c:v>3.6875640000000041</c:v>
                </c:pt>
                <c:pt idx="9">
                  <c:v>8.7953860000000006</c:v>
                </c:pt>
                <c:pt idx="10">
                  <c:v>5.735811</c:v>
                </c:pt>
                <c:pt idx="11">
                  <c:v>4.1072090000000001</c:v>
                </c:pt>
                <c:pt idx="12">
                  <c:v>0.5284309999999991</c:v>
                </c:pt>
                <c:pt idx="13">
                  <c:v>1.0350389999999998</c:v>
                </c:pt>
                <c:pt idx="14">
                  <c:v>2.5154789999999956</c:v>
                </c:pt>
                <c:pt idx="15">
                  <c:v>3.3216769999999967</c:v>
                </c:pt>
                <c:pt idx="16">
                  <c:v>4.4933139999999998</c:v>
                </c:pt>
                <c:pt idx="17">
                  <c:v>7.3380620000000034</c:v>
                </c:pt>
                <c:pt idx="18" formatCode="0.0000000">
                  <c:v>9.080528000000001</c:v>
                </c:pt>
                <c:pt idx="19" formatCode="0.0000000">
                  <c:v>10.501053000000001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85760"/>
        <c:axId val="83688064"/>
      </c:lineChart>
      <c:catAx>
        <c:axId val="8368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Decade</a:t>
                </a:r>
              </a:p>
            </c:rich>
          </c:tx>
          <c:layout>
            <c:manualLayout>
              <c:xMode val="edge"/>
              <c:yMode val="edge"/>
              <c:x val="0.50460393812677662"/>
              <c:y val="0.88461462947423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368806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83688064"/>
        <c:scaling>
          <c:orientation val="minMax"/>
          <c:max val="12"/>
          <c:min val="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legal immigrants (in millions)</a:t>
                </a:r>
              </a:p>
            </c:rich>
          </c:tx>
          <c:layout>
            <c:manualLayout>
              <c:xMode val="edge"/>
              <c:yMode val="edge"/>
              <c:x val="3.6832404242830408E-2"/>
              <c:y val="0.101398514840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3685760"/>
        <c:crosses val="autoZero"/>
        <c:crossBetween val="between"/>
        <c:majorUnit val="2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6B3C9F06-F284-475C-99B0-D937E0F80253}" type="datetimeFigureOut">
              <a:rPr lang="en-US"/>
              <a:pPr>
                <a:defRPr/>
              </a:pPr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1781FF0-B074-4B8B-95EE-959A85185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5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9EEF21EB-3E3E-40F6-9534-9CDC02905E13}" type="datetimeFigureOut">
              <a:rPr lang="en-US"/>
              <a:pPr>
                <a:defRPr/>
              </a:pPr>
              <a:t>3/4/2015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A9857E9F-8094-4835-A4DE-93231A859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84E86-78C6-44C3-9F8B-5454B96912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57E9F-8094-4835-A4DE-93231A8593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8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4419600" cy="228600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i="1">
                <a:solidFill>
                  <a:srgbClr val="27509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 b="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8-</a:t>
            </a:r>
            <a:fld id="{D76E0D5E-C3AC-4E8A-8828-4DA7F167A33A}" type="slidenum">
              <a:rPr lang="en-US" sz="1000" b="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 b="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810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Kapitola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914400" y="1828800"/>
            <a:ext cx="3429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solidFill>
                  <a:srgbClr val="B95601"/>
                </a:solidFill>
              </a:rPr>
              <a:t>“Immigration is the sincerest form of flattery.”</a:t>
            </a:r>
          </a:p>
          <a:p>
            <a:pPr algn="ctr"/>
            <a:endParaRPr lang="en-US" sz="2400" b="0">
              <a:solidFill>
                <a:srgbClr val="B95601"/>
              </a:solidFill>
            </a:endParaRPr>
          </a:p>
          <a:p>
            <a:pPr algn="ctr"/>
            <a:r>
              <a:rPr lang="en-US" sz="2400" b="0">
                <a:solidFill>
                  <a:srgbClr val="B95601"/>
                </a:solidFill>
              </a:rPr>
              <a:t>-Jack Paar</a:t>
            </a:r>
            <a:endParaRPr lang="en-US" b="0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100" y="4038600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Mobilita práce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Rodinná </a:t>
            </a:r>
            <a:r>
              <a:rPr lang="cs-CZ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4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igra</a:t>
            </a:r>
            <a:r>
              <a:rPr lang="cs-CZ" sz="4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Rodina bude migrovat pokud čistý přínos z migrace pro celou rodinu bude kladný.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sz="1200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Optimální volba pro člena rodiny nemusí být optimální pro celou rodinu </a:t>
            </a:r>
            <a:r>
              <a:rPr lang="en-US" dirty="0" smtClean="0"/>
              <a:t>(a vice versa).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Tied stayer: </a:t>
            </a:r>
            <a:r>
              <a:rPr lang="cs-CZ" sz="2000" dirty="0" smtClean="0"/>
              <a:t>někdo, kdo obětuje svůj potenciálně lepší příjem jinde, protože jeho partner je na tom výrazně lépe ve stávající situaci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Tied mover: </a:t>
            </a:r>
            <a:r>
              <a:rPr lang="cs-CZ" sz="2000" dirty="0" smtClean="0"/>
              <a:t>někdo, kdo se s partner stěhuje, kvůli jeho vyššímu příjmu jinde, i když by sám měl lepší podmínky v současné situaci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Tied Movers 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Tied Stayers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111760" y="1600162"/>
            <a:ext cx="4921250" cy="4495838"/>
            <a:chOff x="2520" y="1660"/>
            <a:chExt cx="7750" cy="8376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5558" y="2636"/>
              <a:ext cx="1" cy="73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2520" y="6444"/>
              <a:ext cx="659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>
              <a:off x="2973" y="3350"/>
              <a:ext cx="5176" cy="6189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 flipH="1">
              <a:off x="5460" y="4064"/>
              <a:ext cx="9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3598" y="6346"/>
              <a:ext cx="1" cy="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0"/>
            <p:cNvSpPr>
              <a:spLocks noChangeShapeType="1"/>
            </p:cNvSpPr>
            <p:nvPr/>
          </p:nvSpPr>
          <p:spPr bwMode="auto">
            <a:xfrm>
              <a:off x="7602" y="6360"/>
              <a:ext cx="1" cy="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Rectangle 11"/>
            <p:cNvSpPr>
              <a:spLocks noChangeArrowheads="1"/>
            </p:cNvSpPr>
            <p:nvPr/>
          </p:nvSpPr>
          <p:spPr bwMode="auto">
            <a:xfrm>
              <a:off x="7616" y="8465"/>
              <a:ext cx="197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7901" name="Rectangle 12"/>
            <p:cNvSpPr>
              <a:spLocks noChangeArrowheads="1"/>
            </p:cNvSpPr>
            <p:nvPr/>
          </p:nvSpPr>
          <p:spPr bwMode="auto">
            <a:xfrm>
              <a:off x="7224" y="4427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C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2" name="Rectangle 13"/>
            <p:cNvSpPr>
              <a:spLocks noChangeArrowheads="1"/>
            </p:cNvSpPr>
            <p:nvPr/>
          </p:nvSpPr>
          <p:spPr bwMode="auto">
            <a:xfrm>
              <a:off x="7826" y="7535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D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3" name="Rectangle 14"/>
            <p:cNvSpPr>
              <a:spLocks noChangeArrowheads="1"/>
            </p:cNvSpPr>
            <p:nvPr/>
          </p:nvSpPr>
          <p:spPr bwMode="auto">
            <a:xfrm>
              <a:off x="4424" y="3629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B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4" name="Rectangle 15"/>
            <p:cNvSpPr>
              <a:spLocks noChangeArrowheads="1"/>
            </p:cNvSpPr>
            <p:nvPr/>
          </p:nvSpPr>
          <p:spPr bwMode="auto">
            <a:xfrm>
              <a:off x="2982" y="5043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A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5" name="Rectangle 16"/>
            <p:cNvSpPr>
              <a:spLocks noChangeArrowheads="1"/>
            </p:cNvSpPr>
            <p:nvPr/>
          </p:nvSpPr>
          <p:spPr bwMode="auto">
            <a:xfrm>
              <a:off x="3304" y="8025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F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6356" y="8824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E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5600" y="3923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10,000</a:t>
              </a:r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7210" y="6457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10,000</a:t>
              </a:r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3192" y="6443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-10,000</a:t>
              </a: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4662" y="8627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-10,000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3313" y="4078"/>
              <a:ext cx="22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 i="1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4613" y="1660"/>
              <a:ext cx="2411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Přínos migrace pro manžela</a:t>
              </a:r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7960" y="6646"/>
              <a:ext cx="2310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cs-CZ" sz="1400" b="0" dirty="0" err="1" smtClean="0">
                  <a:solidFill>
                    <a:schemeClr val="bg1"/>
                  </a:solidFill>
                  <a:latin typeface="Times New Roman" pitchFamily="18" charset="0"/>
                </a:rPr>
                <a:t>řínos</a:t>
              </a:r>
              <a:r>
                <a:rPr lang="cs-CZ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migrace pro manželku</a:t>
              </a:r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7914" name="Rectangle 25"/>
            <p:cNvSpPr>
              <a:spLocks noChangeArrowheads="1"/>
            </p:cNvSpPr>
            <p:nvPr/>
          </p:nvSpPr>
          <p:spPr bwMode="auto">
            <a:xfrm>
              <a:off x="7602" y="9608"/>
              <a:ext cx="2182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 +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 = 0</a:t>
              </a:r>
            </a:p>
          </p:txBody>
        </p:sp>
        <p:sp>
          <p:nvSpPr>
            <p:cNvPr id="37915" name="Oval 26"/>
            <p:cNvSpPr>
              <a:spLocks noChangeArrowheads="1"/>
            </p:cNvSpPr>
            <p:nvPr/>
          </p:nvSpPr>
          <p:spPr bwMode="auto">
            <a:xfrm>
              <a:off x="7438" y="869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  <p:sp>
          <p:nvSpPr>
            <p:cNvPr id="37916" name="Oval 27"/>
            <p:cNvSpPr>
              <a:spLocks noChangeArrowheads="1"/>
            </p:cNvSpPr>
            <p:nvPr/>
          </p:nvSpPr>
          <p:spPr bwMode="auto">
            <a:xfrm>
              <a:off x="3506" y="399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  <p:sp>
          <p:nvSpPr>
            <p:cNvPr id="37917" name="Oval 28"/>
            <p:cNvSpPr>
              <a:spLocks noChangeArrowheads="1"/>
            </p:cNvSpPr>
            <p:nvPr/>
          </p:nvSpPr>
          <p:spPr bwMode="auto">
            <a:xfrm>
              <a:off x="5519" y="639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</p:grpSp>
      <p:sp>
        <p:nvSpPr>
          <p:cNvPr id="37891" name="Rectangle 29"/>
          <p:cNvSpPr>
            <a:spLocks noChangeArrowheads="1"/>
          </p:cNvSpPr>
          <p:nvPr/>
        </p:nvSpPr>
        <p:spPr bwMode="auto">
          <a:xfrm>
            <a:off x="5033010" y="1591239"/>
            <a:ext cx="4110989" cy="493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Pokud by manžel byl svobodný, migroval by v případě, že </a:t>
            </a:r>
            <a:r>
              <a:rPr lang="el-GR" b="0" dirty="0" smtClean="0">
                <a:solidFill>
                  <a:srgbClr val="275093"/>
                </a:solidFill>
                <a:cs typeface="Arial" charset="0"/>
              </a:rPr>
              <a:t>Δ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PV</a:t>
            </a:r>
            <a:r>
              <a:rPr lang="en-US" b="0" i="1" baseline="-25000" dirty="0">
                <a:solidFill>
                  <a:srgbClr val="275093"/>
                </a:solidFill>
                <a:cs typeface="Times New Roman" pitchFamily="18" charset="0"/>
              </a:rPr>
              <a:t>H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 &gt; 0 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endParaRPr lang="cs-CZ" b="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Pokud </a:t>
            </a:r>
            <a:r>
              <a:rPr lang="cs-CZ" b="0" dirty="0">
                <a:solidFill>
                  <a:srgbClr val="275093"/>
                </a:solidFill>
                <a:cs typeface="Times New Roman" pitchFamily="18" charset="0"/>
              </a:rPr>
              <a:t>by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manželka byla svobodná, migrovala </a:t>
            </a:r>
            <a:r>
              <a:rPr lang="cs-CZ" b="0" dirty="0">
                <a:solidFill>
                  <a:srgbClr val="275093"/>
                </a:solidFill>
                <a:cs typeface="Times New Roman" pitchFamily="18" charset="0"/>
              </a:rPr>
              <a:t>by v případě, že </a:t>
            </a:r>
            <a:r>
              <a:rPr lang="el-GR" b="0" dirty="0" smtClean="0">
                <a:solidFill>
                  <a:srgbClr val="275093"/>
                </a:solidFill>
              </a:rPr>
              <a:t>Δ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PV</a:t>
            </a:r>
            <a:r>
              <a:rPr lang="en-US" b="0" i="1" baseline="-25000" dirty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 &gt; 0 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). </a:t>
            </a:r>
            <a:endParaRPr lang="cs-CZ" b="0" dirty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Rodina migruje pokud součet přínosů migrace je kladný 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endParaRPr lang="cs-CZ" b="0" dirty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V bodě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 by se nestěhoval, pokud by byl svobodný, ale jako součást rodiny se stěhuje, což z něj dělá 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tied mover</a:t>
            </a:r>
            <a:r>
              <a:rPr lang="cs-CZ" b="0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b="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V bodě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manželka by se stěhovala, pokud by byla svobodná, ale jako součást rodiny zůstává, což z ní dělá 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tied stayer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en-US" b="0" dirty="0">
              <a:solidFill>
                <a:srgbClr val="27509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1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Imigra</a:t>
            </a:r>
            <a:r>
              <a:rPr lang="cs-CZ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do USA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USA byly historicky největším příjemcem imigrantů na světě.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/>
              <a:t>V posledních dekádách nastalo výrazné obnovení imigrace do USA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</a:p>
          <a:p>
            <a:pPr eaLnBrk="1" hangingPunct="1">
              <a:lnSpc>
                <a:spcPct val="110000"/>
              </a:lnSpc>
            </a:pPr>
            <a:endParaRPr lang="en-US" sz="1000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Výrazně se změnila struktura zemí původu imigrantů 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sz="2000" dirty="0" smtClean="0"/>
              <a:t>V 50. letech</a:t>
            </a:r>
            <a:r>
              <a:rPr lang="en-US" sz="2000" dirty="0" smtClean="0"/>
              <a:t>:</a:t>
            </a:r>
            <a:r>
              <a:rPr lang="cs-CZ" sz="2000" dirty="0" smtClean="0"/>
              <a:t> cca</a:t>
            </a:r>
            <a:r>
              <a:rPr lang="en-US" sz="2000" dirty="0" smtClean="0"/>
              <a:t> </a:t>
            </a:r>
            <a:r>
              <a:rPr lang="cs-CZ" sz="2000" dirty="0" smtClean="0"/>
              <a:t>70 </a:t>
            </a:r>
            <a:r>
              <a:rPr lang="en-US" sz="2000" dirty="0" smtClean="0"/>
              <a:t>% </a:t>
            </a:r>
            <a:r>
              <a:rPr lang="en-US" sz="2000" dirty="0" err="1" smtClean="0"/>
              <a:t>Evropa+Kanada</a:t>
            </a:r>
            <a:r>
              <a:rPr lang="en-US" sz="2000" dirty="0" smtClean="0"/>
              <a:t>, 25 %</a:t>
            </a:r>
            <a:r>
              <a:rPr lang="cs-CZ" sz="2000" dirty="0" smtClean="0"/>
              <a:t> lat. Amerika, </a:t>
            </a:r>
            <a:r>
              <a:rPr lang="en-US" sz="2000" dirty="0" smtClean="0"/>
              <a:t>6</a:t>
            </a:r>
            <a:r>
              <a:rPr lang="cs-CZ" sz="2000" dirty="0" smtClean="0"/>
              <a:t> </a:t>
            </a:r>
            <a:r>
              <a:rPr lang="en-US" sz="2000" dirty="0" smtClean="0"/>
              <a:t>% </a:t>
            </a:r>
            <a:r>
              <a:rPr lang="en-US" sz="2000" dirty="0" err="1" smtClean="0"/>
              <a:t>Asi</a:t>
            </a:r>
            <a:r>
              <a:rPr lang="cs-CZ" sz="2000" dirty="0" smtClean="0"/>
              <a:t>e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sz="2000" dirty="0" smtClean="0"/>
              <a:t>V 90. letech: 17 </a:t>
            </a:r>
            <a:r>
              <a:rPr lang="en-US" sz="2000" dirty="0" smtClean="0"/>
              <a:t>% </a:t>
            </a:r>
            <a:r>
              <a:rPr lang="cs-CZ" sz="2000" dirty="0" err="1" smtClean="0"/>
              <a:t>Evropa+Kanada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cs-CZ" sz="2000" dirty="0" smtClean="0"/>
              <a:t>47 </a:t>
            </a:r>
            <a:r>
              <a:rPr lang="en-US" sz="2000" dirty="0" smtClean="0"/>
              <a:t>% </a:t>
            </a:r>
            <a:r>
              <a:rPr lang="cs-CZ" sz="2000" dirty="0" smtClean="0"/>
              <a:t>lat. Amerika, </a:t>
            </a:r>
            <a:r>
              <a:rPr lang="en-US" sz="2000" dirty="0" smtClean="0"/>
              <a:t>31</a:t>
            </a:r>
            <a:r>
              <a:rPr lang="cs-CZ" sz="2000" dirty="0" smtClean="0"/>
              <a:t> </a:t>
            </a:r>
            <a:r>
              <a:rPr lang="en-US" sz="2000" dirty="0" smtClean="0"/>
              <a:t>% </a:t>
            </a:r>
            <a:r>
              <a:rPr lang="cs-CZ" sz="2000" dirty="0" smtClean="0"/>
              <a:t>Asie.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1"/>
            <a:ext cx="8229600" cy="13716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Leg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á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ní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</a:t>
            </a:r>
            <a:r>
              <a:rPr lang="en-US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migra</a:t>
            </a:r>
            <a:r>
              <a:rPr lang="cs-CZ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ce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US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 po dekádách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1820-2010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8" name="Rectangle 1029"/>
          <p:cNvSpPr>
            <a:spLocks noChangeArrowheads="1"/>
          </p:cNvSpPr>
          <p:nvPr/>
        </p:nvSpPr>
        <p:spPr bwMode="auto">
          <a:xfrm>
            <a:off x="1814513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4175" y="2136775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229600" cy="1524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Výkony i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migrant</a:t>
            </a:r>
            <a:r>
              <a:rPr lang="cs-CZ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ů na pracovním trhu v USA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590800"/>
            <a:ext cx="8610600" cy="3992563"/>
          </a:xfrm>
        </p:spPr>
        <p:txBody>
          <a:bodyPr/>
          <a:lstStyle/>
          <a:p>
            <a:pPr eaLnBrk="1" hangingPunct="1"/>
            <a:r>
              <a:rPr lang="en-US" dirty="0" err="1" smtClean="0"/>
              <a:t>Imigrant</a:t>
            </a:r>
            <a:r>
              <a:rPr lang="cs-CZ" dirty="0" smtClean="0"/>
              <a:t>i, kteří se adaptují a jsou úspěšní na svých nových pracovních pozicích, přispívají k ekonomickému růstu dané ekonomiky.</a:t>
            </a:r>
          </a:p>
          <a:p>
            <a:pPr lvl="1" eaLnBrk="1" hangingPunct="1"/>
            <a:r>
              <a:rPr lang="cs-CZ" sz="2000" dirty="0" smtClean="0"/>
              <a:t>Navíc, domorodci se potom nemusí bát, že imigranti představují zátěž pro sociální systém, který je financovaný z daní. </a:t>
            </a:r>
            <a:endParaRPr lang="cs-CZ" sz="2000" dirty="0"/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  <a:endParaRPr lang="en-US" sz="1200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Ekonomické dopady imigrace závisí na složení populace imigrantů z hlediska jejich schopností a dovedností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Věkově-výdělkové profily imigrantů a domorodců podle průřezových dat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1029"/>
          <p:cNvSpPr>
            <a:spLocks noChangeArrowheads="1"/>
          </p:cNvSpPr>
          <p:nvPr/>
        </p:nvSpPr>
        <p:spPr bwMode="auto">
          <a:xfrm>
            <a:off x="2338388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pic>
        <p:nvPicPr>
          <p:cNvPr id="41987" name="Picture 1" descr="bor23208_0804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62" y="2362200"/>
            <a:ext cx="685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1"/>
            <a:ext cx="8229600" cy="129539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Skupinový efekt a věkově výdělkový profil imigrantů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01" name="Rectangle 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44719"/>
              </p:ext>
            </p:extLst>
          </p:nvPr>
        </p:nvGraphicFramePr>
        <p:xfrm>
          <a:off x="183132" y="2138149"/>
          <a:ext cx="4656137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Picture" r:id="rId3" imgW="3714840" imgH="3452400" progId="Word.Picture.8">
                  <p:embed/>
                </p:oleObj>
              </mc:Choice>
              <mc:Fallback>
                <p:oleObj name="Picture" r:id="rId3" imgW="3714840" imgH="3452400" progId="Word.Picture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32" y="2138149"/>
                        <a:ext cx="4656137" cy="447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Text Box 6"/>
          <p:cNvSpPr txBox="1">
            <a:spLocks noChangeArrowheads="1"/>
          </p:cNvSpPr>
          <p:nvPr/>
        </p:nvSpPr>
        <p:spPr bwMode="auto">
          <a:xfrm>
            <a:off x="4876800" y="2133600"/>
            <a:ext cx="4191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Věkově-výdělkové profily první, druhé a třetí vlny imigrantů jsou dané liniemi </a:t>
            </a:r>
            <a:r>
              <a:rPr lang="cs-CZ" sz="2000" b="0" i="1" dirty="0" smtClean="0">
                <a:solidFill>
                  <a:srgbClr val="275093"/>
                </a:solidFill>
              </a:rPr>
              <a:t>PP</a:t>
            </a:r>
            <a:r>
              <a:rPr lang="cs-CZ" sz="2000" b="0" dirty="0" smtClean="0">
                <a:solidFill>
                  <a:srgbClr val="275093"/>
                </a:solidFill>
              </a:rPr>
              <a:t>, </a:t>
            </a:r>
            <a:r>
              <a:rPr lang="cs-CZ" sz="2000" b="0" i="1" dirty="0" smtClean="0">
                <a:solidFill>
                  <a:srgbClr val="275093"/>
                </a:solidFill>
              </a:rPr>
              <a:t>QQ</a:t>
            </a:r>
            <a:r>
              <a:rPr lang="cs-CZ" sz="2000" b="0" dirty="0" smtClean="0">
                <a:solidFill>
                  <a:srgbClr val="275093"/>
                </a:solidFill>
              </a:rPr>
              <a:t> a </a:t>
            </a:r>
            <a:r>
              <a:rPr lang="cs-CZ" sz="2000" b="0" i="1" dirty="0" smtClean="0">
                <a:solidFill>
                  <a:srgbClr val="275093"/>
                </a:solidFill>
              </a:rPr>
              <a:t>RR</a:t>
            </a:r>
            <a:r>
              <a:rPr lang="cs-CZ" sz="2000" b="0" dirty="0" smtClean="0">
                <a:solidFill>
                  <a:srgbClr val="275093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První vlna je schopnější než druhá a druhá je schopnější než třetí. Druhá vlna je stejně schopná jako domorodci. </a:t>
            </a:r>
          </a:p>
          <a:p>
            <a:pPr>
              <a:spcBef>
                <a:spcPts val="6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V průřezových datech ovšem pozorujeme body </a:t>
            </a:r>
            <a:r>
              <a:rPr lang="cs-CZ" sz="2000" b="0" i="1" dirty="0" smtClean="0">
                <a:solidFill>
                  <a:srgbClr val="275093"/>
                </a:solidFill>
              </a:rPr>
              <a:t>R*</a:t>
            </a:r>
            <a:r>
              <a:rPr lang="cs-CZ" sz="2000" b="0" dirty="0" smtClean="0">
                <a:solidFill>
                  <a:srgbClr val="275093"/>
                </a:solidFill>
              </a:rPr>
              <a:t>, </a:t>
            </a:r>
            <a:r>
              <a:rPr lang="cs-CZ" sz="2000" b="0" i="1" dirty="0" smtClean="0">
                <a:solidFill>
                  <a:srgbClr val="275093"/>
                </a:solidFill>
              </a:rPr>
              <a:t>Q*</a:t>
            </a:r>
            <a:r>
              <a:rPr lang="cs-CZ" sz="2000" b="0" dirty="0" smtClean="0">
                <a:solidFill>
                  <a:srgbClr val="275093"/>
                </a:solidFill>
              </a:rPr>
              <a:t> a </a:t>
            </a:r>
            <a:r>
              <a:rPr lang="cs-CZ" sz="2000" b="0" i="1" dirty="0" smtClean="0">
                <a:solidFill>
                  <a:srgbClr val="275093"/>
                </a:solidFill>
              </a:rPr>
              <a:t>P*</a:t>
            </a:r>
            <a:r>
              <a:rPr lang="cs-CZ" sz="2000" b="0" dirty="0" smtClean="0">
                <a:solidFill>
                  <a:srgbClr val="275093"/>
                </a:solidFill>
              </a:rPr>
              <a:t>. Věkově-výdělkový profil podle průřezových dat je potom daný linií </a:t>
            </a:r>
            <a:r>
              <a:rPr lang="cs-CZ" sz="2000" b="0" i="1" dirty="0" smtClean="0">
                <a:solidFill>
                  <a:srgbClr val="275093"/>
                </a:solidFill>
              </a:rPr>
              <a:t>CC</a:t>
            </a:r>
            <a:r>
              <a:rPr lang="cs-CZ" sz="2000" b="0" dirty="0" smtClean="0">
                <a:solidFill>
                  <a:srgbClr val="275093"/>
                </a:solidFill>
              </a:rPr>
              <a:t>, což mylně naznačuje, že výdělky imigrantů rostou rychleji než výdělky domorodců</a:t>
            </a:r>
            <a:endParaRPr lang="en-US" sz="2000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zdový rozdíl mezi imigranty a domorodci v čase příchodu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2" name="Picture 1" descr="bor23208_0806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69342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11795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Vývoj mezd u specifických skupin imigrantů během životního cyklu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106" name="Picture 2" descr="bor23208_080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6858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Rozhodnutí migrovat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Schopnosti a dovednosti se liší podle toho, ze které země migranti pocházejí</a:t>
            </a:r>
            <a:r>
              <a:rPr lang="en-US" dirty="0" smtClean="0"/>
              <a:t>.</a:t>
            </a:r>
            <a:endParaRPr lang="cs-CZ" dirty="0" smtClean="0"/>
          </a:p>
          <a:p>
            <a:pPr lvl="1" eaLnBrk="1" hangingPunct="1">
              <a:lnSpc>
                <a:spcPct val="110000"/>
              </a:lnSpc>
            </a:pPr>
            <a:r>
              <a:rPr lang="cs-CZ" sz="2000" dirty="0" smtClean="0"/>
              <a:t>Dovednosti získané v rozvinutých průmyslových zemích jsou lépe přenositelné na trh práce v USA než dovednosti získané v nerozvinutých zemích</a:t>
            </a:r>
            <a:endParaRPr lang="en-US" sz="2000" dirty="0" smtClean="0"/>
          </a:p>
          <a:p>
            <a:pPr eaLnBrk="1" hangingPunct="1">
              <a:lnSpc>
                <a:spcPct val="110000"/>
              </a:lnSpc>
            </a:pPr>
            <a:endParaRPr lang="en-US" sz="1400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Obecné pravidlo: Pracovníci se rozhodnou migrovat, pokud výdělky v USA převyšují výdělky v zemi původu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dirty="0" smtClean="0"/>
              <a:t>Rozhodnutí v podstatě závisí na dovednostech jednotlivců a na míře výnosu z těchto dovedností v cílové zemi a v zemi původu.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5842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smtClean="0"/>
              <a:t>Co se dnes dozvíte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r>
              <a:rPr lang="cs-CZ" dirty="0" smtClean="0"/>
              <a:t>Co ovlivňuje migraci</a:t>
            </a:r>
          </a:p>
          <a:p>
            <a:r>
              <a:rPr lang="cs-CZ" dirty="0"/>
              <a:t>Migrace </a:t>
            </a:r>
            <a:r>
              <a:rPr lang="cs-CZ" dirty="0" smtClean="0"/>
              <a:t>rodiny</a:t>
            </a:r>
          </a:p>
          <a:p>
            <a:r>
              <a:rPr lang="cs-CZ" dirty="0" smtClean="0"/>
              <a:t>Jak se liší migranti od těch, kteří se rozhodli zůstat</a:t>
            </a:r>
          </a:p>
          <a:p>
            <a:r>
              <a:rPr lang="cs-CZ" dirty="0" smtClean="0"/>
              <a:t>Jakých výsledků migranti dosahují</a:t>
            </a:r>
          </a:p>
          <a:p>
            <a:r>
              <a:rPr lang="cs-CZ" dirty="0" err="1" smtClean="0"/>
              <a:t>Royův</a:t>
            </a:r>
            <a:r>
              <a:rPr lang="cs-CZ" dirty="0" smtClean="0"/>
              <a:t> model migrace</a:t>
            </a:r>
          </a:p>
          <a:p>
            <a:r>
              <a:rPr lang="cs-CZ" dirty="0" smtClean="0"/>
              <a:t>Stylizovaná fakta o fluktuaci pracovníků</a:t>
            </a:r>
          </a:p>
          <a:p>
            <a:r>
              <a:rPr lang="cs-CZ" dirty="0" smtClean="0"/>
              <a:t>Vztah mezi fluktuací pracovníků a specifickým školením</a:t>
            </a:r>
          </a:p>
          <a:p>
            <a:r>
              <a:rPr lang="cs-CZ" dirty="0" smtClean="0"/>
              <a:t>Fluktuace pracovníků a věkově-výdělkový profil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33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760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Roy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ův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odel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038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/>
              <a:t>Roy</a:t>
            </a:r>
            <a:r>
              <a:rPr lang="cs-CZ" dirty="0" err="1" smtClean="0"/>
              <a:t>ův</a:t>
            </a:r>
            <a:r>
              <a:rPr lang="en-US" dirty="0" smtClean="0"/>
              <a:t> model </a:t>
            </a:r>
            <a:r>
              <a:rPr lang="cs-CZ" dirty="0" smtClean="0"/>
              <a:t>uvažuje rozdělení dovedností mezi pracovníky v zemi původu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i="1" dirty="0" smtClean="0"/>
              <a:t>Po</a:t>
            </a:r>
            <a:r>
              <a:rPr lang="cs-CZ" sz="2000" i="1" dirty="0"/>
              <a:t>z</a:t>
            </a:r>
            <a:r>
              <a:rPr lang="en-US" sz="2000" i="1" dirty="0" err="1" smtClean="0"/>
              <a:t>itiv</a:t>
            </a:r>
            <a:r>
              <a:rPr lang="cs-CZ" sz="2000" i="1" dirty="0" smtClean="0"/>
              <a:t>ní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sele</a:t>
            </a:r>
            <a:r>
              <a:rPr lang="cs-CZ" sz="2000" i="1" dirty="0" err="1" smtClean="0"/>
              <a:t>kce</a:t>
            </a:r>
            <a:r>
              <a:rPr lang="en-US" sz="2000" dirty="0" smtClean="0"/>
              <a:t>: </a:t>
            </a:r>
            <a:r>
              <a:rPr lang="cs-CZ" sz="2000" dirty="0" smtClean="0"/>
              <a:t>do USA migrují kvalifikovaní pracovníci, kteří se tam mají relativně lépe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i="1" dirty="0" err="1" smtClean="0"/>
              <a:t>Negativ</a:t>
            </a:r>
            <a:r>
              <a:rPr lang="cs-CZ" sz="2000" i="1" dirty="0" smtClean="0"/>
              <a:t>ní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sele</a:t>
            </a:r>
            <a:r>
              <a:rPr lang="cs-CZ" sz="2000" i="1" dirty="0" err="1" smtClean="0"/>
              <a:t>kce</a:t>
            </a:r>
            <a:r>
              <a:rPr lang="en-US" sz="2000" dirty="0" smtClean="0"/>
              <a:t>: </a:t>
            </a:r>
            <a:r>
              <a:rPr lang="cs-CZ" sz="2000" dirty="0"/>
              <a:t>do USA migrují </a:t>
            </a:r>
            <a:r>
              <a:rPr lang="cs-CZ" sz="2000" dirty="0" smtClean="0"/>
              <a:t>nekvalifikovaní </a:t>
            </a:r>
            <a:r>
              <a:rPr lang="cs-CZ" sz="2000" dirty="0"/>
              <a:t>pracovníci, kteří se tam mají relativně lépe</a:t>
            </a:r>
            <a:r>
              <a:rPr lang="en-US" sz="2000" dirty="0"/>
              <a:t>.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Klíčovou implikací </a:t>
            </a:r>
            <a:r>
              <a:rPr lang="cs-CZ" dirty="0" err="1" smtClean="0"/>
              <a:t>Royova</a:t>
            </a:r>
            <a:r>
              <a:rPr lang="cs-CZ" dirty="0" smtClean="0"/>
              <a:t> modelu je, že dovednostní struktura imigrantů je determinována relativním výnosem z dovedností (cílová země </a:t>
            </a:r>
            <a:r>
              <a:rPr lang="cs-CZ" dirty="0" err="1" smtClean="0"/>
              <a:t>vs</a:t>
            </a:r>
            <a:r>
              <a:rPr lang="cs-CZ" dirty="0" smtClean="0"/>
              <a:t> země původu).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63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Rozdělení dovedností v zemi původu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5" name="Rectangle 16"/>
          <p:cNvSpPr>
            <a:spLocks noChangeArrowheads="1"/>
          </p:cNvSpPr>
          <p:nvPr/>
        </p:nvSpPr>
        <p:spPr bwMode="auto">
          <a:xfrm>
            <a:off x="152400" y="4876800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Rozdělení dovedností v zemi původu je dáno frekvencí pracovníků v každé dovednostní úrovni. Pokud se imigranti rekrutují z nadprůměrně dovedných pracovníků, hovoříme o pozitivní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selekci.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Pokud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 imigranti rekrutují z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podprůměrně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dovedných pracovníků, hovoříme o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negativní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selekci.  </a:t>
            </a:r>
            <a:endParaRPr lang="en-US" sz="2000" b="0" dirty="0">
              <a:solidFill>
                <a:srgbClr val="275093"/>
              </a:solidFill>
            </a:endParaRPr>
          </a:p>
        </p:txBody>
      </p:sp>
      <p:grpSp>
        <p:nvGrpSpPr>
          <p:cNvPr id="49156" name="Group 2"/>
          <p:cNvGrpSpPr>
            <a:grpSpLocks noChangeAspect="1"/>
          </p:cNvGrpSpPr>
          <p:nvPr/>
        </p:nvGrpSpPr>
        <p:grpSpPr bwMode="auto">
          <a:xfrm>
            <a:off x="1709763" y="1727634"/>
            <a:ext cx="5638747" cy="2790825"/>
            <a:chOff x="0" y="0"/>
            <a:chExt cx="10151" cy="5025"/>
          </a:xfrm>
        </p:grpSpPr>
        <p:sp>
          <p:nvSpPr>
            <p:cNvPr id="49159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625" cy="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0" name="Freeform 4"/>
            <p:cNvSpPr>
              <a:spLocks/>
            </p:cNvSpPr>
            <p:nvPr/>
          </p:nvSpPr>
          <p:spPr bwMode="auto">
            <a:xfrm>
              <a:off x="1188" y="1038"/>
              <a:ext cx="6432" cy="3325"/>
            </a:xfrm>
            <a:custGeom>
              <a:avLst/>
              <a:gdLst>
                <a:gd name="T0" fmla="*/ 0 w 6432"/>
                <a:gd name="T1" fmla="*/ 3304 h 3325"/>
                <a:gd name="T2" fmla="*/ 0 w 6432"/>
                <a:gd name="T3" fmla="*/ 3304 h 3325"/>
                <a:gd name="T4" fmla="*/ 139 w 6432"/>
                <a:gd name="T5" fmla="*/ 2896 h 3325"/>
                <a:gd name="T6" fmla="*/ 279 w 6432"/>
                <a:gd name="T7" fmla="*/ 2514 h 3325"/>
                <a:gd name="T8" fmla="*/ 427 w 6432"/>
                <a:gd name="T9" fmla="*/ 2155 h 3325"/>
                <a:gd name="T10" fmla="*/ 573 w 6432"/>
                <a:gd name="T11" fmla="*/ 1825 h 3325"/>
                <a:gd name="T12" fmla="*/ 728 w 6432"/>
                <a:gd name="T13" fmla="*/ 1525 h 3325"/>
                <a:gd name="T14" fmla="*/ 888 w 6432"/>
                <a:gd name="T15" fmla="*/ 1257 h 3325"/>
                <a:gd name="T16" fmla="*/ 1046 w 6432"/>
                <a:gd name="T17" fmla="*/ 1009 h 3325"/>
                <a:gd name="T18" fmla="*/ 1211 w 6432"/>
                <a:gd name="T19" fmla="*/ 792 h 3325"/>
                <a:gd name="T20" fmla="*/ 1383 w 6432"/>
                <a:gd name="T21" fmla="*/ 599 h 3325"/>
                <a:gd name="T22" fmla="*/ 1552 w 6432"/>
                <a:gd name="T23" fmla="*/ 433 h 3325"/>
                <a:gd name="T24" fmla="*/ 1732 w 6432"/>
                <a:gd name="T25" fmla="*/ 294 h 3325"/>
                <a:gd name="T26" fmla="*/ 1911 w 6432"/>
                <a:gd name="T27" fmla="*/ 186 h 3325"/>
                <a:gd name="T28" fmla="*/ 2093 w 6432"/>
                <a:gd name="T29" fmla="*/ 98 h 3325"/>
                <a:gd name="T30" fmla="*/ 2282 w 6432"/>
                <a:gd name="T31" fmla="*/ 41 h 3325"/>
                <a:gd name="T32" fmla="*/ 2479 w 6432"/>
                <a:gd name="T33" fmla="*/ 5 h 3325"/>
                <a:gd name="T34" fmla="*/ 2675 w 6432"/>
                <a:gd name="T35" fmla="*/ 0 h 3325"/>
                <a:gd name="T36" fmla="*/ 2877 w 6432"/>
                <a:gd name="T37" fmla="*/ 20 h 3325"/>
                <a:gd name="T38" fmla="*/ 3088 w 6432"/>
                <a:gd name="T39" fmla="*/ 67 h 3325"/>
                <a:gd name="T40" fmla="*/ 3294 w 6432"/>
                <a:gd name="T41" fmla="*/ 134 h 3325"/>
                <a:gd name="T42" fmla="*/ 3510 w 6432"/>
                <a:gd name="T43" fmla="*/ 232 h 3325"/>
                <a:gd name="T44" fmla="*/ 3733 w 6432"/>
                <a:gd name="T45" fmla="*/ 356 h 3325"/>
                <a:gd name="T46" fmla="*/ 3953 w 6432"/>
                <a:gd name="T47" fmla="*/ 501 h 3325"/>
                <a:gd name="T48" fmla="*/ 4179 w 6432"/>
                <a:gd name="T49" fmla="*/ 676 h 3325"/>
                <a:gd name="T50" fmla="*/ 4412 w 6432"/>
                <a:gd name="T51" fmla="*/ 870 h 3325"/>
                <a:gd name="T52" fmla="*/ 4649 w 6432"/>
                <a:gd name="T53" fmla="*/ 1092 h 3325"/>
                <a:gd name="T54" fmla="*/ 4887 w 6432"/>
                <a:gd name="T55" fmla="*/ 1340 h 3325"/>
                <a:gd name="T56" fmla="*/ 5135 w 6432"/>
                <a:gd name="T57" fmla="*/ 1608 h 3325"/>
                <a:gd name="T58" fmla="*/ 5387 w 6432"/>
                <a:gd name="T59" fmla="*/ 1902 h 3325"/>
                <a:gd name="T60" fmla="*/ 5639 w 6432"/>
                <a:gd name="T61" fmla="*/ 2228 h 3325"/>
                <a:gd name="T62" fmla="*/ 5901 w 6432"/>
                <a:gd name="T63" fmla="*/ 2566 h 3325"/>
                <a:gd name="T64" fmla="*/ 6165 w 6432"/>
                <a:gd name="T65" fmla="*/ 2937 h 3325"/>
                <a:gd name="T66" fmla="*/ 6432 w 6432"/>
                <a:gd name="T67" fmla="*/ 3325 h 33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32"/>
                <a:gd name="T103" fmla="*/ 0 h 3325"/>
                <a:gd name="T104" fmla="*/ 6432 w 6432"/>
                <a:gd name="T105" fmla="*/ 3325 h 33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32" h="3325">
                  <a:moveTo>
                    <a:pt x="0" y="3304"/>
                  </a:moveTo>
                  <a:lnTo>
                    <a:pt x="0" y="3304"/>
                  </a:lnTo>
                  <a:lnTo>
                    <a:pt x="139" y="2896"/>
                  </a:lnTo>
                  <a:lnTo>
                    <a:pt x="279" y="2514"/>
                  </a:lnTo>
                  <a:lnTo>
                    <a:pt x="427" y="2155"/>
                  </a:lnTo>
                  <a:lnTo>
                    <a:pt x="573" y="1825"/>
                  </a:lnTo>
                  <a:lnTo>
                    <a:pt x="728" y="1525"/>
                  </a:lnTo>
                  <a:lnTo>
                    <a:pt x="888" y="1257"/>
                  </a:lnTo>
                  <a:lnTo>
                    <a:pt x="1046" y="1009"/>
                  </a:lnTo>
                  <a:lnTo>
                    <a:pt x="1211" y="792"/>
                  </a:lnTo>
                  <a:lnTo>
                    <a:pt x="1383" y="599"/>
                  </a:lnTo>
                  <a:lnTo>
                    <a:pt x="1552" y="433"/>
                  </a:lnTo>
                  <a:lnTo>
                    <a:pt x="1732" y="294"/>
                  </a:lnTo>
                  <a:lnTo>
                    <a:pt x="1911" y="186"/>
                  </a:lnTo>
                  <a:lnTo>
                    <a:pt x="2093" y="98"/>
                  </a:lnTo>
                  <a:lnTo>
                    <a:pt x="2282" y="41"/>
                  </a:lnTo>
                  <a:lnTo>
                    <a:pt x="2479" y="5"/>
                  </a:lnTo>
                  <a:lnTo>
                    <a:pt x="2675" y="0"/>
                  </a:lnTo>
                  <a:lnTo>
                    <a:pt x="2877" y="20"/>
                  </a:lnTo>
                  <a:lnTo>
                    <a:pt x="3088" y="67"/>
                  </a:lnTo>
                  <a:lnTo>
                    <a:pt x="3294" y="134"/>
                  </a:lnTo>
                  <a:lnTo>
                    <a:pt x="3510" y="232"/>
                  </a:lnTo>
                  <a:lnTo>
                    <a:pt x="3733" y="356"/>
                  </a:lnTo>
                  <a:lnTo>
                    <a:pt x="3953" y="501"/>
                  </a:lnTo>
                  <a:lnTo>
                    <a:pt x="4179" y="676"/>
                  </a:lnTo>
                  <a:lnTo>
                    <a:pt x="4412" y="870"/>
                  </a:lnTo>
                  <a:lnTo>
                    <a:pt x="4649" y="1092"/>
                  </a:lnTo>
                  <a:lnTo>
                    <a:pt x="4887" y="1340"/>
                  </a:lnTo>
                  <a:lnTo>
                    <a:pt x="5135" y="1608"/>
                  </a:lnTo>
                  <a:lnTo>
                    <a:pt x="5387" y="1902"/>
                  </a:lnTo>
                  <a:lnTo>
                    <a:pt x="5639" y="2228"/>
                  </a:lnTo>
                  <a:lnTo>
                    <a:pt x="5901" y="2566"/>
                  </a:lnTo>
                  <a:lnTo>
                    <a:pt x="6165" y="2937"/>
                  </a:lnTo>
                  <a:lnTo>
                    <a:pt x="6432" y="3325"/>
                  </a:lnTo>
                </a:path>
              </a:pathLst>
            </a:custGeom>
            <a:noFill/>
            <a:ln w="1333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5"/>
            <p:cNvSpPr>
              <a:spLocks noChangeShapeType="1"/>
            </p:cNvSpPr>
            <p:nvPr/>
          </p:nvSpPr>
          <p:spPr bwMode="auto">
            <a:xfrm>
              <a:off x="373" y="4358"/>
              <a:ext cx="8227" cy="1"/>
            </a:xfrm>
            <a:prstGeom prst="line">
              <a:avLst/>
            </a:prstGeom>
            <a:noFill/>
            <a:ln w="133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Rectangle 6"/>
            <p:cNvSpPr>
              <a:spLocks noChangeArrowheads="1"/>
            </p:cNvSpPr>
            <p:nvPr/>
          </p:nvSpPr>
          <p:spPr bwMode="auto">
            <a:xfrm>
              <a:off x="2338" y="1913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3" name="Rectangle 7"/>
            <p:cNvSpPr>
              <a:spLocks noChangeArrowheads="1"/>
            </p:cNvSpPr>
            <p:nvPr/>
          </p:nvSpPr>
          <p:spPr bwMode="auto">
            <a:xfrm>
              <a:off x="2338" y="2140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4" name="Rectangle 8"/>
            <p:cNvSpPr>
              <a:spLocks noChangeArrowheads="1"/>
            </p:cNvSpPr>
            <p:nvPr/>
          </p:nvSpPr>
          <p:spPr bwMode="auto">
            <a:xfrm>
              <a:off x="2338" y="2367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5" name="Rectangle 9"/>
            <p:cNvSpPr>
              <a:spLocks noChangeArrowheads="1"/>
            </p:cNvSpPr>
            <p:nvPr/>
          </p:nvSpPr>
          <p:spPr bwMode="auto">
            <a:xfrm>
              <a:off x="2338" y="2594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6" name="Rectangle 10"/>
            <p:cNvSpPr>
              <a:spLocks noChangeArrowheads="1"/>
            </p:cNvSpPr>
            <p:nvPr/>
          </p:nvSpPr>
          <p:spPr bwMode="auto">
            <a:xfrm>
              <a:off x="2338" y="2816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7" name="Rectangle 11"/>
            <p:cNvSpPr>
              <a:spLocks noChangeArrowheads="1"/>
            </p:cNvSpPr>
            <p:nvPr/>
          </p:nvSpPr>
          <p:spPr bwMode="auto">
            <a:xfrm>
              <a:off x="2338" y="3044"/>
              <a:ext cx="19" cy="14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8" name="Rectangle 12"/>
            <p:cNvSpPr>
              <a:spLocks noChangeArrowheads="1"/>
            </p:cNvSpPr>
            <p:nvPr/>
          </p:nvSpPr>
          <p:spPr bwMode="auto">
            <a:xfrm>
              <a:off x="2338" y="3276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9" name="Rectangle 13"/>
            <p:cNvSpPr>
              <a:spLocks noChangeArrowheads="1"/>
            </p:cNvSpPr>
            <p:nvPr/>
          </p:nvSpPr>
          <p:spPr bwMode="auto">
            <a:xfrm>
              <a:off x="2338" y="3503"/>
              <a:ext cx="19" cy="1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0" name="Rectangle 14"/>
            <p:cNvSpPr>
              <a:spLocks noChangeArrowheads="1"/>
            </p:cNvSpPr>
            <p:nvPr/>
          </p:nvSpPr>
          <p:spPr bwMode="auto">
            <a:xfrm>
              <a:off x="2338" y="3728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1" name="Rectangle 15"/>
            <p:cNvSpPr>
              <a:spLocks noChangeArrowheads="1"/>
            </p:cNvSpPr>
            <p:nvPr/>
          </p:nvSpPr>
          <p:spPr bwMode="auto">
            <a:xfrm>
              <a:off x="2338" y="3955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2" name="Rectangle 16"/>
            <p:cNvSpPr>
              <a:spLocks noChangeArrowheads="1"/>
            </p:cNvSpPr>
            <p:nvPr/>
          </p:nvSpPr>
          <p:spPr bwMode="auto">
            <a:xfrm>
              <a:off x="2338" y="4182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3" name="Rectangle 17"/>
            <p:cNvSpPr>
              <a:spLocks noChangeArrowheads="1"/>
            </p:cNvSpPr>
            <p:nvPr/>
          </p:nvSpPr>
          <p:spPr bwMode="auto">
            <a:xfrm>
              <a:off x="5692" y="2006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4" name="Rectangle 18"/>
            <p:cNvSpPr>
              <a:spLocks noChangeArrowheads="1"/>
            </p:cNvSpPr>
            <p:nvPr/>
          </p:nvSpPr>
          <p:spPr bwMode="auto">
            <a:xfrm>
              <a:off x="5692" y="2233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5" name="Rectangle 19"/>
            <p:cNvSpPr>
              <a:spLocks noChangeArrowheads="1"/>
            </p:cNvSpPr>
            <p:nvPr/>
          </p:nvSpPr>
          <p:spPr bwMode="auto">
            <a:xfrm>
              <a:off x="5692" y="2455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6" name="Rectangle 20"/>
            <p:cNvSpPr>
              <a:spLocks noChangeArrowheads="1"/>
            </p:cNvSpPr>
            <p:nvPr/>
          </p:nvSpPr>
          <p:spPr bwMode="auto">
            <a:xfrm>
              <a:off x="5692" y="2682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7" name="Rectangle 21"/>
            <p:cNvSpPr>
              <a:spLocks noChangeArrowheads="1"/>
            </p:cNvSpPr>
            <p:nvPr/>
          </p:nvSpPr>
          <p:spPr bwMode="auto">
            <a:xfrm>
              <a:off x="5692" y="2909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8" name="Rectangle 22"/>
            <p:cNvSpPr>
              <a:spLocks noChangeArrowheads="1"/>
            </p:cNvSpPr>
            <p:nvPr/>
          </p:nvSpPr>
          <p:spPr bwMode="auto">
            <a:xfrm>
              <a:off x="5692" y="3137"/>
              <a:ext cx="22" cy="14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9" name="Rectangle 23"/>
            <p:cNvSpPr>
              <a:spLocks noChangeArrowheads="1"/>
            </p:cNvSpPr>
            <p:nvPr/>
          </p:nvSpPr>
          <p:spPr bwMode="auto">
            <a:xfrm>
              <a:off x="5692" y="3369"/>
              <a:ext cx="22" cy="1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0" name="Rectangle 24"/>
            <p:cNvSpPr>
              <a:spLocks noChangeArrowheads="1"/>
            </p:cNvSpPr>
            <p:nvPr/>
          </p:nvSpPr>
          <p:spPr bwMode="auto">
            <a:xfrm>
              <a:off x="5692" y="3593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1" name="Rectangle 25"/>
            <p:cNvSpPr>
              <a:spLocks noChangeArrowheads="1"/>
            </p:cNvSpPr>
            <p:nvPr/>
          </p:nvSpPr>
          <p:spPr bwMode="auto">
            <a:xfrm>
              <a:off x="5692" y="3821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2" name="Rectangle 26"/>
            <p:cNvSpPr>
              <a:spLocks noChangeArrowheads="1"/>
            </p:cNvSpPr>
            <p:nvPr/>
          </p:nvSpPr>
          <p:spPr bwMode="auto">
            <a:xfrm>
              <a:off x="5692" y="4048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3" name="Rectangle 27"/>
            <p:cNvSpPr>
              <a:spLocks noChangeArrowheads="1"/>
            </p:cNvSpPr>
            <p:nvPr/>
          </p:nvSpPr>
          <p:spPr bwMode="auto">
            <a:xfrm>
              <a:off x="5692" y="4275"/>
              <a:ext cx="22" cy="8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4" name="Line 28"/>
            <p:cNvSpPr>
              <a:spLocks noChangeShapeType="1"/>
            </p:cNvSpPr>
            <p:nvPr/>
          </p:nvSpPr>
          <p:spPr bwMode="auto">
            <a:xfrm>
              <a:off x="2158" y="2187"/>
              <a:ext cx="1" cy="2171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29"/>
            <p:cNvSpPr>
              <a:spLocks noChangeShapeType="1"/>
            </p:cNvSpPr>
            <p:nvPr/>
          </p:nvSpPr>
          <p:spPr bwMode="auto">
            <a:xfrm>
              <a:off x="1945" y="2491"/>
              <a:ext cx="1" cy="1882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30"/>
            <p:cNvSpPr>
              <a:spLocks noChangeShapeType="1"/>
            </p:cNvSpPr>
            <p:nvPr/>
          </p:nvSpPr>
          <p:spPr bwMode="auto">
            <a:xfrm>
              <a:off x="1734" y="2940"/>
              <a:ext cx="1" cy="1418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31"/>
            <p:cNvSpPr>
              <a:spLocks noChangeShapeType="1"/>
            </p:cNvSpPr>
            <p:nvPr/>
          </p:nvSpPr>
          <p:spPr bwMode="auto">
            <a:xfrm>
              <a:off x="1545" y="3405"/>
              <a:ext cx="1" cy="953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Line 32"/>
            <p:cNvSpPr>
              <a:spLocks noChangeShapeType="1"/>
            </p:cNvSpPr>
            <p:nvPr/>
          </p:nvSpPr>
          <p:spPr bwMode="auto">
            <a:xfrm>
              <a:off x="1334" y="3950"/>
              <a:ext cx="1" cy="408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33"/>
            <p:cNvSpPr>
              <a:spLocks noChangeShapeType="1"/>
            </p:cNvSpPr>
            <p:nvPr/>
          </p:nvSpPr>
          <p:spPr bwMode="auto">
            <a:xfrm flipV="1">
              <a:off x="5704" y="2300"/>
              <a:ext cx="277" cy="155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Line 34"/>
            <p:cNvSpPr>
              <a:spLocks noChangeShapeType="1"/>
            </p:cNvSpPr>
            <p:nvPr/>
          </p:nvSpPr>
          <p:spPr bwMode="auto">
            <a:xfrm flipV="1">
              <a:off x="5704" y="2491"/>
              <a:ext cx="495" cy="279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Line 35"/>
            <p:cNvSpPr>
              <a:spLocks noChangeShapeType="1"/>
            </p:cNvSpPr>
            <p:nvPr/>
          </p:nvSpPr>
          <p:spPr bwMode="auto">
            <a:xfrm flipV="1">
              <a:off x="5719" y="2698"/>
              <a:ext cx="645" cy="371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Line 36"/>
            <p:cNvSpPr>
              <a:spLocks noChangeShapeType="1"/>
            </p:cNvSpPr>
            <p:nvPr/>
          </p:nvSpPr>
          <p:spPr bwMode="auto">
            <a:xfrm flipV="1">
              <a:off x="5704" y="2920"/>
              <a:ext cx="871" cy="500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Line 37"/>
            <p:cNvSpPr>
              <a:spLocks noChangeShapeType="1"/>
            </p:cNvSpPr>
            <p:nvPr/>
          </p:nvSpPr>
          <p:spPr bwMode="auto">
            <a:xfrm flipV="1">
              <a:off x="5704" y="3178"/>
              <a:ext cx="1060" cy="612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4" name="Line 38"/>
            <p:cNvSpPr>
              <a:spLocks noChangeShapeType="1"/>
            </p:cNvSpPr>
            <p:nvPr/>
          </p:nvSpPr>
          <p:spPr bwMode="auto">
            <a:xfrm flipV="1">
              <a:off x="5719" y="3436"/>
              <a:ext cx="1256" cy="725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Line 39"/>
            <p:cNvSpPr>
              <a:spLocks noChangeShapeType="1"/>
            </p:cNvSpPr>
            <p:nvPr/>
          </p:nvSpPr>
          <p:spPr bwMode="auto">
            <a:xfrm flipV="1">
              <a:off x="6027" y="3702"/>
              <a:ext cx="1125" cy="656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Line 40"/>
            <p:cNvSpPr>
              <a:spLocks noChangeShapeType="1"/>
            </p:cNvSpPr>
            <p:nvPr/>
          </p:nvSpPr>
          <p:spPr bwMode="auto">
            <a:xfrm flipV="1">
              <a:off x="6558" y="3908"/>
              <a:ext cx="773" cy="450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Line 41"/>
            <p:cNvSpPr>
              <a:spLocks noChangeShapeType="1"/>
            </p:cNvSpPr>
            <p:nvPr/>
          </p:nvSpPr>
          <p:spPr bwMode="auto">
            <a:xfrm flipV="1">
              <a:off x="7089" y="4141"/>
              <a:ext cx="366" cy="217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Line 42"/>
            <p:cNvSpPr>
              <a:spLocks noChangeShapeType="1"/>
            </p:cNvSpPr>
            <p:nvPr/>
          </p:nvSpPr>
          <p:spPr bwMode="auto">
            <a:xfrm>
              <a:off x="2682" y="955"/>
              <a:ext cx="2047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47"/>
            <p:cNvSpPr>
              <a:spLocks noEditPoints="1"/>
            </p:cNvSpPr>
            <p:nvPr/>
          </p:nvSpPr>
          <p:spPr bwMode="auto">
            <a:xfrm>
              <a:off x="6179" y="2143"/>
              <a:ext cx="224" cy="534"/>
            </a:xfrm>
            <a:custGeom>
              <a:avLst/>
              <a:gdLst>
                <a:gd name="T0" fmla="*/ 224 w 224"/>
                <a:gd name="T1" fmla="*/ 15 h 534"/>
                <a:gd name="T2" fmla="*/ 37 w 224"/>
                <a:gd name="T3" fmla="*/ 519 h 534"/>
                <a:gd name="T4" fmla="*/ 34 w 224"/>
                <a:gd name="T5" fmla="*/ 524 h 534"/>
                <a:gd name="T6" fmla="*/ 30 w 224"/>
                <a:gd name="T7" fmla="*/ 526 h 534"/>
                <a:gd name="T8" fmla="*/ 27 w 224"/>
                <a:gd name="T9" fmla="*/ 526 h 534"/>
                <a:gd name="T10" fmla="*/ 22 w 224"/>
                <a:gd name="T11" fmla="*/ 526 h 534"/>
                <a:gd name="T12" fmla="*/ 20 w 224"/>
                <a:gd name="T13" fmla="*/ 524 h 534"/>
                <a:gd name="T14" fmla="*/ 17 w 224"/>
                <a:gd name="T15" fmla="*/ 521 h 534"/>
                <a:gd name="T16" fmla="*/ 17 w 224"/>
                <a:gd name="T17" fmla="*/ 516 h 534"/>
                <a:gd name="T18" fmla="*/ 17 w 224"/>
                <a:gd name="T19" fmla="*/ 511 h 534"/>
                <a:gd name="T20" fmla="*/ 204 w 224"/>
                <a:gd name="T21" fmla="*/ 5 h 534"/>
                <a:gd name="T22" fmla="*/ 207 w 224"/>
                <a:gd name="T23" fmla="*/ 2 h 534"/>
                <a:gd name="T24" fmla="*/ 209 w 224"/>
                <a:gd name="T25" fmla="*/ 0 h 534"/>
                <a:gd name="T26" fmla="*/ 214 w 224"/>
                <a:gd name="T27" fmla="*/ 0 h 534"/>
                <a:gd name="T28" fmla="*/ 219 w 224"/>
                <a:gd name="T29" fmla="*/ 0 h 534"/>
                <a:gd name="T30" fmla="*/ 221 w 224"/>
                <a:gd name="T31" fmla="*/ 2 h 534"/>
                <a:gd name="T32" fmla="*/ 224 w 224"/>
                <a:gd name="T33" fmla="*/ 5 h 534"/>
                <a:gd name="T34" fmla="*/ 224 w 224"/>
                <a:gd name="T35" fmla="*/ 10 h 534"/>
                <a:gd name="T36" fmla="*/ 224 w 224"/>
                <a:gd name="T37" fmla="*/ 15 h 534"/>
                <a:gd name="T38" fmla="*/ 224 w 224"/>
                <a:gd name="T39" fmla="*/ 15 h 534"/>
                <a:gd name="T40" fmla="*/ 110 w 224"/>
                <a:gd name="T41" fmla="*/ 464 h 534"/>
                <a:gd name="T42" fmla="*/ 20 w 224"/>
                <a:gd name="T43" fmla="*/ 534 h 534"/>
                <a:gd name="T44" fmla="*/ 0 w 224"/>
                <a:gd name="T45" fmla="*/ 418 h 534"/>
                <a:gd name="T46" fmla="*/ 0 w 224"/>
                <a:gd name="T47" fmla="*/ 413 h 534"/>
                <a:gd name="T48" fmla="*/ 0 w 224"/>
                <a:gd name="T49" fmla="*/ 410 h 534"/>
                <a:gd name="T50" fmla="*/ 3 w 224"/>
                <a:gd name="T51" fmla="*/ 408 h 534"/>
                <a:gd name="T52" fmla="*/ 8 w 224"/>
                <a:gd name="T53" fmla="*/ 405 h 534"/>
                <a:gd name="T54" fmla="*/ 13 w 224"/>
                <a:gd name="T55" fmla="*/ 405 h 534"/>
                <a:gd name="T56" fmla="*/ 15 w 224"/>
                <a:gd name="T57" fmla="*/ 408 h 534"/>
                <a:gd name="T58" fmla="*/ 17 w 224"/>
                <a:gd name="T59" fmla="*/ 410 h 534"/>
                <a:gd name="T60" fmla="*/ 20 w 224"/>
                <a:gd name="T61" fmla="*/ 415 h 534"/>
                <a:gd name="T62" fmla="*/ 37 w 224"/>
                <a:gd name="T63" fmla="*/ 513 h 534"/>
                <a:gd name="T64" fmla="*/ 20 w 224"/>
                <a:gd name="T65" fmla="*/ 508 h 534"/>
                <a:gd name="T66" fmla="*/ 97 w 224"/>
                <a:gd name="T67" fmla="*/ 446 h 534"/>
                <a:gd name="T68" fmla="*/ 100 w 224"/>
                <a:gd name="T69" fmla="*/ 444 h 534"/>
                <a:gd name="T70" fmla="*/ 105 w 224"/>
                <a:gd name="T71" fmla="*/ 444 h 534"/>
                <a:gd name="T72" fmla="*/ 110 w 224"/>
                <a:gd name="T73" fmla="*/ 446 h 534"/>
                <a:gd name="T74" fmla="*/ 112 w 224"/>
                <a:gd name="T75" fmla="*/ 449 h 534"/>
                <a:gd name="T76" fmla="*/ 112 w 224"/>
                <a:gd name="T77" fmla="*/ 454 h 534"/>
                <a:gd name="T78" fmla="*/ 114 w 224"/>
                <a:gd name="T79" fmla="*/ 457 h 534"/>
                <a:gd name="T80" fmla="*/ 112 w 224"/>
                <a:gd name="T81" fmla="*/ 462 h 534"/>
                <a:gd name="T82" fmla="*/ 110 w 224"/>
                <a:gd name="T83" fmla="*/ 464 h 534"/>
                <a:gd name="T84" fmla="*/ 110 w 224"/>
                <a:gd name="T85" fmla="*/ 464 h 5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"/>
                <a:gd name="T130" fmla="*/ 0 h 534"/>
                <a:gd name="T131" fmla="*/ 224 w 224"/>
                <a:gd name="T132" fmla="*/ 534 h 5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" h="534">
                  <a:moveTo>
                    <a:pt x="224" y="15"/>
                  </a:moveTo>
                  <a:lnTo>
                    <a:pt x="37" y="519"/>
                  </a:lnTo>
                  <a:lnTo>
                    <a:pt x="34" y="524"/>
                  </a:lnTo>
                  <a:lnTo>
                    <a:pt x="30" y="526"/>
                  </a:lnTo>
                  <a:lnTo>
                    <a:pt x="27" y="526"/>
                  </a:lnTo>
                  <a:lnTo>
                    <a:pt x="22" y="526"/>
                  </a:lnTo>
                  <a:lnTo>
                    <a:pt x="20" y="524"/>
                  </a:lnTo>
                  <a:lnTo>
                    <a:pt x="17" y="521"/>
                  </a:lnTo>
                  <a:lnTo>
                    <a:pt x="17" y="516"/>
                  </a:lnTo>
                  <a:lnTo>
                    <a:pt x="17" y="511"/>
                  </a:lnTo>
                  <a:lnTo>
                    <a:pt x="204" y="5"/>
                  </a:lnTo>
                  <a:lnTo>
                    <a:pt x="207" y="2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4" y="5"/>
                  </a:lnTo>
                  <a:lnTo>
                    <a:pt x="224" y="10"/>
                  </a:lnTo>
                  <a:lnTo>
                    <a:pt x="224" y="15"/>
                  </a:lnTo>
                  <a:close/>
                  <a:moveTo>
                    <a:pt x="110" y="464"/>
                  </a:moveTo>
                  <a:lnTo>
                    <a:pt x="20" y="53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0"/>
                  </a:lnTo>
                  <a:lnTo>
                    <a:pt x="3" y="408"/>
                  </a:lnTo>
                  <a:lnTo>
                    <a:pt x="8" y="405"/>
                  </a:lnTo>
                  <a:lnTo>
                    <a:pt x="13" y="405"/>
                  </a:lnTo>
                  <a:lnTo>
                    <a:pt x="15" y="408"/>
                  </a:lnTo>
                  <a:lnTo>
                    <a:pt x="17" y="410"/>
                  </a:lnTo>
                  <a:lnTo>
                    <a:pt x="20" y="415"/>
                  </a:lnTo>
                  <a:lnTo>
                    <a:pt x="37" y="513"/>
                  </a:lnTo>
                  <a:lnTo>
                    <a:pt x="20" y="508"/>
                  </a:lnTo>
                  <a:lnTo>
                    <a:pt x="97" y="446"/>
                  </a:lnTo>
                  <a:lnTo>
                    <a:pt x="100" y="444"/>
                  </a:lnTo>
                  <a:lnTo>
                    <a:pt x="105" y="444"/>
                  </a:lnTo>
                  <a:lnTo>
                    <a:pt x="110" y="446"/>
                  </a:lnTo>
                  <a:lnTo>
                    <a:pt x="112" y="449"/>
                  </a:lnTo>
                  <a:lnTo>
                    <a:pt x="112" y="454"/>
                  </a:lnTo>
                  <a:lnTo>
                    <a:pt x="114" y="457"/>
                  </a:lnTo>
                  <a:lnTo>
                    <a:pt x="112" y="462"/>
                  </a:lnTo>
                  <a:lnTo>
                    <a:pt x="110" y="46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Rectangle 52"/>
            <p:cNvSpPr>
              <a:spLocks noChangeArrowheads="1"/>
            </p:cNvSpPr>
            <p:nvPr/>
          </p:nvSpPr>
          <p:spPr bwMode="auto">
            <a:xfrm>
              <a:off x="580" y="733"/>
              <a:ext cx="2438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cs-CZ" sz="1200" b="0" i="1" dirty="0" smtClean="0">
                  <a:solidFill>
                    <a:srgbClr val="000000"/>
                  </a:solidFill>
                </a:rPr>
                <a:t>Negativní selekce i</a:t>
              </a:r>
              <a:r>
                <a:rPr lang="en-US" sz="1200" b="0" i="1" dirty="0" smtClean="0">
                  <a:solidFill>
                    <a:srgbClr val="000000"/>
                  </a:solidFill>
                </a:rPr>
                <a:t>migrant</a:t>
              </a:r>
              <a:r>
                <a:rPr lang="cs-CZ" sz="1200" b="0" i="1" dirty="0" smtClean="0">
                  <a:solidFill>
                    <a:srgbClr val="000000"/>
                  </a:solidFill>
                </a:rPr>
                <a:t>ů</a:t>
              </a:r>
              <a:r>
                <a:rPr lang="en-US" sz="1200" b="0" i="1" dirty="0" smtClean="0">
                  <a:solidFill>
                    <a:srgbClr val="000000"/>
                  </a:solidFill>
                </a:rPr>
                <a:t> </a:t>
              </a:r>
              <a:endParaRPr lang="en-US" sz="1200" b="0" dirty="0"/>
            </a:p>
          </p:txBody>
        </p:sp>
        <p:sp>
          <p:nvSpPr>
            <p:cNvPr id="49209" name="Freeform 53"/>
            <p:cNvSpPr>
              <a:spLocks noEditPoints="1"/>
            </p:cNvSpPr>
            <p:nvPr/>
          </p:nvSpPr>
          <p:spPr bwMode="auto">
            <a:xfrm>
              <a:off x="1336" y="1580"/>
              <a:ext cx="437" cy="785"/>
            </a:xfrm>
            <a:custGeom>
              <a:avLst/>
              <a:gdLst>
                <a:gd name="T0" fmla="*/ 17 w 437"/>
                <a:gd name="T1" fmla="*/ 5 h 785"/>
                <a:gd name="T2" fmla="*/ 432 w 437"/>
                <a:gd name="T3" fmla="*/ 761 h 785"/>
                <a:gd name="T4" fmla="*/ 434 w 437"/>
                <a:gd name="T5" fmla="*/ 767 h 785"/>
                <a:gd name="T6" fmla="*/ 434 w 437"/>
                <a:gd name="T7" fmla="*/ 769 h 785"/>
                <a:gd name="T8" fmla="*/ 432 w 437"/>
                <a:gd name="T9" fmla="*/ 774 h 785"/>
                <a:gd name="T10" fmla="*/ 430 w 437"/>
                <a:gd name="T11" fmla="*/ 777 h 785"/>
                <a:gd name="T12" fmla="*/ 425 w 437"/>
                <a:gd name="T13" fmla="*/ 777 h 785"/>
                <a:gd name="T14" fmla="*/ 422 w 437"/>
                <a:gd name="T15" fmla="*/ 777 h 785"/>
                <a:gd name="T16" fmla="*/ 417 w 437"/>
                <a:gd name="T17" fmla="*/ 777 h 785"/>
                <a:gd name="T18" fmla="*/ 415 w 437"/>
                <a:gd name="T19" fmla="*/ 772 h 785"/>
                <a:gd name="T20" fmla="*/ 0 w 437"/>
                <a:gd name="T21" fmla="*/ 15 h 785"/>
                <a:gd name="T22" fmla="*/ 0 w 437"/>
                <a:gd name="T23" fmla="*/ 13 h 785"/>
                <a:gd name="T24" fmla="*/ 0 w 437"/>
                <a:gd name="T25" fmla="*/ 8 h 785"/>
                <a:gd name="T26" fmla="*/ 0 w 437"/>
                <a:gd name="T27" fmla="*/ 5 h 785"/>
                <a:gd name="T28" fmla="*/ 5 w 437"/>
                <a:gd name="T29" fmla="*/ 2 h 785"/>
                <a:gd name="T30" fmla="*/ 8 w 437"/>
                <a:gd name="T31" fmla="*/ 0 h 785"/>
                <a:gd name="T32" fmla="*/ 12 w 437"/>
                <a:gd name="T33" fmla="*/ 0 h 785"/>
                <a:gd name="T34" fmla="*/ 15 w 437"/>
                <a:gd name="T35" fmla="*/ 2 h 785"/>
                <a:gd name="T36" fmla="*/ 17 w 437"/>
                <a:gd name="T37" fmla="*/ 5 h 785"/>
                <a:gd name="T38" fmla="*/ 17 w 437"/>
                <a:gd name="T39" fmla="*/ 5 h 785"/>
                <a:gd name="T40" fmla="*/ 437 w 437"/>
                <a:gd name="T41" fmla="*/ 666 h 785"/>
                <a:gd name="T42" fmla="*/ 434 w 437"/>
                <a:gd name="T43" fmla="*/ 785 h 785"/>
                <a:gd name="T44" fmla="*/ 335 w 437"/>
                <a:gd name="T45" fmla="*/ 730 h 785"/>
                <a:gd name="T46" fmla="*/ 333 w 437"/>
                <a:gd name="T47" fmla="*/ 725 h 785"/>
                <a:gd name="T48" fmla="*/ 330 w 437"/>
                <a:gd name="T49" fmla="*/ 723 h 785"/>
                <a:gd name="T50" fmla="*/ 330 w 437"/>
                <a:gd name="T51" fmla="*/ 718 h 785"/>
                <a:gd name="T52" fmla="*/ 330 w 437"/>
                <a:gd name="T53" fmla="*/ 715 h 785"/>
                <a:gd name="T54" fmla="*/ 333 w 437"/>
                <a:gd name="T55" fmla="*/ 712 h 785"/>
                <a:gd name="T56" fmla="*/ 337 w 437"/>
                <a:gd name="T57" fmla="*/ 710 h 785"/>
                <a:gd name="T58" fmla="*/ 340 w 437"/>
                <a:gd name="T59" fmla="*/ 710 h 785"/>
                <a:gd name="T60" fmla="*/ 345 w 437"/>
                <a:gd name="T61" fmla="*/ 710 h 785"/>
                <a:gd name="T62" fmla="*/ 430 w 437"/>
                <a:gd name="T63" fmla="*/ 756 h 785"/>
                <a:gd name="T64" fmla="*/ 413 w 437"/>
                <a:gd name="T65" fmla="*/ 767 h 785"/>
                <a:gd name="T66" fmla="*/ 417 w 437"/>
                <a:gd name="T67" fmla="*/ 666 h 785"/>
                <a:gd name="T68" fmla="*/ 417 w 437"/>
                <a:gd name="T69" fmla="*/ 661 h 785"/>
                <a:gd name="T70" fmla="*/ 420 w 437"/>
                <a:gd name="T71" fmla="*/ 658 h 785"/>
                <a:gd name="T72" fmla="*/ 422 w 437"/>
                <a:gd name="T73" fmla="*/ 656 h 785"/>
                <a:gd name="T74" fmla="*/ 427 w 437"/>
                <a:gd name="T75" fmla="*/ 656 h 785"/>
                <a:gd name="T76" fmla="*/ 430 w 437"/>
                <a:gd name="T77" fmla="*/ 656 h 785"/>
                <a:gd name="T78" fmla="*/ 434 w 437"/>
                <a:gd name="T79" fmla="*/ 658 h 785"/>
                <a:gd name="T80" fmla="*/ 437 w 437"/>
                <a:gd name="T81" fmla="*/ 661 h 785"/>
                <a:gd name="T82" fmla="*/ 437 w 437"/>
                <a:gd name="T83" fmla="*/ 666 h 785"/>
                <a:gd name="T84" fmla="*/ 437 w 437"/>
                <a:gd name="T85" fmla="*/ 666 h 7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7"/>
                <a:gd name="T130" fmla="*/ 0 h 785"/>
                <a:gd name="T131" fmla="*/ 437 w 437"/>
                <a:gd name="T132" fmla="*/ 785 h 7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7" h="785">
                  <a:moveTo>
                    <a:pt x="17" y="5"/>
                  </a:moveTo>
                  <a:lnTo>
                    <a:pt x="432" y="761"/>
                  </a:lnTo>
                  <a:lnTo>
                    <a:pt x="434" y="767"/>
                  </a:lnTo>
                  <a:lnTo>
                    <a:pt x="434" y="769"/>
                  </a:lnTo>
                  <a:lnTo>
                    <a:pt x="432" y="774"/>
                  </a:lnTo>
                  <a:lnTo>
                    <a:pt x="430" y="777"/>
                  </a:lnTo>
                  <a:lnTo>
                    <a:pt x="425" y="777"/>
                  </a:lnTo>
                  <a:lnTo>
                    <a:pt x="422" y="777"/>
                  </a:lnTo>
                  <a:lnTo>
                    <a:pt x="417" y="777"/>
                  </a:lnTo>
                  <a:lnTo>
                    <a:pt x="415" y="77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close/>
                  <a:moveTo>
                    <a:pt x="437" y="666"/>
                  </a:moveTo>
                  <a:lnTo>
                    <a:pt x="434" y="785"/>
                  </a:lnTo>
                  <a:lnTo>
                    <a:pt x="335" y="730"/>
                  </a:lnTo>
                  <a:lnTo>
                    <a:pt x="333" y="725"/>
                  </a:lnTo>
                  <a:lnTo>
                    <a:pt x="330" y="723"/>
                  </a:lnTo>
                  <a:lnTo>
                    <a:pt x="330" y="718"/>
                  </a:lnTo>
                  <a:lnTo>
                    <a:pt x="330" y="715"/>
                  </a:lnTo>
                  <a:lnTo>
                    <a:pt x="333" y="712"/>
                  </a:lnTo>
                  <a:lnTo>
                    <a:pt x="337" y="710"/>
                  </a:lnTo>
                  <a:lnTo>
                    <a:pt x="340" y="710"/>
                  </a:lnTo>
                  <a:lnTo>
                    <a:pt x="345" y="710"/>
                  </a:lnTo>
                  <a:lnTo>
                    <a:pt x="430" y="756"/>
                  </a:lnTo>
                  <a:lnTo>
                    <a:pt x="413" y="767"/>
                  </a:lnTo>
                  <a:lnTo>
                    <a:pt x="417" y="666"/>
                  </a:lnTo>
                  <a:lnTo>
                    <a:pt x="417" y="661"/>
                  </a:lnTo>
                  <a:lnTo>
                    <a:pt x="420" y="658"/>
                  </a:lnTo>
                  <a:lnTo>
                    <a:pt x="422" y="656"/>
                  </a:lnTo>
                  <a:lnTo>
                    <a:pt x="427" y="656"/>
                  </a:lnTo>
                  <a:lnTo>
                    <a:pt x="430" y="656"/>
                  </a:lnTo>
                  <a:lnTo>
                    <a:pt x="434" y="658"/>
                  </a:lnTo>
                  <a:lnTo>
                    <a:pt x="437" y="661"/>
                  </a:lnTo>
                  <a:lnTo>
                    <a:pt x="437" y="666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Rectangle 54"/>
            <p:cNvSpPr>
              <a:spLocks noChangeArrowheads="1"/>
            </p:cNvSpPr>
            <p:nvPr/>
          </p:nvSpPr>
          <p:spPr bwMode="auto">
            <a:xfrm>
              <a:off x="7796" y="4378"/>
              <a:ext cx="235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cs-CZ" sz="1400" b="0" dirty="0" smtClean="0">
                  <a:solidFill>
                    <a:schemeClr val="bg1"/>
                  </a:solidFill>
                </a:rPr>
                <a:t>Dovednosti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49215" name="Line 59"/>
            <p:cNvSpPr>
              <a:spLocks noChangeShapeType="1"/>
            </p:cNvSpPr>
            <p:nvPr/>
          </p:nvSpPr>
          <p:spPr bwMode="auto">
            <a:xfrm flipV="1">
              <a:off x="354" y="390"/>
              <a:ext cx="1" cy="3988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Freeform 64"/>
            <p:cNvSpPr>
              <a:spLocks noEditPoints="1"/>
            </p:cNvSpPr>
            <p:nvPr/>
          </p:nvSpPr>
          <p:spPr bwMode="auto">
            <a:xfrm>
              <a:off x="6179" y="2143"/>
              <a:ext cx="224" cy="534"/>
            </a:xfrm>
            <a:custGeom>
              <a:avLst/>
              <a:gdLst>
                <a:gd name="T0" fmla="*/ 224 w 224"/>
                <a:gd name="T1" fmla="*/ 15 h 534"/>
                <a:gd name="T2" fmla="*/ 37 w 224"/>
                <a:gd name="T3" fmla="*/ 519 h 534"/>
                <a:gd name="T4" fmla="*/ 34 w 224"/>
                <a:gd name="T5" fmla="*/ 524 h 534"/>
                <a:gd name="T6" fmla="*/ 30 w 224"/>
                <a:gd name="T7" fmla="*/ 526 h 534"/>
                <a:gd name="T8" fmla="*/ 27 w 224"/>
                <a:gd name="T9" fmla="*/ 526 h 534"/>
                <a:gd name="T10" fmla="*/ 22 w 224"/>
                <a:gd name="T11" fmla="*/ 526 h 534"/>
                <a:gd name="T12" fmla="*/ 20 w 224"/>
                <a:gd name="T13" fmla="*/ 524 h 534"/>
                <a:gd name="T14" fmla="*/ 17 w 224"/>
                <a:gd name="T15" fmla="*/ 521 h 534"/>
                <a:gd name="T16" fmla="*/ 17 w 224"/>
                <a:gd name="T17" fmla="*/ 516 h 534"/>
                <a:gd name="T18" fmla="*/ 17 w 224"/>
                <a:gd name="T19" fmla="*/ 511 h 534"/>
                <a:gd name="T20" fmla="*/ 204 w 224"/>
                <a:gd name="T21" fmla="*/ 5 h 534"/>
                <a:gd name="T22" fmla="*/ 207 w 224"/>
                <a:gd name="T23" fmla="*/ 2 h 534"/>
                <a:gd name="T24" fmla="*/ 209 w 224"/>
                <a:gd name="T25" fmla="*/ 0 h 534"/>
                <a:gd name="T26" fmla="*/ 214 w 224"/>
                <a:gd name="T27" fmla="*/ 0 h 534"/>
                <a:gd name="T28" fmla="*/ 219 w 224"/>
                <a:gd name="T29" fmla="*/ 0 h 534"/>
                <a:gd name="T30" fmla="*/ 221 w 224"/>
                <a:gd name="T31" fmla="*/ 2 h 534"/>
                <a:gd name="T32" fmla="*/ 224 w 224"/>
                <a:gd name="T33" fmla="*/ 5 h 534"/>
                <a:gd name="T34" fmla="*/ 224 w 224"/>
                <a:gd name="T35" fmla="*/ 10 h 534"/>
                <a:gd name="T36" fmla="*/ 224 w 224"/>
                <a:gd name="T37" fmla="*/ 15 h 534"/>
                <a:gd name="T38" fmla="*/ 224 w 224"/>
                <a:gd name="T39" fmla="*/ 15 h 534"/>
                <a:gd name="T40" fmla="*/ 110 w 224"/>
                <a:gd name="T41" fmla="*/ 464 h 534"/>
                <a:gd name="T42" fmla="*/ 20 w 224"/>
                <a:gd name="T43" fmla="*/ 534 h 534"/>
                <a:gd name="T44" fmla="*/ 0 w 224"/>
                <a:gd name="T45" fmla="*/ 418 h 534"/>
                <a:gd name="T46" fmla="*/ 0 w 224"/>
                <a:gd name="T47" fmla="*/ 413 h 534"/>
                <a:gd name="T48" fmla="*/ 0 w 224"/>
                <a:gd name="T49" fmla="*/ 410 h 534"/>
                <a:gd name="T50" fmla="*/ 3 w 224"/>
                <a:gd name="T51" fmla="*/ 408 h 534"/>
                <a:gd name="T52" fmla="*/ 8 w 224"/>
                <a:gd name="T53" fmla="*/ 405 h 534"/>
                <a:gd name="T54" fmla="*/ 13 w 224"/>
                <a:gd name="T55" fmla="*/ 405 h 534"/>
                <a:gd name="T56" fmla="*/ 15 w 224"/>
                <a:gd name="T57" fmla="*/ 408 h 534"/>
                <a:gd name="T58" fmla="*/ 17 w 224"/>
                <a:gd name="T59" fmla="*/ 410 h 534"/>
                <a:gd name="T60" fmla="*/ 20 w 224"/>
                <a:gd name="T61" fmla="*/ 415 h 534"/>
                <a:gd name="T62" fmla="*/ 37 w 224"/>
                <a:gd name="T63" fmla="*/ 513 h 534"/>
                <a:gd name="T64" fmla="*/ 20 w 224"/>
                <a:gd name="T65" fmla="*/ 508 h 534"/>
                <a:gd name="T66" fmla="*/ 97 w 224"/>
                <a:gd name="T67" fmla="*/ 446 h 534"/>
                <a:gd name="T68" fmla="*/ 100 w 224"/>
                <a:gd name="T69" fmla="*/ 444 h 534"/>
                <a:gd name="T70" fmla="*/ 105 w 224"/>
                <a:gd name="T71" fmla="*/ 444 h 534"/>
                <a:gd name="T72" fmla="*/ 110 w 224"/>
                <a:gd name="T73" fmla="*/ 446 h 534"/>
                <a:gd name="T74" fmla="*/ 112 w 224"/>
                <a:gd name="T75" fmla="*/ 449 h 534"/>
                <a:gd name="T76" fmla="*/ 112 w 224"/>
                <a:gd name="T77" fmla="*/ 454 h 534"/>
                <a:gd name="T78" fmla="*/ 114 w 224"/>
                <a:gd name="T79" fmla="*/ 457 h 534"/>
                <a:gd name="T80" fmla="*/ 112 w 224"/>
                <a:gd name="T81" fmla="*/ 462 h 534"/>
                <a:gd name="T82" fmla="*/ 110 w 224"/>
                <a:gd name="T83" fmla="*/ 464 h 534"/>
                <a:gd name="T84" fmla="*/ 110 w 224"/>
                <a:gd name="T85" fmla="*/ 464 h 5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"/>
                <a:gd name="T130" fmla="*/ 0 h 534"/>
                <a:gd name="T131" fmla="*/ 224 w 224"/>
                <a:gd name="T132" fmla="*/ 534 h 5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" h="534">
                  <a:moveTo>
                    <a:pt x="224" y="15"/>
                  </a:moveTo>
                  <a:lnTo>
                    <a:pt x="37" y="519"/>
                  </a:lnTo>
                  <a:lnTo>
                    <a:pt x="34" y="524"/>
                  </a:lnTo>
                  <a:lnTo>
                    <a:pt x="30" y="526"/>
                  </a:lnTo>
                  <a:lnTo>
                    <a:pt x="27" y="526"/>
                  </a:lnTo>
                  <a:lnTo>
                    <a:pt x="22" y="526"/>
                  </a:lnTo>
                  <a:lnTo>
                    <a:pt x="20" y="524"/>
                  </a:lnTo>
                  <a:lnTo>
                    <a:pt x="17" y="521"/>
                  </a:lnTo>
                  <a:lnTo>
                    <a:pt x="17" y="516"/>
                  </a:lnTo>
                  <a:lnTo>
                    <a:pt x="17" y="511"/>
                  </a:lnTo>
                  <a:lnTo>
                    <a:pt x="204" y="5"/>
                  </a:lnTo>
                  <a:lnTo>
                    <a:pt x="207" y="2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4" y="5"/>
                  </a:lnTo>
                  <a:lnTo>
                    <a:pt x="224" y="10"/>
                  </a:lnTo>
                  <a:lnTo>
                    <a:pt x="224" y="15"/>
                  </a:lnTo>
                  <a:close/>
                  <a:moveTo>
                    <a:pt x="110" y="464"/>
                  </a:moveTo>
                  <a:lnTo>
                    <a:pt x="20" y="53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0"/>
                  </a:lnTo>
                  <a:lnTo>
                    <a:pt x="3" y="408"/>
                  </a:lnTo>
                  <a:lnTo>
                    <a:pt x="8" y="405"/>
                  </a:lnTo>
                  <a:lnTo>
                    <a:pt x="13" y="405"/>
                  </a:lnTo>
                  <a:lnTo>
                    <a:pt x="15" y="408"/>
                  </a:lnTo>
                  <a:lnTo>
                    <a:pt x="17" y="410"/>
                  </a:lnTo>
                  <a:lnTo>
                    <a:pt x="20" y="415"/>
                  </a:lnTo>
                  <a:lnTo>
                    <a:pt x="37" y="513"/>
                  </a:lnTo>
                  <a:lnTo>
                    <a:pt x="20" y="508"/>
                  </a:lnTo>
                  <a:lnTo>
                    <a:pt x="97" y="446"/>
                  </a:lnTo>
                  <a:lnTo>
                    <a:pt x="100" y="444"/>
                  </a:lnTo>
                  <a:lnTo>
                    <a:pt x="105" y="444"/>
                  </a:lnTo>
                  <a:lnTo>
                    <a:pt x="110" y="446"/>
                  </a:lnTo>
                  <a:lnTo>
                    <a:pt x="112" y="449"/>
                  </a:lnTo>
                  <a:lnTo>
                    <a:pt x="112" y="454"/>
                  </a:lnTo>
                  <a:lnTo>
                    <a:pt x="114" y="457"/>
                  </a:lnTo>
                  <a:lnTo>
                    <a:pt x="112" y="462"/>
                  </a:lnTo>
                  <a:lnTo>
                    <a:pt x="110" y="46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Rectangle 65"/>
            <p:cNvSpPr>
              <a:spLocks noChangeArrowheads="1"/>
            </p:cNvSpPr>
            <p:nvPr/>
          </p:nvSpPr>
          <p:spPr bwMode="auto">
            <a:xfrm>
              <a:off x="20" y="37"/>
              <a:ext cx="140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 dirty="0" err="1" smtClean="0">
                  <a:solidFill>
                    <a:srgbClr val="000000"/>
                  </a:solidFill>
                </a:rPr>
                <a:t>Fre</a:t>
              </a:r>
              <a:r>
                <a:rPr lang="cs-CZ" sz="1300" b="0" dirty="0" err="1" smtClean="0">
                  <a:solidFill>
                    <a:srgbClr val="000000"/>
                  </a:solidFill>
                </a:rPr>
                <a:t>kvence</a:t>
              </a:r>
              <a:endParaRPr lang="en-US" b="0" dirty="0"/>
            </a:p>
          </p:txBody>
        </p:sp>
        <p:sp>
          <p:nvSpPr>
            <p:cNvPr id="49226" name="Freeform 70"/>
            <p:cNvSpPr>
              <a:spLocks noEditPoints="1"/>
            </p:cNvSpPr>
            <p:nvPr/>
          </p:nvSpPr>
          <p:spPr bwMode="auto">
            <a:xfrm>
              <a:off x="1336" y="1580"/>
              <a:ext cx="437" cy="785"/>
            </a:xfrm>
            <a:custGeom>
              <a:avLst/>
              <a:gdLst>
                <a:gd name="T0" fmla="*/ 17 w 437"/>
                <a:gd name="T1" fmla="*/ 5 h 785"/>
                <a:gd name="T2" fmla="*/ 432 w 437"/>
                <a:gd name="T3" fmla="*/ 761 h 785"/>
                <a:gd name="T4" fmla="*/ 434 w 437"/>
                <a:gd name="T5" fmla="*/ 767 h 785"/>
                <a:gd name="T6" fmla="*/ 434 w 437"/>
                <a:gd name="T7" fmla="*/ 769 h 785"/>
                <a:gd name="T8" fmla="*/ 432 w 437"/>
                <a:gd name="T9" fmla="*/ 774 h 785"/>
                <a:gd name="T10" fmla="*/ 430 w 437"/>
                <a:gd name="T11" fmla="*/ 777 h 785"/>
                <a:gd name="T12" fmla="*/ 425 w 437"/>
                <a:gd name="T13" fmla="*/ 777 h 785"/>
                <a:gd name="T14" fmla="*/ 422 w 437"/>
                <a:gd name="T15" fmla="*/ 777 h 785"/>
                <a:gd name="T16" fmla="*/ 417 w 437"/>
                <a:gd name="T17" fmla="*/ 777 h 785"/>
                <a:gd name="T18" fmla="*/ 415 w 437"/>
                <a:gd name="T19" fmla="*/ 772 h 785"/>
                <a:gd name="T20" fmla="*/ 0 w 437"/>
                <a:gd name="T21" fmla="*/ 15 h 785"/>
                <a:gd name="T22" fmla="*/ 0 w 437"/>
                <a:gd name="T23" fmla="*/ 13 h 785"/>
                <a:gd name="T24" fmla="*/ 0 w 437"/>
                <a:gd name="T25" fmla="*/ 8 h 785"/>
                <a:gd name="T26" fmla="*/ 0 w 437"/>
                <a:gd name="T27" fmla="*/ 5 h 785"/>
                <a:gd name="T28" fmla="*/ 5 w 437"/>
                <a:gd name="T29" fmla="*/ 2 h 785"/>
                <a:gd name="T30" fmla="*/ 8 w 437"/>
                <a:gd name="T31" fmla="*/ 0 h 785"/>
                <a:gd name="T32" fmla="*/ 12 w 437"/>
                <a:gd name="T33" fmla="*/ 0 h 785"/>
                <a:gd name="T34" fmla="*/ 15 w 437"/>
                <a:gd name="T35" fmla="*/ 2 h 785"/>
                <a:gd name="T36" fmla="*/ 17 w 437"/>
                <a:gd name="T37" fmla="*/ 5 h 785"/>
                <a:gd name="T38" fmla="*/ 17 w 437"/>
                <a:gd name="T39" fmla="*/ 5 h 785"/>
                <a:gd name="T40" fmla="*/ 437 w 437"/>
                <a:gd name="T41" fmla="*/ 666 h 785"/>
                <a:gd name="T42" fmla="*/ 434 w 437"/>
                <a:gd name="T43" fmla="*/ 785 h 785"/>
                <a:gd name="T44" fmla="*/ 335 w 437"/>
                <a:gd name="T45" fmla="*/ 730 h 785"/>
                <a:gd name="T46" fmla="*/ 333 w 437"/>
                <a:gd name="T47" fmla="*/ 725 h 785"/>
                <a:gd name="T48" fmla="*/ 330 w 437"/>
                <a:gd name="T49" fmla="*/ 723 h 785"/>
                <a:gd name="T50" fmla="*/ 330 w 437"/>
                <a:gd name="T51" fmla="*/ 718 h 785"/>
                <a:gd name="T52" fmla="*/ 330 w 437"/>
                <a:gd name="T53" fmla="*/ 715 h 785"/>
                <a:gd name="T54" fmla="*/ 333 w 437"/>
                <a:gd name="T55" fmla="*/ 712 h 785"/>
                <a:gd name="T56" fmla="*/ 337 w 437"/>
                <a:gd name="T57" fmla="*/ 710 h 785"/>
                <a:gd name="T58" fmla="*/ 340 w 437"/>
                <a:gd name="T59" fmla="*/ 710 h 785"/>
                <a:gd name="T60" fmla="*/ 345 w 437"/>
                <a:gd name="T61" fmla="*/ 710 h 785"/>
                <a:gd name="T62" fmla="*/ 430 w 437"/>
                <a:gd name="T63" fmla="*/ 756 h 785"/>
                <a:gd name="T64" fmla="*/ 413 w 437"/>
                <a:gd name="T65" fmla="*/ 767 h 785"/>
                <a:gd name="T66" fmla="*/ 417 w 437"/>
                <a:gd name="T67" fmla="*/ 666 h 785"/>
                <a:gd name="T68" fmla="*/ 417 w 437"/>
                <a:gd name="T69" fmla="*/ 661 h 785"/>
                <a:gd name="T70" fmla="*/ 420 w 437"/>
                <a:gd name="T71" fmla="*/ 658 h 785"/>
                <a:gd name="T72" fmla="*/ 422 w 437"/>
                <a:gd name="T73" fmla="*/ 656 h 785"/>
                <a:gd name="T74" fmla="*/ 427 w 437"/>
                <a:gd name="T75" fmla="*/ 656 h 785"/>
                <a:gd name="T76" fmla="*/ 430 w 437"/>
                <a:gd name="T77" fmla="*/ 656 h 785"/>
                <a:gd name="T78" fmla="*/ 434 w 437"/>
                <a:gd name="T79" fmla="*/ 658 h 785"/>
                <a:gd name="T80" fmla="*/ 437 w 437"/>
                <a:gd name="T81" fmla="*/ 661 h 785"/>
                <a:gd name="T82" fmla="*/ 437 w 437"/>
                <a:gd name="T83" fmla="*/ 666 h 785"/>
                <a:gd name="T84" fmla="*/ 437 w 437"/>
                <a:gd name="T85" fmla="*/ 666 h 7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7"/>
                <a:gd name="T130" fmla="*/ 0 h 785"/>
                <a:gd name="T131" fmla="*/ 437 w 437"/>
                <a:gd name="T132" fmla="*/ 785 h 7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7" h="785">
                  <a:moveTo>
                    <a:pt x="17" y="5"/>
                  </a:moveTo>
                  <a:lnTo>
                    <a:pt x="432" y="761"/>
                  </a:lnTo>
                  <a:lnTo>
                    <a:pt x="434" y="767"/>
                  </a:lnTo>
                  <a:lnTo>
                    <a:pt x="434" y="769"/>
                  </a:lnTo>
                  <a:lnTo>
                    <a:pt x="432" y="774"/>
                  </a:lnTo>
                  <a:lnTo>
                    <a:pt x="430" y="777"/>
                  </a:lnTo>
                  <a:lnTo>
                    <a:pt x="425" y="777"/>
                  </a:lnTo>
                  <a:lnTo>
                    <a:pt x="422" y="777"/>
                  </a:lnTo>
                  <a:lnTo>
                    <a:pt x="417" y="777"/>
                  </a:lnTo>
                  <a:lnTo>
                    <a:pt x="415" y="77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close/>
                  <a:moveTo>
                    <a:pt x="437" y="666"/>
                  </a:moveTo>
                  <a:lnTo>
                    <a:pt x="434" y="785"/>
                  </a:lnTo>
                  <a:lnTo>
                    <a:pt x="335" y="730"/>
                  </a:lnTo>
                  <a:lnTo>
                    <a:pt x="333" y="725"/>
                  </a:lnTo>
                  <a:lnTo>
                    <a:pt x="330" y="723"/>
                  </a:lnTo>
                  <a:lnTo>
                    <a:pt x="330" y="718"/>
                  </a:lnTo>
                  <a:lnTo>
                    <a:pt x="330" y="715"/>
                  </a:lnTo>
                  <a:lnTo>
                    <a:pt x="333" y="712"/>
                  </a:lnTo>
                  <a:lnTo>
                    <a:pt x="337" y="710"/>
                  </a:lnTo>
                  <a:lnTo>
                    <a:pt x="340" y="710"/>
                  </a:lnTo>
                  <a:lnTo>
                    <a:pt x="345" y="710"/>
                  </a:lnTo>
                  <a:lnTo>
                    <a:pt x="430" y="756"/>
                  </a:lnTo>
                  <a:lnTo>
                    <a:pt x="413" y="767"/>
                  </a:lnTo>
                  <a:lnTo>
                    <a:pt x="417" y="666"/>
                  </a:lnTo>
                  <a:lnTo>
                    <a:pt x="417" y="661"/>
                  </a:lnTo>
                  <a:lnTo>
                    <a:pt x="420" y="658"/>
                  </a:lnTo>
                  <a:lnTo>
                    <a:pt x="422" y="656"/>
                  </a:lnTo>
                  <a:lnTo>
                    <a:pt x="427" y="656"/>
                  </a:lnTo>
                  <a:lnTo>
                    <a:pt x="430" y="656"/>
                  </a:lnTo>
                  <a:lnTo>
                    <a:pt x="434" y="658"/>
                  </a:lnTo>
                  <a:lnTo>
                    <a:pt x="437" y="661"/>
                  </a:lnTo>
                  <a:lnTo>
                    <a:pt x="437" y="666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Rectangle 74"/>
            <p:cNvSpPr>
              <a:spLocks noChangeArrowheads="1"/>
            </p:cNvSpPr>
            <p:nvPr/>
          </p:nvSpPr>
          <p:spPr bwMode="auto">
            <a:xfrm>
              <a:off x="2306" y="4627"/>
              <a:ext cx="91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endParaRPr lang="en-US" sz="1200" b="0" dirty="0"/>
            </a:p>
          </p:txBody>
        </p:sp>
        <p:sp>
          <p:nvSpPr>
            <p:cNvPr id="49231" name="Line 75"/>
            <p:cNvSpPr>
              <a:spLocks noChangeShapeType="1"/>
            </p:cNvSpPr>
            <p:nvPr/>
          </p:nvSpPr>
          <p:spPr bwMode="auto">
            <a:xfrm flipV="1">
              <a:off x="354" y="390"/>
              <a:ext cx="1" cy="3988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Rectangle 52"/>
          <p:cNvSpPr>
            <a:spLocks noChangeArrowheads="1"/>
          </p:cNvSpPr>
          <p:nvPr/>
        </p:nvSpPr>
        <p:spPr bwMode="auto">
          <a:xfrm>
            <a:off x="5266545" y="2440353"/>
            <a:ext cx="1354277" cy="3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cs-CZ" sz="1200" b="0" i="1" dirty="0" smtClean="0">
                <a:solidFill>
                  <a:srgbClr val="000000"/>
                </a:solidFill>
              </a:rPr>
              <a:t>Pozitivní selekce i</a:t>
            </a:r>
            <a:r>
              <a:rPr lang="en-US" sz="1200" b="0" i="1" dirty="0" smtClean="0">
                <a:solidFill>
                  <a:srgbClr val="000000"/>
                </a:solidFill>
              </a:rPr>
              <a:t>migrant</a:t>
            </a:r>
            <a:r>
              <a:rPr lang="cs-CZ" sz="1200" b="0" i="1" dirty="0" smtClean="0">
                <a:solidFill>
                  <a:srgbClr val="000000"/>
                </a:solidFill>
              </a:rPr>
              <a:t>ů</a:t>
            </a:r>
            <a:r>
              <a:rPr lang="en-US" sz="1200" b="0" i="1" dirty="0" smtClean="0">
                <a:solidFill>
                  <a:srgbClr val="000000"/>
                </a:solidFill>
              </a:rPr>
              <a:t> </a:t>
            </a:r>
            <a:endParaRPr lang="en-US" sz="1200" b="0" dirty="0"/>
          </a:p>
        </p:txBody>
      </p:sp>
      <p:sp>
        <p:nvSpPr>
          <p:cNvPr id="80" name="Rectangle 57"/>
          <p:cNvSpPr>
            <a:spLocks noChangeArrowheads="1"/>
          </p:cNvSpPr>
          <p:nvPr/>
        </p:nvSpPr>
        <p:spPr bwMode="auto">
          <a:xfrm>
            <a:off x="2886769" y="4229015"/>
            <a:ext cx="207893" cy="3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err="1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 b="0" i="1" baseline="-25000" dirty="0" err="1">
                <a:solidFill>
                  <a:schemeClr val="bg1"/>
                </a:solidFill>
                <a:latin typeface="Verdana" pitchFamily="34" charset="0"/>
              </a:rPr>
              <a:t>N</a:t>
            </a:r>
            <a:endParaRPr lang="en-US" sz="14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" name="Rectangle 57"/>
          <p:cNvSpPr>
            <a:spLocks noChangeArrowheads="1"/>
          </p:cNvSpPr>
          <p:nvPr/>
        </p:nvSpPr>
        <p:spPr bwMode="auto">
          <a:xfrm>
            <a:off x="4807850" y="4224921"/>
            <a:ext cx="437031" cy="32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 smtClean="0">
                <a:solidFill>
                  <a:schemeClr val="bg1"/>
                </a:solidFill>
                <a:latin typeface="Verdana" pitchFamily="34" charset="0"/>
              </a:rPr>
              <a:t>P</a:t>
            </a:r>
            <a:endParaRPr lang="en-US" sz="1400" b="0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8311" y="685800"/>
            <a:ext cx="8229600" cy="6762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Self-</a:t>
            </a: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lekce i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migrant</a:t>
            </a: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ů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0178" name="Group 33"/>
          <p:cNvGrpSpPr>
            <a:grpSpLocks/>
          </p:cNvGrpSpPr>
          <p:nvPr/>
        </p:nvGrpSpPr>
        <p:grpSpPr bwMode="auto">
          <a:xfrm>
            <a:off x="1064272" y="1867102"/>
            <a:ext cx="7315200" cy="4336845"/>
            <a:chOff x="1518" y="2193"/>
            <a:chExt cx="9395" cy="5293"/>
          </a:xfrm>
        </p:grpSpPr>
        <p:sp>
          <p:nvSpPr>
            <p:cNvPr id="50181" name="Line 34"/>
            <p:cNvSpPr>
              <a:spLocks noChangeShapeType="1"/>
            </p:cNvSpPr>
            <p:nvPr/>
          </p:nvSpPr>
          <p:spPr bwMode="auto">
            <a:xfrm>
              <a:off x="1742" y="6409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182" name="Group 35"/>
            <p:cNvGrpSpPr>
              <a:grpSpLocks/>
            </p:cNvGrpSpPr>
            <p:nvPr/>
          </p:nvGrpSpPr>
          <p:grpSpPr bwMode="auto">
            <a:xfrm>
              <a:off x="1518" y="2193"/>
              <a:ext cx="9395" cy="5293"/>
              <a:chOff x="1518" y="2193"/>
              <a:chExt cx="9395" cy="5293"/>
            </a:xfrm>
          </p:grpSpPr>
          <p:sp>
            <p:nvSpPr>
              <p:cNvPr id="50183" name="Line 36"/>
              <p:cNvSpPr>
                <a:spLocks noChangeShapeType="1"/>
              </p:cNvSpPr>
              <p:nvPr/>
            </p:nvSpPr>
            <p:spPr bwMode="auto">
              <a:xfrm>
                <a:off x="1742" y="2591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4" name="Rectangle 37"/>
              <p:cNvSpPr>
                <a:spLocks noChangeArrowheads="1"/>
              </p:cNvSpPr>
              <p:nvPr/>
            </p:nvSpPr>
            <p:spPr bwMode="auto">
              <a:xfrm>
                <a:off x="4655" y="6432"/>
                <a:ext cx="1154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Dovednosti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5" name="Rectangle 38"/>
              <p:cNvSpPr>
                <a:spLocks noChangeArrowheads="1"/>
              </p:cNvSpPr>
              <p:nvPr/>
            </p:nvSpPr>
            <p:spPr bwMode="auto">
              <a:xfrm>
                <a:off x="1518" y="2193"/>
                <a:ext cx="771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Mzda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7" name="Rectangle 40"/>
              <p:cNvSpPr>
                <a:spLocks noChangeArrowheads="1"/>
              </p:cNvSpPr>
              <p:nvPr/>
            </p:nvSpPr>
            <p:spPr bwMode="auto">
              <a:xfrm>
                <a:off x="1904" y="5404"/>
                <a:ext cx="122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Nemigrují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8" name="Rectangle 41"/>
              <p:cNvSpPr>
                <a:spLocks noChangeArrowheads="1"/>
              </p:cNvSpPr>
              <p:nvPr/>
            </p:nvSpPr>
            <p:spPr bwMode="auto">
              <a:xfrm>
                <a:off x="8843" y="5403"/>
                <a:ext cx="1159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Nemigrují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9" name="Rectangle 42"/>
              <p:cNvSpPr>
                <a:spLocks noChangeArrowheads="1"/>
              </p:cNvSpPr>
              <p:nvPr/>
            </p:nvSpPr>
            <p:spPr bwMode="auto">
              <a:xfrm>
                <a:off x="4184" y="5435"/>
                <a:ext cx="974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M</a:t>
                </a:r>
                <a:r>
                  <a:rPr lang="cs-CZ" sz="1200" b="0" i="1" dirty="0" err="1" smtClean="0">
                    <a:solidFill>
                      <a:schemeClr val="bg1"/>
                    </a:solidFill>
                    <a:latin typeface="Verdana" pitchFamily="34" charset="0"/>
                  </a:rPr>
                  <a:t>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0" name="Rectangle 43"/>
              <p:cNvSpPr>
                <a:spLocks noChangeArrowheads="1"/>
              </p:cNvSpPr>
              <p:nvPr/>
            </p:nvSpPr>
            <p:spPr bwMode="auto">
              <a:xfrm>
                <a:off x="7125" y="5543"/>
                <a:ext cx="726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1" name="Line 44"/>
              <p:cNvSpPr>
                <a:spLocks noChangeShapeType="1"/>
              </p:cNvSpPr>
              <p:nvPr/>
            </p:nvSpPr>
            <p:spPr bwMode="auto">
              <a:xfrm flipV="1">
                <a:off x="1756" y="3110"/>
                <a:ext cx="3375" cy="2213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" name="Line 45"/>
              <p:cNvSpPr>
                <a:spLocks noChangeShapeType="1"/>
              </p:cNvSpPr>
              <p:nvPr/>
            </p:nvSpPr>
            <p:spPr bwMode="auto">
              <a:xfrm flipV="1">
                <a:off x="1756" y="3780"/>
                <a:ext cx="3571" cy="7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" name="Line 46"/>
              <p:cNvSpPr>
                <a:spLocks noChangeShapeType="1"/>
              </p:cNvSpPr>
              <p:nvPr/>
            </p:nvSpPr>
            <p:spPr bwMode="auto">
              <a:xfrm>
                <a:off x="3494" y="4191"/>
                <a:ext cx="1" cy="22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4" name="Rectangle 47"/>
              <p:cNvSpPr>
                <a:spLocks noChangeArrowheads="1"/>
              </p:cNvSpPr>
              <p:nvPr/>
            </p:nvSpPr>
            <p:spPr bwMode="auto">
              <a:xfrm>
                <a:off x="3430" y="6405"/>
                <a:ext cx="26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 err="1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  <a:r>
                  <a:rPr lang="en-US" sz="1400" b="0" i="1" baseline="-25000" dirty="0" err="1">
                    <a:solidFill>
                      <a:schemeClr val="bg1"/>
                    </a:solidFill>
                    <a:latin typeface="Verdana" pitchFamily="34" charset="0"/>
                  </a:rPr>
                  <a:t>P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5" name="Rectangle 48"/>
              <p:cNvSpPr>
                <a:spLocks noChangeArrowheads="1"/>
              </p:cNvSpPr>
              <p:nvPr/>
            </p:nvSpPr>
            <p:spPr bwMode="auto">
              <a:xfrm>
                <a:off x="4937" y="3874"/>
                <a:ext cx="911" cy="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Země původu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6" name="Rectangle 49"/>
              <p:cNvSpPr>
                <a:spLocks noChangeArrowheads="1"/>
              </p:cNvSpPr>
              <p:nvPr/>
            </p:nvSpPr>
            <p:spPr bwMode="auto">
              <a:xfrm>
                <a:off x="5158" y="2868"/>
                <a:ext cx="49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US</a:t>
                </a:r>
                <a:r>
                  <a:rPr lang="cs-CZ" sz="1200" b="0" i="1" dirty="0">
                    <a:solidFill>
                      <a:schemeClr val="bg1"/>
                    </a:solidFill>
                    <a:latin typeface="Verdana" pitchFamily="34" charset="0"/>
                  </a:rPr>
                  <a:t>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7" name="Line 50"/>
              <p:cNvSpPr>
                <a:spLocks noChangeShapeType="1"/>
              </p:cNvSpPr>
              <p:nvPr/>
            </p:nvSpPr>
            <p:spPr bwMode="auto">
              <a:xfrm>
                <a:off x="6572" y="2606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" name="Line 51"/>
              <p:cNvSpPr>
                <a:spLocks noChangeShapeType="1"/>
              </p:cNvSpPr>
              <p:nvPr/>
            </p:nvSpPr>
            <p:spPr bwMode="auto">
              <a:xfrm>
                <a:off x="6572" y="6424"/>
                <a:ext cx="39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" name="Rectangle 52"/>
              <p:cNvSpPr>
                <a:spLocks noChangeArrowheads="1"/>
              </p:cNvSpPr>
              <p:nvPr/>
            </p:nvSpPr>
            <p:spPr bwMode="auto">
              <a:xfrm>
                <a:off x="9625" y="6431"/>
                <a:ext cx="128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Dovednosti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0" name="Rectangle 53"/>
              <p:cNvSpPr>
                <a:spLocks noChangeArrowheads="1"/>
              </p:cNvSpPr>
              <p:nvPr/>
            </p:nvSpPr>
            <p:spPr bwMode="auto">
              <a:xfrm>
                <a:off x="6348" y="2255"/>
                <a:ext cx="771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Mzda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1" name="Line 54"/>
              <p:cNvSpPr>
                <a:spLocks noChangeShapeType="1"/>
              </p:cNvSpPr>
              <p:nvPr/>
            </p:nvSpPr>
            <p:spPr bwMode="auto">
              <a:xfrm flipV="1">
                <a:off x="6586" y="3320"/>
                <a:ext cx="3375" cy="2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" name="Line 55"/>
              <p:cNvSpPr>
                <a:spLocks noChangeShapeType="1"/>
              </p:cNvSpPr>
              <p:nvPr/>
            </p:nvSpPr>
            <p:spPr bwMode="auto">
              <a:xfrm flipV="1">
                <a:off x="6558" y="3990"/>
                <a:ext cx="3655" cy="818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" name="Line 56"/>
              <p:cNvSpPr>
                <a:spLocks noChangeShapeType="1"/>
              </p:cNvSpPr>
              <p:nvPr/>
            </p:nvSpPr>
            <p:spPr bwMode="auto">
              <a:xfrm>
                <a:off x="8308" y="4416"/>
                <a:ext cx="1" cy="20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4" name="Rectangle 57"/>
              <p:cNvSpPr>
                <a:spLocks noChangeArrowheads="1"/>
              </p:cNvSpPr>
              <p:nvPr/>
            </p:nvSpPr>
            <p:spPr bwMode="auto">
              <a:xfrm>
                <a:off x="8244" y="6420"/>
                <a:ext cx="26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 err="1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  <a:r>
                  <a:rPr lang="en-US" sz="1400" b="0" i="1" baseline="-25000" dirty="0" err="1">
                    <a:solidFill>
                      <a:schemeClr val="bg1"/>
                    </a:solidFill>
                    <a:latin typeface="Verdana" pitchFamily="34" charset="0"/>
                  </a:rPr>
                  <a:t>N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5" name="Rectangle 58"/>
              <p:cNvSpPr>
                <a:spLocks noChangeArrowheads="1"/>
              </p:cNvSpPr>
              <p:nvPr/>
            </p:nvSpPr>
            <p:spPr bwMode="auto">
              <a:xfrm>
                <a:off x="10002" y="2860"/>
                <a:ext cx="911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Země původu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6" name="Rectangle 59"/>
              <p:cNvSpPr>
                <a:spLocks noChangeArrowheads="1"/>
              </p:cNvSpPr>
              <p:nvPr/>
            </p:nvSpPr>
            <p:spPr bwMode="auto">
              <a:xfrm>
                <a:off x="10263" y="3816"/>
                <a:ext cx="49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US</a:t>
                </a:r>
                <a:r>
                  <a:rPr lang="cs-CZ" sz="1200" b="0" i="1" dirty="0">
                    <a:solidFill>
                      <a:schemeClr val="bg1"/>
                    </a:solidFill>
                    <a:latin typeface="Verdana" pitchFamily="34" charset="0"/>
                  </a:rPr>
                  <a:t>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7" name="Rectangle 60"/>
              <p:cNvSpPr>
                <a:spLocks noChangeArrowheads="1"/>
              </p:cNvSpPr>
              <p:nvPr/>
            </p:nvSpPr>
            <p:spPr bwMode="auto">
              <a:xfrm>
                <a:off x="2554" y="7073"/>
                <a:ext cx="2804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>
                    <a:solidFill>
                      <a:schemeClr val="bg1"/>
                    </a:solidFill>
                    <a:latin typeface="Verdana" pitchFamily="34" charset="0"/>
                  </a:rPr>
                  <a:t>(a) 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Po</a:t>
                </a:r>
                <a:r>
                  <a:rPr lang="cs-CZ" sz="1400" b="0" dirty="0">
                    <a:solidFill>
                      <a:schemeClr val="bg1"/>
                    </a:solidFill>
                    <a:latin typeface="Verdana" pitchFamily="34" charset="0"/>
                  </a:rPr>
                  <a:t>z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itiv</a:t>
                </a:r>
                <a:r>
                  <a:rPr lang="cs-CZ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ní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sele</a:t>
                </a:r>
                <a:r>
                  <a:rPr lang="cs-CZ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kce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8" name="Rectangle 61"/>
              <p:cNvSpPr>
                <a:spLocks noChangeArrowheads="1"/>
              </p:cNvSpPr>
              <p:nvPr/>
            </p:nvSpPr>
            <p:spPr bwMode="auto">
              <a:xfrm>
                <a:off x="7342" y="7042"/>
                <a:ext cx="2871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>
                    <a:solidFill>
                      <a:schemeClr val="bg1"/>
                    </a:solidFill>
                    <a:latin typeface="Verdana" pitchFamily="34" charset="0"/>
                  </a:rPr>
                  <a:t>(b)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Negativ</a:t>
                </a:r>
                <a:r>
                  <a:rPr lang="cs-CZ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ní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sele</a:t>
                </a:r>
                <a:r>
                  <a:rPr lang="cs-CZ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kce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9" name="Oval 62"/>
              <p:cNvSpPr>
                <a:spLocks noChangeArrowheads="1"/>
              </p:cNvSpPr>
              <p:nvPr/>
            </p:nvSpPr>
            <p:spPr bwMode="auto">
              <a:xfrm>
                <a:off x="3443" y="4138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210" name="Oval 63"/>
              <p:cNvSpPr>
                <a:spLocks noChangeArrowheads="1"/>
              </p:cNvSpPr>
              <p:nvPr/>
            </p:nvSpPr>
            <p:spPr bwMode="auto">
              <a:xfrm>
                <a:off x="8259" y="4372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1"/>
            <a:ext cx="8839200" cy="6857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Dopad snížení příjmů v cílové zemi (USA)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748798" y="1554364"/>
            <a:ext cx="7620000" cy="3962041"/>
            <a:chOff x="1498" y="1959"/>
            <a:chExt cx="9415" cy="5129"/>
          </a:xfrm>
        </p:grpSpPr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1722" y="2327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1722" y="6145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5055" y="6214"/>
              <a:ext cx="1273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Dovednosti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1498" y="1960"/>
              <a:ext cx="77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 flipV="1">
              <a:off x="1708" y="2565"/>
              <a:ext cx="3375" cy="22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 flipV="1">
              <a:off x="1736" y="3506"/>
              <a:ext cx="3571" cy="7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4580" y="3676"/>
              <a:ext cx="1" cy="24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5055" y="3594"/>
              <a:ext cx="911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Země původu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5138" y="2285"/>
              <a:ext cx="491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US</a:t>
              </a:r>
              <a:r>
                <a:rPr lang="cs-CZ" sz="1200" b="0" i="1" dirty="0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6552" y="2342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6552" y="6160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9756" y="6229"/>
              <a:ext cx="115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Dovednosti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6328" y="1959"/>
              <a:ext cx="77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4" name="Line 20"/>
            <p:cNvSpPr>
              <a:spLocks noChangeShapeType="1"/>
            </p:cNvSpPr>
            <p:nvPr/>
          </p:nvSpPr>
          <p:spPr bwMode="auto">
            <a:xfrm flipV="1">
              <a:off x="6566" y="2995"/>
              <a:ext cx="3469" cy="2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 flipV="1">
              <a:off x="6554" y="3286"/>
              <a:ext cx="3655" cy="81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>
              <a:off x="9265" y="3571"/>
              <a:ext cx="1" cy="2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Rectangle 23"/>
            <p:cNvSpPr>
              <a:spLocks noChangeArrowheads="1"/>
            </p:cNvSpPr>
            <p:nvPr/>
          </p:nvSpPr>
          <p:spPr bwMode="auto">
            <a:xfrm>
              <a:off x="7559" y="6132"/>
              <a:ext cx="742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 err="1" smtClean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="0" i="1" baseline="-25000" dirty="0" err="1" smtClean="0">
                  <a:solidFill>
                    <a:srgbClr val="000000"/>
                  </a:solidFill>
                  <a:latin typeface="Verdana" pitchFamily="34" charset="0"/>
                </a:rPr>
                <a:t>N</a:t>
              </a:r>
              <a:r>
                <a:rPr lang="cs-CZ" sz="1400" b="0" i="1" baseline="-25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8" name="Rectangle 24"/>
            <p:cNvSpPr>
              <a:spLocks noChangeArrowheads="1"/>
            </p:cNvSpPr>
            <p:nvPr/>
          </p:nvSpPr>
          <p:spPr bwMode="auto">
            <a:xfrm>
              <a:off x="9139" y="6116"/>
              <a:ext cx="37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 err="1" smtClean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="0" i="1" baseline="-25000" dirty="0" err="1" smtClean="0">
                  <a:solidFill>
                    <a:srgbClr val="000000"/>
                  </a:solidFill>
                  <a:latin typeface="Verdana" pitchFamily="34" charset="0"/>
                </a:rPr>
                <a:t>N</a:t>
              </a:r>
              <a:r>
                <a:rPr lang="cs-CZ" sz="1400" b="0" i="1" baseline="-25000" dirty="0" smtClean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9" name="Rectangle 25"/>
            <p:cNvSpPr>
              <a:spLocks noChangeArrowheads="1"/>
            </p:cNvSpPr>
            <p:nvPr/>
          </p:nvSpPr>
          <p:spPr bwMode="auto">
            <a:xfrm>
              <a:off x="10002" y="2434"/>
              <a:ext cx="911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Země původu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0" name="Rectangle 26"/>
            <p:cNvSpPr>
              <a:spLocks noChangeArrowheads="1"/>
            </p:cNvSpPr>
            <p:nvPr/>
          </p:nvSpPr>
          <p:spPr bwMode="auto">
            <a:xfrm>
              <a:off x="10065" y="3343"/>
              <a:ext cx="491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US</a:t>
              </a:r>
              <a:r>
                <a:rPr lang="cs-CZ" sz="1200" b="0" i="1" dirty="0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V="1">
              <a:off x="6552" y="3998"/>
              <a:ext cx="3655" cy="818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28"/>
            <p:cNvSpPr>
              <a:spLocks noChangeShapeType="1"/>
            </p:cNvSpPr>
            <p:nvPr/>
          </p:nvSpPr>
          <p:spPr bwMode="auto">
            <a:xfrm>
              <a:off x="7630" y="4629"/>
              <a:ext cx="1" cy="15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>
              <a:off x="7044" y="4111"/>
              <a:ext cx="1" cy="4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 flipV="1">
              <a:off x="1754" y="3208"/>
              <a:ext cx="3529" cy="2314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31"/>
            <p:cNvSpPr>
              <a:spLocks noChangeShapeType="1"/>
            </p:cNvSpPr>
            <p:nvPr/>
          </p:nvSpPr>
          <p:spPr bwMode="auto">
            <a:xfrm>
              <a:off x="2273" y="4516"/>
              <a:ext cx="4" cy="55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32"/>
            <p:cNvSpPr>
              <a:spLocks noChangeShapeType="1"/>
            </p:cNvSpPr>
            <p:nvPr/>
          </p:nvSpPr>
          <p:spPr bwMode="auto">
            <a:xfrm>
              <a:off x="2759" y="4124"/>
              <a:ext cx="1" cy="20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Rectangle 33"/>
            <p:cNvSpPr>
              <a:spLocks noChangeArrowheads="1"/>
            </p:cNvSpPr>
            <p:nvPr/>
          </p:nvSpPr>
          <p:spPr bwMode="auto">
            <a:xfrm>
              <a:off x="2534" y="6675"/>
              <a:ext cx="2283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>
                  <a:solidFill>
                    <a:srgbClr val="000000"/>
                  </a:solidFill>
                  <a:latin typeface="Verdana" pitchFamily="34" charset="0"/>
                </a:rPr>
                <a:t>(a) 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Po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z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itiv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ní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sele</a:t>
              </a:r>
              <a:r>
                <a:rPr lang="cs-CZ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kce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8" name="Rectangle 34"/>
            <p:cNvSpPr>
              <a:spLocks noChangeArrowheads="1"/>
            </p:cNvSpPr>
            <p:nvPr/>
          </p:nvSpPr>
          <p:spPr bwMode="auto">
            <a:xfrm>
              <a:off x="7473" y="6660"/>
              <a:ext cx="2592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>
                  <a:solidFill>
                    <a:srgbClr val="000000"/>
                  </a:solidFill>
                  <a:latin typeface="Verdana" pitchFamily="34" charset="0"/>
                </a:rPr>
                <a:t>(b)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Negativ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ní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sele</a:t>
              </a:r>
              <a:r>
                <a:rPr lang="cs-CZ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kce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2724" y="4023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0" name="Oval 36"/>
            <p:cNvSpPr>
              <a:spLocks noChangeArrowheads="1"/>
            </p:cNvSpPr>
            <p:nvPr/>
          </p:nvSpPr>
          <p:spPr bwMode="auto">
            <a:xfrm>
              <a:off x="4535" y="361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1" name="Oval 37"/>
            <p:cNvSpPr>
              <a:spLocks noChangeArrowheads="1"/>
            </p:cNvSpPr>
            <p:nvPr/>
          </p:nvSpPr>
          <p:spPr bwMode="auto">
            <a:xfrm>
              <a:off x="7586" y="451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2" name="Oval 38"/>
            <p:cNvSpPr>
              <a:spLocks noChangeArrowheads="1"/>
            </p:cNvSpPr>
            <p:nvPr/>
          </p:nvSpPr>
          <p:spPr bwMode="auto">
            <a:xfrm>
              <a:off x="9211" y="344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3094285" y="4787096"/>
            <a:ext cx="600535" cy="33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cs-CZ" sz="1400" b="0" i="1" baseline="-25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4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1683998" y="4774053"/>
            <a:ext cx="600535" cy="38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 smtClean="0">
                <a:solidFill>
                  <a:srgbClr val="000000"/>
                </a:solidFill>
                <a:latin typeface="Verdana" pitchFamily="34" charset="0"/>
              </a:rPr>
              <a:t>P1</a:t>
            </a:r>
            <a:endParaRPr lang="en-US" sz="14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10937" y="5791200"/>
            <a:ext cx="9144000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Důsledkem snížení příjmu v cílové zemi je snížení počtu imigrantů. 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Druh selekce 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(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po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z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itiv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ní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 </a:t>
            </a:r>
            <a:r>
              <a:rPr lang="en-US" sz="2200" b="0" kern="0" dirty="0">
                <a:solidFill>
                  <a:srgbClr val="275093"/>
                </a:solidFill>
                <a:latin typeface="+mn-lt"/>
              </a:rPr>
              <a:t>vs. 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negativ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ní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) 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se ale nezmění. </a:t>
            </a:r>
            <a:endParaRPr lang="en-US" sz="2200" b="0" kern="0" dirty="0">
              <a:solidFill>
                <a:srgbClr val="275093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5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Apli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Migrace pracovníků v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ortoriku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981200"/>
            <a:ext cx="9067800" cy="4495800"/>
          </a:xfrm>
        </p:spPr>
        <p:txBody>
          <a:bodyPr/>
          <a:lstStyle/>
          <a:p>
            <a:pPr eaLnBrk="1" hangingPunct="1"/>
            <a:r>
              <a:rPr lang="cs-CZ" dirty="0" smtClean="0"/>
              <a:t>Portoriko – svým způsobem součást USA </a:t>
            </a:r>
          </a:p>
          <a:p>
            <a:pPr lvl="1" eaLnBrk="1" hangingPunct="1"/>
            <a:r>
              <a:rPr lang="cs-CZ" sz="2000" dirty="0"/>
              <a:t>N</a:t>
            </a:r>
            <a:r>
              <a:rPr lang="cs-CZ" sz="2000" dirty="0" smtClean="0"/>
              <a:t>eexistuje žádné zákonné omezení migrace</a:t>
            </a:r>
          </a:p>
          <a:p>
            <a:pPr lvl="1" eaLnBrk="1" hangingPunct="1"/>
            <a:r>
              <a:rPr lang="cs-CZ" sz="2000" dirty="0" smtClean="0"/>
              <a:t>Existuje migrace v obou směrech</a:t>
            </a:r>
          </a:p>
          <a:p>
            <a:pPr lvl="1" eaLnBrk="1" hangingPunct="1"/>
            <a:r>
              <a:rPr lang="cs-CZ" sz="2000" dirty="0" smtClean="0"/>
              <a:t>V Portoriku je větší mzdová mezera mezi kvalifikovanou a nekvalifikovanou prací, tudíž je tam větší míra výnosu z dovedností</a:t>
            </a:r>
          </a:p>
          <a:p>
            <a:pPr marL="457200" lvl="1" indent="0" eaLnBrk="1" hangingPunct="1">
              <a:buNone/>
            </a:pPr>
            <a:endParaRPr lang="cs-CZ" sz="2000" dirty="0" smtClean="0"/>
          </a:p>
          <a:p>
            <a:pPr eaLnBrk="1" hangingPunct="1"/>
            <a:r>
              <a:rPr lang="cs-CZ" dirty="0" err="1" smtClean="0"/>
              <a:t>Royův</a:t>
            </a:r>
            <a:r>
              <a:rPr lang="cs-CZ" dirty="0" smtClean="0"/>
              <a:t> model predikuje </a:t>
            </a:r>
          </a:p>
          <a:p>
            <a:pPr lvl="1" eaLnBrk="1" hangingPunct="1"/>
            <a:r>
              <a:rPr lang="cs-CZ" sz="2000" dirty="0" smtClean="0"/>
              <a:t>migraci nekvalifikované síly z Portorika do USA (negativní selekce)</a:t>
            </a:r>
          </a:p>
          <a:p>
            <a:pPr lvl="1" eaLnBrk="1" hangingPunct="1"/>
            <a:r>
              <a:rPr lang="cs-CZ" sz="2000" dirty="0" smtClean="0"/>
              <a:t>migraci kvalifikované </a:t>
            </a:r>
            <a:r>
              <a:rPr lang="cs-CZ" sz="2000" dirty="0"/>
              <a:t>síly z </a:t>
            </a:r>
            <a:r>
              <a:rPr lang="cs-CZ" sz="2000" dirty="0" smtClean="0"/>
              <a:t>USA do Portorika (pozitivní selekce)</a:t>
            </a:r>
            <a:endParaRPr lang="cs-CZ" sz="2000" dirty="0"/>
          </a:p>
          <a:p>
            <a:pPr marL="457200" lvl="1" indent="0" eaLnBrk="1" hangingPunct="1">
              <a:buNone/>
            </a:pPr>
            <a:endParaRPr lang="cs-CZ" dirty="0"/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75" y="685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Apli</a:t>
            </a:r>
            <a:r>
              <a:rPr lang="cs-CZ" sz="3600" b="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3600" b="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sz="3600" b="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en-US" sz="3600" b="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cs-CZ" sz="3600" b="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Migrace pracovníků v</a:t>
            </a:r>
            <a:r>
              <a:rPr lang="en-US" sz="3600" b="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cs-CZ" sz="3600" b="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ortoriku</a:t>
            </a:r>
            <a:endParaRPr lang="en-US" sz="3600" b="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2362200"/>
            <a:ext cx="91417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936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1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Sociální mobilita mezi 1.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 2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generací </a:t>
            </a:r>
            <a:r>
              <a:rPr 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američanů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1970-2000</a:t>
            </a:r>
          </a:p>
        </p:txBody>
      </p:sp>
      <p:pic>
        <p:nvPicPr>
          <p:cNvPr id="55298" name="Picture 1" descr="bor23208_0812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73152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1"/>
            <a:ext cx="8229600" cy="7619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Externalita lidského kapitálu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i="1" dirty="0" err="1"/>
              <a:t>Soci</a:t>
            </a:r>
            <a:r>
              <a:rPr lang="cs-CZ" i="1" dirty="0" err="1"/>
              <a:t>ální</a:t>
            </a:r>
            <a:r>
              <a:rPr lang="en-US" i="1" dirty="0"/>
              <a:t> </a:t>
            </a:r>
            <a:r>
              <a:rPr lang="cs-CZ" i="1" dirty="0"/>
              <a:t>k</a:t>
            </a:r>
            <a:r>
              <a:rPr lang="en-US" i="1" dirty="0" err="1"/>
              <a:t>apit</a:t>
            </a:r>
            <a:r>
              <a:rPr lang="cs-CZ" i="1" dirty="0"/>
              <a:t>á</a:t>
            </a:r>
            <a:r>
              <a:rPr lang="en-US" i="1" dirty="0" smtClean="0"/>
              <a:t>l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cs-CZ" dirty="0"/>
          </a:p>
          <a:p>
            <a:pPr lvl="1" eaLnBrk="1" hangingPunct="1">
              <a:lnSpc>
                <a:spcPct val="80000"/>
              </a:lnSpc>
            </a:pPr>
            <a:r>
              <a:rPr lang="cs-CZ" sz="2000" dirty="0" smtClean="0"/>
              <a:t>Kvalita prostředí ve kterém dítě vyrůstá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dirty="0" smtClean="0"/>
              <a:t>Ovlivňuje akumulaci lidského kapitálu - vytváří externalitu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i="1" dirty="0" smtClean="0"/>
              <a:t>Externalita lidského kapitálu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dirty="0" smtClean="0"/>
              <a:t>Pokud se v okolí dítěte vyskytují dospělí (vlastní rodiče, rodiče spolužáků, sousedi, …), kteří jsou vzdělaní, mají stálou práci a jsou ekonomicky úspěšní, tak to dítěti poskytuje pozitivní externalitu při získávání lidského kapitálu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dirty="0" smtClean="0"/>
              <a:t>Pokud naopak dítě vyrůstá v prostředí, kde pozoruje nevzdělané dospělé,  nezaměstnané, závislost na sociálním systému, kriminalitu, závislost na drogách a automatech, …, tak to funguje jako negativní externalita při získávání lidského kapitálu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Koncept sociálního kapitálu pomáhá vysvětlit mezigenerační korelaci výdělků u imigrantů, zobrazenou na předchozím </a:t>
            </a:r>
            <a:r>
              <a:rPr lang="cs-CZ" dirty="0" err="1" smtClean="0"/>
              <a:t>slidu</a:t>
            </a:r>
            <a:r>
              <a:rPr lang="cs-CZ" dirty="0" smtClean="0"/>
              <a:t>.  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cs-CZ" sz="24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2632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Styliz</a:t>
            </a:r>
            <a:r>
              <a:rPr 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ovaná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kta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 fluktuaci pracovníků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Nový pracovníci často odejdou během prvních 24 měsíců, zatímco zkušení pracovníci zřídkakdy opouští svou práci</a:t>
            </a:r>
            <a:r>
              <a:rPr lang="cs-CZ" dirty="0" smtClean="0"/>
              <a:t>. </a:t>
            </a:r>
            <a:endParaRPr lang="en-US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Míra ztráty zaměstnání je nejvyšší u nejméně vzdělaných pracovníků</a:t>
            </a:r>
            <a:r>
              <a:rPr lang="cs-CZ" dirty="0" smtClean="0"/>
              <a:t>.</a:t>
            </a:r>
            <a:endParaRPr 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Existuje silná negativní korelace mezi věkem pracovníka</a:t>
            </a:r>
            <a:r>
              <a:rPr lang="en-US" dirty="0" smtClean="0"/>
              <a:t> a </a:t>
            </a:r>
            <a:r>
              <a:rPr lang="en-US" dirty="0" err="1" smtClean="0"/>
              <a:t>pravd</a:t>
            </a:r>
            <a:r>
              <a:rPr lang="cs-CZ" dirty="0" err="1" smtClean="0"/>
              <a:t>ěpodobností</a:t>
            </a:r>
            <a:r>
              <a:rPr lang="cs-CZ" dirty="0" smtClean="0"/>
              <a:t> ukončení pracovního poměru. </a:t>
            </a:r>
            <a:endParaRPr lang="en-US" dirty="0"/>
          </a:p>
          <a:p>
            <a:pPr lvl="1" eaLnBrk="1" hangingPunct="1">
              <a:lnSpc>
                <a:spcPct val="110000"/>
              </a:lnSpc>
            </a:pPr>
            <a:r>
              <a:rPr lang="cs-CZ" sz="2000" dirty="0" smtClean="0"/>
              <a:t>Sedí to na hypotézu, že fluktuace pracovníků může být z jejich pohledu investicí do lidského kapitálu. 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dirty="0" smtClean="0"/>
              <a:t>Starší pracovníci pobírají po kratší dobu výnosy z této investice, které jim mají vynahradit náklady na hledání pracovního místa. Z toho důvodu starší pracovníci s menší pravděpodobností hledají novou práci</a:t>
            </a:r>
            <a:r>
              <a:rPr lang="en-US" sz="2000" dirty="0" smtClean="0"/>
              <a:t>.</a:t>
            </a:r>
            <a:endParaRPr lang="en-US" sz="2000" dirty="0"/>
          </a:p>
          <a:p>
            <a:pPr eaLnBrk="1" hangingPunct="1"/>
            <a:endParaRPr lang="en-US" sz="32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533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</a:t>
            </a:r>
            <a:r>
              <a:rPr lang="cs-CZ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avděpodobnost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skončení v práci během prvních 2 let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2466" name="Picture 2" descr="bor23208_081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167" y="1447800"/>
            <a:ext cx="67818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057400"/>
            <a:ext cx="8229600" cy="24384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Mobilita práce je mechanismem pomocí kterého se na trhu práce vylepšuje alokace pracovníků mezi firmy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99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Četnost dlouhodobých pracovních poměrů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:1979-1996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490" name="Picture 1" descr="bor23208_0814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7696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33" y="6858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Míra ztráty zaměstnání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USA,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1981-2001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4514" name="Picture 1" descr="bor23208_0815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7772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72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Spárování pracovních míst a uchazečů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038600"/>
          </a:xfrm>
        </p:spPr>
        <p:txBody>
          <a:bodyPr/>
          <a:lstStyle/>
          <a:p>
            <a:pPr eaLnBrk="1" hangingPunct="1"/>
            <a:r>
              <a:rPr lang="cs-CZ" dirty="0" smtClean="0"/>
              <a:t>Každé jednotlivé spárování pracovníka a zaměstnavatele má svoji jedinečnou hodnotu</a:t>
            </a:r>
            <a:r>
              <a:rPr lang="en-US" dirty="0" smtClean="0"/>
              <a:t>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cs-CZ" dirty="0" smtClean="0"/>
              <a:t>Pracovníci i firmy mohou zlepšit svou situaci tím, že se budou dívat po lepších pracovních pozicích, resp. lepších pracovnících</a:t>
            </a:r>
            <a:r>
              <a:rPr lang="en-US" dirty="0" smtClean="0"/>
              <a:t>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i="1" dirty="0" err="1" smtClean="0"/>
              <a:t>Ef</a:t>
            </a:r>
            <a:r>
              <a:rPr lang="cs-CZ" i="1" dirty="0" err="1" smtClean="0"/>
              <a:t>ektivní</a:t>
            </a:r>
            <a:r>
              <a:rPr lang="cs-CZ" i="1" dirty="0" smtClean="0"/>
              <a:t> fluktuace</a:t>
            </a:r>
            <a:r>
              <a:rPr lang="cs-CZ" dirty="0" smtClean="0"/>
              <a:t> je mechanismus, pomocí kterého pracovníci i firmy napravují chyby vzniklé špatným spárováním a výsledkem je lepší a efektivnější alokace zdrojů.</a:t>
            </a:r>
          </a:p>
          <a:p>
            <a:pPr lvl="1" eaLnBrk="1" hangingPunct="1"/>
            <a:r>
              <a:rPr lang="cs-CZ" sz="2000" dirty="0" smtClean="0"/>
              <a:t>Fluktuace pracovníků nemusí být nutně špatná.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412" y="685800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školení a fluktuace pracovníků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438400"/>
            <a:ext cx="8991600" cy="4114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dirty="0" smtClean="0"/>
              <a:t>Pokud pracovník obdrží specifické školení, zvýší se jeho produktivita pouze v současném zaměstnání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O náklady i výnosy ze specifického školení se zaměstnanec dělí s </a:t>
            </a:r>
            <a:r>
              <a:rPr lang="cs-CZ" sz="2000" dirty="0" smtClean="0"/>
              <a:t>firmou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</a:pPr>
            <a:r>
              <a:rPr lang="cs-CZ" dirty="0" smtClean="0"/>
              <a:t>Měla by díky tomu existovat negativní korelace mezi pravděpodobností ukončení pracovního poměru a odpracovanými roky ve firmě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Více roků ve firmě = více specifického školení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S růstem počtu let ve firmě se pravděpodobnost ukončení pracovního poměru snižuje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9143999" cy="914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Specific</a:t>
            </a:r>
            <a:r>
              <a:rPr lang="cs-CZ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ké</a:t>
            </a: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školení a pravděpodobnost ukončení pracovního poměru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1442" name="Group 7"/>
          <p:cNvGrpSpPr>
            <a:grpSpLocks noChangeAspect="1"/>
          </p:cNvGrpSpPr>
          <p:nvPr/>
        </p:nvGrpSpPr>
        <p:grpSpPr bwMode="auto">
          <a:xfrm>
            <a:off x="152400" y="2698578"/>
            <a:ext cx="5366794" cy="2968625"/>
            <a:chOff x="2440" y="1928"/>
            <a:chExt cx="6501" cy="3596"/>
          </a:xfrm>
        </p:grpSpPr>
        <p:sp>
          <p:nvSpPr>
            <p:cNvPr id="61445" name="AutoShape 8"/>
            <p:cNvSpPr>
              <a:spLocks noChangeAspect="1" noChangeArrowheads="1"/>
            </p:cNvSpPr>
            <p:nvPr/>
          </p:nvSpPr>
          <p:spPr bwMode="auto">
            <a:xfrm>
              <a:off x="3272" y="1928"/>
              <a:ext cx="5669" cy="3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grpSp>
          <p:nvGrpSpPr>
            <p:cNvPr id="61446" name="Group 9"/>
            <p:cNvGrpSpPr>
              <a:grpSpLocks/>
            </p:cNvGrpSpPr>
            <p:nvPr/>
          </p:nvGrpSpPr>
          <p:grpSpPr bwMode="auto">
            <a:xfrm>
              <a:off x="4512" y="1976"/>
              <a:ext cx="3881" cy="2978"/>
              <a:chOff x="4512" y="1976"/>
              <a:chExt cx="3881" cy="2978"/>
            </a:xfrm>
          </p:grpSpPr>
          <p:sp>
            <p:nvSpPr>
              <p:cNvPr id="61450" name="Line 10"/>
              <p:cNvSpPr>
                <a:spLocks noChangeShapeType="1"/>
              </p:cNvSpPr>
              <p:nvPr/>
            </p:nvSpPr>
            <p:spPr bwMode="auto">
              <a:xfrm>
                <a:off x="4512" y="1976"/>
                <a:ext cx="1" cy="29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1" name="Line 11"/>
              <p:cNvSpPr>
                <a:spLocks noChangeShapeType="1"/>
              </p:cNvSpPr>
              <p:nvPr/>
            </p:nvSpPr>
            <p:spPr bwMode="auto">
              <a:xfrm>
                <a:off x="4523" y="4953"/>
                <a:ext cx="387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47" name="Freeform 12"/>
            <p:cNvSpPr>
              <a:spLocks/>
            </p:cNvSpPr>
            <p:nvPr/>
          </p:nvSpPr>
          <p:spPr bwMode="auto">
            <a:xfrm>
              <a:off x="4678" y="2145"/>
              <a:ext cx="3679" cy="2560"/>
            </a:xfrm>
            <a:custGeom>
              <a:avLst/>
              <a:gdLst>
                <a:gd name="T0" fmla="*/ 0 w 4707"/>
                <a:gd name="T1" fmla="*/ 0 h 2709"/>
                <a:gd name="T2" fmla="*/ 434 w 4707"/>
                <a:gd name="T3" fmla="*/ 1333 h 2709"/>
                <a:gd name="T4" fmla="*/ 1757 w 4707"/>
                <a:gd name="T5" fmla="*/ 2160 h 2709"/>
                <a:gd name="T6" fmla="*/ 0 60000 65536"/>
                <a:gd name="T7" fmla="*/ 0 60000 65536"/>
                <a:gd name="T8" fmla="*/ 0 60000 65536"/>
                <a:gd name="T9" fmla="*/ 0 w 4707"/>
                <a:gd name="T10" fmla="*/ 0 h 2709"/>
                <a:gd name="T11" fmla="*/ 4707 w 4707"/>
                <a:gd name="T12" fmla="*/ 2709 h 27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07" h="2709">
                  <a:moveTo>
                    <a:pt x="0" y="0"/>
                  </a:moveTo>
                  <a:cubicBezTo>
                    <a:pt x="189" y="610"/>
                    <a:pt x="378" y="1221"/>
                    <a:pt x="1162" y="1672"/>
                  </a:cubicBezTo>
                  <a:cubicBezTo>
                    <a:pt x="1946" y="2123"/>
                    <a:pt x="4116" y="2536"/>
                    <a:pt x="4707" y="2709"/>
                  </a:cubicBezTo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Text Box 13"/>
            <p:cNvSpPr txBox="1">
              <a:spLocks noChangeArrowheads="1"/>
            </p:cNvSpPr>
            <p:nvPr/>
          </p:nvSpPr>
          <p:spPr bwMode="auto">
            <a:xfrm>
              <a:off x="2440" y="1991"/>
              <a:ext cx="2238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0" dirty="0" err="1" smtClean="0">
                  <a:solidFill>
                    <a:srgbClr val="000000"/>
                  </a:solidFill>
                  <a:latin typeface="Verdana" pitchFamily="34" charset="0"/>
                </a:rPr>
                <a:t>Pr</a:t>
              </a:r>
              <a:r>
                <a:rPr lang="cs-CZ" sz="1200" b="0" dirty="0" err="1" smtClean="0">
                  <a:solidFill>
                    <a:srgbClr val="000000"/>
                  </a:solidFill>
                  <a:latin typeface="Verdana" pitchFamily="34" charset="0"/>
                </a:rPr>
                <a:t>avděpodobnost</a:t>
              </a:r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 ukončení pracovního poměru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49" name="Text Box 14"/>
            <p:cNvSpPr txBox="1">
              <a:spLocks noChangeArrowheads="1"/>
            </p:cNvSpPr>
            <p:nvPr/>
          </p:nvSpPr>
          <p:spPr bwMode="auto">
            <a:xfrm>
              <a:off x="7332" y="4953"/>
              <a:ext cx="1609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Odpracované roky ve firmě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61443" name="Text Box 15"/>
          <p:cNvSpPr txBox="1">
            <a:spLocks noChangeArrowheads="1"/>
          </p:cNvSpPr>
          <p:nvPr/>
        </p:nvSpPr>
        <p:spPr bwMode="auto">
          <a:xfrm>
            <a:off x="5748931" y="2266981"/>
            <a:ext cx="316647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Pokud pracovník dostává specifické školení s tím jak ve firmě stárne, pravděpodobnost ukončení jeho pracovního poměru klesá v čase. </a:t>
            </a:r>
          </a:p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Pravděpodobnost ukončení pracovního poměru vykazuje negativní stavovou závislost: Je tím nižší, čím déle je pracovník v daném pracovním poměru. </a:t>
            </a:r>
            <a:endParaRPr lang="en-US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85800"/>
            <a:ext cx="71628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Fluktuace pracovníků a věkově-výdělkový profil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91440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 smtClean="0"/>
              <a:t>Mladí lidé, kteří opustí práci sami, často dosáhnou významného zvýšení mzdy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Pracovníci, kteří jsou propuštěni, často potom zažívají pokles mzdy.  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Výdělek pracovníka závisí jak na celkových pracovních zkušenostech, tak na pracovních zkušenostech v současné práci.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dirty="0" smtClean="0"/>
              <a:t>Pracovníci, kterým se povedlo dobře se „spárovat“ s pracovním místem, budou mít nižší pravděpodobnost ukončení pracovního poměru a tedy také větší pracovní zkušenosti v současné práci. 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Dopad pracovní mobility na věkově-výdělkový profil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5538" name="Group 4"/>
          <p:cNvGrpSpPr>
            <a:grpSpLocks/>
          </p:cNvGrpSpPr>
          <p:nvPr/>
        </p:nvGrpSpPr>
        <p:grpSpPr bwMode="auto">
          <a:xfrm>
            <a:off x="420186" y="2106902"/>
            <a:ext cx="4572000" cy="4267200"/>
            <a:chOff x="3542" y="1720"/>
            <a:chExt cx="5783" cy="5841"/>
          </a:xfrm>
        </p:grpSpPr>
        <p:sp>
          <p:nvSpPr>
            <p:cNvPr id="65542" name="Line 5"/>
            <p:cNvSpPr>
              <a:spLocks noChangeShapeType="1"/>
            </p:cNvSpPr>
            <p:nvPr/>
          </p:nvSpPr>
          <p:spPr bwMode="auto">
            <a:xfrm>
              <a:off x="3836" y="2154"/>
              <a:ext cx="1" cy="4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Line 6"/>
            <p:cNvSpPr>
              <a:spLocks noChangeShapeType="1"/>
            </p:cNvSpPr>
            <p:nvPr/>
          </p:nvSpPr>
          <p:spPr bwMode="auto">
            <a:xfrm>
              <a:off x="3822" y="7043"/>
              <a:ext cx="546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Line 7"/>
            <p:cNvSpPr>
              <a:spLocks noChangeShapeType="1"/>
            </p:cNvSpPr>
            <p:nvPr/>
          </p:nvSpPr>
          <p:spPr bwMode="auto">
            <a:xfrm flipV="1">
              <a:off x="4041" y="5468"/>
              <a:ext cx="1140" cy="4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5" name="Line 8"/>
            <p:cNvSpPr>
              <a:spLocks noChangeShapeType="1"/>
            </p:cNvSpPr>
            <p:nvPr/>
          </p:nvSpPr>
          <p:spPr bwMode="auto">
            <a:xfrm flipV="1">
              <a:off x="5180" y="4705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9"/>
            <p:cNvSpPr>
              <a:spLocks noChangeShapeType="1"/>
            </p:cNvSpPr>
            <p:nvPr/>
          </p:nvSpPr>
          <p:spPr bwMode="auto">
            <a:xfrm flipV="1">
              <a:off x="6202" y="5349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Line 10"/>
            <p:cNvSpPr>
              <a:spLocks noChangeShapeType="1"/>
            </p:cNvSpPr>
            <p:nvPr/>
          </p:nvSpPr>
          <p:spPr bwMode="auto">
            <a:xfrm flipV="1">
              <a:off x="7210" y="3252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11"/>
            <p:cNvSpPr>
              <a:spLocks noChangeShapeType="1"/>
            </p:cNvSpPr>
            <p:nvPr/>
          </p:nvSpPr>
          <p:spPr bwMode="auto">
            <a:xfrm>
              <a:off x="5180" y="5139"/>
              <a:ext cx="1" cy="3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12"/>
            <p:cNvSpPr>
              <a:spLocks noChangeShapeType="1"/>
            </p:cNvSpPr>
            <p:nvPr/>
          </p:nvSpPr>
          <p:spPr bwMode="auto">
            <a:xfrm>
              <a:off x="6188" y="4691"/>
              <a:ext cx="1" cy="10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Line 13"/>
            <p:cNvSpPr>
              <a:spLocks noChangeShapeType="1"/>
            </p:cNvSpPr>
            <p:nvPr/>
          </p:nvSpPr>
          <p:spPr bwMode="auto">
            <a:xfrm flipV="1">
              <a:off x="7196" y="3631"/>
              <a:ext cx="1" cy="17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Rectangle 14"/>
            <p:cNvSpPr>
              <a:spLocks noChangeArrowheads="1"/>
            </p:cNvSpPr>
            <p:nvPr/>
          </p:nvSpPr>
          <p:spPr bwMode="auto">
            <a:xfrm>
              <a:off x="8032" y="2387"/>
              <a:ext cx="106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Stayers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2" name="Rectangle 15"/>
            <p:cNvSpPr>
              <a:spLocks noChangeArrowheads="1"/>
            </p:cNvSpPr>
            <p:nvPr/>
          </p:nvSpPr>
          <p:spPr bwMode="auto">
            <a:xfrm>
              <a:off x="8260" y="3142"/>
              <a:ext cx="106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Movers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3" name="Rectangle 16"/>
            <p:cNvSpPr>
              <a:spLocks noChangeArrowheads="1"/>
            </p:cNvSpPr>
            <p:nvPr/>
          </p:nvSpPr>
          <p:spPr bwMode="auto">
            <a:xfrm>
              <a:off x="8792" y="7098"/>
              <a:ext cx="505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chemeClr val="bg1"/>
                  </a:solidFill>
                  <a:latin typeface="Verdana" pitchFamily="34" charset="0"/>
                </a:rPr>
                <a:t>Věk</a:t>
              </a:r>
              <a:endParaRPr lang="en-US" sz="24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4" name="Rectangle 17"/>
            <p:cNvSpPr>
              <a:spLocks noChangeArrowheads="1"/>
            </p:cNvSpPr>
            <p:nvPr/>
          </p:nvSpPr>
          <p:spPr bwMode="auto">
            <a:xfrm>
              <a:off x="3542" y="1720"/>
              <a:ext cx="799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5" name="Rectangle 18"/>
            <p:cNvSpPr>
              <a:spLocks noChangeArrowheads="1"/>
            </p:cNvSpPr>
            <p:nvPr/>
          </p:nvSpPr>
          <p:spPr bwMode="auto">
            <a:xfrm>
              <a:off x="6090" y="7043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2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6" name="Rectangle 19"/>
            <p:cNvSpPr>
              <a:spLocks noChangeArrowheads="1"/>
            </p:cNvSpPr>
            <p:nvPr/>
          </p:nvSpPr>
          <p:spPr bwMode="auto">
            <a:xfrm>
              <a:off x="7140" y="7028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3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7" name="Rectangle 20"/>
            <p:cNvSpPr>
              <a:spLocks noChangeArrowheads="1"/>
            </p:cNvSpPr>
            <p:nvPr/>
          </p:nvSpPr>
          <p:spPr bwMode="auto">
            <a:xfrm>
              <a:off x="5166" y="7042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8" name="Rectangle 21"/>
            <p:cNvSpPr>
              <a:spLocks noChangeArrowheads="1"/>
            </p:cNvSpPr>
            <p:nvPr/>
          </p:nvSpPr>
          <p:spPr bwMode="auto">
            <a:xfrm>
              <a:off x="7552" y="5857"/>
              <a:ext cx="579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Quit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9" name="Rectangle 22"/>
            <p:cNvSpPr>
              <a:spLocks noChangeArrowheads="1"/>
            </p:cNvSpPr>
            <p:nvPr/>
          </p:nvSpPr>
          <p:spPr bwMode="auto">
            <a:xfrm>
              <a:off x="4780" y="6012"/>
              <a:ext cx="579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Quit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60" name="Rectangle 23"/>
            <p:cNvSpPr>
              <a:spLocks noChangeArrowheads="1"/>
            </p:cNvSpPr>
            <p:nvPr/>
          </p:nvSpPr>
          <p:spPr bwMode="auto">
            <a:xfrm>
              <a:off x="6003" y="6106"/>
              <a:ext cx="81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Layoff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61" name="Line 24"/>
            <p:cNvSpPr>
              <a:spLocks noChangeShapeType="1"/>
            </p:cNvSpPr>
            <p:nvPr/>
          </p:nvSpPr>
          <p:spPr bwMode="auto">
            <a:xfrm flipV="1">
              <a:off x="5048" y="5571"/>
              <a:ext cx="140" cy="5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25"/>
            <p:cNvSpPr>
              <a:spLocks noChangeShapeType="1"/>
            </p:cNvSpPr>
            <p:nvPr/>
          </p:nvSpPr>
          <p:spPr bwMode="auto">
            <a:xfrm flipH="1" flipV="1">
              <a:off x="7246" y="5432"/>
              <a:ext cx="404" cy="4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Line 26"/>
            <p:cNvSpPr>
              <a:spLocks noChangeShapeType="1"/>
            </p:cNvSpPr>
            <p:nvPr/>
          </p:nvSpPr>
          <p:spPr bwMode="auto">
            <a:xfrm flipH="1" flipV="1">
              <a:off x="6209" y="5804"/>
              <a:ext cx="94" cy="3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Freeform 27"/>
            <p:cNvSpPr>
              <a:spLocks/>
            </p:cNvSpPr>
            <p:nvPr/>
          </p:nvSpPr>
          <p:spPr bwMode="auto">
            <a:xfrm>
              <a:off x="4118" y="2647"/>
              <a:ext cx="3748" cy="4057"/>
            </a:xfrm>
            <a:custGeom>
              <a:avLst/>
              <a:gdLst>
                <a:gd name="T0" fmla="*/ 0 w 3748"/>
                <a:gd name="T1" fmla="*/ 4057 h 4057"/>
                <a:gd name="T2" fmla="*/ 1512 w 3748"/>
                <a:gd name="T3" fmla="*/ 1309 h 4057"/>
                <a:gd name="T4" fmla="*/ 3748 w 3748"/>
                <a:gd name="T5" fmla="*/ 0 h 4057"/>
                <a:gd name="T6" fmla="*/ 0 60000 65536"/>
                <a:gd name="T7" fmla="*/ 0 60000 65536"/>
                <a:gd name="T8" fmla="*/ 0 60000 65536"/>
                <a:gd name="T9" fmla="*/ 0 w 3748"/>
                <a:gd name="T10" fmla="*/ 0 h 4057"/>
                <a:gd name="T11" fmla="*/ 3748 w 3748"/>
                <a:gd name="T12" fmla="*/ 4057 h 4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8" h="4057">
                  <a:moveTo>
                    <a:pt x="0" y="4057"/>
                  </a:moveTo>
                  <a:cubicBezTo>
                    <a:pt x="440" y="2988"/>
                    <a:pt x="887" y="1985"/>
                    <a:pt x="1512" y="1309"/>
                  </a:cubicBezTo>
                  <a:cubicBezTo>
                    <a:pt x="2137" y="633"/>
                    <a:pt x="3282" y="273"/>
                    <a:pt x="3748" y="0"/>
                  </a:cubicBezTo>
                </a:path>
              </a:pathLst>
            </a:custGeom>
            <a:noFill/>
            <a:ln w="19050" cap="flat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39" name="Text Box 28"/>
          <p:cNvSpPr txBox="1">
            <a:spLocks noChangeArrowheads="1"/>
          </p:cNvSpPr>
          <p:nvPr/>
        </p:nvSpPr>
        <p:spPr bwMode="auto">
          <a:xfrm>
            <a:off x="5715000" y="2163964"/>
            <a:ext cx="32766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Věkově-výdělkový profil </a:t>
            </a:r>
            <a:r>
              <a:rPr lang="cs-CZ" b="0" dirty="0" err="1" smtClean="0">
                <a:solidFill>
                  <a:srgbClr val="275093"/>
                </a:solidFill>
              </a:rPr>
              <a:t>moverů</a:t>
            </a:r>
            <a:r>
              <a:rPr lang="cs-CZ" b="0" dirty="0" smtClean="0">
                <a:solidFill>
                  <a:srgbClr val="275093"/>
                </a:solidFill>
              </a:rPr>
              <a:t> je nespojitý, při dobrovolném odchodu z </a:t>
            </a:r>
            <a:r>
              <a:rPr lang="cs-CZ" b="0" dirty="0">
                <a:solidFill>
                  <a:srgbClr val="275093"/>
                </a:solidFill>
              </a:rPr>
              <a:t>pracovního </a:t>
            </a:r>
            <a:r>
              <a:rPr lang="cs-CZ" b="0" dirty="0" smtClean="0">
                <a:solidFill>
                  <a:srgbClr val="275093"/>
                </a:solidFill>
              </a:rPr>
              <a:t>místa se posouvá nahoru, při propuštění z </a:t>
            </a:r>
            <a:r>
              <a:rPr lang="cs-CZ" b="0" dirty="0">
                <a:solidFill>
                  <a:srgbClr val="275093"/>
                </a:solidFill>
              </a:rPr>
              <a:t>pracovního místa </a:t>
            </a:r>
            <a:r>
              <a:rPr lang="cs-CZ" b="0" dirty="0" smtClean="0">
                <a:solidFill>
                  <a:srgbClr val="275093"/>
                </a:solidFill>
              </a:rPr>
              <a:t>se posouvá dolů</a:t>
            </a:r>
            <a:r>
              <a:rPr lang="cs-CZ" b="0" dirty="0">
                <a:solidFill>
                  <a:srgbClr val="275093"/>
                </a:solidFill>
              </a:rPr>
              <a:t>.</a:t>
            </a:r>
            <a:r>
              <a:rPr lang="en-US" b="0" dirty="0" smtClean="0">
                <a:solidFill>
                  <a:srgbClr val="275093"/>
                </a:solidFill>
              </a:rPr>
              <a:t> </a:t>
            </a:r>
            <a:endParaRPr lang="cs-CZ" b="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Dlouhodobé pracovní úvazky motivují firmy i pracovníky investovat do specifického školení, což dělá věkově-výdělkový profil strmější. Výsledkem je, že </a:t>
            </a:r>
            <a:r>
              <a:rPr lang="cs-CZ" b="0" dirty="0" err="1" smtClean="0">
                <a:solidFill>
                  <a:srgbClr val="275093"/>
                </a:solidFill>
              </a:rPr>
              <a:t>stayeři</a:t>
            </a:r>
            <a:r>
              <a:rPr lang="cs-CZ" b="0" dirty="0" smtClean="0">
                <a:solidFill>
                  <a:srgbClr val="275093"/>
                </a:solidFill>
              </a:rPr>
              <a:t> mají (</a:t>
            </a:r>
            <a:r>
              <a:rPr lang="cs-CZ" b="0" dirty="0" err="1" smtClean="0">
                <a:solidFill>
                  <a:srgbClr val="275093"/>
                </a:solidFill>
              </a:rPr>
              <a:t>ceteris</a:t>
            </a:r>
            <a:r>
              <a:rPr lang="cs-CZ" b="0" dirty="0" smtClean="0">
                <a:solidFill>
                  <a:srgbClr val="275093"/>
                </a:solidFill>
              </a:rPr>
              <a:t> </a:t>
            </a:r>
            <a:r>
              <a:rPr lang="cs-CZ" b="0" dirty="0" err="1" smtClean="0">
                <a:solidFill>
                  <a:srgbClr val="275093"/>
                </a:solidFill>
              </a:rPr>
              <a:t>paribus</a:t>
            </a:r>
            <a:r>
              <a:rPr lang="cs-CZ" b="0" dirty="0">
                <a:solidFill>
                  <a:srgbClr val="275093"/>
                </a:solidFill>
              </a:rPr>
              <a:t>)</a:t>
            </a:r>
            <a:r>
              <a:rPr lang="cs-CZ" b="0" dirty="0" smtClean="0">
                <a:solidFill>
                  <a:srgbClr val="275093"/>
                </a:solidFill>
              </a:rPr>
              <a:t> strmější věkově-výdělkový profil. </a:t>
            </a:r>
            <a:endParaRPr lang="en-US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135096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err="1" smtClean="0"/>
              <a:t>Geogra</a:t>
            </a:r>
            <a:r>
              <a:rPr lang="cs-CZ" sz="4000" dirty="0" err="1" smtClean="0"/>
              <a:t>fická</a:t>
            </a:r>
            <a:r>
              <a:rPr lang="cs-CZ" sz="4000" dirty="0" smtClean="0"/>
              <a:t> migrace práce jako investice do lidského kapitálu</a:t>
            </a:r>
            <a:endParaRPr lang="en-US" sz="4000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75" y="2286000"/>
            <a:ext cx="91440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Rozhodnutí o migraci je vedeno na základě porovnání současné hodnoty celoživotního příjmu mezi alternativními pracovními možnostmi na různých místech</a:t>
            </a:r>
            <a:r>
              <a:rPr lang="en-US" dirty="0" smtClean="0"/>
              <a:t>.</a:t>
            </a:r>
            <a:endParaRPr lang="cs-CZ" dirty="0"/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cs-CZ" sz="2000" dirty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Příklad: Žiju v Brně a zvažuju migraci do Prahy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dirty="0" smtClean="0"/>
              <a:t>Pokud bude současná hodnota celoživotního příjmu v Praze vyšší než součet nákladů na stěhování a současné hodnoty </a:t>
            </a:r>
            <a:r>
              <a:rPr lang="cs-CZ" sz="2000" dirty="0"/>
              <a:t>celoživotního příjmu v </a:t>
            </a:r>
            <a:r>
              <a:rPr lang="cs-CZ" sz="2000" dirty="0" smtClean="0"/>
              <a:t>Brně, pak se přestěhuju do Prahy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i="1" dirty="0" smtClean="0"/>
              <a:t>Čistý přínos z migrace = </a:t>
            </a:r>
            <a:r>
              <a:rPr lang="cs-CZ" sz="2000" i="1" dirty="0" err="1" smtClean="0"/>
              <a:t>PV</a:t>
            </a:r>
            <a:r>
              <a:rPr lang="cs-CZ" sz="2000" i="1" baseline="-25000" dirty="0" err="1" smtClean="0"/>
              <a:t>Praha</a:t>
            </a:r>
            <a:r>
              <a:rPr lang="cs-CZ" sz="2000" i="1" dirty="0" smtClean="0"/>
              <a:t> – </a:t>
            </a:r>
            <a:r>
              <a:rPr lang="cs-CZ" sz="2000" i="1" dirty="0" err="1" smtClean="0"/>
              <a:t>PV</a:t>
            </a:r>
            <a:r>
              <a:rPr lang="cs-CZ" sz="2000" i="1" baseline="-25000" dirty="0" err="1" smtClean="0"/>
              <a:t>Brno</a:t>
            </a:r>
            <a:r>
              <a:rPr lang="cs-CZ" sz="2000" i="1" dirty="0" smtClean="0"/>
              <a:t> - M 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dirty="0" smtClean="0"/>
              <a:t>Přestěhuju se, pokud čistý přínos z migrace bude kladný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388"/>
            <a:ext cx="9144000" cy="129881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err="1"/>
              <a:t>Geogra</a:t>
            </a:r>
            <a:r>
              <a:rPr lang="cs-CZ" sz="4000" dirty="0" err="1"/>
              <a:t>fická</a:t>
            </a:r>
            <a:r>
              <a:rPr lang="cs-CZ" sz="4000" dirty="0"/>
              <a:t> migrace práce jako investice do lidského kapitálu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8991600" cy="4267200"/>
          </a:xfrm>
        </p:spPr>
        <p:txBody>
          <a:bodyPr/>
          <a:lstStyle/>
          <a:p>
            <a:pPr eaLnBrk="1" hangingPunct="1"/>
            <a:r>
              <a:rPr lang="cs-CZ" dirty="0" smtClean="0"/>
              <a:t>Zlepšení ekonomických podmínek v cílové oblasti zvyšuje čistý přínos z migrace a zvyšuje tedy pravděpodobnost, že se tam pracovník přestěhuje.</a:t>
            </a:r>
          </a:p>
          <a:p>
            <a:pPr marL="457200" lvl="1" indent="0" eaLnBrk="1" hangingPunct="1">
              <a:buNone/>
            </a:pPr>
            <a:r>
              <a:rPr lang="cs-CZ" dirty="0" smtClean="0"/>
              <a:t> </a:t>
            </a:r>
            <a:endParaRPr lang="en-US" sz="400" dirty="0" smtClean="0"/>
          </a:p>
          <a:p>
            <a:pPr eaLnBrk="1" hangingPunct="1"/>
            <a:r>
              <a:rPr lang="cs-CZ" dirty="0"/>
              <a:t>Zlepšení ekonomických podmínek </a:t>
            </a:r>
            <a:r>
              <a:rPr lang="cs-CZ" dirty="0" smtClean="0"/>
              <a:t>ve stávající oblasti snižuje </a:t>
            </a:r>
            <a:r>
              <a:rPr lang="cs-CZ" dirty="0"/>
              <a:t>čistý přínos z migrace a </a:t>
            </a:r>
            <a:r>
              <a:rPr lang="cs-CZ" dirty="0" smtClean="0"/>
              <a:t>snižuje </a:t>
            </a:r>
            <a:r>
              <a:rPr lang="cs-CZ" dirty="0"/>
              <a:t>tedy pravděpodobnost, že se </a:t>
            </a:r>
            <a:r>
              <a:rPr lang="cs-CZ" dirty="0" smtClean="0"/>
              <a:t>pracovník </a:t>
            </a:r>
            <a:r>
              <a:rPr lang="cs-CZ" dirty="0"/>
              <a:t>přestěhuje.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cs-CZ" dirty="0" smtClean="0"/>
              <a:t>Zvýšení nákladů na stěhování </a:t>
            </a:r>
            <a:r>
              <a:rPr lang="cs-CZ" dirty="0"/>
              <a:t>snižuje čistý přínos z migrace a snižuje tedy pravděpodobnost, že se pracovník přestěhuje.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Vnitřní migrace v USA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19" y="1981200"/>
            <a:ext cx="9144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Pravděpodobnost migrace závisí na příjmovém diferenciálu mezi původní a cílovou oblastí.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Existuje pozitivní korelace mezi relativním zlepšením ekonomických podmínek v cílové oblasti a pravděpodobností migrace do ní.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dirty="0" smtClean="0"/>
              <a:t>Zvýšení mzdového diferenciálu o 10 procentních bodů zvyšuje pravděpodobnost migrace o 7 procentních bodů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dirty="0" smtClean="0"/>
              <a:t>Zvýšení tempa růstu zaměstnanosti v zemi původu o 10 procentních bodů snižuje pravděpodobnost migrace o 2 procenta </a:t>
            </a: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cs-CZ" dirty="0" smtClean="0"/>
          </a:p>
          <a:p>
            <a:pPr eaLnBrk="1" hangingPunct="1">
              <a:lnSpc>
                <a:spcPct val="120000"/>
              </a:lnSpc>
            </a:pPr>
            <a:endParaRPr lang="cs-CZ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Vnitřní migrace v USA</a:t>
            </a: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158" y="1981200"/>
            <a:ext cx="9144000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/>
              <a:t>Existuje negativní korelace mezi pravděpodobností migrace a vzdáleností</a:t>
            </a:r>
            <a:r>
              <a:rPr lang="en-US" dirty="0"/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dirty="0"/>
              <a:t>Vzdálenost můžeme považovat za </a:t>
            </a:r>
            <a:r>
              <a:rPr lang="cs-CZ" sz="2000" dirty="0" err="1"/>
              <a:t>proxy</a:t>
            </a:r>
            <a:r>
              <a:rPr lang="cs-CZ" sz="2000" dirty="0"/>
              <a:t> pro náklady stěhování.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dirty="0"/>
              <a:t>Zdvojnásobení vzdálenosti snižuje pravděpodobnost migrace o 50 </a:t>
            </a:r>
            <a:r>
              <a:rPr lang="en-US" sz="2000" dirty="0"/>
              <a:t>%.</a:t>
            </a:r>
            <a:endParaRPr lang="cs-CZ" dirty="0" smtClean="0"/>
          </a:p>
          <a:p>
            <a:pPr eaLnBrk="1" hangingPunct="1">
              <a:lnSpc>
                <a:spcPct val="110000"/>
              </a:lnSpc>
            </a:pPr>
            <a:endParaRPr 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Existuje negativní korelace mezi věkem pracovníka a pravděpodobností migrace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dirty="0" smtClean="0"/>
              <a:t>Migrace je investicí do lidského kapitálu a starší pracovník bude po kratší dobu pobírat její výnosy</a:t>
            </a:r>
            <a:endParaRPr lang="cs-CZ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Vnitřní migrace v USA</a:t>
            </a: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158" y="1905000"/>
            <a:ext cx="9144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Existuje pozitivní korelace mezi vzděláním pracovníka a pravděpodobností migrace.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dirty="0" smtClean="0"/>
              <a:t>U vzdělaných pracovníků je geograficky širší trh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sz="2000" dirty="0" smtClean="0"/>
              <a:t>Vzdělaní pracovníci mohou efektivněji hledat informace o alternativních pracovních příležitostech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sz="1200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Pracovníci, kteří migrovali, se s určitou pravděpodobností vrátí do oblasti původu (</a:t>
            </a:r>
            <a:r>
              <a:rPr lang="cs-CZ" i="1" dirty="0" smtClean="0"/>
              <a:t>návratová migrace</a:t>
            </a:r>
            <a:r>
              <a:rPr lang="cs-CZ" dirty="0" smtClean="0"/>
              <a:t>) a také s velkou pravděpodobností budou migrovat znovu (</a:t>
            </a:r>
            <a:r>
              <a:rPr lang="cs-CZ" i="1" dirty="0" smtClean="0"/>
              <a:t>opakovaná migrace</a:t>
            </a:r>
            <a:r>
              <a:rPr lang="cs-CZ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8191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1050"/>
            <a:ext cx="9144000" cy="91916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800" dirty="0" smtClean="0"/>
              <a:t>Pravděpodobnost migrace mezi státy USA v letech</a:t>
            </a:r>
            <a:r>
              <a:rPr lang="en-US" sz="2800" dirty="0" smtClean="0"/>
              <a:t> </a:t>
            </a:r>
            <a:r>
              <a:rPr lang="en-US" sz="2800" dirty="0"/>
              <a:t>2005-2006, </a:t>
            </a:r>
            <a:r>
              <a:rPr lang="cs-CZ" sz="2800" dirty="0" smtClean="0"/>
              <a:t>rozděleno podle věku a vzdělání</a:t>
            </a:r>
            <a:endParaRPr lang="en-US" sz="2800" dirty="0"/>
          </a:p>
        </p:txBody>
      </p:sp>
      <p:sp>
        <p:nvSpPr>
          <p:cNvPr id="35842" name="Rectangle 1029"/>
          <p:cNvSpPr>
            <a:spLocks noChangeArrowheads="1"/>
          </p:cNvSpPr>
          <p:nvPr/>
        </p:nvSpPr>
        <p:spPr bwMode="auto">
          <a:xfrm>
            <a:off x="2143125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16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7.0&quot;&gt;&lt;object type=&quot;1&quot; unique_id=&quot;10001&quot;&gt;&lt;object type=&quot;8&quot; unique_id=&quot;11238&quot;&gt;&lt;/object&gt;&lt;object type=&quot;2&quot; unique_id=&quot;11239&quot;&gt;&lt;object type=&quot;3&quot; unique_id=&quot;11240&quot;&gt;&lt;property id=&quot;20148&quot; value=&quot;5&quot;/&gt;&lt;property id=&quot;20300&quot; value=&quot;Slide 1 - &amp;quot;CHAPTER 8&amp;quot;&quot;/&gt;&lt;property id=&quot;20307&quot; value=&quot;261&quot;/&gt;&lt;/object&gt;&lt;object type=&quot;3&quot; unique_id=&quot;11241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1242&quot;&gt;&lt;property id=&quot;20148&quot; value=&quot;5&quot;/&gt;&lt;property id=&quot;20300&quot; value=&quot;Slide 3 - &amp;quot;Geographic Labor Migration as an Investment in Human Capital &amp;quot;&quot;/&gt;&lt;property id=&quot;20307&quot; value=&quot;268&quot;/&gt;&lt;/object&gt;&lt;object type=&quot;3&quot; unique_id=&quot;11243&quot;&gt;&lt;property id=&quot;20148&quot; value=&quot;5&quot;/&gt;&lt;property id=&quot;20300&quot; value=&quot;Slide 4 - &amp;quot;Geographic Labor Migration as&amp;#x0D;&amp;#x0A;an Investment in Human Capital &amp;quot;&quot;/&gt;&lt;property id=&quot;20307&quot; value=&quot;269&quot;/&gt;&lt;/object&gt;&lt;object type=&quot;3&quot; unique_id=&quot;11244&quot;&gt;&lt;property id=&quot;20148&quot; value=&quot;5&quot;/&gt;&lt;property id=&quot;20300&quot; value=&quot;Slide 5&quot;/&gt;&lt;property id=&quot;20307&quot; value=&quot;270&quot;/&gt;&lt;/object&gt;&lt;object type=&quot;3&quot; unique_id=&quot;11245&quot;&gt;&lt;property id=&quot;20148&quot; value=&quot;5&quot;/&gt;&lt;property id=&quot;20300&quot; value=&quot;Slide 6 - &amp;quot;Internal Migration in the U.S.&amp;quot;&quot;/&gt;&lt;property id=&quot;20307&quot; value=&quot;271&quot;/&gt;&lt;/object&gt;&lt;object type=&quot;3&quot; unique_id=&quot;11246&quot;&gt;&lt;property id=&quot;20148&quot; value=&quot;5&quot;/&gt;&lt;property id=&quot;20300&quot; value=&quot;Slide 7 - &amp;quot;Internal Migration in the U.S.&amp;quot;&quot;/&gt;&lt;property id=&quot;20307&quot; value=&quot;272&quot;/&gt;&lt;/object&gt;&lt;object type=&quot;3&quot; unique_id=&quot;11247&quot;&gt;&lt;property id=&quot;20148&quot; value=&quot;5&quot;/&gt;&lt;property id=&quot;20300&quot; value=&quot;Slide 8 - &amp;quot;Probability of Migrating across State Lines in 2005-2006, by Age and Educational Attainment&amp;quot;&quot;/&gt;&lt;property id=&quot;20307&quot; value=&quot;273&quot;/&gt;&lt;/object&gt;&lt;object type=&quot;3&quot; unique_id=&quot;11248&quot;&gt;&lt;property id=&quot;20148&quot; value=&quot;5&quot;/&gt;&lt;property id=&quot;20300&quot; value=&quot;Slide 9 - &amp;quot;Family Migration&amp;quot;&quot;/&gt;&lt;property id=&quot;20307&quot; value=&quot;274&quot;/&gt;&lt;/object&gt;&lt;object type=&quot;3&quot; unique_id=&quot;11249&quot;&gt;&lt;property id=&quot;20148&quot; value=&quot;5&quot;/&gt;&lt;property id=&quot;20300&quot; value=&quot;Slide 10 - &amp;quot;Tied Movers and Tied Stayers&amp;quot;&quot;/&gt;&lt;property id=&quot;20307&quot; value=&quot;275&quot;/&gt;&lt;/object&gt;&lt;object type=&quot;3&quot; unique_id=&quot;11250&quot;&gt;&lt;property id=&quot;20148&quot; value=&quot;5&quot;/&gt;&lt;property id=&quot;20300&quot; value=&quot;Slide 11 - &amp;quot;Immigration in the United States&amp;quot;&quot;/&gt;&lt;property id=&quot;20307&quot; value=&quot;276&quot;/&gt;&lt;/object&gt;&lt;object type=&quot;3&quot; unique_id=&quot;11251&quot;&gt;&lt;property id=&quot;20148&quot; value=&quot;5&quot;/&gt;&lt;property id=&quot;20300&quot; value=&quot;Slide 12 - &amp;quot;Legal Immigration to the U.S.&amp;#x0D;&amp;#x0A;by Decade, 1820-2010&amp;quot;&quot;/&gt;&lt;property id=&quot;20307&quot; value=&quot;277&quot;/&gt;&lt;/object&gt;&lt;object type=&quot;3&quot; unique_id=&quot;11252&quot;&gt;&lt;property id=&quot;20148&quot; value=&quot;5&quot;/&gt;&lt;property id=&quot;20300&quot; value=&quot;Slide 13 - &amp;quot;Immigrant Performance in the U.S. Labor Market&amp;quot;&quot;/&gt;&lt;property id=&quot;20307&quot; value=&quot;278&quot;/&gt;&lt;/object&gt;&lt;object type=&quot;3&quot; unique_id=&quot;11253&quot;&gt;&lt;property id=&quot;20148&quot; value=&quot;5&quot;/&gt;&lt;property id=&quot;20300&quot; value=&quot;Slide 14 - &amp;quot;The Age-Earnings Profiles of Immigrant and Native Men in the Cross Section&amp;quot;&quot;/&gt;&lt;property id=&quot;20307&quot; value=&quot;279&quot;/&gt;&lt;/object&gt;&lt;object type=&quot;3&quot; unique_id=&quot;11254&quot;&gt;&lt;property id=&quot;20148&quot; value=&quot;5&quot;/&gt;&lt;property id=&quot;20300&quot; value=&quot;Slide 15 - &amp;quot;The Decision to Immigrate&amp;quot;&quot;/&gt;&lt;property id=&quot;20307&quot; value=&quot;280&quot;/&gt;&lt;/object&gt;&lt;object type=&quot;3&quot; unique_id=&quot;11255&quot;&gt;&lt;property id=&quot;20148&quot; value=&quot;5&quot;/&gt;&lt;property id=&quot;20300&quot; value=&quot;Slide 16 - &amp;quot;Cohort Effects and the Immigrant Age-Earnings Profile&amp;quot;&quot;/&gt;&lt;property id=&quot;20307&quot; value=&quot;281&quot;/&gt;&lt;/object&gt;&lt;object type=&quot;3&quot; unique_id=&quot;11256&quot;&gt;&lt;property id=&quot;20148&quot; value=&quot;5&quot;/&gt;&lt;property id=&quot;20300&quot; value=&quot;Slide 17 - &amp;quot;The Wage Differential between Immigrants and Native Men at Time of Entry&amp;quot;&quot;/&gt;&lt;property id=&quot;20307&quot; value=&quot;282&quot;/&gt;&lt;/object&gt;&lt;object type=&quot;3&quot; unique_id=&quot;11257&quot;&gt;&lt;property id=&quot;20148&quot; value=&quot;5&quot;/&gt;&lt;property id=&quot;20300&quot; value=&quot;Slide 18 - &amp;quot;Evolution of Wages for Specific Immigrant Cohorts over the Life Cycle&amp;quot;&quot;/&gt;&lt;property id=&quot;20307&quot; value=&quot;283&quot;/&gt;&lt;/object&gt;&lt;object type=&quot;3&quot; unique_id=&quot;11258&quot;&gt;&lt;property id=&quot;20148&quot; value=&quot;5&quot;/&gt;&lt;property id=&quot;20300&quot; value=&quot;Slide 19 - &amp;quot;The Roy Model&amp;quot;&quot;/&gt;&lt;property id=&quot;20307&quot; value=&quot;284&quot;/&gt;&lt;/object&gt;&lt;object type=&quot;3&quot; unique_id=&quot;11259&quot;&gt;&lt;property id=&quot;20148&quot; value=&quot;5&quot;/&gt;&lt;property id=&quot;20300&quot; value=&quot;Slide 20 - &amp;quot;The Distribution of Skills in the Source Country&amp;quot;&quot;/&gt;&lt;property id=&quot;20307&quot; value=&quot;285&quot;/&gt;&lt;/object&gt;&lt;object type=&quot;3&quot; unique_id=&quot;11260&quot;&gt;&lt;property id=&quot;20148&quot; value=&quot;5&quot;/&gt;&lt;property id=&quot;20300&quot; value=&quot;Slide 21 - &amp;quot;The Self-Selection of the Immigrant Flow&amp;quot;&quot;/&gt;&lt;property id=&quot;20307&quot; value=&quot;286&quot;/&gt;&lt;/object&gt;&lt;object type=&quot;3&quot; unique_id=&quot;11261&quot;&gt;&lt;property id=&quot;20148&quot; value=&quot;5&quot;/&gt;&lt;property id=&quot;20300&quot; value=&quot;Slide 22 - &amp;quot;Policy Application:&amp;#x0D;&amp;#x0A;Economic Benefits of Migration&amp;quot;&quot;/&gt;&lt;property id=&quot;20307&quot; value=&quot;287&quot;/&gt;&lt;/object&gt;&lt;object type=&quot;3&quot; unique_id=&quot;11262&quot;&gt;&lt;property id=&quot;20148&quot; value=&quot;5&quot;/&gt;&lt;property id=&quot;20300&quot; value=&quot;Slide 23 - &amp;quot;The Impact of a Decline in U.S. Incomes&amp;quot;&quot;/&gt;&lt;property id=&quot;20307&quot; value=&quot;288&quot;/&gt;&lt;/object&gt;&lt;object type=&quot;3&quot; unique_id=&quot;11263&quot;&gt;&lt;property id=&quot;20148&quot; value=&quot;5&quot;/&gt;&lt;property id=&quot;20300&quot; value=&quot;Slide 24 - &amp;quot;Decline in U.S. Incomes&amp;quot;&quot;/&gt;&lt;property id=&quot;20307&quot; value=&quot;289&quot;/&gt;&lt;/object&gt;&lt;object type=&quot;3&quot; unique_id=&quot;11264&quot;&gt;&lt;property id=&quot;20148&quot; value=&quot;5&quot;/&gt;&lt;property id=&quot;20300&quot; value=&quot;Slide 25 - &amp;quot;Policy Application:&amp;#x0D;&amp;#x0A;Labor Flows in Puerto Rico&amp;quot;&quot;/&gt;&lt;property id=&quot;20307&quot; value=&quot;290&quot;/&gt;&lt;/object&gt;&lt;object type=&quot;3&quot; unique_id=&quot;11265&quot;&gt;&lt;property id=&quot;20148&quot; value=&quot;5&quot;/&gt;&lt;property id=&quot;20300&quot; value=&quot;Slide 26 - &amp;quot;Earnings Mobility between 1st and 2nd Generations of Americans, 1970-2000&amp;quot;&quot;/&gt;&lt;property id=&quot;20307&quot; value=&quot;291&quot;/&gt;&lt;/object&gt;&lt;object type=&quot;3&quot; unique_id=&quot;11266&quot;&gt;&lt;property id=&quot;20148&quot; value=&quot;5&quot;/&gt;&lt;property id=&quot;20300&quot; value=&quot;Slide 27 - &amp;quot;Job Turnover: Stylized Facts&amp;quot;&quot;/&gt;&lt;property id=&quot;20307&quot; value=&quot;292&quot;/&gt;&lt;/object&gt;&lt;object type=&quot;3&quot; unique_id=&quot;11267&quot;&gt;&lt;property id=&quot;20148&quot; value=&quot;5&quot;/&gt;&lt;property id=&quot;20300&quot; value=&quot;Slide 28&quot;/&gt;&lt;property id=&quot;20307&quot; value=&quot;293&quot;/&gt;&lt;/object&gt;&lt;object type=&quot;3&quot; unique_id=&quot;11268&quot;&gt;&lt;property id=&quot;20148&quot; value=&quot;5&quot;/&gt;&lt;property id=&quot;20300&quot; value=&quot;Slide 29 - &amp;quot;The Job Match&amp;quot;&quot;/&gt;&lt;property id=&quot;20307&quot; value=&quot;294&quot;/&gt;&lt;/object&gt;&lt;object type=&quot;3&quot; unique_id=&quot;11269&quot;&gt;&lt;property id=&quot;20148&quot; value=&quot;5&quot;/&gt;&lt;property id=&quot;20300&quot; value=&quot;Slide 30 - &amp;quot;Specific Training and Turnover&amp;quot;&quot;/&gt;&lt;property id=&quot;20307&quot; value=&quot;295&quot;/&gt;&lt;/object&gt;&lt;object type=&quot;3&quot; unique_id=&quot;11270&quot;&gt;&lt;property id=&quot;20148&quot; value=&quot;5&quot;/&gt;&lt;property id=&quot;20300&quot; value=&quot;Slide 31 - &amp;quot;Job Turnover and the&amp;#x0D;&amp;#x0A;Age-Earnings Profile&amp;quot;&quot;/&gt;&lt;property id=&quot;20307&quot; value=&quot;296&quot;/&gt;&lt;/object&gt;&lt;object type=&quot;3&quot; unique_id=&quot;11271&quot;&gt;&lt;property id=&quot;20148&quot; value=&quot;5&quot;/&gt;&lt;property id=&quot;20300&quot; value=&quot;Slide 32 - &amp;quot;Specific Training and the Probability of Job Separation&amp;quot;&quot;/&gt;&lt;property id=&quot;20307&quot; value=&quot;297&quot;/&gt;&lt;/object&gt;&lt;object type=&quot;3&quot; unique_id=&quot;11272&quot;&gt;&lt;property id=&quot;20148&quot; value=&quot;5&quot;/&gt;&lt;property id=&quot;20300&quot; value=&quot;Slide 33 - &amp;quot;Probability of Job Turnover over a 2-Year Period&amp;quot;&quot;/&gt;&lt;property id=&quot;20307&quot; value=&quot;298&quot;/&gt;&lt;/object&gt;&lt;object type=&quot;3&quot; unique_id=&quot;11273&quot;&gt;&lt;property id=&quot;20148&quot; value=&quot;5&quot;/&gt;&lt;property id=&quot;20300&quot; value=&quot;Slide 34 - &amp;quot;Incidence of Long-Term Employment Relationships:1979-1996&amp;quot;&quot;/&gt;&lt;property id=&quot;20307&quot; value=&quot;299&quot;/&gt;&lt;/object&gt;&lt;object type=&quot;3&quot; unique_id=&quot;11274&quot;&gt;&lt;property id=&quot;20148&quot; value=&quot;5&quot;/&gt;&lt;property id=&quot;20300&quot; value=&quot;Slide 35 - &amp;quot;The Rate of Job Loss in the United States, 1981-2001&amp;quot;&quot;/&gt;&lt;property id=&quot;20307&quot; value=&quot;300&quot;/&gt;&lt;/object&gt;&lt;object type=&quot;3&quot; unique_id=&quot;11275&quot;&gt;&lt;property id=&quot;20148&quot; value=&quot;5&quot;/&gt;&lt;property id=&quot;20300&quot; value=&quot;Slide 36 - &amp;quot;Impact of Job Mobility on&amp;#x0D;&amp;#x0A;the Age-Earnings Profile&amp;quot;&quot;/&gt;&lt;property id=&quot;20307&quot; value=&quot;30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2016</Words>
  <Application>Microsoft Office PowerPoint</Application>
  <PresentationFormat>Předvádění na obrazovce (4:3)</PresentationFormat>
  <Paragraphs>227</Paragraphs>
  <Slides>36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1_BORJAS6E</vt:lpstr>
      <vt:lpstr>2_BORJAS6E</vt:lpstr>
      <vt:lpstr>Picture</vt:lpstr>
      <vt:lpstr>Kapitola 8</vt:lpstr>
      <vt:lpstr>Co se dnes dozvíte</vt:lpstr>
      <vt:lpstr>Úvod</vt:lpstr>
      <vt:lpstr>Geografická migrace práce jako investice do lidského kapitálu</vt:lpstr>
      <vt:lpstr>Geografická migrace práce jako investice do lidského kapitálu</vt:lpstr>
      <vt:lpstr>Vnitřní migrace v USA</vt:lpstr>
      <vt:lpstr>Vnitřní migrace v USA</vt:lpstr>
      <vt:lpstr>Vnitřní migrace v USA</vt:lpstr>
      <vt:lpstr>Pravděpodobnost migrace mezi státy USA v letech 2005-2006, rozděleno podle věku a vzdělání</vt:lpstr>
      <vt:lpstr>Rodinná migrace</vt:lpstr>
      <vt:lpstr>Tied Movers a Tied Stayers</vt:lpstr>
      <vt:lpstr>Imigrace do USA</vt:lpstr>
      <vt:lpstr>Legální imigrace do USA po dekádách, 1820-2010</vt:lpstr>
      <vt:lpstr>Výkony imigrantů na pracovním trhu v USA</vt:lpstr>
      <vt:lpstr>Věkově-výdělkové profily imigrantů a domorodců podle průřezových dat</vt:lpstr>
      <vt:lpstr>Skupinový efekt a věkově výdělkový profil imigrantů</vt:lpstr>
      <vt:lpstr>Mzdový rozdíl mezi imigranty a domorodci v čase příchodu</vt:lpstr>
      <vt:lpstr>Vývoj mezd u specifických skupin imigrantů během životního cyklu</vt:lpstr>
      <vt:lpstr>Rozhodnutí migrovat</vt:lpstr>
      <vt:lpstr>Royův model</vt:lpstr>
      <vt:lpstr>Rozdělení dovedností v zemi původu</vt:lpstr>
      <vt:lpstr>Self-selekce imigrantů</vt:lpstr>
      <vt:lpstr>Dopad snížení příjmů v cílové zemi (USA)</vt:lpstr>
      <vt:lpstr>Aplikace: Migrace pracovníků v Portoriku</vt:lpstr>
      <vt:lpstr>Prezentace aplikace PowerPoint</vt:lpstr>
      <vt:lpstr>Sociální mobilita mezi 1. a 2. generací američanů, 1970-2000</vt:lpstr>
      <vt:lpstr>Externalita lidského kapitálu</vt:lpstr>
      <vt:lpstr>Stylizovaná fakta o fluktuaci pracovníků</vt:lpstr>
      <vt:lpstr>Pravděpodobnost skončení v práci během prvních 2 let</vt:lpstr>
      <vt:lpstr>Četnost dlouhodobých pracovních poměrů:1979-1996</vt:lpstr>
      <vt:lpstr>Míra ztráty zaměstnání v USA, 1981-2001</vt:lpstr>
      <vt:lpstr>Spárování pracovních míst a uchazečů</vt:lpstr>
      <vt:lpstr>Specifické školení a fluktuace pracovníků</vt:lpstr>
      <vt:lpstr>Specifické školení a pravděpodobnost ukončení pracovního poměru</vt:lpstr>
      <vt:lpstr>Fluktuace pracovníků a věkově-výdělkový profil</vt:lpstr>
      <vt:lpstr>Dopad pracovní mobility na věkově-výdělkový profil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/>
  <cp:lastModifiedBy/>
  <cp:revision>4</cp:revision>
  <dcterms:created xsi:type="dcterms:W3CDTF">2010-02-01T21:33:28Z</dcterms:created>
  <dcterms:modified xsi:type="dcterms:W3CDTF">2015-03-04T15:47:06Z</dcterms:modified>
</cp:coreProperties>
</file>