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694" r:id="rId2"/>
  </p:sldMasterIdLst>
  <p:notesMasterIdLst>
    <p:notesMasterId r:id="rId48"/>
  </p:notesMasterIdLst>
  <p:handoutMasterIdLst>
    <p:handoutMasterId r:id="rId49"/>
  </p:handoutMasterIdLst>
  <p:sldIdLst>
    <p:sldId id="261" r:id="rId3"/>
    <p:sldId id="267" r:id="rId4"/>
    <p:sldId id="268" r:id="rId5"/>
    <p:sldId id="269" r:id="rId6"/>
    <p:sldId id="270" r:id="rId7"/>
    <p:sldId id="271" r:id="rId8"/>
    <p:sldId id="272" r:id="rId9"/>
    <p:sldId id="273" r:id="rId10"/>
    <p:sldId id="302" r:id="rId11"/>
    <p:sldId id="306" r:id="rId12"/>
    <p:sldId id="303" r:id="rId13"/>
    <p:sldId id="304" r:id="rId14"/>
    <p:sldId id="274" r:id="rId15"/>
    <p:sldId id="275" r:id="rId16"/>
    <p:sldId id="276" r:id="rId17"/>
    <p:sldId id="277" r:id="rId18"/>
    <p:sldId id="308" r:id="rId19"/>
    <p:sldId id="309" r:id="rId20"/>
    <p:sldId id="311" r:id="rId21"/>
    <p:sldId id="312" r:id="rId22"/>
    <p:sldId id="31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093"/>
    <a:srgbClr val="009ED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3977" autoAdjust="0"/>
  </p:normalViewPr>
  <p:slideViewPr>
    <p:cSldViewPr>
      <p:cViewPr>
        <p:scale>
          <a:sx n="100" d="100"/>
          <a:sy n="100" d="100"/>
        </p:scale>
        <p:origin x="-2016" y="-14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private:var:folders:-P:-PA8sTegEnyL0uf2Gsatw++++TM:-Tmp-:Acr5812269419040011025.tmp:Insert%20Figure%208-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8045315277398"/>
          <c:y val="6.9930010235117523E-2"/>
          <c:w val="0.86740311991865549"/>
          <c:h val="0.73776160798049029"/>
        </c:manualLayout>
      </c:layout>
      <c:lineChart>
        <c:grouping val="standard"/>
        <c:varyColors val="0"/>
        <c:ser>
          <c:idx val="0"/>
          <c:order val="0"/>
          <c:spPr>
            <a:ln w="12700">
              <a:solidFill>
                <a:srgbClr val="FF6600"/>
              </a:solidFill>
              <a:prstDash val="solid"/>
            </a:ln>
          </c:spPr>
          <c:marker>
            <c:symbol val="circle"/>
            <c:size val="3"/>
            <c:spPr>
              <a:solidFill>
                <a:srgbClr val="FF6600"/>
              </a:solidFill>
              <a:ln>
                <a:solidFill>
                  <a:srgbClr val="FF6600"/>
                </a:solidFill>
                <a:prstDash val="solid"/>
              </a:ln>
            </c:spPr>
          </c:marker>
          <c:cat>
            <c:strRef>
              <c:f>'Number, by decade'!$B$4:$B$23</c:f>
              <c:strCache>
                <c:ptCount val="20"/>
                <c:pt idx="0">
                  <c:v>1810s</c:v>
                </c:pt>
                <c:pt idx="1">
                  <c:v>1820s</c:v>
                </c:pt>
                <c:pt idx="2">
                  <c:v>1830s</c:v>
                </c:pt>
                <c:pt idx="3">
                  <c:v>1840s</c:v>
                </c:pt>
                <c:pt idx="4">
                  <c:v>1850s</c:v>
                </c:pt>
                <c:pt idx="5">
                  <c:v>1860s</c:v>
                </c:pt>
                <c:pt idx="6">
                  <c:v>1870s</c:v>
                </c:pt>
                <c:pt idx="7">
                  <c:v>1880s</c:v>
                </c:pt>
                <c:pt idx="8">
                  <c:v>1890s</c:v>
                </c:pt>
                <c:pt idx="9">
                  <c:v>1900s</c:v>
                </c:pt>
                <c:pt idx="10">
                  <c:v>1910s</c:v>
                </c:pt>
                <c:pt idx="11">
                  <c:v>1920s</c:v>
                </c:pt>
                <c:pt idx="12">
                  <c:v>1930s</c:v>
                </c:pt>
                <c:pt idx="13">
                  <c:v>1940s</c:v>
                </c:pt>
                <c:pt idx="14">
                  <c:v>1950s</c:v>
                </c:pt>
                <c:pt idx="15">
                  <c:v>1960s</c:v>
                </c:pt>
                <c:pt idx="16">
                  <c:v>1970s</c:v>
                </c:pt>
                <c:pt idx="17">
                  <c:v>1980s</c:v>
                </c:pt>
                <c:pt idx="18">
                  <c:v>1990s</c:v>
                </c:pt>
                <c:pt idx="19">
                  <c:v>2000s</c:v>
                </c:pt>
              </c:strCache>
            </c:strRef>
          </c:cat>
          <c:val>
            <c:numRef>
              <c:f>'Number, by decade'!$C$4:$C$23</c:f>
              <c:numCache>
                <c:formatCode>General</c:formatCode>
                <c:ptCount val="20"/>
                <c:pt idx="0">
                  <c:v>#N/A</c:v>
                </c:pt>
                <c:pt idx="1">
                  <c:v>0.14343900000000032</c:v>
                </c:pt>
                <c:pt idx="2">
                  <c:v>0.59912500000000002</c:v>
                </c:pt>
                <c:pt idx="3">
                  <c:v>1.7132509999999999</c:v>
                </c:pt>
                <c:pt idx="4">
                  <c:v>2.598214</c:v>
                </c:pt>
                <c:pt idx="5">
                  <c:v>2.3148239999999967</c:v>
                </c:pt>
                <c:pt idx="6">
                  <c:v>2.8121909999999977</c:v>
                </c:pt>
                <c:pt idx="7">
                  <c:v>5.2466130000000071</c:v>
                </c:pt>
                <c:pt idx="8">
                  <c:v>3.6875640000000041</c:v>
                </c:pt>
                <c:pt idx="9">
                  <c:v>8.7953860000000006</c:v>
                </c:pt>
                <c:pt idx="10">
                  <c:v>5.735811</c:v>
                </c:pt>
                <c:pt idx="11">
                  <c:v>4.1072090000000001</c:v>
                </c:pt>
                <c:pt idx="12">
                  <c:v>0.5284309999999991</c:v>
                </c:pt>
                <c:pt idx="13">
                  <c:v>1.0350389999999998</c:v>
                </c:pt>
                <c:pt idx="14">
                  <c:v>2.5154789999999956</c:v>
                </c:pt>
                <c:pt idx="15">
                  <c:v>3.3216769999999967</c:v>
                </c:pt>
                <c:pt idx="16">
                  <c:v>4.4933139999999998</c:v>
                </c:pt>
                <c:pt idx="17">
                  <c:v>7.3380620000000034</c:v>
                </c:pt>
                <c:pt idx="18" formatCode="0.0000000">
                  <c:v>9.080528000000001</c:v>
                </c:pt>
                <c:pt idx="19" formatCode="0.0000000">
                  <c:v>10.501053000000001</c:v>
                </c:pt>
              </c:numCache>
            </c:numRef>
          </c:val>
          <c:smooth val="0"/>
        </c:ser>
        <c:dLbls>
          <c:showLegendKey val="0"/>
          <c:showVal val="0"/>
          <c:showCatName val="0"/>
          <c:showSerName val="0"/>
          <c:showPercent val="0"/>
          <c:showBubbleSize val="0"/>
        </c:dLbls>
        <c:marker val="1"/>
        <c:smooth val="0"/>
        <c:axId val="78156928"/>
        <c:axId val="78159232"/>
      </c:lineChart>
      <c:catAx>
        <c:axId val="78156928"/>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a:t>Decade</a:t>
                </a:r>
              </a:p>
            </c:rich>
          </c:tx>
          <c:layout>
            <c:manualLayout>
              <c:xMode val="edge"/>
              <c:yMode val="edge"/>
              <c:x val="0.50460393812677662"/>
              <c:y val="0.884614629474235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25" b="1" i="0" u="none" strike="noStrike" baseline="0">
                <a:solidFill>
                  <a:srgbClr val="000000"/>
                </a:solidFill>
                <a:latin typeface="Arial"/>
                <a:ea typeface="Arial"/>
                <a:cs typeface="Arial"/>
              </a:defRPr>
            </a:pPr>
            <a:endParaRPr lang="cs-CZ"/>
          </a:p>
        </c:txPr>
        <c:crossAx val="78159232"/>
        <c:crosses val="autoZero"/>
        <c:auto val="1"/>
        <c:lblAlgn val="ctr"/>
        <c:lblOffset val="100"/>
        <c:tickLblSkip val="2"/>
        <c:tickMarkSkip val="1"/>
        <c:noMultiLvlLbl val="0"/>
      </c:catAx>
      <c:valAx>
        <c:axId val="78159232"/>
        <c:scaling>
          <c:orientation val="minMax"/>
          <c:max val="12"/>
          <c:min val="0"/>
        </c:scaling>
        <c:delete val="0"/>
        <c:axPos val="l"/>
        <c:majorGridlines>
          <c:spPr>
            <a:ln w="12700">
              <a:solidFill>
                <a:srgbClr val="C0C0C0"/>
              </a:solidFill>
              <a:prstDash val="solid"/>
            </a:ln>
          </c:spPr>
        </c:majorGridlines>
        <c:title>
          <c:tx>
            <c:rich>
              <a:bodyPr/>
              <a:lstStyle/>
              <a:p>
                <a:pPr>
                  <a:defRPr sz="1025" b="1" i="0" u="none" strike="noStrike" baseline="0">
                    <a:solidFill>
                      <a:srgbClr val="000000"/>
                    </a:solidFill>
                    <a:latin typeface="Arial"/>
                    <a:ea typeface="Arial"/>
                    <a:cs typeface="Arial"/>
                  </a:defRPr>
                </a:pPr>
                <a:r>
                  <a:rPr lang="en-US"/>
                  <a:t>Number of legal immigrants (in millions)</a:t>
                </a:r>
              </a:p>
            </c:rich>
          </c:tx>
          <c:layout>
            <c:manualLayout>
              <c:xMode val="edge"/>
              <c:yMode val="edge"/>
              <c:x val="3.6832404242830408E-2"/>
              <c:y val="0.10139851484092"/>
            </c:manualLayout>
          </c:layout>
          <c:overlay val="0"/>
          <c:spPr>
            <a:noFill/>
            <a:ln w="25400">
              <a:noFill/>
            </a:ln>
          </c:spPr>
        </c:title>
        <c:numFmt formatCode="General" sourceLinked="1"/>
        <c:majorTickMark val="out"/>
        <c:minorTickMark val="none"/>
        <c:tickLblPos val="nextTo"/>
        <c:spPr>
          <a:ln w="12700">
            <a:solidFill>
              <a:srgbClr val="000000"/>
            </a:solidFill>
            <a:prstDash val="solid"/>
          </a:ln>
        </c:spPr>
        <c:txPr>
          <a:bodyPr rot="0" vert="horz"/>
          <a:lstStyle/>
          <a:p>
            <a:pPr>
              <a:defRPr sz="1025" b="1" i="0" u="none" strike="noStrike" baseline="0">
                <a:solidFill>
                  <a:srgbClr val="000000"/>
                </a:solidFill>
                <a:latin typeface="Arial"/>
                <a:ea typeface="Arial"/>
                <a:cs typeface="Arial"/>
              </a:defRPr>
            </a:pPr>
            <a:endParaRPr lang="cs-CZ"/>
          </a:p>
        </c:txPr>
        <c:crossAx val="78156928"/>
        <c:crosses val="autoZero"/>
        <c:crossBetween val="between"/>
        <c:majorUnit val="2"/>
      </c:valAx>
      <c:spPr>
        <a:noFill/>
        <a:ln w="12700">
          <a:solidFill>
            <a:srgbClr val="00000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6B3C9F06-F284-475C-99B0-D937E0F80253}" type="datetimeFigureOut">
              <a:rPr lang="en-US"/>
              <a:pPr>
                <a:defRPr/>
              </a:pPr>
              <a:t>4/13/2015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11781FF0-B074-4B8B-95EE-959A85185F9A}" type="slidenum">
              <a:rPr lang="en-US"/>
              <a:pPr>
                <a:defRPr/>
              </a:pPr>
              <a:t>‹#›</a:t>
            </a:fld>
            <a:endParaRPr lang="en-US" dirty="0"/>
          </a:p>
        </p:txBody>
      </p:sp>
    </p:spTree>
    <p:extLst>
      <p:ext uri="{BB962C8B-B14F-4D97-AF65-F5344CB8AC3E}">
        <p14:creationId xmlns:p14="http://schemas.microsoft.com/office/powerpoint/2010/main" val="110335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9EEF21EB-3E3E-40F6-9534-9CDC02905E13}" type="datetimeFigureOut">
              <a:rPr lang="en-US"/>
              <a:pPr>
                <a:defRPr/>
              </a:pPr>
              <a:t>4/13/2015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A9857E9F-8094-4835-A4DE-93231A8593E4}" type="slidenum">
              <a:rPr lang="en-US"/>
              <a:pPr>
                <a:defRPr/>
              </a:pPr>
              <a:t>‹#›</a:t>
            </a:fld>
            <a:endParaRPr lang="en-US" dirty="0"/>
          </a:p>
        </p:txBody>
      </p:sp>
    </p:spTree>
    <p:extLst>
      <p:ext uri="{BB962C8B-B14F-4D97-AF65-F5344CB8AC3E}">
        <p14:creationId xmlns:p14="http://schemas.microsoft.com/office/powerpoint/2010/main" val="1749003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a:lnSpc>
                <a:spcPct val="80000"/>
              </a:lnSpc>
              <a:spcBef>
                <a:spcPct val="0"/>
              </a:spcBef>
            </a:pPr>
            <a:r>
              <a:rPr lang="en-US" smtClean="0"/>
              <a:t>Give a brief overview of the presentation. Describe the major focus of the presentation and why it is important.</a:t>
            </a:r>
          </a:p>
          <a:p>
            <a:pPr>
              <a:lnSpc>
                <a:spcPct val="80000"/>
              </a:lnSpc>
              <a:spcBef>
                <a:spcPct val="0"/>
              </a:spcBef>
            </a:pPr>
            <a:r>
              <a:rPr lang="en-US" smtClean="0"/>
              <a:t>Introduce each of the major topics.</a:t>
            </a:r>
          </a:p>
          <a:p>
            <a:pPr>
              <a:spcBef>
                <a:spcPct val="0"/>
              </a:spcBef>
            </a:pPr>
            <a:r>
              <a:rPr lang="en-US" smtClean="0"/>
              <a:t>To provide a road map for the audience, you can repeat this Overview slide throughout the presentation, highlighting the particular topic you will discuss next.</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84E86-78C6-44C3-9F8B-5454B969122D}"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http://www.czso.cz/csu/cizinci.nsf/kapitola/ciz_pocet_cizincu</a:t>
            </a:r>
            <a:endParaRPr lang="en-US" dirty="0"/>
          </a:p>
        </p:txBody>
      </p:sp>
      <p:sp>
        <p:nvSpPr>
          <p:cNvPr id="4" name="Slide Number Placeholder 3"/>
          <p:cNvSpPr>
            <a:spLocks noGrp="1"/>
          </p:cNvSpPr>
          <p:nvPr>
            <p:ph type="sldNum" sz="quarter" idx="10"/>
          </p:nvPr>
        </p:nvSpPr>
        <p:spPr/>
        <p:txBody>
          <a:bodyPr/>
          <a:lstStyle/>
          <a:p>
            <a:fld id="{CDB8E592-C752-4AFC-B8AC-07F329F71094}" type="slidenum">
              <a:rPr lang="en-US" smtClean="0"/>
              <a:t>19</a:t>
            </a:fld>
            <a:endParaRPr lang="en-US"/>
          </a:p>
        </p:txBody>
      </p:sp>
    </p:spTree>
    <p:extLst>
      <p:ext uri="{BB962C8B-B14F-4D97-AF65-F5344CB8AC3E}">
        <p14:creationId xmlns:p14="http://schemas.microsoft.com/office/powerpoint/2010/main" val="323181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905000"/>
            <a:ext cx="4495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495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85800"/>
            <a:ext cx="6705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05000"/>
            <a:ext cx="2057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4600" y="1905000"/>
            <a:ext cx="2057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©2013 The McGraw-Hill Companies,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E3D2"/>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13"/>
          <a:srcRect/>
          <a:stretch>
            <a:fillRect/>
          </a:stretch>
        </p:blipFill>
        <p:spPr bwMode="auto">
          <a:xfrm>
            <a:off x="4972050" y="1295400"/>
            <a:ext cx="3919538" cy="4833938"/>
          </a:xfrm>
          <a:prstGeom prst="rect">
            <a:avLst/>
          </a:prstGeom>
          <a:noFill/>
          <a:ln w="9525">
            <a:noFill/>
            <a:miter lim="800000"/>
            <a:headEnd/>
            <a:tailEnd/>
          </a:ln>
        </p:spPr>
      </p:pic>
      <p:sp>
        <p:nvSpPr>
          <p:cNvPr id="1027" name="Title Placeholder 1"/>
          <p:cNvSpPr>
            <a:spLocks noGrp="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4800" y="1905000"/>
            <a:ext cx="4267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0" y="6477000"/>
            <a:ext cx="4419600" cy="228600"/>
          </a:xfrm>
          <a:prstGeom prst="rect">
            <a:avLst/>
          </a:prstGeom>
        </p:spPr>
        <p:txBody>
          <a:bodyPr vert="horz" wrap="square" lIns="45720" tIns="45720" rIns="91440" bIns="45720" numCol="1" anchor="ctr" anchorCtr="0" compatLnSpc="1">
            <a:prstTxWarp prst="textNoShape">
              <a:avLst/>
            </a:prstTxWarp>
          </a:bodyPr>
          <a:lstStyle>
            <a:lvl1pPr>
              <a:defRPr sz="1200" b="0" i="1">
                <a:solidFill>
                  <a:srgbClr val="275093"/>
                </a:solidFill>
                <a:latin typeface="Times New Roman" pitchFamily="18" charset="0"/>
              </a:defRPr>
            </a:lvl1pPr>
          </a:lstStyle>
          <a:p>
            <a:pPr>
              <a:defRPr/>
            </a:pPr>
            <a:r>
              <a:rPr lang="en-US"/>
              <a:t>©2013 The McGraw-Hill Companies, All Rights Reserved</a:t>
            </a:r>
          </a:p>
        </p:txBody>
      </p:sp>
      <p:sp>
        <p:nvSpPr>
          <p:cNvPr id="198673" name="Text Box 2065"/>
          <p:cNvSpPr txBox="1">
            <a:spLocks noChangeArrowheads="1"/>
          </p:cNvSpPr>
          <p:nvPr userDrawn="1"/>
        </p:nvSpPr>
        <p:spPr bwMode="auto">
          <a:xfrm>
            <a:off x="57150" y="6556375"/>
            <a:ext cx="1812925" cy="244475"/>
          </a:xfrm>
          <a:prstGeom prst="rect">
            <a:avLst/>
          </a:prstGeom>
          <a:noFill/>
          <a:ln w="9525">
            <a:noFill/>
            <a:miter lim="800000"/>
            <a:headEnd/>
            <a:tailEnd/>
          </a:ln>
          <a:effectLst/>
        </p:spPr>
        <p:txBody>
          <a:bodyPr>
            <a:spAutoFit/>
          </a:bodyPr>
          <a:lstStyle/>
          <a:p>
            <a:pPr>
              <a:defRPr/>
            </a:pPr>
            <a:r>
              <a:rPr lang="en-US" sz="1000" i="1">
                <a:solidFill>
                  <a:srgbClr val="275093"/>
                </a:solidFill>
                <a:latin typeface="Times New Roman" pitchFamily="18" charset="0"/>
                <a:ea typeface="ＭＳ Ｐゴシック"/>
                <a:cs typeface="Arial" charset="0"/>
              </a:rPr>
              <a:t>McGraw-Hill/Irwin</a:t>
            </a:r>
            <a:endParaRPr lang="en-US" sz="1000" i="1">
              <a:solidFill>
                <a:srgbClr val="275093"/>
              </a:solidFill>
              <a:effectLst>
                <a:outerShdw blurRad="38100" dist="38100" dir="2700000" algn="tl">
                  <a:srgbClr val="000000"/>
                </a:outerShdw>
              </a:effectLst>
              <a:latin typeface="Times New Roman" pitchFamily="18" charset="0"/>
              <a:ea typeface="ＭＳ Ｐゴシック"/>
              <a:cs typeface="Arial" charset="0"/>
            </a:endParaRPr>
          </a:p>
        </p:txBody>
      </p:sp>
      <p:sp>
        <p:nvSpPr>
          <p:cNvPr id="198674" name="Text Box 2066"/>
          <p:cNvSpPr txBox="1">
            <a:spLocks noChangeArrowheads="1"/>
          </p:cNvSpPr>
          <p:nvPr userDrawn="1"/>
        </p:nvSpPr>
        <p:spPr bwMode="auto">
          <a:xfrm>
            <a:off x="3336925" y="6553200"/>
            <a:ext cx="5730875" cy="244475"/>
          </a:xfrm>
          <a:prstGeom prst="rect">
            <a:avLst/>
          </a:prstGeom>
          <a:noFill/>
          <a:ln w="9525">
            <a:noFill/>
            <a:miter lim="800000"/>
            <a:headEnd/>
            <a:tailEnd/>
          </a:ln>
          <a:effectLst/>
        </p:spPr>
        <p:txBody>
          <a:bodyPr>
            <a:spAutoFit/>
          </a:bodyPr>
          <a:lstStyle/>
          <a:p>
            <a:pPr algn="r">
              <a:defRPr/>
            </a:pPr>
            <a:r>
              <a:rPr lang="en-US" sz="1000" i="1">
                <a:solidFill>
                  <a:srgbClr val="275093"/>
                </a:solidFill>
                <a:latin typeface="Times New Roman" pitchFamily="18" charset="0"/>
                <a:ea typeface="ＭＳ Ｐゴシック"/>
                <a:cs typeface="Arial" charset="0"/>
              </a:rPr>
              <a:t>        Copyright © 2013 by The McGraw-Hill Companies, Inc. All rights reserved.</a:t>
            </a:r>
            <a:endParaRPr lang="en-US" sz="1000" i="1">
              <a:solidFill>
                <a:srgbClr val="275093"/>
              </a:solidFill>
              <a:effectLst>
                <a:outerShdw blurRad="38100" dist="38100" dir="2700000" algn="tl">
                  <a:srgbClr val="000000"/>
                </a:outerShdw>
              </a:effectLst>
              <a:latin typeface="Times New Roman" pitchFamily="18" charset="0"/>
              <a:ea typeface="ＭＳ Ｐゴシック"/>
              <a:cs typeface="Arial" charset="0"/>
            </a:endParaRPr>
          </a:p>
        </p:txBody>
      </p:sp>
    </p:spTree>
  </p:cSld>
  <p:clrMap bg1="dk2" tx1="lt1" bg2="dk1" tx2="lt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transition spd="slow">
    <p:wipe dir="d"/>
  </p:transition>
  <p:txStyles>
    <p:titleStyle>
      <a:lvl1pPr algn="ctr" rtl="0" eaLnBrk="0" fontAlgn="base" hangingPunct="0">
        <a:lnSpc>
          <a:spcPts val="5800"/>
        </a:lnSpc>
        <a:spcBef>
          <a:spcPct val="0"/>
        </a:spcBef>
        <a:spcAft>
          <a:spcPct val="0"/>
        </a:spcAft>
        <a:defRPr sz="5400">
          <a:solidFill>
            <a:srgbClr val="275093"/>
          </a:solidFill>
          <a:latin typeface="+mj-lt"/>
          <a:ea typeface="+mj-ea"/>
          <a:cs typeface="+mj-cs"/>
        </a:defRPr>
      </a:lvl1pPr>
      <a:lvl2pPr algn="ctr" rtl="0" eaLnBrk="0" fontAlgn="base" hangingPunct="0">
        <a:lnSpc>
          <a:spcPts val="5800"/>
        </a:lnSpc>
        <a:spcBef>
          <a:spcPct val="0"/>
        </a:spcBef>
        <a:spcAft>
          <a:spcPct val="0"/>
        </a:spcAft>
        <a:defRPr sz="5400">
          <a:solidFill>
            <a:srgbClr val="275093"/>
          </a:solidFill>
          <a:latin typeface="Arial" charset="0"/>
        </a:defRPr>
      </a:lvl2pPr>
      <a:lvl3pPr algn="ctr" rtl="0" eaLnBrk="0" fontAlgn="base" hangingPunct="0">
        <a:lnSpc>
          <a:spcPts val="5800"/>
        </a:lnSpc>
        <a:spcBef>
          <a:spcPct val="0"/>
        </a:spcBef>
        <a:spcAft>
          <a:spcPct val="0"/>
        </a:spcAft>
        <a:defRPr sz="5400">
          <a:solidFill>
            <a:srgbClr val="275093"/>
          </a:solidFill>
          <a:latin typeface="Arial" charset="0"/>
        </a:defRPr>
      </a:lvl3pPr>
      <a:lvl4pPr algn="ctr" rtl="0" eaLnBrk="0" fontAlgn="base" hangingPunct="0">
        <a:lnSpc>
          <a:spcPts val="5800"/>
        </a:lnSpc>
        <a:spcBef>
          <a:spcPct val="0"/>
        </a:spcBef>
        <a:spcAft>
          <a:spcPct val="0"/>
        </a:spcAft>
        <a:defRPr sz="5400">
          <a:solidFill>
            <a:srgbClr val="275093"/>
          </a:solidFill>
          <a:latin typeface="Arial" charset="0"/>
        </a:defRPr>
      </a:lvl4pPr>
      <a:lvl5pPr algn="ctr" rtl="0" eaLnBrk="0" fontAlgn="base" hangingPunct="0">
        <a:lnSpc>
          <a:spcPts val="5800"/>
        </a:lnSpc>
        <a:spcBef>
          <a:spcPct val="0"/>
        </a:spcBef>
        <a:spcAft>
          <a:spcPct val="0"/>
        </a:spcAft>
        <a:defRPr sz="5400">
          <a:solidFill>
            <a:srgbClr val="275093"/>
          </a:solidFill>
          <a:latin typeface="Arial" charset="0"/>
        </a:defRPr>
      </a:lvl5pPr>
      <a:lvl6pPr marL="457200" algn="ctr" rtl="0" fontAlgn="base">
        <a:lnSpc>
          <a:spcPts val="5800"/>
        </a:lnSpc>
        <a:spcBef>
          <a:spcPct val="0"/>
        </a:spcBef>
        <a:spcAft>
          <a:spcPct val="0"/>
        </a:spcAft>
        <a:defRPr sz="5400">
          <a:solidFill>
            <a:srgbClr val="275093"/>
          </a:solidFill>
          <a:latin typeface="Arial" charset="0"/>
        </a:defRPr>
      </a:lvl6pPr>
      <a:lvl7pPr marL="914400" algn="ctr" rtl="0" fontAlgn="base">
        <a:lnSpc>
          <a:spcPts val="5800"/>
        </a:lnSpc>
        <a:spcBef>
          <a:spcPct val="0"/>
        </a:spcBef>
        <a:spcAft>
          <a:spcPct val="0"/>
        </a:spcAft>
        <a:defRPr sz="5400">
          <a:solidFill>
            <a:srgbClr val="275093"/>
          </a:solidFill>
          <a:latin typeface="Arial" charset="0"/>
        </a:defRPr>
      </a:lvl7pPr>
      <a:lvl8pPr marL="1371600" algn="ctr" rtl="0" fontAlgn="base">
        <a:lnSpc>
          <a:spcPts val="5800"/>
        </a:lnSpc>
        <a:spcBef>
          <a:spcPct val="0"/>
        </a:spcBef>
        <a:spcAft>
          <a:spcPct val="0"/>
        </a:spcAft>
        <a:defRPr sz="5400">
          <a:solidFill>
            <a:srgbClr val="275093"/>
          </a:solidFill>
          <a:latin typeface="Arial" charset="0"/>
        </a:defRPr>
      </a:lvl8pPr>
      <a:lvl9pPr marL="1828800" algn="ctr" rtl="0" fontAlgn="base">
        <a:lnSpc>
          <a:spcPts val="5800"/>
        </a:lnSpc>
        <a:spcBef>
          <a:spcPct val="0"/>
        </a:spcBef>
        <a:spcAft>
          <a:spcPct val="0"/>
        </a:spcAft>
        <a:defRPr sz="5400">
          <a:solidFill>
            <a:srgbClr val="275093"/>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275093"/>
          </a:solidFill>
          <a:latin typeface="+mn-lt"/>
          <a:ea typeface="+mn-ea"/>
          <a:cs typeface="+mn-cs"/>
        </a:defRPr>
      </a:lvl1pPr>
      <a:lvl2pPr marL="742950" indent="-285750" algn="l" rtl="0" eaLnBrk="0" fontAlgn="base" hangingPunct="0">
        <a:spcBef>
          <a:spcPct val="20000"/>
        </a:spcBef>
        <a:spcAft>
          <a:spcPct val="0"/>
        </a:spcAft>
        <a:buFont typeface="Courier New" pitchFamily="49" charset="0"/>
        <a:buChar char="o"/>
        <a:defRPr sz="1600">
          <a:solidFill>
            <a:srgbClr val="275093"/>
          </a:solidFill>
          <a:latin typeface="+mn-lt"/>
        </a:defRPr>
      </a:lvl2pPr>
      <a:lvl3pPr marL="1143000" indent="-228600" algn="l" rtl="0" eaLnBrk="0" fontAlgn="base" hangingPunct="0">
        <a:spcBef>
          <a:spcPct val="20000"/>
        </a:spcBef>
        <a:spcAft>
          <a:spcPct val="0"/>
        </a:spcAft>
        <a:buFont typeface="Arial" charset="0"/>
        <a:buChar char="•"/>
        <a:defRPr sz="1600">
          <a:solidFill>
            <a:srgbClr val="275093"/>
          </a:solidFill>
          <a:latin typeface="+mn-lt"/>
        </a:defRPr>
      </a:lvl3pPr>
      <a:lvl4pPr marL="1600200" indent="-228600" algn="l" rtl="0" eaLnBrk="0" fontAlgn="base" hangingPunct="0">
        <a:spcBef>
          <a:spcPct val="20000"/>
        </a:spcBef>
        <a:spcAft>
          <a:spcPct val="0"/>
        </a:spcAft>
        <a:buFont typeface="Courier New" pitchFamily="49" charset="0"/>
        <a:buChar char="o"/>
        <a:defRPr sz="1600">
          <a:solidFill>
            <a:srgbClr val="275093"/>
          </a:solidFill>
          <a:latin typeface="+mn-lt"/>
        </a:defRPr>
      </a:lvl4pPr>
      <a:lvl5pPr marL="2057400" indent="-228600" algn="l" rtl="0" eaLnBrk="0" fontAlgn="base" hangingPunct="0">
        <a:spcBef>
          <a:spcPct val="20000"/>
        </a:spcBef>
        <a:spcAft>
          <a:spcPct val="0"/>
        </a:spcAft>
        <a:buFont typeface="Arial" charset="0"/>
        <a:buChar char="•"/>
        <a:defRPr sz="1600">
          <a:solidFill>
            <a:srgbClr val="275093"/>
          </a:solidFill>
          <a:latin typeface="+mn-lt"/>
        </a:defRPr>
      </a:lvl5pPr>
      <a:lvl6pPr marL="2514600" indent="-228600" algn="l" rtl="0" fontAlgn="base">
        <a:spcBef>
          <a:spcPct val="20000"/>
        </a:spcBef>
        <a:spcAft>
          <a:spcPct val="0"/>
        </a:spcAft>
        <a:buFont typeface="Arial" charset="0"/>
        <a:buChar char="•"/>
        <a:defRPr sz="1600">
          <a:solidFill>
            <a:srgbClr val="275093"/>
          </a:solidFill>
          <a:latin typeface="+mn-lt"/>
        </a:defRPr>
      </a:lvl6pPr>
      <a:lvl7pPr marL="2971800" indent="-228600" algn="l" rtl="0" fontAlgn="base">
        <a:spcBef>
          <a:spcPct val="20000"/>
        </a:spcBef>
        <a:spcAft>
          <a:spcPct val="0"/>
        </a:spcAft>
        <a:buFont typeface="Arial" charset="0"/>
        <a:buChar char="•"/>
        <a:defRPr sz="1600">
          <a:solidFill>
            <a:srgbClr val="275093"/>
          </a:solidFill>
          <a:latin typeface="+mn-lt"/>
        </a:defRPr>
      </a:lvl7pPr>
      <a:lvl8pPr marL="3429000" indent="-228600" algn="l" rtl="0" fontAlgn="base">
        <a:spcBef>
          <a:spcPct val="20000"/>
        </a:spcBef>
        <a:spcAft>
          <a:spcPct val="0"/>
        </a:spcAft>
        <a:buFont typeface="Arial" charset="0"/>
        <a:buChar char="•"/>
        <a:defRPr sz="1600">
          <a:solidFill>
            <a:srgbClr val="275093"/>
          </a:solidFill>
          <a:latin typeface="+mn-lt"/>
        </a:defRPr>
      </a:lvl8pPr>
      <a:lvl9pPr marL="3886200" indent="-228600" algn="l" rtl="0" fontAlgn="base">
        <a:spcBef>
          <a:spcPct val="20000"/>
        </a:spcBef>
        <a:spcAft>
          <a:spcPct val="0"/>
        </a:spcAft>
        <a:buFont typeface="Arial" charset="0"/>
        <a:buChar char="•"/>
        <a:defRPr sz="1600">
          <a:solidFill>
            <a:srgbClr val="2750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3D2"/>
        </a:solidFill>
        <a:effectLst/>
      </p:bgPr>
    </p:bg>
    <p:spTree>
      <p:nvGrpSpPr>
        <p:cNvPr id="1" name=""/>
        <p:cNvGrpSpPr/>
        <p:nvPr/>
      </p:nvGrpSpPr>
      <p:grpSpPr>
        <a:xfrm>
          <a:off x="0" y="0"/>
          <a:ext cx="0" cy="0"/>
          <a:chOff x="0" y="0"/>
          <a:chExt cx="0" cy="0"/>
        </a:xfrm>
      </p:grpSpPr>
      <p:pic>
        <p:nvPicPr>
          <p:cNvPr id="13314" name="Picture 5"/>
          <p:cNvPicPr>
            <a:picLocks noChangeAspect="1"/>
          </p:cNvPicPr>
          <p:nvPr userDrawn="1"/>
        </p:nvPicPr>
        <p:blipFill>
          <a:blip r:embed="rId13"/>
          <a:srcRect/>
          <a:stretch>
            <a:fillRect/>
          </a:stretch>
        </p:blipFill>
        <p:spPr bwMode="auto">
          <a:xfrm>
            <a:off x="0" y="0"/>
            <a:ext cx="9144000" cy="685800"/>
          </a:xfrm>
          <a:prstGeom prst="rect">
            <a:avLst/>
          </a:prstGeom>
          <a:noFill/>
          <a:ln w="9525">
            <a:noFill/>
            <a:miter lim="800000"/>
            <a:headEnd/>
            <a:tailEnd/>
          </a:ln>
        </p:spPr>
      </p:pic>
      <p:sp>
        <p:nvSpPr>
          <p:cNvPr id="13315" name="Title Placeholder 1"/>
          <p:cNvSpPr>
            <a:spLocks noGrp="1"/>
          </p:cNvSpPr>
          <p:nvPr>
            <p:ph type="title"/>
          </p:nvPr>
        </p:nvSpPr>
        <p:spPr bwMode="auto">
          <a:xfrm>
            <a:off x="0" y="68580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0" y="1905000"/>
            <a:ext cx="914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10"/>
          <p:cNvSpPr txBox="1">
            <a:spLocks noChangeArrowheads="1"/>
          </p:cNvSpPr>
          <p:nvPr userDrawn="1"/>
        </p:nvSpPr>
        <p:spPr bwMode="auto">
          <a:xfrm>
            <a:off x="8543925" y="6546850"/>
            <a:ext cx="533400" cy="244475"/>
          </a:xfrm>
          <a:prstGeom prst="rect">
            <a:avLst/>
          </a:prstGeom>
          <a:noFill/>
          <a:ln w="9525">
            <a:noFill/>
            <a:miter lim="800000"/>
            <a:headEnd/>
            <a:tailEnd/>
          </a:ln>
        </p:spPr>
        <p:txBody>
          <a:bodyPr>
            <a:spAutoFit/>
          </a:bodyPr>
          <a:lstStyle/>
          <a:p>
            <a:pPr defTabSz="457200"/>
            <a:r>
              <a:rPr lang="en-US" sz="1000" b="0">
                <a:solidFill>
                  <a:srgbClr val="275093"/>
                </a:solidFill>
                <a:latin typeface="Times New Roman" pitchFamily="18" charset="0"/>
                <a:ea typeface="ＭＳ Ｐゴシック"/>
                <a:cs typeface="Arial" charset="0"/>
              </a:rPr>
              <a:t>8-</a:t>
            </a:r>
            <a:fld id="{D76E0D5E-C3AC-4E8A-8828-4DA7F167A33A}" type="slidenum">
              <a:rPr lang="en-US" sz="1000" b="0">
                <a:solidFill>
                  <a:srgbClr val="275093"/>
                </a:solidFill>
                <a:latin typeface="Times New Roman" pitchFamily="18" charset="0"/>
                <a:ea typeface="ＭＳ Ｐゴシック"/>
                <a:cs typeface="Arial" charset="0"/>
              </a:rPr>
              <a:pPr defTabSz="457200"/>
              <a:t>‹#›</a:t>
            </a:fld>
            <a:endParaRPr lang="en-US" sz="1000" b="0">
              <a:solidFill>
                <a:srgbClr val="275093"/>
              </a:solidFill>
              <a:latin typeface="Times New Roman" pitchFamily="18" charset="0"/>
              <a:ea typeface="ＭＳ Ｐゴシック"/>
              <a:cs typeface="Arial" charset="0"/>
            </a:endParaRPr>
          </a:p>
        </p:txBody>
      </p:sp>
    </p:spTree>
  </p:cSld>
  <p:clrMap bg1="dk2" tx1="lt1" bg2="dk1" tx2="lt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06" r:id="rId11"/>
  </p:sldLayoutIdLst>
  <p:transition spd="slow">
    <p:wipe dir="d"/>
  </p:transition>
  <p:txStyles>
    <p:titleStyle>
      <a:lvl1pPr algn="ctr" rtl="0" eaLnBrk="0" fontAlgn="base" hangingPunct="0">
        <a:lnSpc>
          <a:spcPts val="5800"/>
        </a:lnSpc>
        <a:spcBef>
          <a:spcPct val="0"/>
        </a:spcBef>
        <a:spcAft>
          <a:spcPct val="0"/>
        </a:spcAft>
        <a:defRPr sz="5400">
          <a:solidFill>
            <a:srgbClr val="275093"/>
          </a:solidFill>
          <a:latin typeface="+mj-lt"/>
          <a:ea typeface="+mj-ea"/>
          <a:cs typeface="+mj-cs"/>
        </a:defRPr>
      </a:lvl1pPr>
      <a:lvl2pPr algn="ctr" rtl="0" eaLnBrk="0" fontAlgn="base" hangingPunct="0">
        <a:lnSpc>
          <a:spcPts val="5800"/>
        </a:lnSpc>
        <a:spcBef>
          <a:spcPct val="0"/>
        </a:spcBef>
        <a:spcAft>
          <a:spcPct val="0"/>
        </a:spcAft>
        <a:defRPr sz="5400">
          <a:solidFill>
            <a:srgbClr val="275093"/>
          </a:solidFill>
          <a:latin typeface="Arial" charset="0"/>
        </a:defRPr>
      </a:lvl2pPr>
      <a:lvl3pPr algn="ctr" rtl="0" eaLnBrk="0" fontAlgn="base" hangingPunct="0">
        <a:lnSpc>
          <a:spcPts val="5800"/>
        </a:lnSpc>
        <a:spcBef>
          <a:spcPct val="0"/>
        </a:spcBef>
        <a:spcAft>
          <a:spcPct val="0"/>
        </a:spcAft>
        <a:defRPr sz="5400">
          <a:solidFill>
            <a:srgbClr val="275093"/>
          </a:solidFill>
          <a:latin typeface="Arial" charset="0"/>
        </a:defRPr>
      </a:lvl3pPr>
      <a:lvl4pPr algn="ctr" rtl="0" eaLnBrk="0" fontAlgn="base" hangingPunct="0">
        <a:lnSpc>
          <a:spcPts val="5800"/>
        </a:lnSpc>
        <a:spcBef>
          <a:spcPct val="0"/>
        </a:spcBef>
        <a:spcAft>
          <a:spcPct val="0"/>
        </a:spcAft>
        <a:defRPr sz="5400">
          <a:solidFill>
            <a:srgbClr val="275093"/>
          </a:solidFill>
          <a:latin typeface="Arial" charset="0"/>
        </a:defRPr>
      </a:lvl4pPr>
      <a:lvl5pPr algn="ctr" rtl="0" eaLnBrk="0" fontAlgn="base" hangingPunct="0">
        <a:lnSpc>
          <a:spcPts val="5800"/>
        </a:lnSpc>
        <a:spcBef>
          <a:spcPct val="0"/>
        </a:spcBef>
        <a:spcAft>
          <a:spcPct val="0"/>
        </a:spcAft>
        <a:defRPr sz="5400">
          <a:solidFill>
            <a:srgbClr val="275093"/>
          </a:solidFill>
          <a:latin typeface="Arial" charset="0"/>
        </a:defRPr>
      </a:lvl5pPr>
      <a:lvl6pPr marL="457200" algn="ctr" rtl="0" fontAlgn="base">
        <a:lnSpc>
          <a:spcPts val="5800"/>
        </a:lnSpc>
        <a:spcBef>
          <a:spcPct val="0"/>
        </a:spcBef>
        <a:spcAft>
          <a:spcPct val="0"/>
        </a:spcAft>
        <a:defRPr sz="5400">
          <a:solidFill>
            <a:srgbClr val="275093"/>
          </a:solidFill>
          <a:latin typeface="Arial" charset="0"/>
        </a:defRPr>
      </a:lvl6pPr>
      <a:lvl7pPr marL="914400" algn="ctr" rtl="0" fontAlgn="base">
        <a:lnSpc>
          <a:spcPts val="5800"/>
        </a:lnSpc>
        <a:spcBef>
          <a:spcPct val="0"/>
        </a:spcBef>
        <a:spcAft>
          <a:spcPct val="0"/>
        </a:spcAft>
        <a:defRPr sz="5400">
          <a:solidFill>
            <a:srgbClr val="275093"/>
          </a:solidFill>
          <a:latin typeface="Arial" charset="0"/>
        </a:defRPr>
      </a:lvl7pPr>
      <a:lvl8pPr marL="1371600" algn="ctr" rtl="0" fontAlgn="base">
        <a:lnSpc>
          <a:spcPts val="5800"/>
        </a:lnSpc>
        <a:spcBef>
          <a:spcPct val="0"/>
        </a:spcBef>
        <a:spcAft>
          <a:spcPct val="0"/>
        </a:spcAft>
        <a:defRPr sz="5400">
          <a:solidFill>
            <a:srgbClr val="275093"/>
          </a:solidFill>
          <a:latin typeface="Arial" charset="0"/>
        </a:defRPr>
      </a:lvl8pPr>
      <a:lvl9pPr marL="1828800" algn="ctr" rtl="0" fontAlgn="base">
        <a:lnSpc>
          <a:spcPts val="5800"/>
        </a:lnSpc>
        <a:spcBef>
          <a:spcPct val="0"/>
        </a:spcBef>
        <a:spcAft>
          <a:spcPct val="0"/>
        </a:spcAft>
        <a:defRPr sz="5400">
          <a:solidFill>
            <a:srgbClr val="275093"/>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275093"/>
          </a:solidFill>
          <a:latin typeface="+mn-lt"/>
          <a:ea typeface="+mn-ea"/>
          <a:cs typeface="+mn-cs"/>
        </a:defRPr>
      </a:lvl1pPr>
      <a:lvl2pPr marL="742950" indent="-285750" algn="l" rtl="0" eaLnBrk="0" fontAlgn="base" hangingPunct="0">
        <a:spcBef>
          <a:spcPct val="20000"/>
        </a:spcBef>
        <a:spcAft>
          <a:spcPct val="0"/>
        </a:spcAft>
        <a:buFont typeface="Courier New" pitchFamily="49" charset="0"/>
        <a:buChar char="o"/>
        <a:defRPr sz="1600">
          <a:solidFill>
            <a:srgbClr val="275093"/>
          </a:solidFill>
          <a:latin typeface="+mn-lt"/>
        </a:defRPr>
      </a:lvl2pPr>
      <a:lvl3pPr marL="1143000" indent="-228600" algn="l" rtl="0" eaLnBrk="0" fontAlgn="base" hangingPunct="0">
        <a:spcBef>
          <a:spcPct val="20000"/>
        </a:spcBef>
        <a:spcAft>
          <a:spcPct val="0"/>
        </a:spcAft>
        <a:buFont typeface="Arial" charset="0"/>
        <a:buChar char="•"/>
        <a:defRPr sz="1600">
          <a:solidFill>
            <a:srgbClr val="275093"/>
          </a:solidFill>
          <a:latin typeface="+mn-lt"/>
        </a:defRPr>
      </a:lvl3pPr>
      <a:lvl4pPr marL="1600200" indent="-228600" algn="l" rtl="0" eaLnBrk="0" fontAlgn="base" hangingPunct="0">
        <a:spcBef>
          <a:spcPct val="20000"/>
        </a:spcBef>
        <a:spcAft>
          <a:spcPct val="0"/>
        </a:spcAft>
        <a:buFont typeface="Courier New" pitchFamily="49" charset="0"/>
        <a:buChar char="o"/>
        <a:defRPr sz="1600">
          <a:solidFill>
            <a:srgbClr val="275093"/>
          </a:solidFill>
          <a:latin typeface="+mn-lt"/>
        </a:defRPr>
      </a:lvl4pPr>
      <a:lvl5pPr marL="2057400" indent="-228600" algn="l" rtl="0" eaLnBrk="0" fontAlgn="base" hangingPunct="0">
        <a:spcBef>
          <a:spcPct val="20000"/>
        </a:spcBef>
        <a:spcAft>
          <a:spcPct val="0"/>
        </a:spcAft>
        <a:buFont typeface="Arial" charset="0"/>
        <a:buChar char="•"/>
        <a:defRPr sz="1600">
          <a:solidFill>
            <a:srgbClr val="275093"/>
          </a:solidFill>
          <a:latin typeface="+mn-lt"/>
        </a:defRPr>
      </a:lvl5pPr>
      <a:lvl6pPr marL="2514600" indent="-228600" algn="l" rtl="0" fontAlgn="base">
        <a:spcBef>
          <a:spcPct val="20000"/>
        </a:spcBef>
        <a:spcAft>
          <a:spcPct val="0"/>
        </a:spcAft>
        <a:buFont typeface="Arial" charset="0"/>
        <a:buChar char="•"/>
        <a:defRPr sz="1600">
          <a:solidFill>
            <a:srgbClr val="275093"/>
          </a:solidFill>
          <a:latin typeface="+mn-lt"/>
        </a:defRPr>
      </a:lvl6pPr>
      <a:lvl7pPr marL="2971800" indent="-228600" algn="l" rtl="0" fontAlgn="base">
        <a:spcBef>
          <a:spcPct val="20000"/>
        </a:spcBef>
        <a:spcAft>
          <a:spcPct val="0"/>
        </a:spcAft>
        <a:buFont typeface="Arial" charset="0"/>
        <a:buChar char="•"/>
        <a:defRPr sz="1600">
          <a:solidFill>
            <a:srgbClr val="275093"/>
          </a:solidFill>
          <a:latin typeface="+mn-lt"/>
        </a:defRPr>
      </a:lvl7pPr>
      <a:lvl8pPr marL="3429000" indent="-228600" algn="l" rtl="0" fontAlgn="base">
        <a:spcBef>
          <a:spcPct val="20000"/>
        </a:spcBef>
        <a:spcAft>
          <a:spcPct val="0"/>
        </a:spcAft>
        <a:buFont typeface="Arial" charset="0"/>
        <a:buChar char="•"/>
        <a:defRPr sz="1600">
          <a:solidFill>
            <a:srgbClr val="275093"/>
          </a:solidFill>
          <a:latin typeface="+mn-lt"/>
        </a:defRPr>
      </a:lvl8pPr>
      <a:lvl9pPr marL="3886200" indent="-228600" algn="l" rtl="0" fontAlgn="base">
        <a:spcBef>
          <a:spcPct val="20000"/>
        </a:spcBef>
        <a:spcAft>
          <a:spcPct val="0"/>
        </a:spcAft>
        <a:buFont typeface="Arial" charset="0"/>
        <a:buChar char="•"/>
        <a:defRPr sz="1600">
          <a:solidFill>
            <a:srgbClr val="2750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381000" y="0"/>
            <a:ext cx="8229600" cy="1219200"/>
          </a:xfrm>
        </p:spPr>
        <p:txBody>
          <a:bodyPr>
            <a:noAutofit/>
          </a:bodyPr>
          <a:lstStyle/>
          <a:p>
            <a:pPr eaLnBrk="1" hangingPunct="1">
              <a:defRPr/>
            </a:pPr>
            <a:r>
              <a:rPr lang="en-US">
                <a:effectLst>
                  <a:outerShdw blurRad="38100" dist="38100" dir="2700000" algn="tl">
                    <a:srgbClr val="000000"/>
                  </a:outerShdw>
                </a:effectLst>
              </a:rPr>
              <a:t>CHAPTER 8</a:t>
            </a:r>
          </a:p>
        </p:txBody>
      </p:sp>
      <p:sp>
        <p:nvSpPr>
          <p:cNvPr id="27650" name="TextBox 6"/>
          <p:cNvSpPr txBox="1">
            <a:spLocks noChangeArrowheads="1"/>
          </p:cNvSpPr>
          <p:nvPr/>
        </p:nvSpPr>
        <p:spPr bwMode="auto">
          <a:xfrm>
            <a:off x="914400" y="1828800"/>
            <a:ext cx="3429000" cy="1917700"/>
          </a:xfrm>
          <a:prstGeom prst="rect">
            <a:avLst/>
          </a:prstGeom>
          <a:noFill/>
          <a:ln w="9525">
            <a:noFill/>
            <a:miter lim="800000"/>
            <a:headEnd/>
            <a:tailEnd/>
          </a:ln>
        </p:spPr>
        <p:txBody>
          <a:bodyPr>
            <a:spAutoFit/>
          </a:bodyPr>
          <a:lstStyle/>
          <a:p>
            <a:pPr algn="ctr"/>
            <a:r>
              <a:rPr lang="en-US" sz="2400" b="0" dirty="0">
                <a:solidFill>
                  <a:srgbClr val="B95601"/>
                </a:solidFill>
              </a:rPr>
              <a:t>“Immigration is the sincerest form of flattery.”</a:t>
            </a:r>
          </a:p>
          <a:p>
            <a:pPr algn="ctr"/>
            <a:endParaRPr lang="en-US" sz="2400" b="0" dirty="0">
              <a:solidFill>
                <a:srgbClr val="B95601"/>
              </a:solidFill>
            </a:endParaRPr>
          </a:p>
          <a:p>
            <a:pPr algn="ctr"/>
            <a:r>
              <a:rPr lang="en-US" sz="2400" b="0" dirty="0">
                <a:solidFill>
                  <a:srgbClr val="B95601"/>
                </a:solidFill>
              </a:rPr>
              <a:t>-Jack </a:t>
            </a:r>
            <a:r>
              <a:rPr lang="en-US" sz="2400" b="0" dirty="0" err="1">
                <a:solidFill>
                  <a:srgbClr val="B95601"/>
                </a:solidFill>
              </a:rPr>
              <a:t>Paar</a:t>
            </a:r>
            <a:endParaRPr lang="en-US" b="0" dirty="0">
              <a:solidFill>
                <a:srgbClr val="B95601"/>
              </a:solidFill>
            </a:endParaRPr>
          </a:p>
        </p:txBody>
      </p:sp>
      <p:sp>
        <p:nvSpPr>
          <p:cNvPr id="4" name="TextBox 6"/>
          <p:cNvSpPr txBox="1">
            <a:spLocks noChangeArrowheads="1"/>
          </p:cNvSpPr>
          <p:nvPr/>
        </p:nvSpPr>
        <p:spPr bwMode="auto">
          <a:xfrm>
            <a:off x="762000" y="4343400"/>
            <a:ext cx="3429000" cy="2308324"/>
          </a:xfrm>
          <a:prstGeom prst="rect">
            <a:avLst/>
          </a:prstGeom>
          <a:noFill/>
          <a:ln w="9525">
            <a:noFill/>
            <a:miter lim="800000"/>
            <a:headEnd/>
            <a:tailEnd/>
          </a:ln>
        </p:spPr>
        <p:txBody>
          <a:bodyPr>
            <a:spAutoFit/>
          </a:bodyPr>
          <a:lstStyle/>
          <a:p>
            <a:pPr algn="ctr"/>
            <a:r>
              <a:rPr lang="en-US" sz="2400" b="0" dirty="0" smtClean="0">
                <a:solidFill>
                  <a:schemeClr val="tx2">
                    <a:lumMod val="10000"/>
                  </a:schemeClr>
                </a:solidFill>
              </a:rPr>
              <a:t>“Imitation </a:t>
            </a:r>
            <a:r>
              <a:rPr lang="en-US" sz="2400" b="0" dirty="0">
                <a:solidFill>
                  <a:schemeClr val="tx2">
                    <a:lumMod val="10000"/>
                  </a:schemeClr>
                </a:solidFill>
              </a:rPr>
              <a:t>is the sincerest form of flattery</a:t>
            </a:r>
            <a:r>
              <a:rPr lang="en-US" sz="2400" b="0" dirty="0" smtClean="0">
                <a:solidFill>
                  <a:schemeClr val="tx2">
                    <a:lumMod val="10000"/>
                  </a:schemeClr>
                </a:solidFill>
              </a:rPr>
              <a:t>.”</a:t>
            </a:r>
          </a:p>
          <a:p>
            <a:pPr algn="ctr"/>
            <a:r>
              <a:rPr lang="en-US" sz="1600" b="0" i="1" dirty="0" smtClean="0">
                <a:solidFill>
                  <a:schemeClr val="tx2">
                    <a:lumMod val="10000"/>
                  </a:schemeClr>
                </a:solidFill>
              </a:rPr>
              <a:t>(Copying </a:t>
            </a:r>
            <a:r>
              <a:rPr lang="en-US" sz="1600" b="0" i="1" dirty="0">
                <a:solidFill>
                  <a:schemeClr val="tx2">
                    <a:lumMod val="10000"/>
                  </a:schemeClr>
                </a:solidFill>
              </a:rPr>
              <a:t>someone is flattering because it shows you want to be like that </a:t>
            </a:r>
            <a:r>
              <a:rPr lang="en-US" sz="1600" b="0" i="1" dirty="0" smtClean="0">
                <a:solidFill>
                  <a:schemeClr val="tx2">
                    <a:lumMod val="10000"/>
                  </a:schemeClr>
                </a:solidFill>
              </a:rPr>
              <a:t>person)</a:t>
            </a:r>
            <a:endParaRPr lang="en-US" sz="1600" b="0" i="1" dirty="0">
              <a:solidFill>
                <a:schemeClr val="tx2">
                  <a:lumMod val="10000"/>
                </a:schemeClr>
              </a:solidFill>
            </a:endParaRPr>
          </a:p>
          <a:p>
            <a:pPr algn="ctr"/>
            <a:endParaRPr lang="en-US" sz="2400" b="0" dirty="0">
              <a:solidFill>
                <a:srgbClr val="B95601"/>
              </a:solidFill>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1% of Czech change residence </a:t>
            </a:r>
            <a:endParaRPr lang="en-US" sz="4400" dirty="0"/>
          </a:p>
        </p:txBody>
      </p:sp>
      <p:sp>
        <p:nvSpPr>
          <p:cNvPr id="3" name="Content Placeholder 2"/>
          <p:cNvSpPr>
            <a:spLocks noGrp="1"/>
          </p:cNvSpPr>
          <p:nvPr>
            <p:ph idx="1"/>
          </p:nvPr>
        </p:nvSpPr>
        <p:spPr/>
        <p:txBody>
          <a:bodyPr/>
          <a:lstStyle/>
          <a:p>
            <a:endParaRPr lang="en-US"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25129"/>
            <a:ext cx="6443142" cy="421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283968" y="6237312"/>
            <a:ext cx="4860032" cy="68093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2">
                    <a:lumMod val="10000"/>
                  </a:schemeClr>
                </a:solidFill>
              </a:rPr>
              <a:t>Source: Jan </a:t>
            </a:r>
            <a:r>
              <a:rPr lang="en-US" sz="1800" dirty="0" err="1" smtClean="0">
                <a:solidFill>
                  <a:schemeClr val="tx2">
                    <a:lumMod val="10000"/>
                  </a:schemeClr>
                </a:solidFill>
              </a:rPr>
              <a:t>Fidrmuc</a:t>
            </a:r>
            <a:r>
              <a:rPr lang="en-US" sz="1800" dirty="0" smtClean="0">
                <a:solidFill>
                  <a:schemeClr val="tx2">
                    <a:lumMod val="10000"/>
                  </a:schemeClr>
                </a:solidFill>
              </a:rPr>
              <a:t> (2005), </a:t>
            </a:r>
            <a:r>
              <a:rPr lang="en-US" sz="1800" dirty="0">
                <a:solidFill>
                  <a:schemeClr val="tx2">
                    <a:lumMod val="10000"/>
                  </a:schemeClr>
                </a:solidFill>
              </a:rPr>
              <a:t>Labor Mobility during Transition: Evidence from </a:t>
            </a:r>
            <a:r>
              <a:rPr lang="en-US" sz="1800" dirty="0" smtClean="0">
                <a:solidFill>
                  <a:schemeClr val="tx2">
                    <a:lumMod val="10000"/>
                  </a:schemeClr>
                </a:solidFill>
              </a:rPr>
              <a:t>the Czech Republic</a:t>
            </a:r>
            <a:endParaRPr lang="en-US" sz="1800" dirty="0">
              <a:solidFill>
                <a:schemeClr val="tx2">
                  <a:lumMod val="10000"/>
                </a:schemeClr>
              </a:solidFill>
            </a:endParaRPr>
          </a:p>
        </p:txBody>
      </p:sp>
    </p:spTree>
    <p:extLst>
      <p:ext uri="{BB962C8B-B14F-4D97-AF65-F5344CB8AC3E}">
        <p14:creationId xmlns:p14="http://schemas.microsoft.com/office/powerpoint/2010/main" val="1781217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75" y="990600"/>
            <a:ext cx="8480652"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166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250564"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121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914400" y="1219200"/>
            <a:ext cx="8229600" cy="609600"/>
          </a:xfrm>
        </p:spPr>
        <p:txBody>
          <a:bodyPr>
            <a:noAutofit/>
          </a:bodyPr>
          <a:lstStyle/>
          <a:p>
            <a:pPr eaLnBrk="1" hangingPunct="1">
              <a:defRPr/>
            </a:pPr>
            <a:r>
              <a:rPr lang="en-US">
                <a:effectLst>
                  <a:outerShdw blurRad="38100" dist="38100" dir="2700000" algn="tl">
                    <a:srgbClr val="000000"/>
                  </a:outerShdw>
                </a:effectLst>
              </a:rPr>
              <a:t>Family Migration</a:t>
            </a:r>
          </a:p>
        </p:txBody>
      </p:sp>
      <p:sp>
        <p:nvSpPr>
          <p:cNvPr id="36866" name="Rectangle 3"/>
          <p:cNvSpPr>
            <a:spLocks noGrp="1" noChangeArrowheads="1"/>
          </p:cNvSpPr>
          <p:nvPr>
            <p:ph type="body" idx="4294967295"/>
          </p:nvPr>
        </p:nvSpPr>
        <p:spPr>
          <a:xfrm>
            <a:off x="457200" y="2209800"/>
            <a:ext cx="8229600" cy="3992563"/>
          </a:xfrm>
        </p:spPr>
        <p:txBody>
          <a:bodyPr/>
          <a:lstStyle/>
          <a:p>
            <a:pPr eaLnBrk="1" hangingPunct="1">
              <a:lnSpc>
                <a:spcPct val="70000"/>
              </a:lnSpc>
            </a:pPr>
            <a:r>
              <a:rPr lang="en-US" sz="3200" smtClean="0"/>
              <a:t>The family unit will move if the net gains to the family are positive.</a:t>
            </a:r>
          </a:p>
          <a:p>
            <a:pPr eaLnBrk="1" hangingPunct="1">
              <a:lnSpc>
                <a:spcPct val="70000"/>
              </a:lnSpc>
            </a:pPr>
            <a:r>
              <a:rPr lang="en-US" sz="3200" smtClean="0"/>
              <a:t>The optimal choice for a member of the family may not be optimal for the family unit (and vice versa).</a:t>
            </a:r>
          </a:p>
          <a:p>
            <a:pPr lvl="1" eaLnBrk="1" hangingPunct="1">
              <a:lnSpc>
                <a:spcPct val="70000"/>
              </a:lnSpc>
            </a:pPr>
            <a:r>
              <a:rPr lang="en-US" sz="2900" smtClean="0"/>
              <a:t>Tied stayer: someone who sacrifices better income opportunities elsewhere because the partner is better off in the current location</a:t>
            </a:r>
          </a:p>
          <a:p>
            <a:pPr lvl="1" eaLnBrk="1" hangingPunct="1">
              <a:lnSpc>
                <a:spcPct val="70000"/>
              </a:lnSpc>
            </a:pPr>
            <a:r>
              <a:rPr lang="en-US" sz="2900" smtClean="0"/>
              <a:t>Tied mover: someone who moves with the partner even though his or her employment outlook is better in the current location.</a:t>
            </a: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457200" y="838200"/>
            <a:ext cx="8229600" cy="579438"/>
          </a:xfrm>
        </p:spPr>
        <p:txBody>
          <a:bodyPr>
            <a:noAutofit/>
          </a:bodyPr>
          <a:lstStyle/>
          <a:p>
            <a:pPr eaLnBrk="1" hangingPunct="1">
              <a:lnSpc>
                <a:spcPct val="80000"/>
              </a:lnSpc>
              <a:defRPr/>
            </a:pPr>
            <a:r>
              <a:rPr lang="en-US" sz="4400">
                <a:effectLst>
                  <a:outerShdw blurRad="38100" dist="38100" dir="2700000" algn="tl">
                    <a:srgbClr val="000000"/>
                  </a:outerShdw>
                </a:effectLst>
                <a:cs typeface="Times New Roman" pitchFamily="18" charset="0"/>
              </a:rPr>
              <a:t>Tied Movers and Tied Stayers</a:t>
            </a:r>
            <a:endParaRPr lang="en-US" sz="4400">
              <a:effectLst>
                <a:outerShdw blurRad="38100" dist="38100" dir="2700000" algn="tl">
                  <a:srgbClr val="000000"/>
                </a:outerShdw>
              </a:effectLst>
            </a:endParaRPr>
          </a:p>
        </p:txBody>
      </p:sp>
      <p:grpSp>
        <p:nvGrpSpPr>
          <p:cNvPr id="37890" name="Group 4"/>
          <p:cNvGrpSpPr>
            <a:grpSpLocks/>
          </p:cNvGrpSpPr>
          <p:nvPr/>
        </p:nvGrpSpPr>
        <p:grpSpPr bwMode="auto">
          <a:xfrm>
            <a:off x="914400" y="1752600"/>
            <a:ext cx="4854575" cy="4343400"/>
            <a:chOff x="2520" y="1944"/>
            <a:chExt cx="7645" cy="8092"/>
          </a:xfrm>
        </p:grpSpPr>
        <p:sp>
          <p:nvSpPr>
            <p:cNvPr id="37894" name="Line 5"/>
            <p:cNvSpPr>
              <a:spLocks noChangeShapeType="1"/>
            </p:cNvSpPr>
            <p:nvPr/>
          </p:nvSpPr>
          <p:spPr bwMode="auto">
            <a:xfrm>
              <a:off x="5558" y="2636"/>
              <a:ext cx="1" cy="7323"/>
            </a:xfrm>
            <a:prstGeom prst="line">
              <a:avLst/>
            </a:prstGeom>
            <a:noFill/>
            <a:ln w="12700">
              <a:solidFill>
                <a:srgbClr val="000000"/>
              </a:solidFill>
              <a:round/>
              <a:headEnd type="none" w="sm" len="sm"/>
              <a:tailEnd type="none" w="sm" len="sm"/>
            </a:ln>
          </p:spPr>
          <p:txBody>
            <a:bodyPr/>
            <a:lstStyle/>
            <a:p>
              <a:endParaRPr lang="en-US"/>
            </a:p>
          </p:txBody>
        </p:sp>
        <p:sp>
          <p:nvSpPr>
            <p:cNvPr id="37895" name="Line 6"/>
            <p:cNvSpPr>
              <a:spLocks noChangeShapeType="1"/>
            </p:cNvSpPr>
            <p:nvPr/>
          </p:nvSpPr>
          <p:spPr bwMode="auto">
            <a:xfrm>
              <a:off x="2520" y="6444"/>
              <a:ext cx="6595" cy="1"/>
            </a:xfrm>
            <a:prstGeom prst="line">
              <a:avLst/>
            </a:prstGeom>
            <a:noFill/>
            <a:ln w="12700">
              <a:solidFill>
                <a:srgbClr val="000000"/>
              </a:solidFill>
              <a:round/>
              <a:headEnd type="none" w="sm" len="sm"/>
              <a:tailEnd type="none" w="sm" len="sm"/>
            </a:ln>
          </p:spPr>
          <p:txBody>
            <a:bodyPr/>
            <a:lstStyle/>
            <a:p>
              <a:endParaRPr lang="en-US"/>
            </a:p>
          </p:txBody>
        </p:sp>
        <p:sp>
          <p:nvSpPr>
            <p:cNvPr id="37896" name="Line 7"/>
            <p:cNvSpPr>
              <a:spLocks noChangeShapeType="1"/>
            </p:cNvSpPr>
            <p:nvPr/>
          </p:nvSpPr>
          <p:spPr bwMode="auto">
            <a:xfrm>
              <a:off x="2973" y="3350"/>
              <a:ext cx="5176" cy="6189"/>
            </a:xfrm>
            <a:prstGeom prst="line">
              <a:avLst/>
            </a:prstGeom>
            <a:noFill/>
            <a:ln w="15875">
              <a:solidFill>
                <a:srgbClr val="FF6600"/>
              </a:solidFill>
              <a:round/>
              <a:headEnd type="none" w="sm" len="sm"/>
              <a:tailEnd type="none" w="sm" len="sm"/>
            </a:ln>
          </p:spPr>
          <p:txBody>
            <a:bodyPr/>
            <a:lstStyle/>
            <a:p>
              <a:endParaRPr lang="en-US"/>
            </a:p>
          </p:txBody>
        </p:sp>
        <p:sp>
          <p:nvSpPr>
            <p:cNvPr id="37897" name="Line 8"/>
            <p:cNvSpPr>
              <a:spLocks noChangeShapeType="1"/>
            </p:cNvSpPr>
            <p:nvPr/>
          </p:nvSpPr>
          <p:spPr bwMode="auto">
            <a:xfrm flipH="1">
              <a:off x="5460" y="4064"/>
              <a:ext cx="99" cy="1"/>
            </a:xfrm>
            <a:prstGeom prst="line">
              <a:avLst/>
            </a:prstGeom>
            <a:noFill/>
            <a:ln w="12700">
              <a:solidFill>
                <a:srgbClr val="000000"/>
              </a:solidFill>
              <a:round/>
              <a:headEnd type="none" w="sm" len="sm"/>
              <a:tailEnd type="none" w="sm" len="sm"/>
            </a:ln>
          </p:spPr>
          <p:txBody>
            <a:bodyPr/>
            <a:lstStyle/>
            <a:p>
              <a:endParaRPr lang="en-US"/>
            </a:p>
          </p:txBody>
        </p:sp>
        <p:sp>
          <p:nvSpPr>
            <p:cNvPr id="37898" name="Line 9"/>
            <p:cNvSpPr>
              <a:spLocks noChangeShapeType="1"/>
            </p:cNvSpPr>
            <p:nvPr/>
          </p:nvSpPr>
          <p:spPr bwMode="auto">
            <a:xfrm>
              <a:off x="3598" y="6346"/>
              <a:ext cx="1" cy="99"/>
            </a:xfrm>
            <a:prstGeom prst="line">
              <a:avLst/>
            </a:prstGeom>
            <a:noFill/>
            <a:ln w="12700">
              <a:solidFill>
                <a:srgbClr val="000000"/>
              </a:solidFill>
              <a:round/>
              <a:headEnd type="none" w="sm" len="sm"/>
              <a:tailEnd type="none" w="sm" len="sm"/>
            </a:ln>
          </p:spPr>
          <p:txBody>
            <a:bodyPr/>
            <a:lstStyle/>
            <a:p>
              <a:endParaRPr lang="en-US"/>
            </a:p>
          </p:txBody>
        </p:sp>
        <p:sp>
          <p:nvSpPr>
            <p:cNvPr id="37899" name="Line 10"/>
            <p:cNvSpPr>
              <a:spLocks noChangeShapeType="1"/>
            </p:cNvSpPr>
            <p:nvPr/>
          </p:nvSpPr>
          <p:spPr bwMode="auto">
            <a:xfrm>
              <a:off x="7602" y="6360"/>
              <a:ext cx="1" cy="99"/>
            </a:xfrm>
            <a:prstGeom prst="line">
              <a:avLst/>
            </a:prstGeom>
            <a:noFill/>
            <a:ln w="12700">
              <a:solidFill>
                <a:srgbClr val="000000"/>
              </a:solidFill>
              <a:round/>
              <a:headEnd type="none" w="sm" len="sm"/>
              <a:tailEnd type="none" w="sm" len="sm"/>
            </a:ln>
          </p:spPr>
          <p:txBody>
            <a:bodyPr/>
            <a:lstStyle/>
            <a:p>
              <a:endParaRPr lang="en-US"/>
            </a:p>
          </p:txBody>
        </p:sp>
        <p:sp>
          <p:nvSpPr>
            <p:cNvPr id="37900" name="Rectangle 11"/>
            <p:cNvSpPr>
              <a:spLocks noChangeArrowheads="1"/>
            </p:cNvSpPr>
            <p:nvPr/>
          </p:nvSpPr>
          <p:spPr bwMode="auto">
            <a:xfrm>
              <a:off x="7616" y="8465"/>
              <a:ext cx="197" cy="364"/>
            </a:xfrm>
            <a:prstGeom prst="rect">
              <a:avLst/>
            </a:prstGeom>
            <a:noFill/>
            <a:ln w="9525">
              <a:noFill/>
              <a:miter lim="800000"/>
              <a:headEnd/>
              <a:tailEnd/>
            </a:ln>
          </p:spPr>
          <p:txBody>
            <a:bodyPr lIns="12700" tIns="12700" rIns="12700" bIns="12700"/>
            <a:lstStyle/>
            <a:p>
              <a:pPr eaLnBrk="0" hangingPunct="0"/>
              <a:r>
                <a:rPr lang="en-US" sz="1200" b="0" i="1">
                  <a:solidFill>
                    <a:schemeClr val="bg1"/>
                  </a:solidFill>
                  <a:latin typeface="Times New Roman" pitchFamily="18" charset="0"/>
                </a:rPr>
                <a:t>X</a:t>
              </a:r>
            </a:p>
          </p:txBody>
        </p:sp>
        <p:sp>
          <p:nvSpPr>
            <p:cNvPr id="37901" name="Rectangle 12"/>
            <p:cNvSpPr>
              <a:spLocks noChangeArrowheads="1"/>
            </p:cNvSpPr>
            <p:nvPr/>
          </p:nvSpPr>
          <p:spPr bwMode="auto">
            <a:xfrm>
              <a:off x="7224" y="4427"/>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C</a:t>
              </a:r>
              <a:endParaRPr lang="en-US" sz="1600" b="0">
                <a:solidFill>
                  <a:schemeClr val="bg1"/>
                </a:solidFill>
              </a:endParaRPr>
            </a:p>
          </p:txBody>
        </p:sp>
        <p:sp>
          <p:nvSpPr>
            <p:cNvPr id="37902" name="Rectangle 13"/>
            <p:cNvSpPr>
              <a:spLocks noChangeArrowheads="1"/>
            </p:cNvSpPr>
            <p:nvPr/>
          </p:nvSpPr>
          <p:spPr bwMode="auto">
            <a:xfrm>
              <a:off x="7826" y="7535"/>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D</a:t>
              </a:r>
              <a:endParaRPr lang="en-US" sz="1600" b="0">
                <a:solidFill>
                  <a:schemeClr val="bg1"/>
                </a:solidFill>
              </a:endParaRPr>
            </a:p>
          </p:txBody>
        </p:sp>
        <p:sp>
          <p:nvSpPr>
            <p:cNvPr id="37903" name="Rectangle 14"/>
            <p:cNvSpPr>
              <a:spLocks noChangeArrowheads="1"/>
            </p:cNvSpPr>
            <p:nvPr/>
          </p:nvSpPr>
          <p:spPr bwMode="auto">
            <a:xfrm>
              <a:off x="4424" y="3629"/>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B</a:t>
              </a:r>
              <a:endParaRPr lang="en-US" sz="1600" b="0">
                <a:solidFill>
                  <a:schemeClr val="bg1"/>
                </a:solidFill>
              </a:endParaRPr>
            </a:p>
          </p:txBody>
        </p:sp>
        <p:sp>
          <p:nvSpPr>
            <p:cNvPr id="37904" name="Rectangle 15"/>
            <p:cNvSpPr>
              <a:spLocks noChangeArrowheads="1"/>
            </p:cNvSpPr>
            <p:nvPr/>
          </p:nvSpPr>
          <p:spPr bwMode="auto">
            <a:xfrm>
              <a:off x="2982" y="5043"/>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A</a:t>
              </a:r>
              <a:endParaRPr lang="en-US" sz="1600" b="0">
                <a:solidFill>
                  <a:schemeClr val="bg1"/>
                </a:solidFill>
              </a:endParaRPr>
            </a:p>
          </p:txBody>
        </p:sp>
        <p:sp>
          <p:nvSpPr>
            <p:cNvPr id="37905" name="Rectangle 16"/>
            <p:cNvSpPr>
              <a:spLocks noChangeArrowheads="1"/>
            </p:cNvSpPr>
            <p:nvPr/>
          </p:nvSpPr>
          <p:spPr bwMode="auto">
            <a:xfrm>
              <a:off x="3304" y="8025"/>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F</a:t>
              </a:r>
              <a:endParaRPr lang="en-US" sz="1600" b="0">
                <a:solidFill>
                  <a:schemeClr val="bg1"/>
                </a:solidFill>
              </a:endParaRPr>
            </a:p>
          </p:txBody>
        </p:sp>
        <p:sp>
          <p:nvSpPr>
            <p:cNvPr id="37906" name="Rectangle 17"/>
            <p:cNvSpPr>
              <a:spLocks noChangeArrowheads="1"/>
            </p:cNvSpPr>
            <p:nvPr/>
          </p:nvSpPr>
          <p:spPr bwMode="auto">
            <a:xfrm>
              <a:off x="6356" y="8824"/>
              <a:ext cx="379" cy="364"/>
            </a:xfrm>
            <a:prstGeom prst="rect">
              <a:avLst/>
            </a:prstGeom>
            <a:noFill/>
            <a:ln w="9525">
              <a:noFill/>
              <a:miter lim="800000"/>
              <a:headEnd/>
              <a:tailEnd/>
            </a:ln>
          </p:spPr>
          <p:txBody>
            <a:bodyPr lIns="12700" tIns="12700" rIns="12700" bIns="12700"/>
            <a:lstStyle/>
            <a:p>
              <a:pPr eaLnBrk="0" hangingPunct="0"/>
              <a:r>
                <a:rPr lang="en-US" sz="1600" b="0" i="1">
                  <a:solidFill>
                    <a:schemeClr val="bg1"/>
                  </a:solidFill>
                </a:rPr>
                <a:t>E</a:t>
              </a:r>
              <a:endParaRPr lang="en-US" sz="1600" b="0">
                <a:solidFill>
                  <a:schemeClr val="bg1"/>
                </a:solidFill>
              </a:endParaRPr>
            </a:p>
          </p:txBody>
        </p:sp>
        <p:sp>
          <p:nvSpPr>
            <p:cNvPr id="37907" name="Rectangle 18"/>
            <p:cNvSpPr>
              <a:spLocks noChangeArrowheads="1"/>
            </p:cNvSpPr>
            <p:nvPr/>
          </p:nvSpPr>
          <p:spPr bwMode="auto">
            <a:xfrm>
              <a:off x="5600" y="3923"/>
              <a:ext cx="883" cy="378"/>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10,000</a:t>
              </a:r>
            </a:p>
          </p:txBody>
        </p:sp>
        <p:sp>
          <p:nvSpPr>
            <p:cNvPr id="37908" name="Rectangle 19"/>
            <p:cNvSpPr>
              <a:spLocks noChangeArrowheads="1"/>
            </p:cNvSpPr>
            <p:nvPr/>
          </p:nvSpPr>
          <p:spPr bwMode="auto">
            <a:xfrm>
              <a:off x="7210" y="6457"/>
              <a:ext cx="883" cy="378"/>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10,000</a:t>
              </a:r>
            </a:p>
          </p:txBody>
        </p:sp>
        <p:sp>
          <p:nvSpPr>
            <p:cNvPr id="37909" name="Rectangle 20"/>
            <p:cNvSpPr>
              <a:spLocks noChangeArrowheads="1"/>
            </p:cNvSpPr>
            <p:nvPr/>
          </p:nvSpPr>
          <p:spPr bwMode="auto">
            <a:xfrm>
              <a:off x="3192" y="6443"/>
              <a:ext cx="883" cy="378"/>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-10,000</a:t>
              </a:r>
            </a:p>
          </p:txBody>
        </p:sp>
        <p:sp>
          <p:nvSpPr>
            <p:cNvPr id="37910" name="Rectangle 21"/>
            <p:cNvSpPr>
              <a:spLocks noChangeArrowheads="1"/>
            </p:cNvSpPr>
            <p:nvPr/>
          </p:nvSpPr>
          <p:spPr bwMode="auto">
            <a:xfrm>
              <a:off x="4662" y="8627"/>
              <a:ext cx="883" cy="378"/>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-10,000</a:t>
              </a:r>
            </a:p>
          </p:txBody>
        </p:sp>
        <p:sp>
          <p:nvSpPr>
            <p:cNvPr id="37911" name="Rectangle 22"/>
            <p:cNvSpPr>
              <a:spLocks noChangeArrowheads="1"/>
            </p:cNvSpPr>
            <p:nvPr/>
          </p:nvSpPr>
          <p:spPr bwMode="auto">
            <a:xfrm>
              <a:off x="3313" y="4078"/>
              <a:ext cx="225" cy="336"/>
            </a:xfrm>
            <a:prstGeom prst="rect">
              <a:avLst/>
            </a:prstGeom>
            <a:noFill/>
            <a:ln w="9525">
              <a:noFill/>
              <a:miter lim="800000"/>
              <a:headEnd/>
              <a:tailEnd/>
            </a:ln>
          </p:spPr>
          <p:txBody>
            <a:bodyPr lIns="12700" tIns="12700" rIns="12700" bIns="12700"/>
            <a:lstStyle/>
            <a:p>
              <a:pPr eaLnBrk="0" hangingPunct="0"/>
              <a:r>
                <a:rPr lang="en-US" sz="1200" b="0" i="1">
                  <a:solidFill>
                    <a:schemeClr val="bg1"/>
                  </a:solidFill>
                  <a:latin typeface="Times New Roman" pitchFamily="18" charset="0"/>
                </a:rPr>
                <a:t>Y</a:t>
              </a:r>
            </a:p>
          </p:txBody>
        </p:sp>
        <p:sp>
          <p:nvSpPr>
            <p:cNvPr id="37912" name="Rectangle 23"/>
            <p:cNvSpPr>
              <a:spLocks noChangeArrowheads="1"/>
            </p:cNvSpPr>
            <p:nvPr/>
          </p:nvSpPr>
          <p:spPr bwMode="auto">
            <a:xfrm>
              <a:off x="4760" y="1944"/>
              <a:ext cx="1752" cy="661"/>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Private Gains to Husband (</a:t>
              </a:r>
              <a:r>
                <a:rPr lang="en-US" sz="1200" b="0">
                  <a:solidFill>
                    <a:schemeClr val="bg1"/>
                  </a:solidFill>
                  <a:latin typeface="Times New Roman" pitchFamily="18" charset="0"/>
                  <a:sym typeface="Symbol" pitchFamily="18" charset="2"/>
                </a:rPr>
                <a:t></a:t>
              </a:r>
              <a:r>
                <a:rPr lang="en-US" sz="1200" b="0" i="1">
                  <a:solidFill>
                    <a:schemeClr val="bg1"/>
                  </a:solidFill>
                  <a:latin typeface="Times New Roman" pitchFamily="18" charset="0"/>
                </a:rPr>
                <a:t>PV</a:t>
              </a:r>
              <a:r>
                <a:rPr lang="en-US" sz="800" b="0" i="1" baseline="-25000">
                  <a:solidFill>
                    <a:schemeClr val="bg1"/>
                  </a:solidFill>
                  <a:latin typeface="Times New Roman" pitchFamily="18" charset="0"/>
                </a:rPr>
                <a:t>H</a:t>
              </a:r>
              <a:r>
                <a:rPr lang="en-US" sz="1200" b="0">
                  <a:solidFill>
                    <a:schemeClr val="bg1"/>
                  </a:solidFill>
                  <a:latin typeface="Times New Roman" pitchFamily="18" charset="0"/>
                </a:rPr>
                <a:t>)</a:t>
              </a:r>
            </a:p>
          </p:txBody>
        </p:sp>
        <p:sp>
          <p:nvSpPr>
            <p:cNvPr id="37913" name="Rectangle 24"/>
            <p:cNvSpPr>
              <a:spLocks noChangeArrowheads="1"/>
            </p:cNvSpPr>
            <p:nvPr/>
          </p:nvSpPr>
          <p:spPr bwMode="auto">
            <a:xfrm>
              <a:off x="8554" y="6443"/>
              <a:ext cx="1611" cy="743"/>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rPr>
                <a:t>Private Gains to Wife (</a:t>
              </a:r>
              <a:r>
                <a:rPr lang="en-US" sz="1200" b="0">
                  <a:solidFill>
                    <a:schemeClr val="bg1"/>
                  </a:solidFill>
                  <a:latin typeface="Times New Roman" pitchFamily="18" charset="0"/>
                  <a:sym typeface="Symbol" pitchFamily="18" charset="2"/>
                </a:rPr>
                <a:t></a:t>
              </a:r>
              <a:r>
                <a:rPr lang="en-US" sz="1200" b="0" i="1">
                  <a:solidFill>
                    <a:schemeClr val="bg1"/>
                  </a:solidFill>
                  <a:latin typeface="Times New Roman" pitchFamily="18" charset="0"/>
                </a:rPr>
                <a:t>PV</a:t>
              </a:r>
              <a:r>
                <a:rPr lang="en-US" sz="800" b="0" i="1" baseline="-25000">
                  <a:solidFill>
                    <a:schemeClr val="bg1"/>
                  </a:solidFill>
                  <a:latin typeface="Times New Roman" pitchFamily="18" charset="0"/>
                </a:rPr>
                <a:t>W</a:t>
              </a:r>
              <a:r>
                <a:rPr lang="en-US" sz="1200" b="0">
                  <a:solidFill>
                    <a:schemeClr val="bg1"/>
                  </a:solidFill>
                  <a:latin typeface="Times New Roman" pitchFamily="18" charset="0"/>
                </a:rPr>
                <a:t>)</a:t>
              </a:r>
            </a:p>
          </p:txBody>
        </p:sp>
        <p:sp>
          <p:nvSpPr>
            <p:cNvPr id="37914" name="Rectangle 25"/>
            <p:cNvSpPr>
              <a:spLocks noChangeArrowheads="1"/>
            </p:cNvSpPr>
            <p:nvPr/>
          </p:nvSpPr>
          <p:spPr bwMode="auto">
            <a:xfrm>
              <a:off x="7602" y="9608"/>
              <a:ext cx="1891" cy="428"/>
            </a:xfrm>
            <a:prstGeom prst="rect">
              <a:avLst/>
            </a:prstGeom>
            <a:noFill/>
            <a:ln w="9525">
              <a:noFill/>
              <a:miter lim="800000"/>
              <a:headEnd/>
              <a:tailEnd/>
            </a:ln>
          </p:spPr>
          <p:txBody>
            <a:bodyPr lIns="12700" tIns="12700" rIns="12700" bIns="12700"/>
            <a:lstStyle/>
            <a:p>
              <a:pPr eaLnBrk="0" hangingPunct="0"/>
              <a:r>
                <a:rPr lang="en-US" sz="1200" b="0">
                  <a:solidFill>
                    <a:schemeClr val="bg1"/>
                  </a:solidFill>
                  <a:latin typeface="Times New Roman" pitchFamily="18" charset="0"/>
                  <a:sym typeface="Symbol" pitchFamily="18" charset="2"/>
                </a:rPr>
                <a:t></a:t>
              </a:r>
              <a:r>
                <a:rPr lang="en-US" sz="1200" b="0" i="1">
                  <a:solidFill>
                    <a:schemeClr val="bg1"/>
                  </a:solidFill>
                  <a:latin typeface="Times New Roman" pitchFamily="18" charset="0"/>
                </a:rPr>
                <a:t>PV</a:t>
              </a:r>
              <a:r>
                <a:rPr lang="en-US" sz="800" b="0" i="1" baseline="-25000">
                  <a:solidFill>
                    <a:schemeClr val="bg1"/>
                  </a:solidFill>
                  <a:latin typeface="Times New Roman" pitchFamily="18" charset="0"/>
                </a:rPr>
                <a:t>H</a:t>
              </a:r>
              <a:r>
                <a:rPr lang="en-US" sz="1200" b="0">
                  <a:solidFill>
                    <a:schemeClr val="bg1"/>
                  </a:solidFill>
                  <a:latin typeface="Times New Roman" pitchFamily="18" charset="0"/>
                </a:rPr>
                <a:t> + </a:t>
              </a:r>
              <a:r>
                <a:rPr lang="en-US" sz="1200" b="0">
                  <a:solidFill>
                    <a:schemeClr val="bg1"/>
                  </a:solidFill>
                  <a:latin typeface="Times New Roman" pitchFamily="18" charset="0"/>
                  <a:sym typeface="Symbol" pitchFamily="18" charset="2"/>
                </a:rPr>
                <a:t></a:t>
              </a:r>
              <a:r>
                <a:rPr lang="en-US" sz="1200" b="0" i="1">
                  <a:solidFill>
                    <a:schemeClr val="bg1"/>
                  </a:solidFill>
                  <a:latin typeface="Times New Roman" pitchFamily="18" charset="0"/>
                </a:rPr>
                <a:t>PV</a:t>
              </a:r>
              <a:r>
                <a:rPr lang="en-US" sz="800" b="0" i="1" baseline="-25000">
                  <a:solidFill>
                    <a:schemeClr val="bg1"/>
                  </a:solidFill>
                  <a:latin typeface="Times New Roman" pitchFamily="18" charset="0"/>
                </a:rPr>
                <a:t>W</a:t>
              </a:r>
              <a:r>
                <a:rPr lang="en-US" sz="1200" b="0">
                  <a:solidFill>
                    <a:schemeClr val="bg1"/>
                  </a:solidFill>
                  <a:latin typeface="Times New Roman" pitchFamily="18" charset="0"/>
                </a:rPr>
                <a:t> = 0</a:t>
              </a:r>
            </a:p>
          </p:txBody>
        </p:sp>
        <p:sp>
          <p:nvSpPr>
            <p:cNvPr id="37915" name="Oval 26"/>
            <p:cNvSpPr>
              <a:spLocks noChangeArrowheads="1"/>
            </p:cNvSpPr>
            <p:nvPr/>
          </p:nvSpPr>
          <p:spPr bwMode="auto">
            <a:xfrm>
              <a:off x="7438" y="8699"/>
              <a:ext cx="105" cy="105"/>
            </a:xfrm>
            <a:prstGeom prst="ellipse">
              <a:avLst/>
            </a:prstGeom>
            <a:solidFill>
              <a:srgbClr val="000000"/>
            </a:solidFill>
            <a:ln w="9525">
              <a:noFill/>
              <a:round/>
              <a:headEnd/>
              <a:tailEnd/>
            </a:ln>
          </p:spPr>
          <p:txBody>
            <a:bodyPr/>
            <a:lstStyle/>
            <a:p>
              <a:endParaRPr lang="en-US" b="0">
                <a:solidFill>
                  <a:schemeClr val="bg1"/>
                </a:solidFill>
              </a:endParaRPr>
            </a:p>
          </p:txBody>
        </p:sp>
        <p:sp>
          <p:nvSpPr>
            <p:cNvPr id="37916" name="Oval 27"/>
            <p:cNvSpPr>
              <a:spLocks noChangeArrowheads="1"/>
            </p:cNvSpPr>
            <p:nvPr/>
          </p:nvSpPr>
          <p:spPr bwMode="auto">
            <a:xfrm>
              <a:off x="3506" y="3992"/>
              <a:ext cx="105" cy="105"/>
            </a:xfrm>
            <a:prstGeom prst="ellipse">
              <a:avLst/>
            </a:prstGeom>
            <a:solidFill>
              <a:srgbClr val="000000"/>
            </a:solidFill>
            <a:ln w="9525">
              <a:noFill/>
              <a:round/>
              <a:headEnd/>
              <a:tailEnd/>
            </a:ln>
          </p:spPr>
          <p:txBody>
            <a:bodyPr/>
            <a:lstStyle/>
            <a:p>
              <a:endParaRPr lang="en-US" b="0">
                <a:solidFill>
                  <a:schemeClr val="bg1"/>
                </a:solidFill>
              </a:endParaRPr>
            </a:p>
          </p:txBody>
        </p:sp>
        <p:sp>
          <p:nvSpPr>
            <p:cNvPr id="37917" name="Oval 28"/>
            <p:cNvSpPr>
              <a:spLocks noChangeArrowheads="1"/>
            </p:cNvSpPr>
            <p:nvPr/>
          </p:nvSpPr>
          <p:spPr bwMode="auto">
            <a:xfrm>
              <a:off x="5519" y="6392"/>
              <a:ext cx="105" cy="105"/>
            </a:xfrm>
            <a:prstGeom prst="ellipse">
              <a:avLst/>
            </a:prstGeom>
            <a:solidFill>
              <a:srgbClr val="000000"/>
            </a:solidFill>
            <a:ln w="9525">
              <a:noFill/>
              <a:round/>
              <a:headEnd/>
              <a:tailEnd/>
            </a:ln>
          </p:spPr>
          <p:txBody>
            <a:bodyPr/>
            <a:lstStyle/>
            <a:p>
              <a:endParaRPr lang="en-US" b="0">
                <a:solidFill>
                  <a:schemeClr val="bg1"/>
                </a:solidFill>
              </a:endParaRPr>
            </a:p>
          </p:txBody>
        </p:sp>
      </p:grpSp>
      <p:sp>
        <p:nvSpPr>
          <p:cNvPr id="37891" name="Rectangle 29"/>
          <p:cNvSpPr>
            <a:spLocks noChangeArrowheads="1"/>
          </p:cNvSpPr>
          <p:nvPr/>
        </p:nvSpPr>
        <p:spPr bwMode="auto">
          <a:xfrm>
            <a:off x="6019800" y="1752600"/>
            <a:ext cx="3124200" cy="4760913"/>
          </a:xfrm>
          <a:prstGeom prst="rect">
            <a:avLst/>
          </a:prstGeom>
          <a:noFill/>
          <a:ln w="9525">
            <a:noFill/>
            <a:miter lim="800000"/>
            <a:headEnd/>
            <a:tailEnd/>
          </a:ln>
        </p:spPr>
        <p:txBody>
          <a:bodyPr>
            <a:spAutoFit/>
          </a:bodyPr>
          <a:lstStyle/>
          <a:p>
            <a:r>
              <a:rPr lang="en-US" b="0">
                <a:solidFill>
                  <a:srgbClr val="275093"/>
                </a:solidFill>
                <a:cs typeface="Times New Roman" pitchFamily="18" charset="0"/>
              </a:rPr>
              <a:t>If the husband were single, he would migrate whenever </a:t>
            </a:r>
            <a:r>
              <a:rPr lang="el-GR" b="0">
                <a:solidFill>
                  <a:srgbClr val="275093"/>
                </a:solidFill>
                <a:cs typeface="Arial" charset="0"/>
              </a:rPr>
              <a:t>Δ</a:t>
            </a:r>
            <a:r>
              <a:rPr lang="en-US" b="0" i="1">
                <a:solidFill>
                  <a:srgbClr val="275093"/>
                </a:solidFill>
                <a:cs typeface="Times New Roman" pitchFamily="18" charset="0"/>
              </a:rPr>
              <a:t>PV</a:t>
            </a:r>
            <a:r>
              <a:rPr lang="en-US" b="0" i="1" baseline="-25000">
                <a:solidFill>
                  <a:srgbClr val="275093"/>
                </a:solidFill>
                <a:cs typeface="Times New Roman" pitchFamily="18" charset="0"/>
              </a:rPr>
              <a:t>H</a:t>
            </a:r>
            <a:r>
              <a:rPr lang="en-US" b="0">
                <a:solidFill>
                  <a:srgbClr val="275093"/>
                </a:solidFill>
                <a:cs typeface="Times New Roman" pitchFamily="18" charset="0"/>
              </a:rPr>
              <a:t> &gt; 0 (</a:t>
            </a:r>
            <a:r>
              <a:rPr lang="en-US" b="0" i="1">
                <a:solidFill>
                  <a:srgbClr val="275093"/>
                </a:solidFill>
                <a:cs typeface="Times New Roman" pitchFamily="18" charset="0"/>
              </a:rPr>
              <a:t>A</a:t>
            </a:r>
            <a:r>
              <a:rPr lang="en-US" b="0">
                <a:solidFill>
                  <a:srgbClr val="275093"/>
                </a:solidFill>
                <a:cs typeface="Times New Roman" pitchFamily="18" charset="0"/>
              </a:rPr>
              <a:t>, </a:t>
            </a:r>
            <a:r>
              <a:rPr lang="en-US" b="0" i="1">
                <a:solidFill>
                  <a:srgbClr val="275093"/>
                </a:solidFill>
                <a:cs typeface="Times New Roman" pitchFamily="18" charset="0"/>
              </a:rPr>
              <a:t>B</a:t>
            </a:r>
            <a:r>
              <a:rPr lang="en-US" b="0">
                <a:solidFill>
                  <a:srgbClr val="275093"/>
                </a:solidFill>
                <a:cs typeface="Times New Roman" pitchFamily="18" charset="0"/>
              </a:rPr>
              <a:t>, and </a:t>
            </a:r>
            <a:r>
              <a:rPr lang="en-US" b="0" i="1">
                <a:solidFill>
                  <a:srgbClr val="275093"/>
                </a:solidFill>
                <a:cs typeface="Times New Roman" pitchFamily="18" charset="0"/>
              </a:rPr>
              <a:t>C</a:t>
            </a:r>
            <a:r>
              <a:rPr lang="en-US" b="0">
                <a:solidFill>
                  <a:srgbClr val="275093"/>
                </a:solidFill>
                <a:cs typeface="Times New Roman" pitchFamily="18" charset="0"/>
              </a:rPr>
              <a:t>). If the wife were single, she would migrate whenever </a:t>
            </a:r>
            <a:r>
              <a:rPr lang="el-GR" b="0">
                <a:solidFill>
                  <a:srgbClr val="275093"/>
                </a:solidFill>
              </a:rPr>
              <a:t>Δ</a:t>
            </a:r>
            <a:r>
              <a:rPr lang="en-US" b="0" i="1">
                <a:solidFill>
                  <a:srgbClr val="275093"/>
                </a:solidFill>
                <a:cs typeface="Times New Roman" pitchFamily="18" charset="0"/>
              </a:rPr>
              <a:t>PV</a:t>
            </a:r>
            <a:r>
              <a:rPr lang="en-US" b="0" i="1" baseline="-25000">
                <a:solidFill>
                  <a:srgbClr val="275093"/>
                </a:solidFill>
                <a:cs typeface="Times New Roman" pitchFamily="18" charset="0"/>
              </a:rPr>
              <a:t>W</a:t>
            </a:r>
            <a:r>
              <a:rPr lang="en-US" b="0">
                <a:solidFill>
                  <a:srgbClr val="275093"/>
                </a:solidFill>
                <a:cs typeface="Times New Roman" pitchFamily="18" charset="0"/>
              </a:rPr>
              <a:t> &gt; 0 (</a:t>
            </a:r>
            <a:r>
              <a:rPr lang="en-US" b="0" i="1">
                <a:solidFill>
                  <a:srgbClr val="275093"/>
                </a:solidFill>
                <a:cs typeface="Times New Roman" pitchFamily="18" charset="0"/>
              </a:rPr>
              <a:t>C</a:t>
            </a:r>
            <a:r>
              <a:rPr lang="en-US" b="0">
                <a:solidFill>
                  <a:srgbClr val="275093"/>
                </a:solidFill>
                <a:cs typeface="Times New Roman" pitchFamily="18" charset="0"/>
              </a:rPr>
              <a:t>, </a:t>
            </a:r>
            <a:r>
              <a:rPr lang="en-US" b="0" i="1">
                <a:solidFill>
                  <a:srgbClr val="275093"/>
                </a:solidFill>
                <a:cs typeface="Times New Roman" pitchFamily="18" charset="0"/>
              </a:rPr>
              <a:t>D</a:t>
            </a:r>
            <a:r>
              <a:rPr lang="en-US" b="0">
                <a:solidFill>
                  <a:srgbClr val="275093"/>
                </a:solidFill>
                <a:cs typeface="Times New Roman" pitchFamily="18" charset="0"/>
              </a:rPr>
              <a:t>, and </a:t>
            </a:r>
            <a:r>
              <a:rPr lang="en-US" b="0" i="1">
                <a:solidFill>
                  <a:srgbClr val="275093"/>
                </a:solidFill>
                <a:cs typeface="Times New Roman" pitchFamily="18" charset="0"/>
              </a:rPr>
              <a:t>E</a:t>
            </a:r>
            <a:r>
              <a:rPr lang="en-US" b="0">
                <a:solidFill>
                  <a:srgbClr val="275093"/>
                </a:solidFill>
                <a:cs typeface="Times New Roman" pitchFamily="18" charset="0"/>
              </a:rPr>
              <a:t>). The family migrates when the sum of the private gains is positive (</a:t>
            </a:r>
            <a:r>
              <a:rPr lang="en-US" b="0" i="1">
                <a:solidFill>
                  <a:srgbClr val="275093"/>
                </a:solidFill>
                <a:cs typeface="Times New Roman" pitchFamily="18" charset="0"/>
              </a:rPr>
              <a:t>B</a:t>
            </a:r>
            <a:r>
              <a:rPr lang="en-US" b="0">
                <a:solidFill>
                  <a:srgbClr val="275093"/>
                </a:solidFill>
                <a:cs typeface="Times New Roman" pitchFamily="18" charset="0"/>
              </a:rPr>
              <a:t>, </a:t>
            </a:r>
            <a:r>
              <a:rPr lang="en-US" b="0" i="1">
                <a:solidFill>
                  <a:srgbClr val="275093"/>
                </a:solidFill>
                <a:cs typeface="Times New Roman" pitchFamily="18" charset="0"/>
              </a:rPr>
              <a:t>C</a:t>
            </a:r>
            <a:r>
              <a:rPr lang="en-US" b="0">
                <a:solidFill>
                  <a:srgbClr val="275093"/>
                </a:solidFill>
                <a:cs typeface="Times New Roman" pitchFamily="18" charset="0"/>
              </a:rPr>
              <a:t>, and </a:t>
            </a:r>
            <a:r>
              <a:rPr lang="en-US" b="0" i="1">
                <a:solidFill>
                  <a:srgbClr val="275093"/>
                </a:solidFill>
                <a:cs typeface="Times New Roman" pitchFamily="18" charset="0"/>
              </a:rPr>
              <a:t>D</a:t>
            </a:r>
            <a:r>
              <a:rPr lang="en-US" b="0">
                <a:solidFill>
                  <a:srgbClr val="275093"/>
                </a:solidFill>
                <a:cs typeface="Times New Roman" pitchFamily="18" charset="0"/>
              </a:rPr>
              <a:t>). In </a:t>
            </a:r>
            <a:r>
              <a:rPr lang="en-US" b="0" i="1">
                <a:solidFill>
                  <a:srgbClr val="275093"/>
                </a:solidFill>
                <a:cs typeface="Times New Roman" pitchFamily="18" charset="0"/>
              </a:rPr>
              <a:t>D</a:t>
            </a:r>
            <a:r>
              <a:rPr lang="en-US" b="0">
                <a:solidFill>
                  <a:srgbClr val="275093"/>
                </a:solidFill>
                <a:cs typeface="Times New Roman" pitchFamily="18" charset="0"/>
              </a:rPr>
              <a:t>, the husband would not move if he were single, but moves as part of the family, making him a tied mover. In </a:t>
            </a:r>
            <a:r>
              <a:rPr lang="en-US" b="0" i="1">
                <a:solidFill>
                  <a:srgbClr val="275093"/>
                </a:solidFill>
                <a:cs typeface="Times New Roman" pitchFamily="18" charset="0"/>
              </a:rPr>
              <a:t>E</a:t>
            </a:r>
            <a:r>
              <a:rPr lang="en-US" b="0">
                <a:solidFill>
                  <a:srgbClr val="275093"/>
                </a:solidFill>
                <a:cs typeface="Times New Roman" pitchFamily="18" charset="0"/>
              </a:rPr>
              <a:t>, the wife would move if she were single, but does not move as part of the family, making her a tied stayer.</a:t>
            </a: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533400" y="914400"/>
            <a:ext cx="8229600" cy="608013"/>
          </a:xfrm>
        </p:spPr>
        <p:txBody>
          <a:bodyPr>
            <a:noAutofit/>
          </a:bodyPr>
          <a:lstStyle/>
          <a:p>
            <a:pPr eaLnBrk="1" hangingPunct="1">
              <a:defRPr/>
            </a:pPr>
            <a:r>
              <a:rPr lang="en-US" sz="4400">
                <a:effectLst>
                  <a:outerShdw blurRad="38100" dist="38100" dir="2700000" algn="tl">
                    <a:srgbClr val="000000"/>
                  </a:outerShdw>
                </a:effectLst>
              </a:rPr>
              <a:t>Immigration in the United States</a:t>
            </a:r>
          </a:p>
        </p:txBody>
      </p:sp>
      <p:sp>
        <p:nvSpPr>
          <p:cNvPr id="38914" name="Rectangle 3"/>
          <p:cNvSpPr>
            <a:spLocks noGrp="1" noChangeArrowheads="1"/>
          </p:cNvSpPr>
          <p:nvPr>
            <p:ph type="body" idx="4294967295"/>
          </p:nvPr>
        </p:nvSpPr>
        <p:spPr>
          <a:xfrm>
            <a:off x="304800" y="1905000"/>
            <a:ext cx="8229600" cy="3733800"/>
          </a:xfrm>
        </p:spPr>
        <p:txBody>
          <a:bodyPr/>
          <a:lstStyle/>
          <a:p>
            <a:pPr eaLnBrk="1" hangingPunct="1">
              <a:lnSpc>
                <a:spcPct val="90000"/>
              </a:lnSpc>
            </a:pPr>
            <a:r>
              <a:rPr lang="en-US" sz="2800" smtClean="0"/>
              <a:t>There has been a resurgence of immigration to the United States in recent decades.</a:t>
            </a:r>
          </a:p>
          <a:p>
            <a:pPr eaLnBrk="1" hangingPunct="1">
              <a:lnSpc>
                <a:spcPct val="90000"/>
              </a:lnSpc>
            </a:pPr>
            <a:endParaRPr lang="en-US" sz="1000" smtClean="0"/>
          </a:p>
          <a:p>
            <a:pPr eaLnBrk="1" hangingPunct="1">
              <a:lnSpc>
                <a:spcPct val="90000"/>
              </a:lnSpc>
            </a:pPr>
            <a:r>
              <a:rPr lang="en-US" sz="2800" smtClean="0"/>
              <a:t>The United States receives the largest immigrant flow in the world.</a:t>
            </a:r>
          </a:p>
          <a:p>
            <a:pPr eaLnBrk="1" hangingPunct="1">
              <a:lnSpc>
                <a:spcPct val="90000"/>
              </a:lnSpc>
            </a:pPr>
            <a:endParaRPr lang="en-US" sz="1000" smtClean="0"/>
          </a:p>
          <a:p>
            <a:pPr eaLnBrk="1" hangingPunct="1">
              <a:lnSpc>
                <a:spcPct val="90000"/>
              </a:lnSpc>
            </a:pPr>
            <a:r>
              <a:rPr lang="en-US" sz="2800" smtClean="0"/>
              <a:t>The mix of countries of origin has changed substantially over time.</a:t>
            </a:r>
          </a:p>
          <a:p>
            <a:pPr lvl="1" eaLnBrk="1" hangingPunct="1">
              <a:lnSpc>
                <a:spcPct val="90000"/>
              </a:lnSpc>
              <a:buFontTx/>
              <a:buChar char="•"/>
            </a:pPr>
            <a:r>
              <a:rPr lang="en-US" sz="2400" smtClean="0"/>
              <a:t>In the 1950s, 6% of immigrants came from Asia.</a:t>
            </a:r>
          </a:p>
          <a:p>
            <a:pPr lvl="1" eaLnBrk="1" hangingPunct="1">
              <a:lnSpc>
                <a:spcPct val="90000"/>
              </a:lnSpc>
              <a:buFontTx/>
              <a:buChar char="•"/>
            </a:pPr>
            <a:r>
              <a:rPr lang="en-US" sz="2400" smtClean="0"/>
              <a:t>Presently, 31% of immigrants come from Asia.</a:t>
            </a: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1026"/>
          <p:cNvSpPr>
            <a:spLocks noGrp="1" noChangeArrowheads="1"/>
          </p:cNvSpPr>
          <p:nvPr>
            <p:ph type="title" idx="4294967295"/>
          </p:nvPr>
        </p:nvSpPr>
        <p:spPr>
          <a:xfrm>
            <a:off x="381000" y="1219200"/>
            <a:ext cx="8229600" cy="950913"/>
          </a:xfrm>
        </p:spPr>
        <p:txBody>
          <a:bodyPr>
            <a:noAutofit/>
          </a:bodyPr>
          <a:lstStyle/>
          <a:p>
            <a:pPr eaLnBrk="1" hangingPunct="1">
              <a:defRPr/>
            </a:pPr>
            <a:r>
              <a:rPr lang="en-US" sz="4800">
                <a:effectLst>
                  <a:outerShdw blurRad="38100" dist="38100" dir="2700000" algn="tl">
                    <a:srgbClr val="000000"/>
                  </a:outerShdw>
                </a:effectLst>
                <a:cs typeface="Times New Roman" pitchFamily="18" charset="0"/>
              </a:rPr>
              <a:t>Legal Immigration to the U.S.</a:t>
            </a:r>
            <a:br>
              <a:rPr lang="en-US" sz="4800">
                <a:effectLst>
                  <a:outerShdw blurRad="38100" dist="38100" dir="2700000" algn="tl">
                    <a:srgbClr val="000000"/>
                  </a:outerShdw>
                </a:effectLst>
                <a:cs typeface="Times New Roman" pitchFamily="18" charset="0"/>
              </a:rPr>
            </a:br>
            <a:r>
              <a:rPr lang="en-US" sz="4800">
                <a:effectLst>
                  <a:outerShdw blurRad="38100" dist="38100" dir="2700000" algn="tl">
                    <a:srgbClr val="000000"/>
                  </a:outerShdw>
                </a:effectLst>
                <a:cs typeface="Times New Roman" pitchFamily="18" charset="0"/>
              </a:rPr>
              <a:t>by Decade, 1820-2010</a:t>
            </a:r>
            <a:endParaRPr lang="en-US" sz="4800">
              <a:effectLst>
                <a:outerShdw blurRad="38100" dist="38100" dir="2700000" algn="tl">
                  <a:srgbClr val="000000"/>
                </a:outerShdw>
              </a:effectLst>
            </a:endParaRPr>
          </a:p>
        </p:txBody>
      </p:sp>
      <p:sp>
        <p:nvSpPr>
          <p:cNvPr id="39938" name="Rectangle 1029"/>
          <p:cNvSpPr>
            <a:spLocks noChangeArrowheads="1"/>
          </p:cNvSpPr>
          <p:nvPr/>
        </p:nvSpPr>
        <p:spPr bwMode="auto">
          <a:xfrm>
            <a:off x="1814513" y="1847850"/>
            <a:ext cx="9144000" cy="0"/>
          </a:xfrm>
          <a:prstGeom prst="rect">
            <a:avLst/>
          </a:prstGeom>
          <a:noFill/>
          <a:ln w="9525">
            <a:noFill/>
            <a:miter lim="800000"/>
            <a:headEnd/>
            <a:tailEnd/>
          </a:ln>
        </p:spPr>
        <p:txBody>
          <a:bodyPr>
            <a:spAutoFit/>
          </a:bodyPr>
          <a:lstStyle/>
          <a:p>
            <a:endParaRPr lang="en-US" b="0"/>
          </a:p>
        </p:txBody>
      </p:sp>
      <p:graphicFrame>
        <p:nvGraphicFramePr>
          <p:cNvPr id="5" name="Chart 4"/>
          <p:cNvGraphicFramePr>
            <a:graphicFrameLocks/>
          </p:cNvGraphicFramePr>
          <p:nvPr/>
        </p:nvGraphicFramePr>
        <p:xfrm>
          <a:off x="384175" y="2136775"/>
          <a:ext cx="7772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09134" y="207285"/>
            <a:ext cx="7738947" cy="6240329"/>
          </a:xfrm>
          <a:prstGeom prst="rect">
            <a:avLst/>
          </a:prstGeom>
        </p:spPr>
      </p:pic>
      <p:sp>
        <p:nvSpPr>
          <p:cNvPr id="5" name="Content Placeholder 2"/>
          <p:cNvSpPr txBox="1">
            <a:spLocks/>
          </p:cNvSpPr>
          <p:nvPr/>
        </p:nvSpPr>
        <p:spPr>
          <a:xfrm>
            <a:off x="535258" y="6399989"/>
            <a:ext cx="7886700" cy="446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solidFill>
                  <a:schemeClr val="tx2">
                    <a:lumMod val="10000"/>
                  </a:schemeClr>
                </a:solidFill>
              </a:rPr>
              <a:t>Source: </a:t>
            </a:r>
            <a:r>
              <a:rPr lang="sk-SK" sz="1600" dirty="0" smtClean="0">
                <a:solidFill>
                  <a:schemeClr val="tx2">
                    <a:lumMod val="10000"/>
                  </a:schemeClr>
                </a:solidFill>
              </a:rPr>
              <a:t>CEED </a:t>
            </a:r>
            <a:r>
              <a:rPr lang="sk-SK" sz="1600" dirty="0" err="1" smtClean="0">
                <a:solidFill>
                  <a:schemeClr val="tx2">
                    <a:lumMod val="10000"/>
                  </a:schemeClr>
                </a:solidFill>
              </a:rPr>
              <a:t>Institute</a:t>
            </a:r>
            <a:r>
              <a:rPr lang="sk-SK" sz="1600" dirty="0" smtClean="0">
                <a:solidFill>
                  <a:schemeClr val="tx2">
                    <a:lumMod val="10000"/>
                  </a:schemeClr>
                </a:solidFill>
              </a:rPr>
              <a:t> 2014, </a:t>
            </a:r>
            <a:r>
              <a:rPr lang="en-US" sz="1600" dirty="0">
                <a:solidFill>
                  <a:schemeClr val="tx2">
                    <a:lumMod val="10000"/>
                  </a:schemeClr>
                </a:solidFill>
              </a:rPr>
              <a:t>Migration in the 21st </a:t>
            </a:r>
            <a:r>
              <a:rPr lang="en-US" sz="1600" dirty="0" smtClean="0">
                <a:solidFill>
                  <a:schemeClr val="tx2">
                    <a:lumMod val="10000"/>
                  </a:schemeClr>
                </a:solidFill>
              </a:rPr>
              <a:t>century</a:t>
            </a:r>
            <a:r>
              <a:rPr lang="sk-SK" sz="1600" dirty="0" smtClean="0">
                <a:solidFill>
                  <a:schemeClr val="tx2">
                    <a:lumMod val="10000"/>
                  </a:schemeClr>
                </a:solidFill>
              </a:rPr>
              <a:t> </a:t>
            </a:r>
            <a:r>
              <a:rPr lang="en-US" sz="1600" dirty="0" smtClean="0">
                <a:solidFill>
                  <a:schemeClr val="tx2">
                    <a:lumMod val="10000"/>
                  </a:schemeClr>
                </a:solidFill>
              </a:rPr>
              <a:t>from </a:t>
            </a:r>
            <a:r>
              <a:rPr lang="en-US" sz="1600" dirty="0">
                <a:solidFill>
                  <a:schemeClr val="tx2">
                    <a:lumMod val="10000"/>
                  </a:schemeClr>
                </a:solidFill>
              </a:rPr>
              <a:t>the perspective of CEE </a:t>
            </a:r>
            <a:r>
              <a:rPr lang="en-US" sz="1600" dirty="0" smtClean="0">
                <a:solidFill>
                  <a:schemeClr val="tx2">
                    <a:lumMod val="10000"/>
                  </a:schemeClr>
                </a:solidFill>
              </a:rPr>
              <a:t>countries</a:t>
            </a:r>
            <a:r>
              <a:rPr lang="sk-SK" sz="1600" dirty="0" smtClean="0">
                <a:solidFill>
                  <a:schemeClr val="tx2">
                    <a:lumMod val="10000"/>
                  </a:schemeClr>
                </a:solidFill>
              </a:rPr>
              <a:t> </a:t>
            </a:r>
            <a:r>
              <a:rPr lang="en-US" sz="1600" dirty="0" smtClean="0">
                <a:solidFill>
                  <a:schemeClr val="tx2">
                    <a:lumMod val="10000"/>
                  </a:schemeClr>
                </a:solidFill>
              </a:rPr>
              <a:t>– </a:t>
            </a:r>
            <a:r>
              <a:rPr lang="en-US" sz="1600" dirty="0">
                <a:solidFill>
                  <a:schemeClr val="tx2">
                    <a:lumMod val="10000"/>
                  </a:schemeClr>
                </a:solidFill>
              </a:rPr>
              <a:t>an opportunity or a threat?</a:t>
            </a:r>
            <a:br>
              <a:rPr lang="en-US" sz="1600" dirty="0">
                <a:solidFill>
                  <a:schemeClr val="tx2">
                    <a:lumMod val="10000"/>
                  </a:schemeClr>
                </a:solidFill>
              </a:rPr>
            </a:br>
            <a:r>
              <a:rPr lang="en-US" sz="1600" dirty="0">
                <a:solidFill>
                  <a:schemeClr val="tx2">
                    <a:lumMod val="10000"/>
                  </a:schemeClr>
                </a:solidFill>
              </a:rPr>
              <a:t/>
            </a:r>
            <a:br>
              <a:rPr lang="en-US" sz="1600" dirty="0">
                <a:solidFill>
                  <a:schemeClr val="tx2">
                    <a:lumMod val="10000"/>
                  </a:schemeClr>
                </a:solidFill>
              </a:rPr>
            </a:br>
            <a:endParaRPr lang="en-US" sz="1600" dirty="0" smtClean="0">
              <a:solidFill>
                <a:schemeClr val="tx2">
                  <a:lumMod val="10000"/>
                </a:schemeClr>
              </a:solidFill>
            </a:endParaRPr>
          </a:p>
        </p:txBody>
      </p:sp>
      <p:sp>
        <p:nvSpPr>
          <p:cNvPr id="6" name="Title 5"/>
          <p:cNvSpPr>
            <a:spLocks noGrp="1"/>
          </p:cNvSpPr>
          <p:nvPr>
            <p:ph type="title"/>
          </p:nvPr>
        </p:nvSpPr>
        <p:spPr/>
        <p:txBody>
          <a:bodyPr/>
          <a:lstStyle/>
          <a:p>
            <a:endParaRPr lang="cs-CZ"/>
          </a:p>
        </p:txBody>
      </p:sp>
    </p:spTree>
    <p:extLst>
      <p:ext uri="{BB962C8B-B14F-4D97-AF65-F5344CB8AC3E}">
        <p14:creationId xmlns:p14="http://schemas.microsoft.com/office/powerpoint/2010/main" val="2011968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noAutofit/>
          </a:bodyPr>
          <a:lstStyle/>
          <a:p>
            <a:r>
              <a:rPr lang="en-US" sz="2800" dirty="0" smtClean="0"/>
              <a:t>Most immigrants come to Czech Republic </a:t>
            </a:r>
            <a:br>
              <a:rPr lang="en-US" sz="2800" dirty="0" smtClean="0"/>
            </a:br>
            <a:r>
              <a:rPr lang="en-US" sz="2800" dirty="0" smtClean="0"/>
              <a:t>for work (42%) and family reasons (23%)</a:t>
            </a:r>
            <a:endParaRPr lang="en-US" sz="28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 y="2324100"/>
            <a:ext cx="9105900" cy="3543300"/>
          </a:xfrm>
          <a:prstGeom prst="rect">
            <a:avLst/>
          </a:prstGeom>
        </p:spPr>
      </p:pic>
      <p:sp>
        <p:nvSpPr>
          <p:cNvPr id="5" name="Content Placeholder 2"/>
          <p:cNvSpPr txBox="1">
            <a:spLocks/>
          </p:cNvSpPr>
          <p:nvPr/>
        </p:nvSpPr>
        <p:spPr>
          <a:xfrm>
            <a:off x="535258" y="6399989"/>
            <a:ext cx="7886700" cy="446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solidFill>
                  <a:schemeClr val="tx2">
                    <a:lumMod val="10000"/>
                  </a:schemeClr>
                </a:solidFill>
              </a:rPr>
              <a:t>Source: </a:t>
            </a:r>
            <a:r>
              <a:rPr lang="sk-SK" sz="1600" dirty="0" smtClean="0">
                <a:solidFill>
                  <a:schemeClr val="tx2">
                    <a:lumMod val="10000"/>
                  </a:schemeClr>
                </a:solidFill>
              </a:rPr>
              <a:t>CEED </a:t>
            </a:r>
            <a:r>
              <a:rPr lang="sk-SK" sz="1600" dirty="0" err="1" smtClean="0">
                <a:solidFill>
                  <a:schemeClr val="tx2">
                    <a:lumMod val="10000"/>
                  </a:schemeClr>
                </a:solidFill>
              </a:rPr>
              <a:t>Institute</a:t>
            </a:r>
            <a:r>
              <a:rPr lang="sk-SK" sz="1600" dirty="0" smtClean="0">
                <a:solidFill>
                  <a:schemeClr val="tx2">
                    <a:lumMod val="10000"/>
                  </a:schemeClr>
                </a:solidFill>
              </a:rPr>
              <a:t> 2014, </a:t>
            </a:r>
            <a:r>
              <a:rPr lang="en-US" sz="1600" dirty="0">
                <a:solidFill>
                  <a:schemeClr val="tx2">
                    <a:lumMod val="10000"/>
                  </a:schemeClr>
                </a:solidFill>
              </a:rPr>
              <a:t>Migration in the 21st </a:t>
            </a:r>
            <a:r>
              <a:rPr lang="en-US" sz="1600" dirty="0" smtClean="0">
                <a:solidFill>
                  <a:schemeClr val="tx2">
                    <a:lumMod val="10000"/>
                  </a:schemeClr>
                </a:solidFill>
              </a:rPr>
              <a:t>century</a:t>
            </a:r>
            <a:r>
              <a:rPr lang="sk-SK" sz="1600" dirty="0" smtClean="0">
                <a:solidFill>
                  <a:schemeClr val="tx2">
                    <a:lumMod val="10000"/>
                  </a:schemeClr>
                </a:solidFill>
              </a:rPr>
              <a:t> </a:t>
            </a:r>
            <a:r>
              <a:rPr lang="en-US" sz="1600" dirty="0" smtClean="0">
                <a:solidFill>
                  <a:schemeClr val="tx2">
                    <a:lumMod val="10000"/>
                  </a:schemeClr>
                </a:solidFill>
              </a:rPr>
              <a:t>from </a:t>
            </a:r>
            <a:r>
              <a:rPr lang="en-US" sz="1600" dirty="0">
                <a:solidFill>
                  <a:schemeClr val="tx2">
                    <a:lumMod val="10000"/>
                  </a:schemeClr>
                </a:solidFill>
              </a:rPr>
              <a:t>the perspective of CEE </a:t>
            </a:r>
            <a:r>
              <a:rPr lang="en-US" sz="1600" dirty="0" smtClean="0">
                <a:solidFill>
                  <a:schemeClr val="tx2">
                    <a:lumMod val="10000"/>
                  </a:schemeClr>
                </a:solidFill>
              </a:rPr>
              <a:t>countries</a:t>
            </a:r>
            <a:r>
              <a:rPr lang="sk-SK" sz="1600" dirty="0" smtClean="0">
                <a:solidFill>
                  <a:schemeClr val="tx2">
                    <a:lumMod val="10000"/>
                  </a:schemeClr>
                </a:solidFill>
              </a:rPr>
              <a:t> </a:t>
            </a:r>
            <a:r>
              <a:rPr lang="en-US" sz="1600" dirty="0" smtClean="0">
                <a:solidFill>
                  <a:schemeClr val="tx2">
                    <a:lumMod val="10000"/>
                  </a:schemeClr>
                </a:solidFill>
              </a:rPr>
              <a:t>– </a:t>
            </a:r>
            <a:r>
              <a:rPr lang="en-US" sz="1600" dirty="0">
                <a:solidFill>
                  <a:schemeClr val="tx2">
                    <a:lumMod val="10000"/>
                  </a:schemeClr>
                </a:solidFill>
              </a:rPr>
              <a:t>an opportunity or a threat?</a:t>
            </a:r>
            <a:br>
              <a:rPr lang="en-US" sz="1600" dirty="0">
                <a:solidFill>
                  <a:schemeClr val="tx2">
                    <a:lumMod val="10000"/>
                  </a:schemeClr>
                </a:solidFill>
              </a:rPr>
            </a:br>
            <a:r>
              <a:rPr lang="en-US" sz="1600" dirty="0">
                <a:solidFill>
                  <a:schemeClr val="tx2">
                    <a:lumMod val="10000"/>
                  </a:schemeClr>
                </a:solidFill>
              </a:rPr>
              <a:t/>
            </a:r>
            <a:br>
              <a:rPr lang="en-US" sz="1600" dirty="0">
                <a:solidFill>
                  <a:schemeClr val="tx2">
                    <a:lumMod val="10000"/>
                  </a:schemeClr>
                </a:solidFill>
              </a:rPr>
            </a:br>
            <a:endParaRPr lang="en-US" sz="1600" dirty="0" smtClean="0">
              <a:solidFill>
                <a:schemeClr val="tx2">
                  <a:lumMod val="10000"/>
                </a:schemeClr>
              </a:solidFill>
            </a:endParaRPr>
          </a:p>
        </p:txBody>
      </p:sp>
    </p:spTree>
    <p:extLst>
      <p:ext uri="{BB962C8B-B14F-4D97-AF65-F5344CB8AC3E}">
        <p14:creationId xmlns:p14="http://schemas.microsoft.com/office/powerpoint/2010/main" val="94444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2800" dirty="0" err="1" smtClean="0"/>
              <a:t>Podíl</a:t>
            </a:r>
            <a:r>
              <a:rPr lang="sk-SK" sz="2800" dirty="0" smtClean="0"/>
              <a:t> </a:t>
            </a:r>
            <a:r>
              <a:rPr lang="sk-SK" sz="2800" dirty="0" err="1"/>
              <a:t>cizinců</a:t>
            </a:r>
            <a:r>
              <a:rPr lang="sk-SK" sz="2800" dirty="0"/>
              <a:t> </a:t>
            </a:r>
            <a:r>
              <a:rPr lang="sk-SK" sz="2800" dirty="0" smtClean="0"/>
              <a:t>v </a:t>
            </a:r>
            <a:r>
              <a:rPr lang="sk-SK" sz="2800" dirty="0" err="1" smtClean="0"/>
              <a:t>populaci</a:t>
            </a:r>
            <a:r>
              <a:rPr lang="sk-SK" sz="2800" dirty="0" smtClean="0"/>
              <a:t> je </a:t>
            </a:r>
            <a:r>
              <a:rPr lang="sk-SK" sz="2800" dirty="0" err="1" smtClean="0"/>
              <a:t>přes</a:t>
            </a:r>
            <a:r>
              <a:rPr lang="sk-SK" sz="2800" dirty="0" smtClean="0"/>
              <a:t> </a:t>
            </a:r>
            <a:r>
              <a:rPr lang="sk-SK" sz="2800" dirty="0"/>
              <a:t>4 % </a:t>
            </a:r>
            <a:r>
              <a:rPr lang="sk-SK" sz="2800" dirty="0" smtClean="0"/>
              <a:t>od </a:t>
            </a:r>
            <a:r>
              <a:rPr lang="sk-SK" sz="2800" dirty="0"/>
              <a:t>roku </a:t>
            </a:r>
            <a:r>
              <a:rPr lang="sk-SK" sz="2800" dirty="0" smtClean="0"/>
              <a:t>2008.</a:t>
            </a:r>
            <a:endParaRPr lang="sk-SK" sz="2800" dirty="0"/>
          </a:p>
        </p:txBody>
      </p:sp>
      <p:sp>
        <p:nvSpPr>
          <p:cNvPr id="3" name="Content Placeholder 2"/>
          <p:cNvSpPr>
            <a:spLocks noGrp="1"/>
          </p:cNvSpPr>
          <p:nvPr>
            <p:ph idx="1"/>
          </p:nvPr>
        </p:nvSpPr>
        <p:spPr>
          <a:xfrm>
            <a:off x="628650" y="5754029"/>
            <a:ext cx="7886700" cy="422934"/>
          </a:xfrm>
        </p:spPr>
        <p:txBody>
          <a:bodyPr>
            <a:normAutofit/>
          </a:bodyPr>
          <a:lstStyle/>
          <a:p>
            <a:pPr marL="0" indent="0">
              <a:buNone/>
            </a:pPr>
            <a:r>
              <a:rPr lang="en-US" sz="1200" dirty="0"/>
              <a:t>Source: http://www.czso.cz/csu/cizinci.nsf/kapitola/ciz_pocet_cizincu</a:t>
            </a:r>
          </a:p>
          <a:p>
            <a:pPr marL="0" indent="0">
              <a:buNone/>
            </a:pPr>
            <a:endParaRPr lang="sk-SK" sz="1200" dirty="0"/>
          </a:p>
        </p:txBody>
      </p:sp>
      <p:pic>
        <p:nvPicPr>
          <p:cNvPr id="1026" name="Picture 2" descr="http://www.czso.cz/csu/cizinci.nsf/3c54b1b80ef3ef6cc125723d004a7ccc/1021415a03a97062c125723d005a0dc7/Obsah/0.84?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8" y="1981200"/>
            <a:ext cx="8361242" cy="452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0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609600" y="914400"/>
            <a:ext cx="8229600" cy="608013"/>
          </a:xfrm>
        </p:spPr>
        <p:txBody>
          <a:bodyPr>
            <a:noAutofit/>
          </a:bodyPr>
          <a:lstStyle/>
          <a:p>
            <a:pPr eaLnBrk="1" hangingPunct="1">
              <a:defRPr/>
            </a:pPr>
            <a:r>
              <a:rPr lang="en-US">
                <a:effectLst>
                  <a:outerShdw blurRad="38100" dist="38100" dir="2700000" algn="tl">
                    <a:srgbClr val="000000"/>
                  </a:outerShdw>
                </a:effectLst>
              </a:rPr>
              <a:t>Introduction</a:t>
            </a:r>
          </a:p>
        </p:txBody>
      </p:sp>
      <p:sp>
        <p:nvSpPr>
          <p:cNvPr id="29698" name="Rectangle 3"/>
          <p:cNvSpPr>
            <a:spLocks noGrp="1" noChangeArrowheads="1"/>
          </p:cNvSpPr>
          <p:nvPr>
            <p:ph type="body" idx="4294967295"/>
          </p:nvPr>
        </p:nvSpPr>
        <p:spPr>
          <a:xfrm>
            <a:off x="914400" y="2057400"/>
            <a:ext cx="8229600" cy="2438400"/>
          </a:xfrm>
        </p:spPr>
        <p:txBody>
          <a:bodyPr/>
          <a:lstStyle/>
          <a:p>
            <a:pPr eaLnBrk="1" hangingPunct="1"/>
            <a:r>
              <a:rPr lang="en-US" sz="2800" smtClean="0"/>
              <a:t>Labor mobility is the mechanism labor markets use to improve the allocation of workers to firms.</a:t>
            </a: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Undocumented immigration </a:t>
            </a:r>
            <a:r>
              <a:rPr lang="en-US" sz="4000" dirty="0" smtClean="0"/>
              <a:t>is </a:t>
            </a:r>
            <a:r>
              <a:rPr lang="en-US" sz="4000" dirty="0" smtClean="0"/>
              <a:t>small</a:t>
            </a:r>
            <a:endParaRPr lang="en-US" sz="4000" dirty="0"/>
          </a:p>
        </p:txBody>
      </p:sp>
      <p:pic>
        <p:nvPicPr>
          <p:cNvPr id="4100" name="Picture 4" descr="http://www.czso.cz/csu/cizinci.nsf/3c54b1b80ef3ef6cc125723d004a7ccc/0562aeccd67eca06c125723d005a371d/Obsah/0.84?OpenElement&amp;FieldElemForm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87" y="1813538"/>
            <a:ext cx="7532108" cy="45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00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rmAutofit fontScale="90000"/>
          </a:bodyPr>
          <a:lstStyle/>
          <a:p>
            <a:r>
              <a:rPr lang="en-US" sz="3600" dirty="0" smtClean="0"/>
              <a:t>60% of immigrants in the </a:t>
            </a:r>
            <a:r>
              <a:rPr lang="en-US" sz="3600" dirty="0" smtClean="0"/>
              <a:t>Czech Republic </a:t>
            </a:r>
            <a:br>
              <a:rPr lang="en-US" sz="3600" dirty="0" smtClean="0"/>
            </a:br>
            <a:r>
              <a:rPr lang="en-US" sz="3600" dirty="0" smtClean="0"/>
              <a:t>is of non-EU origin. </a:t>
            </a:r>
            <a:endParaRPr lang="sk-SK" sz="3600" dirty="0"/>
          </a:p>
        </p:txBody>
      </p:sp>
      <p:sp>
        <p:nvSpPr>
          <p:cNvPr id="3" name="Content Placeholder 2"/>
          <p:cNvSpPr>
            <a:spLocks noGrp="1"/>
          </p:cNvSpPr>
          <p:nvPr>
            <p:ph idx="1"/>
          </p:nvPr>
        </p:nvSpPr>
        <p:spPr>
          <a:xfrm>
            <a:off x="1817694" y="4995175"/>
            <a:ext cx="5840406" cy="456698"/>
          </a:xfrm>
        </p:spPr>
        <p:txBody>
          <a:bodyPr>
            <a:normAutofit fontScale="92500"/>
          </a:bodyPr>
          <a:lstStyle/>
          <a:p>
            <a:pPr marL="0" indent="0">
              <a:buNone/>
            </a:pPr>
            <a:r>
              <a:rPr lang="sk-SK" sz="1350" dirty="0" err="1"/>
              <a:t>Pramen</a:t>
            </a:r>
            <a:r>
              <a:rPr lang="sk-SK" sz="1350" dirty="0"/>
              <a:t>: </a:t>
            </a:r>
            <a:r>
              <a:rPr lang="sk-SK" sz="1350" dirty="0" err="1"/>
              <a:t>Ředitelství</a:t>
            </a:r>
            <a:r>
              <a:rPr lang="sk-SK" sz="1350" dirty="0"/>
              <a:t> služby </a:t>
            </a:r>
            <a:r>
              <a:rPr lang="sk-SK" sz="1350" dirty="0" err="1"/>
              <a:t>cizinecké</a:t>
            </a:r>
            <a:r>
              <a:rPr lang="sk-SK" sz="1350" dirty="0"/>
              <a:t> a pohraniční </a:t>
            </a:r>
            <a:r>
              <a:rPr lang="sk-SK" sz="1350" dirty="0" err="1"/>
              <a:t>policie</a:t>
            </a:r>
            <a:r>
              <a:rPr lang="sk-SK" sz="1350" dirty="0"/>
              <a:t> Ministerstva </a:t>
            </a:r>
            <a:r>
              <a:rPr lang="sk-SK" sz="1350" dirty="0" err="1"/>
              <a:t>vnitra</a:t>
            </a:r>
            <a:r>
              <a:rPr lang="sk-SK" sz="1350" dirty="0"/>
              <a:t> ČR</a:t>
            </a:r>
          </a:p>
        </p:txBody>
      </p:sp>
      <p:graphicFrame>
        <p:nvGraphicFramePr>
          <p:cNvPr id="4" name="Object 3"/>
          <p:cNvGraphicFramePr>
            <a:graphicFrameLocks noChangeAspect="1"/>
          </p:cNvGraphicFramePr>
          <p:nvPr>
            <p:extLst>
              <p:ext uri="{D42A27DB-BD31-4B8C-83A1-F6EECF244321}">
                <p14:modId xmlns:p14="http://schemas.microsoft.com/office/powerpoint/2010/main" val="1327422940"/>
              </p:ext>
            </p:extLst>
          </p:nvPr>
        </p:nvGraphicFramePr>
        <p:xfrm>
          <a:off x="2013166" y="2120828"/>
          <a:ext cx="4663883" cy="2860394"/>
        </p:xfrm>
        <a:graphic>
          <a:graphicData uri="http://schemas.openxmlformats.org/presentationml/2006/ole">
            <mc:AlternateContent xmlns:mc="http://schemas.openxmlformats.org/markup-compatibility/2006">
              <mc:Choice xmlns:v="urn:schemas-microsoft-com:vml" Requires="v">
                <p:oleObj spid="_x0000_s20483" name="Worksheet" r:id="rId3" imgW="3291840" imgH="2019228" progId="Excel.Sheet.8">
                  <p:embed/>
                </p:oleObj>
              </mc:Choice>
              <mc:Fallback>
                <p:oleObj name="Worksheet" r:id="rId3" imgW="3291840" imgH="2019228" progId="Excel.Sheet.8">
                  <p:embed/>
                  <p:pic>
                    <p:nvPicPr>
                      <p:cNvPr id="0" name=""/>
                      <p:cNvPicPr/>
                      <p:nvPr/>
                    </p:nvPicPr>
                    <p:blipFill>
                      <a:blip r:embed="rId4"/>
                      <a:stretch>
                        <a:fillRect/>
                      </a:stretch>
                    </p:blipFill>
                    <p:spPr>
                      <a:xfrm>
                        <a:off x="2013166" y="2120828"/>
                        <a:ext cx="4663883" cy="2860394"/>
                      </a:xfrm>
                      <a:prstGeom prst="rect">
                        <a:avLst/>
                      </a:prstGeom>
                    </p:spPr>
                  </p:pic>
                </p:oleObj>
              </mc:Fallback>
            </mc:AlternateContent>
          </a:graphicData>
        </a:graphic>
      </p:graphicFrame>
      <p:sp>
        <p:nvSpPr>
          <p:cNvPr id="5" name="Content Placeholder 2"/>
          <p:cNvSpPr txBox="1">
            <a:spLocks/>
          </p:cNvSpPr>
          <p:nvPr/>
        </p:nvSpPr>
        <p:spPr>
          <a:xfrm>
            <a:off x="628650" y="5435416"/>
            <a:ext cx="7886700" cy="1188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tx2">
                    <a:lumMod val="10000"/>
                  </a:schemeClr>
                </a:solidFill>
              </a:rPr>
              <a:t>Source: CZSO</a:t>
            </a:r>
          </a:p>
          <a:p>
            <a:pPr marL="0" indent="0">
              <a:buFont typeface="Arial" panose="020B0604020202020204" pitchFamily="34" charset="0"/>
              <a:buNone/>
            </a:pPr>
            <a:r>
              <a:rPr lang="en-US" sz="1600" dirty="0" smtClean="0">
                <a:solidFill>
                  <a:schemeClr val="tx2">
                    <a:lumMod val="10000"/>
                  </a:schemeClr>
                </a:solidFill>
              </a:rPr>
              <a:t>Note: Interestingly the relative size of dominant ethnic groups is approximately the same in both years but the ranking has changed. The pool of immigrants is very vivid and changing. </a:t>
            </a:r>
          </a:p>
          <a:p>
            <a:pPr marL="0" indent="0">
              <a:buFont typeface="Arial" panose="020B0604020202020204" pitchFamily="34" charset="0"/>
              <a:buNone/>
            </a:pPr>
            <a:endParaRPr lang="sk-SK" sz="1600" dirty="0">
              <a:solidFill>
                <a:schemeClr val="tx2">
                  <a:lumMod val="10000"/>
                </a:schemeClr>
              </a:solidFill>
            </a:endParaRPr>
          </a:p>
        </p:txBody>
      </p:sp>
    </p:spTree>
    <p:extLst>
      <p:ext uri="{BB962C8B-B14F-4D97-AF65-F5344CB8AC3E}">
        <p14:creationId xmlns:p14="http://schemas.microsoft.com/office/powerpoint/2010/main" val="3658236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381000" y="762000"/>
            <a:ext cx="8229600" cy="1600200"/>
          </a:xfrm>
        </p:spPr>
        <p:txBody>
          <a:bodyPr>
            <a:noAutofit/>
          </a:bodyPr>
          <a:lstStyle/>
          <a:p>
            <a:pPr eaLnBrk="1" hangingPunct="1">
              <a:defRPr/>
            </a:pPr>
            <a:r>
              <a:rPr lang="en-US">
                <a:effectLst>
                  <a:outerShdw blurRad="38100" dist="38100" dir="2700000" algn="tl">
                    <a:srgbClr val="000000"/>
                  </a:outerShdw>
                </a:effectLst>
              </a:rPr>
              <a:t>Immigrant Performance in the U.S. Labor Market</a:t>
            </a:r>
          </a:p>
        </p:txBody>
      </p:sp>
      <p:sp>
        <p:nvSpPr>
          <p:cNvPr id="40962" name="Rectangle 3"/>
          <p:cNvSpPr>
            <a:spLocks noGrp="1" noChangeArrowheads="1"/>
          </p:cNvSpPr>
          <p:nvPr>
            <p:ph type="body" idx="4294967295"/>
          </p:nvPr>
        </p:nvSpPr>
        <p:spPr>
          <a:xfrm>
            <a:off x="304800" y="2590800"/>
            <a:ext cx="8229600" cy="3992563"/>
          </a:xfrm>
        </p:spPr>
        <p:txBody>
          <a:bodyPr/>
          <a:lstStyle/>
          <a:p>
            <a:pPr eaLnBrk="1" hangingPunct="1"/>
            <a:r>
              <a:rPr lang="en-US" smtClean="0"/>
              <a:t>Immigrants who can adapt well and are successful in new jobs make a significant contribution to economic growth.</a:t>
            </a:r>
          </a:p>
          <a:p>
            <a:pPr eaLnBrk="1" hangingPunct="1"/>
            <a:endParaRPr lang="en-US" sz="1200" smtClean="0"/>
          </a:p>
          <a:p>
            <a:pPr eaLnBrk="1" hangingPunct="1"/>
            <a:r>
              <a:rPr lang="en-US" smtClean="0"/>
              <a:t>The economic impact of immigration depends on the skill composition of the immigrant flow.</a:t>
            </a: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026"/>
          <p:cNvSpPr>
            <a:spLocks noGrp="1" noChangeArrowheads="1"/>
          </p:cNvSpPr>
          <p:nvPr>
            <p:ph type="title" idx="4294967295"/>
          </p:nvPr>
        </p:nvSpPr>
        <p:spPr>
          <a:xfrm>
            <a:off x="457200" y="1219200"/>
            <a:ext cx="8229600" cy="831850"/>
          </a:xfrm>
        </p:spPr>
        <p:txBody>
          <a:bodyPr>
            <a:noAutofit/>
          </a:bodyPr>
          <a:lstStyle/>
          <a:p>
            <a:pPr eaLnBrk="1" hangingPunct="1">
              <a:defRPr/>
            </a:pPr>
            <a:r>
              <a:rPr lang="en-US" sz="3600">
                <a:effectLst>
                  <a:outerShdw blurRad="38100" dist="38100" dir="2700000" algn="tl">
                    <a:srgbClr val="000000"/>
                  </a:outerShdw>
                </a:effectLst>
                <a:cs typeface="Times New Roman" pitchFamily="18" charset="0"/>
              </a:rPr>
              <a:t>The Age-Earnings Profiles of Immigrant and Native Men in the Cross Section</a:t>
            </a:r>
            <a:endParaRPr lang="en-US" sz="3600">
              <a:effectLst>
                <a:outerShdw blurRad="38100" dist="38100" dir="2700000" algn="tl">
                  <a:srgbClr val="000000"/>
                </a:outerShdw>
              </a:effectLst>
            </a:endParaRPr>
          </a:p>
        </p:txBody>
      </p:sp>
      <p:sp>
        <p:nvSpPr>
          <p:cNvPr id="41986" name="Rectangle 1029"/>
          <p:cNvSpPr>
            <a:spLocks noChangeArrowheads="1"/>
          </p:cNvSpPr>
          <p:nvPr/>
        </p:nvSpPr>
        <p:spPr bwMode="auto">
          <a:xfrm>
            <a:off x="2338388" y="2076450"/>
            <a:ext cx="9144000" cy="0"/>
          </a:xfrm>
          <a:prstGeom prst="rect">
            <a:avLst/>
          </a:prstGeom>
          <a:noFill/>
          <a:ln w="9525">
            <a:noFill/>
            <a:miter lim="800000"/>
            <a:headEnd/>
            <a:tailEnd/>
          </a:ln>
        </p:spPr>
        <p:txBody>
          <a:bodyPr>
            <a:spAutoFit/>
          </a:bodyPr>
          <a:lstStyle/>
          <a:p>
            <a:endParaRPr lang="en-US" b="0"/>
          </a:p>
        </p:txBody>
      </p:sp>
      <p:pic>
        <p:nvPicPr>
          <p:cNvPr id="41987" name="Picture 1" descr="bor23208_0804.eps"/>
          <p:cNvPicPr>
            <a:picLocks noChangeAspect="1"/>
          </p:cNvPicPr>
          <p:nvPr/>
        </p:nvPicPr>
        <p:blipFill>
          <a:blip r:embed="rId2"/>
          <a:srcRect/>
          <a:stretch>
            <a:fillRect/>
          </a:stretch>
        </p:blipFill>
        <p:spPr bwMode="auto">
          <a:xfrm>
            <a:off x="914400" y="2286000"/>
            <a:ext cx="6934200" cy="39322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a:xfrm>
            <a:off x="533400" y="990600"/>
            <a:ext cx="8229600" cy="608013"/>
          </a:xfrm>
        </p:spPr>
        <p:txBody>
          <a:bodyPr>
            <a:noAutofit/>
          </a:bodyPr>
          <a:lstStyle/>
          <a:p>
            <a:pPr eaLnBrk="1" hangingPunct="1">
              <a:defRPr/>
            </a:pPr>
            <a:r>
              <a:rPr lang="en-US">
                <a:effectLst>
                  <a:outerShdw blurRad="38100" dist="38100" dir="2700000" algn="tl">
                    <a:srgbClr val="000000"/>
                  </a:outerShdw>
                </a:effectLst>
              </a:rPr>
              <a:t>The Decision to Immigrate</a:t>
            </a:r>
          </a:p>
        </p:txBody>
      </p:sp>
      <p:sp>
        <p:nvSpPr>
          <p:cNvPr id="43010" name="Rectangle 3"/>
          <p:cNvSpPr>
            <a:spLocks noGrp="1" noChangeArrowheads="1"/>
          </p:cNvSpPr>
          <p:nvPr>
            <p:ph type="body" idx="4294967295"/>
          </p:nvPr>
        </p:nvSpPr>
        <p:spPr>
          <a:xfrm>
            <a:off x="381000" y="1905000"/>
            <a:ext cx="8229600" cy="4495800"/>
          </a:xfrm>
        </p:spPr>
        <p:txBody>
          <a:bodyPr/>
          <a:lstStyle/>
          <a:p>
            <a:pPr eaLnBrk="1" hangingPunct="1"/>
            <a:r>
              <a:rPr lang="en-US" sz="2800" smtClean="0"/>
              <a:t>Skills vary across country-of-origin (or source country) immigrant groups.</a:t>
            </a:r>
          </a:p>
          <a:p>
            <a:pPr eaLnBrk="1" hangingPunct="1"/>
            <a:endParaRPr lang="en-US" sz="1400" smtClean="0"/>
          </a:p>
          <a:p>
            <a:pPr eaLnBrk="1" hangingPunct="1"/>
            <a:r>
              <a:rPr lang="en-US" sz="2800" smtClean="0"/>
              <a:t>The general rule: Workers decide to immigrate if U.S. earnings exceed earnings in the source country.</a:t>
            </a:r>
          </a:p>
          <a:p>
            <a:pPr lvl="1" eaLnBrk="1" hangingPunct="1"/>
            <a:r>
              <a:rPr lang="en-US" sz="2000" smtClean="0"/>
              <a:t>The decision ultimately depends on individual skills and the returns to those skills in the source and destination countries.</a:t>
            </a: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381000" y="1106487"/>
            <a:ext cx="8229600" cy="950913"/>
          </a:xfrm>
        </p:spPr>
        <p:txBody>
          <a:bodyPr>
            <a:noAutofit/>
          </a:bodyPr>
          <a:lstStyle/>
          <a:p>
            <a:pPr eaLnBrk="1" hangingPunct="1">
              <a:defRPr/>
            </a:pPr>
            <a:r>
              <a:rPr lang="en-US" sz="4400" dirty="0">
                <a:effectLst>
                  <a:outerShdw blurRad="38100" dist="38100" dir="2700000" algn="tl">
                    <a:srgbClr val="000000"/>
                  </a:outerShdw>
                </a:effectLst>
              </a:rPr>
              <a:t>Cohort Effects and the Immigrant Age-Earnings Profile</a:t>
            </a:r>
          </a:p>
        </p:txBody>
      </p:sp>
      <p:sp>
        <p:nvSpPr>
          <p:cNvPr id="16401" name="Rectangle 5"/>
          <p:cNvSpPr>
            <a:spLocks noChangeArrowheads="1"/>
          </p:cNvSpPr>
          <p:nvPr/>
        </p:nvSpPr>
        <p:spPr bwMode="auto">
          <a:xfrm>
            <a:off x="0" y="1704975"/>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16399" name="Object 15"/>
          <p:cNvGraphicFramePr>
            <a:graphicFrameLocks noChangeAspect="1"/>
          </p:cNvGraphicFramePr>
          <p:nvPr/>
        </p:nvGraphicFramePr>
        <p:xfrm>
          <a:off x="990600" y="2057400"/>
          <a:ext cx="4652963" cy="4465638"/>
        </p:xfrm>
        <a:graphic>
          <a:graphicData uri="http://schemas.openxmlformats.org/presentationml/2006/ole">
            <mc:AlternateContent xmlns:mc="http://schemas.openxmlformats.org/markup-compatibility/2006">
              <mc:Choice xmlns:v="urn:schemas-microsoft-com:vml" Requires="v">
                <p:oleObj spid="_x0000_s16405" name="Picture" r:id="rId3" imgW="3711960" imgH="3446640" progId="Word.Picture.8">
                  <p:embed/>
                </p:oleObj>
              </mc:Choice>
              <mc:Fallback>
                <p:oleObj name="Picture" r:id="rId3" imgW="3711960" imgH="3446640" progId="Word.Picture.8">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4652963" cy="446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Text Box 6"/>
          <p:cNvSpPr txBox="1">
            <a:spLocks noChangeArrowheads="1"/>
          </p:cNvSpPr>
          <p:nvPr/>
        </p:nvSpPr>
        <p:spPr bwMode="auto">
          <a:xfrm>
            <a:off x="6248400" y="2895600"/>
            <a:ext cx="2438400" cy="2225675"/>
          </a:xfrm>
          <a:prstGeom prst="rect">
            <a:avLst/>
          </a:prstGeom>
          <a:noFill/>
          <a:ln w="9525">
            <a:noFill/>
            <a:miter lim="800000"/>
            <a:headEnd/>
            <a:tailEnd/>
          </a:ln>
        </p:spPr>
        <p:txBody>
          <a:bodyPr>
            <a:spAutoFit/>
          </a:bodyPr>
          <a:lstStyle/>
          <a:p>
            <a:r>
              <a:rPr lang="en-US" sz="2000" b="0">
                <a:solidFill>
                  <a:srgbClr val="275093"/>
                </a:solidFill>
              </a:rPr>
              <a:t>The cross-sectional age-earnings profile erroneously suggests that immigrant earnings grow faster than those of natives.</a:t>
            </a: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381000" y="1130300"/>
            <a:ext cx="8229600" cy="850900"/>
          </a:xfrm>
        </p:spPr>
        <p:txBody>
          <a:bodyPr>
            <a:noAutofit/>
          </a:bodyPr>
          <a:lstStyle/>
          <a:p>
            <a:pPr eaLnBrk="1" hangingPunct="1">
              <a:defRPr/>
            </a:pPr>
            <a:r>
              <a:rPr lang="en-US" sz="3200" dirty="0">
                <a:effectLst>
                  <a:outerShdw blurRad="38100" dist="38100" dir="2700000" algn="tl">
                    <a:srgbClr val="000000"/>
                  </a:outerShdw>
                </a:effectLst>
              </a:rPr>
              <a:t>The Wage Differential between Immigrants and Native Men at Time of Entry</a:t>
            </a:r>
          </a:p>
        </p:txBody>
      </p:sp>
      <p:pic>
        <p:nvPicPr>
          <p:cNvPr id="46082" name="Picture 1" descr="bor23208_0806.eps"/>
          <p:cNvPicPr>
            <a:picLocks noChangeAspect="1"/>
          </p:cNvPicPr>
          <p:nvPr/>
        </p:nvPicPr>
        <p:blipFill>
          <a:blip r:embed="rId2"/>
          <a:srcRect/>
          <a:stretch>
            <a:fillRect/>
          </a:stretch>
        </p:blipFill>
        <p:spPr bwMode="auto">
          <a:xfrm>
            <a:off x="990600" y="1981200"/>
            <a:ext cx="6934200" cy="43307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381000" y="1143000"/>
            <a:ext cx="8229600" cy="950913"/>
          </a:xfrm>
        </p:spPr>
        <p:txBody>
          <a:bodyPr>
            <a:noAutofit/>
          </a:bodyPr>
          <a:lstStyle/>
          <a:p>
            <a:pPr eaLnBrk="1" hangingPunct="1">
              <a:defRPr/>
            </a:pPr>
            <a:r>
              <a:rPr lang="en-US" sz="3600">
                <a:effectLst>
                  <a:outerShdw blurRad="38100" dist="38100" dir="2700000" algn="tl">
                    <a:srgbClr val="000000"/>
                  </a:outerShdw>
                </a:effectLst>
              </a:rPr>
              <a:t>Evolution of Wages for Specific Immigrant Cohorts over the Life Cycle</a:t>
            </a:r>
          </a:p>
        </p:txBody>
      </p:sp>
      <p:pic>
        <p:nvPicPr>
          <p:cNvPr id="47106" name="Picture 2" descr="bor23208_0807.eps"/>
          <p:cNvPicPr>
            <a:picLocks noChangeAspect="1"/>
          </p:cNvPicPr>
          <p:nvPr/>
        </p:nvPicPr>
        <p:blipFill>
          <a:blip r:embed="rId2"/>
          <a:srcRect/>
          <a:stretch>
            <a:fillRect/>
          </a:stretch>
        </p:blipFill>
        <p:spPr bwMode="auto">
          <a:xfrm>
            <a:off x="1066800" y="2209800"/>
            <a:ext cx="6858000" cy="41544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457200" y="1143000"/>
            <a:ext cx="8229600" cy="608013"/>
          </a:xfrm>
        </p:spPr>
        <p:txBody>
          <a:bodyPr>
            <a:noAutofit/>
          </a:bodyPr>
          <a:lstStyle/>
          <a:p>
            <a:pPr eaLnBrk="1" hangingPunct="1">
              <a:defRPr/>
            </a:pPr>
            <a:r>
              <a:rPr lang="en-US" dirty="0">
                <a:effectLst>
                  <a:outerShdw blurRad="38100" dist="38100" dir="2700000" algn="tl">
                    <a:srgbClr val="000000"/>
                  </a:outerShdw>
                </a:effectLst>
              </a:rPr>
              <a:t>The Roy Model</a:t>
            </a:r>
          </a:p>
        </p:txBody>
      </p:sp>
      <p:sp>
        <p:nvSpPr>
          <p:cNvPr id="48130" name="Rectangle 3"/>
          <p:cNvSpPr>
            <a:spLocks noGrp="1" noChangeArrowheads="1"/>
          </p:cNvSpPr>
          <p:nvPr>
            <p:ph type="body" idx="4294967295"/>
          </p:nvPr>
        </p:nvSpPr>
        <p:spPr>
          <a:xfrm>
            <a:off x="304800" y="2057400"/>
            <a:ext cx="8229600" cy="3200400"/>
          </a:xfrm>
        </p:spPr>
        <p:txBody>
          <a:bodyPr/>
          <a:lstStyle/>
          <a:p>
            <a:pPr eaLnBrk="1" hangingPunct="1"/>
            <a:r>
              <a:rPr lang="en-US" sz="2800" smtClean="0"/>
              <a:t>The Roy model considers the skill composition of workers in the source country.</a:t>
            </a:r>
          </a:p>
          <a:p>
            <a:pPr lvl="1" eaLnBrk="1" hangingPunct="1"/>
            <a:r>
              <a:rPr lang="en-US" sz="1800" smtClean="0"/>
              <a:t>Positive selection: immigrants who are very skilled do relatively well in the U.S.</a:t>
            </a:r>
          </a:p>
          <a:p>
            <a:pPr lvl="1" eaLnBrk="1" hangingPunct="1"/>
            <a:r>
              <a:rPr lang="en-US" sz="1800" smtClean="0"/>
              <a:t>Negative selection: immigrants who are unskilled do relatively well in the U.S.</a:t>
            </a:r>
          </a:p>
          <a:p>
            <a:pPr lvl="1" eaLnBrk="1" hangingPunct="1"/>
            <a:r>
              <a:rPr lang="en-US" sz="1800" smtClean="0"/>
              <a:t>The relative return to skills determines the skill composition of the immigrants from different source countries.</a:t>
            </a: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0" y="990600"/>
            <a:ext cx="9144000" cy="1143000"/>
          </a:xfrm>
        </p:spPr>
        <p:txBody>
          <a:bodyPr>
            <a:noAutofit/>
          </a:bodyPr>
          <a:lstStyle/>
          <a:p>
            <a:pPr eaLnBrk="1" hangingPunct="1">
              <a:defRPr/>
            </a:pPr>
            <a:r>
              <a:rPr lang="en-US" sz="4200" dirty="0">
                <a:effectLst>
                  <a:outerShdw blurRad="38100" dist="38100" dir="2700000" algn="tl">
                    <a:srgbClr val="000000"/>
                  </a:outerShdw>
                </a:effectLst>
                <a:cs typeface="Times New Roman" pitchFamily="18" charset="0"/>
              </a:rPr>
              <a:t>The Distribution of Skills in the Source Country</a:t>
            </a:r>
            <a:endParaRPr lang="en-US" sz="4200" dirty="0">
              <a:effectLst>
                <a:outerShdw blurRad="38100" dist="38100" dir="2700000" algn="tl">
                  <a:srgbClr val="000000"/>
                </a:outerShdw>
              </a:effectLst>
            </a:endParaRPr>
          </a:p>
        </p:txBody>
      </p:sp>
      <p:sp>
        <p:nvSpPr>
          <p:cNvPr id="49154" name="Rectangle 5"/>
          <p:cNvSpPr>
            <a:spLocks noChangeArrowheads="1"/>
          </p:cNvSpPr>
          <p:nvPr/>
        </p:nvSpPr>
        <p:spPr bwMode="auto">
          <a:xfrm>
            <a:off x="2133600" y="2405063"/>
            <a:ext cx="9144000" cy="0"/>
          </a:xfrm>
          <a:prstGeom prst="rect">
            <a:avLst/>
          </a:prstGeom>
          <a:noFill/>
          <a:ln w="9525">
            <a:noFill/>
            <a:miter lim="800000"/>
            <a:headEnd/>
            <a:tailEnd/>
          </a:ln>
        </p:spPr>
        <p:txBody>
          <a:bodyPr>
            <a:spAutoFit/>
          </a:bodyPr>
          <a:lstStyle/>
          <a:p>
            <a:endParaRPr lang="en-US" b="0"/>
          </a:p>
        </p:txBody>
      </p:sp>
      <p:sp>
        <p:nvSpPr>
          <p:cNvPr id="49155" name="Rectangle 16"/>
          <p:cNvSpPr>
            <a:spLocks noChangeArrowheads="1"/>
          </p:cNvSpPr>
          <p:nvPr/>
        </p:nvSpPr>
        <p:spPr bwMode="auto">
          <a:xfrm>
            <a:off x="1295400" y="4800600"/>
            <a:ext cx="7467600" cy="1616075"/>
          </a:xfrm>
          <a:prstGeom prst="rect">
            <a:avLst/>
          </a:prstGeom>
          <a:noFill/>
          <a:ln w="9525">
            <a:noFill/>
            <a:miter lim="800000"/>
            <a:headEnd/>
            <a:tailEnd/>
          </a:ln>
        </p:spPr>
        <p:txBody>
          <a:bodyPr>
            <a:spAutoFit/>
          </a:bodyPr>
          <a:lstStyle/>
          <a:p>
            <a:r>
              <a:rPr lang="en-US" sz="2000" b="0">
                <a:solidFill>
                  <a:srgbClr val="275093"/>
                </a:solidFill>
                <a:cs typeface="Times New Roman" pitchFamily="18" charset="0"/>
              </a:rPr>
              <a:t>The distribution of skills in the source country gives the frequency of workers in each skill level. If immigrants have above-average skills, the immigrant flow is positively selected. If immigrants have below-average skills, the immigrant flow is negatively selected.</a:t>
            </a:r>
            <a:r>
              <a:rPr lang="en-US" sz="2000" b="0">
                <a:solidFill>
                  <a:srgbClr val="275093"/>
                </a:solidFill>
              </a:rPr>
              <a:t> </a:t>
            </a:r>
          </a:p>
        </p:txBody>
      </p:sp>
      <p:grpSp>
        <p:nvGrpSpPr>
          <p:cNvPr id="49156" name="Group 2"/>
          <p:cNvGrpSpPr>
            <a:grpSpLocks noChangeAspect="1"/>
          </p:cNvGrpSpPr>
          <p:nvPr/>
        </p:nvGrpSpPr>
        <p:grpSpPr bwMode="auto">
          <a:xfrm>
            <a:off x="2133600" y="2057400"/>
            <a:ext cx="4791075" cy="2790825"/>
            <a:chOff x="0" y="0"/>
            <a:chExt cx="8625" cy="5025"/>
          </a:xfrm>
        </p:grpSpPr>
        <p:sp>
          <p:nvSpPr>
            <p:cNvPr id="49159" name="AutoShape 3"/>
            <p:cNvSpPr>
              <a:spLocks noChangeAspect="1" noChangeArrowheads="1"/>
            </p:cNvSpPr>
            <p:nvPr/>
          </p:nvSpPr>
          <p:spPr bwMode="auto">
            <a:xfrm>
              <a:off x="0" y="0"/>
              <a:ext cx="8625" cy="5025"/>
            </a:xfrm>
            <a:prstGeom prst="rect">
              <a:avLst/>
            </a:prstGeom>
            <a:noFill/>
            <a:ln w="9525">
              <a:noFill/>
              <a:miter lim="800000"/>
              <a:headEnd/>
              <a:tailEnd/>
            </a:ln>
          </p:spPr>
          <p:txBody>
            <a:bodyPr/>
            <a:lstStyle/>
            <a:p>
              <a:endParaRPr lang="en-US" b="0"/>
            </a:p>
          </p:txBody>
        </p:sp>
        <p:sp>
          <p:nvSpPr>
            <p:cNvPr id="49160" name="Freeform 4"/>
            <p:cNvSpPr>
              <a:spLocks/>
            </p:cNvSpPr>
            <p:nvPr/>
          </p:nvSpPr>
          <p:spPr bwMode="auto">
            <a:xfrm>
              <a:off x="1188" y="1038"/>
              <a:ext cx="6432" cy="3325"/>
            </a:xfrm>
            <a:custGeom>
              <a:avLst/>
              <a:gdLst>
                <a:gd name="T0" fmla="*/ 0 w 6432"/>
                <a:gd name="T1" fmla="*/ 3304 h 3325"/>
                <a:gd name="T2" fmla="*/ 0 w 6432"/>
                <a:gd name="T3" fmla="*/ 3304 h 3325"/>
                <a:gd name="T4" fmla="*/ 139 w 6432"/>
                <a:gd name="T5" fmla="*/ 2896 h 3325"/>
                <a:gd name="T6" fmla="*/ 279 w 6432"/>
                <a:gd name="T7" fmla="*/ 2514 h 3325"/>
                <a:gd name="T8" fmla="*/ 427 w 6432"/>
                <a:gd name="T9" fmla="*/ 2155 h 3325"/>
                <a:gd name="T10" fmla="*/ 573 w 6432"/>
                <a:gd name="T11" fmla="*/ 1825 h 3325"/>
                <a:gd name="T12" fmla="*/ 728 w 6432"/>
                <a:gd name="T13" fmla="*/ 1525 h 3325"/>
                <a:gd name="T14" fmla="*/ 888 w 6432"/>
                <a:gd name="T15" fmla="*/ 1257 h 3325"/>
                <a:gd name="T16" fmla="*/ 1046 w 6432"/>
                <a:gd name="T17" fmla="*/ 1009 h 3325"/>
                <a:gd name="T18" fmla="*/ 1211 w 6432"/>
                <a:gd name="T19" fmla="*/ 792 h 3325"/>
                <a:gd name="T20" fmla="*/ 1383 w 6432"/>
                <a:gd name="T21" fmla="*/ 599 h 3325"/>
                <a:gd name="T22" fmla="*/ 1552 w 6432"/>
                <a:gd name="T23" fmla="*/ 433 h 3325"/>
                <a:gd name="T24" fmla="*/ 1732 w 6432"/>
                <a:gd name="T25" fmla="*/ 294 h 3325"/>
                <a:gd name="T26" fmla="*/ 1911 w 6432"/>
                <a:gd name="T27" fmla="*/ 186 h 3325"/>
                <a:gd name="T28" fmla="*/ 2093 w 6432"/>
                <a:gd name="T29" fmla="*/ 98 h 3325"/>
                <a:gd name="T30" fmla="*/ 2282 w 6432"/>
                <a:gd name="T31" fmla="*/ 41 h 3325"/>
                <a:gd name="T32" fmla="*/ 2479 w 6432"/>
                <a:gd name="T33" fmla="*/ 5 h 3325"/>
                <a:gd name="T34" fmla="*/ 2675 w 6432"/>
                <a:gd name="T35" fmla="*/ 0 h 3325"/>
                <a:gd name="T36" fmla="*/ 2877 w 6432"/>
                <a:gd name="T37" fmla="*/ 20 h 3325"/>
                <a:gd name="T38" fmla="*/ 3088 w 6432"/>
                <a:gd name="T39" fmla="*/ 67 h 3325"/>
                <a:gd name="T40" fmla="*/ 3294 w 6432"/>
                <a:gd name="T41" fmla="*/ 134 h 3325"/>
                <a:gd name="T42" fmla="*/ 3510 w 6432"/>
                <a:gd name="T43" fmla="*/ 232 h 3325"/>
                <a:gd name="T44" fmla="*/ 3733 w 6432"/>
                <a:gd name="T45" fmla="*/ 356 h 3325"/>
                <a:gd name="T46" fmla="*/ 3953 w 6432"/>
                <a:gd name="T47" fmla="*/ 501 h 3325"/>
                <a:gd name="T48" fmla="*/ 4179 w 6432"/>
                <a:gd name="T49" fmla="*/ 676 h 3325"/>
                <a:gd name="T50" fmla="*/ 4412 w 6432"/>
                <a:gd name="T51" fmla="*/ 870 h 3325"/>
                <a:gd name="T52" fmla="*/ 4649 w 6432"/>
                <a:gd name="T53" fmla="*/ 1092 h 3325"/>
                <a:gd name="T54" fmla="*/ 4887 w 6432"/>
                <a:gd name="T55" fmla="*/ 1340 h 3325"/>
                <a:gd name="T56" fmla="*/ 5135 w 6432"/>
                <a:gd name="T57" fmla="*/ 1608 h 3325"/>
                <a:gd name="T58" fmla="*/ 5387 w 6432"/>
                <a:gd name="T59" fmla="*/ 1902 h 3325"/>
                <a:gd name="T60" fmla="*/ 5639 w 6432"/>
                <a:gd name="T61" fmla="*/ 2228 h 3325"/>
                <a:gd name="T62" fmla="*/ 5901 w 6432"/>
                <a:gd name="T63" fmla="*/ 2566 h 3325"/>
                <a:gd name="T64" fmla="*/ 6165 w 6432"/>
                <a:gd name="T65" fmla="*/ 2937 h 3325"/>
                <a:gd name="T66" fmla="*/ 6432 w 6432"/>
                <a:gd name="T67" fmla="*/ 3325 h 3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32"/>
                <a:gd name="T103" fmla="*/ 0 h 3325"/>
                <a:gd name="T104" fmla="*/ 6432 w 6432"/>
                <a:gd name="T105" fmla="*/ 3325 h 33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32" h="3325">
                  <a:moveTo>
                    <a:pt x="0" y="3304"/>
                  </a:moveTo>
                  <a:lnTo>
                    <a:pt x="0" y="3304"/>
                  </a:lnTo>
                  <a:lnTo>
                    <a:pt x="139" y="2896"/>
                  </a:lnTo>
                  <a:lnTo>
                    <a:pt x="279" y="2514"/>
                  </a:lnTo>
                  <a:lnTo>
                    <a:pt x="427" y="2155"/>
                  </a:lnTo>
                  <a:lnTo>
                    <a:pt x="573" y="1825"/>
                  </a:lnTo>
                  <a:lnTo>
                    <a:pt x="728" y="1525"/>
                  </a:lnTo>
                  <a:lnTo>
                    <a:pt x="888" y="1257"/>
                  </a:lnTo>
                  <a:lnTo>
                    <a:pt x="1046" y="1009"/>
                  </a:lnTo>
                  <a:lnTo>
                    <a:pt x="1211" y="792"/>
                  </a:lnTo>
                  <a:lnTo>
                    <a:pt x="1383" y="599"/>
                  </a:lnTo>
                  <a:lnTo>
                    <a:pt x="1552" y="433"/>
                  </a:lnTo>
                  <a:lnTo>
                    <a:pt x="1732" y="294"/>
                  </a:lnTo>
                  <a:lnTo>
                    <a:pt x="1911" y="186"/>
                  </a:lnTo>
                  <a:lnTo>
                    <a:pt x="2093" y="98"/>
                  </a:lnTo>
                  <a:lnTo>
                    <a:pt x="2282" y="41"/>
                  </a:lnTo>
                  <a:lnTo>
                    <a:pt x="2479" y="5"/>
                  </a:lnTo>
                  <a:lnTo>
                    <a:pt x="2675" y="0"/>
                  </a:lnTo>
                  <a:lnTo>
                    <a:pt x="2877" y="20"/>
                  </a:lnTo>
                  <a:lnTo>
                    <a:pt x="3088" y="67"/>
                  </a:lnTo>
                  <a:lnTo>
                    <a:pt x="3294" y="134"/>
                  </a:lnTo>
                  <a:lnTo>
                    <a:pt x="3510" y="232"/>
                  </a:lnTo>
                  <a:lnTo>
                    <a:pt x="3733" y="356"/>
                  </a:lnTo>
                  <a:lnTo>
                    <a:pt x="3953" y="501"/>
                  </a:lnTo>
                  <a:lnTo>
                    <a:pt x="4179" y="676"/>
                  </a:lnTo>
                  <a:lnTo>
                    <a:pt x="4412" y="870"/>
                  </a:lnTo>
                  <a:lnTo>
                    <a:pt x="4649" y="1092"/>
                  </a:lnTo>
                  <a:lnTo>
                    <a:pt x="4887" y="1340"/>
                  </a:lnTo>
                  <a:lnTo>
                    <a:pt x="5135" y="1608"/>
                  </a:lnTo>
                  <a:lnTo>
                    <a:pt x="5387" y="1902"/>
                  </a:lnTo>
                  <a:lnTo>
                    <a:pt x="5639" y="2228"/>
                  </a:lnTo>
                  <a:lnTo>
                    <a:pt x="5901" y="2566"/>
                  </a:lnTo>
                  <a:lnTo>
                    <a:pt x="6165" y="2937"/>
                  </a:lnTo>
                  <a:lnTo>
                    <a:pt x="6432" y="3325"/>
                  </a:lnTo>
                </a:path>
              </a:pathLst>
            </a:custGeom>
            <a:noFill/>
            <a:ln w="13335">
              <a:solidFill>
                <a:srgbClr val="000000"/>
              </a:solidFill>
              <a:prstDash val="solid"/>
              <a:round/>
              <a:headEnd/>
              <a:tailEnd/>
            </a:ln>
          </p:spPr>
          <p:txBody>
            <a:bodyPr/>
            <a:lstStyle/>
            <a:p>
              <a:endParaRPr lang="en-US"/>
            </a:p>
          </p:txBody>
        </p:sp>
        <p:sp>
          <p:nvSpPr>
            <p:cNvPr id="49161" name="Line 5"/>
            <p:cNvSpPr>
              <a:spLocks noChangeShapeType="1"/>
            </p:cNvSpPr>
            <p:nvPr/>
          </p:nvSpPr>
          <p:spPr bwMode="auto">
            <a:xfrm>
              <a:off x="373" y="4358"/>
              <a:ext cx="8227" cy="1"/>
            </a:xfrm>
            <a:prstGeom prst="line">
              <a:avLst/>
            </a:prstGeom>
            <a:noFill/>
            <a:ln w="13335">
              <a:solidFill>
                <a:srgbClr val="000000"/>
              </a:solidFill>
              <a:round/>
              <a:headEnd/>
              <a:tailEnd/>
            </a:ln>
          </p:spPr>
          <p:txBody>
            <a:bodyPr/>
            <a:lstStyle/>
            <a:p>
              <a:endParaRPr lang="en-US"/>
            </a:p>
          </p:txBody>
        </p:sp>
        <p:sp>
          <p:nvSpPr>
            <p:cNvPr id="49162" name="Rectangle 6"/>
            <p:cNvSpPr>
              <a:spLocks noChangeArrowheads="1"/>
            </p:cNvSpPr>
            <p:nvPr/>
          </p:nvSpPr>
          <p:spPr bwMode="auto">
            <a:xfrm>
              <a:off x="2338" y="1913"/>
              <a:ext cx="19" cy="144"/>
            </a:xfrm>
            <a:prstGeom prst="rect">
              <a:avLst/>
            </a:prstGeom>
            <a:solidFill>
              <a:srgbClr val="000000"/>
            </a:solidFill>
            <a:ln w="9525">
              <a:noFill/>
              <a:miter lim="800000"/>
              <a:headEnd/>
              <a:tailEnd/>
            </a:ln>
          </p:spPr>
          <p:txBody>
            <a:bodyPr/>
            <a:lstStyle/>
            <a:p>
              <a:endParaRPr lang="en-US" b="0"/>
            </a:p>
          </p:txBody>
        </p:sp>
        <p:sp>
          <p:nvSpPr>
            <p:cNvPr id="49163" name="Rectangle 7"/>
            <p:cNvSpPr>
              <a:spLocks noChangeArrowheads="1"/>
            </p:cNvSpPr>
            <p:nvPr/>
          </p:nvSpPr>
          <p:spPr bwMode="auto">
            <a:xfrm>
              <a:off x="2338" y="2140"/>
              <a:ext cx="19" cy="145"/>
            </a:xfrm>
            <a:prstGeom prst="rect">
              <a:avLst/>
            </a:prstGeom>
            <a:solidFill>
              <a:srgbClr val="000000"/>
            </a:solidFill>
            <a:ln w="9525">
              <a:noFill/>
              <a:miter lim="800000"/>
              <a:headEnd/>
              <a:tailEnd/>
            </a:ln>
          </p:spPr>
          <p:txBody>
            <a:bodyPr/>
            <a:lstStyle/>
            <a:p>
              <a:endParaRPr lang="en-US" b="0"/>
            </a:p>
          </p:txBody>
        </p:sp>
        <p:sp>
          <p:nvSpPr>
            <p:cNvPr id="49164" name="Rectangle 8"/>
            <p:cNvSpPr>
              <a:spLocks noChangeArrowheads="1"/>
            </p:cNvSpPr>
            <p:nvPr/>
          </p:nvSpPr>
          <p:spPr bwMode="auto">
            <a:xfrm>
              <a:off x="2338" y="2367"/>
              <a:ext cx="19" cy="145"/>
            </a:xfrm>
            <a:prstGeom prst="rect">
              <a:avLst/>
            </a:prstGeom>
            <a:solidFill>
              <a:srgbClr val="000000"/>
            </a:solidFill>
            <a:ln w="9525">
              <a:noFill/>
              <a:miter lim="800000"/>
              <a:headEnd/>
              <a:tailEnd/>
            </a:ln>
          </p:spPr>
          <p:txBody>
            <a:bodyPr/>
            <a:lstStyle/>
            <a:p>
              <a:endParaRPr lang="en-US" b="0"/>
            </a:p>
          </p:txBody>
        </p:sp>
        <p:sp>
          <p:nvSpPr>
            <p:cNvPr id="49165" name="Rectangle 9"/>
            <p:cNvSpPr>
              <a:spLocks noChangeArrowheads="1"/>
            </p:cNvSpPr>
            <p:nvPr/>
          </p:nvSpPr>
          <p:spPr bwMode="auto">
            <a:xfrm>
              <a:off x="2338" y="2594"/>
              <a:ext cx="19" cy="145"/>
            </a:xfrm>
            <a:prstGeom prst="rect">
              <a:avLst/>
            </a:prstGeom>
            <a:solidFill>
              <a:srgbClr val="000000"/>
            </a:solidFill>
            <a:ln w="9525">
              <a:noFill/>
              <a:miter lim="800000"/>
              <a:headEnd/>
              <a:tailEnd/>
            </a:ln>
          </p:spPr>
          <p:txBody>
            <a:bodyPr/>
            <a:lstStyle/>
            <a:p>
              <a:endParaRPr lang="en-US" b="0"/>
            </a:p>
          </p:txBody>
        </p:sp>
        <p:sp>
          <p:nvSpPr>
            <p:cNvPr id="49166" name="Rectangle 10"/>
            <p:cNvSpPr>
              <a:spLocks noChangeArrowheads="1"/>
            </p:cNvSpPr>
            <p:nvPr/>
          </p:nvSpPr>
          <p:spPr bwMode="auto">
            <a:xfrm>
              <a:off x="2338" y="2816"/>
              <a:ext cx="19" cy="145"/>
            </a:xfrm>
            <a:prstGeom prst="rect">
              <a:avLst/>
            </a:prstGeom>
            <a:solidFill>
              <a:srgbClr val="000000"/>
            </a:solidFill>
            <a:ln w="9525">
              <a:noFill/>
              <a:miter lim="800000"/>
              <a:headEnd/>
              <a:tailEnd/>
            </a:ln>
          </p:spPr>
          <p:txBody>
            <a:bodyPr/>
            <a:lstStyle/>
            <a:p>
              <a:endParaRPr lang="en-US" b="0"/>
            </a:p>
          </p:txBody>
        </p:sp>
        <p:sp>
          <p:nvSpPr>
            <p:cNvPr id="49167" name="Rectangle 11"/>
            <p:cNvSpPr>
              <a:spLocks noChangeArrowheads="1"/>
            </p:cNvSpPr>
            <p:nvPr/>
          </p:nvSpPr>
          <p:spPr bwMode="auto">
            <a:xfrm>
              <a:off x="2338" y="3044"/>
              <a:ext cx="19" cy="149"/>
            </a:xfrm>
            <a:prstGeom prst="rect">
              <a:avLst/>
            </a:prstGeom>
            <a:solidFill>
              <a:srgbClr val="000000"/>
            </a:solidFill>
            <a:ln w="9525">
              <a:noFill/>
              <a:miter lim="800000"/>
              <a:headEnd/>
              <a:tailEnd/>
            </a:ln>
          </p:spPr>
          <p:txBody>
            <a:bodyPr/>
            <a:lstStyle/>
            <a:p>
              <a:endParaRPr lang="en-US" b="0"/>
            </a:p>
          </p:txBody>
        </p:sp>
        <p:sp>
          <p:nvSpPr>
            <p:cNvPr id="49168" name="Rectangle 12"/>
            <p:cNvSpPr>
              <a:spLocks noChangeArrowheads="1"/>
            </p:cNvSpPr>
            <p:nvPr/>
          </p:nvSpPr>
          <p:spPr bwMode="auto">
            <a:xfrm>
              <a:off x="2338" y="3276"/>
              <a:ext cx="19" cy="144"/>
            </a:xfrm>
            <a:prstGeom prst="rect">
              <a:avLst/>
            </a:prstGeom>
            <a:solidFill>
              <a:srgbClr val="000000"/>
            </a:solidFill>
            <a:ln w="9525">
              <a:noFill/>
              <a:miter lim="800000"/>
              <a:headEnd/>
              <a:tailEnd/>
            </a:ln>
          </p:spPr>
          <p:txBody>
            <a:bodyPr/>
            <a:lstStyle/>
            <a:p>
              <a:endParaRPr lang="en-US" b="0"/>
            </a:p>
          </p:txBody>
        </p:sp>
        <p:sp>
          <p:nvSpPr>
            <p:cNvPr id="49169" name="Rectangle 13"/>
            <p:cNvSpPr>
              <a:spLocks noChangeArrowheads="1"/>
            </p:cNvSpPr>
            <p:nvPr/>
          </p:nvSpPr>
          <p:spPr bwMode="auto">
            <a:xfrm>
              <a:off x="2338" y="3503"/>
              <a:ext cx="19" cy="142"/>
            </a:xfrm>
            <a:prstGeom prst="rect">
              <a:avLst/>
            </a:prstGeom>
            <a:solidFill>
              <a:srgbClr val="000000"/>
            </a:solidFill>
            <a:ln w="9525">
              <a:noFill/>
              <a:miter lim="800000"/>
              <a:headEnd/>
              <a:tailEnd/>
            </a:ln>
          </p:spPr>
          <p:txBody>
            <a:bodyPr/>
            <a:lstStyle/>
            <a:p>
              <a:endParaRPr lang="en-US" b="0"/>
            </a:p>
          </p:txBody>
        </p:sp>
        <p:sp>
          <p:nvSpPr>
            <p:cNvPr id="49170" name="Rectangle 14"/>
            <p:cNvSpPr>
              <a:spLocks noChangeArrowheads="1"/>
            </p:cNvSpPr>
            <p:nvPr/>
          </p:nvSpPr>
          <p:spPr bwMode="auto">
            <a:xfrm>
              <a:off x="2338" y="3728"/>
              <a:ext cx="19" cy="144"/>
            </a:xfrm>
            <a:prstGeom prst="rect">
              <a:avLst/>
            </a:prstGeom>
            <a:solidFill>
              <a:srgbClr val="000000"/>
            </a:solidFill>
            <a:ln w="9525">
              <a:noFill/>
              <a:miter lim="800000"/>
              <a:headEnd/>
              <a:tailEnd/>
            </a:ln>
          </p:spPr>
          <p:txBody>
            <a:bodyPr/>
            <a:lstStyle/>
            <a:p>
              <a:endParaRPr lang="en-US" b="0"/>
            </a:p>
          </p:txBody>
        </p:sp>
        <p:sp>
          <p:nvSpPr>
            <p:cNvPr id="49171" name="Rectangle 15"/>
            <p:cNvSpPr>
              <a:spLocks noChangeArrowheads="1"/>
            </p:cNvSpPr>
            <p:nvPr/>
          </p:nvSpPr>
          <p:spPr bwMode="auto">
            <a:xfrm>
              <a:off x="2338" y="3955"/>
              <a:ext cx="19" cy="144"/>
            </a:xfrm>
            <a:prstGeom prst="rect">
              <a:avLst/>
            </a:prstGeom>
            <a:solidFill>
              <a:srgbClr val="000000"/>
            </a:solidFill>
            <a:ln w="9525">
              <a:noFill/>
              <a:miter lim="800000"/>
              <a:headEnd/>
              <a:tailEnd/>
            </a:ln>
          </p:spPr>
          <p:txBody>
            <a:bodyPr/>
            <a:lstStyle/>
            <a:p>
              <a:endParaRPr lang="en-US" b="0"/>
            </a:p>
          </p:txBody>
        </p:sp>
        <p:sp>
          <p:nvSpPr>
            <p:cNvPr id="49172" name="Rectangle 16"/>
            <p:cNvSpPr>
              <a:spLocks noChangeArrowheads="1"/>
            </p:cNvSpPr>
            <p:nvPr/>
          </p:nvSpPr>
          <p:spPr bwMode="auto">
            <a:xfrm>
              <a:off x="2338" y="4182"/>
              <a:ext cx="19" cy="145"/>
            </a:xfrm>
            <a:prstGeom prst="rect">
              <a:avLst/>
            </a:prstGeom>
            <a:solidFill>
              <a:srgbClr val="000000"/>
            </a:solidFill>
            <a:ln w="9525">
              <a:noFill/>
              <a:miter lim="800000"/>
              <a:headEnd/>
              <a:tailEnd/>
            </a:ln>
          </p:spPr>
          <p:txBody>
            <a:bodyPr/>
            <a:lstStyle/>
            <a:p>
              <a:endParaRPr lang="en-US" b="0"/>
            </a:p>
          </p:txBody>
        </p:sp>
        <p:sp>
          <p:nvSpPr>
            <p:cNvPr id="49173" name="Rectangle 17"/>
            <p:cNvSpPr>
              <a:spLocks noChangeArrowheads="1"/>
            </p:cNvSpPr>
            <p:nvPr/>
          </p:nvSpPr>
          <p:spPr bwMode="auto">
            <a:xfrm>
              <a:off x="5692" y="2006"/>
              <a:ext cx="22" cy="144"/>
            </a:xfrm>
            <a:prstGeom prst="rect">
              <a:avLst/>
            </a:prstGeom>
            <a:solidFill>
              <a:srgbClr val="000000"/>
            </a:solidFill>
            <a:ln w="9525">
              <a:noFill/>
              <a:miter lim="800000"/>
              <a:headEnd/>
              <a:tailEnd/>
            </a:ln>
          </p:spPr>
          <p:txBody>
            <a:bodyPr/>
            <a:lstStyle/>
            <a:p>
              <a:endParaRPr lang="en-US" b="0"/>
            </a:p>
          </p:txBody>
        </p:sp>
        <p:sp>
          <p:nvSpPr>
            <p:cNvPr id="49174" name="Rectangle 18"/>
            <p:cNvSpPr>
              <a:spLocks noChangeArrowheads="1"/>
            </p:cNvSpPr>
            <p:nvPr/>
          </p:nvSpPr>
          <p:spPr bwMode="auto">
            <a:xfrm>
              <a:off x="5692" y="2233"/>
              <a:ext cx="22" cy="145"/>
            </a:xfrm>
            <a:prstGeom prst="rect">
              <a:avLst/>
            </a:prstGeom>
            <a:solidFill>
              <a:srgbClr val="000000"/>
            </a:solidFill>
            <a:ln w="9525">
              <a:noFill/>
              <a:miter lim="800000"/>
              <a:headEnd/>
              <a:tailEnd/>
            </a:ln>
          </p:spPr>
          <p:txBody>
            <a:bodyPr/>
            <a:lstStyle/>
            <a:p>
              <a:endParaRPr lang="en-US" b="0"/>
            </a:p>
          </p:txBody>
        </p:sp>
        <p:sp>
          <p:nvSpPr>
            <p:cNvPr id="49175" name="Rectangle 19"/>
            <p:cNvSpPr>
              <a:spLocks noChangeArrowheads="1"/>
            </p:cNvSpPr>
            <p:nvPr/>
          </p:nvSpPr>
          <p:spPr bwMode="auto">
            <a:xfrm>
              <a:off x="5692" y="2455"/>
              <a:ext cx="22" cy="145"/>
            </a:xfrm>
            <a:prstGeom prst="rect">
              <a:avLst/>
            </a:prstGeom>
            <a:solidFill>
              <a:srgbClr val="000000"/>
            </a:solidFill>
            <a:ln w="9525">
              <a:noFill/>
              <a:miter lim="800000"/>
              <a:headEnd/>
              <a:tailEnd/>
            </a:ln>
          </p:spPr>
          <p:txBody>
            <a:bodyPr/>
            <a:lstStyle/>
            <a:p>
              <a:endParaRPr lang="en-US" b="0"/>
            </a:p>
          </p:txBody>
        </p:sp>
        <p:sp>
          <p:nvSpPr>
            <p:cNvPr id="49176" name="Rectangle 20"/>
            <p:cNvSpPr>
              <a:spLocks noChangeArrowheads="1"/>
            </p:cNvSpPr>
            <p:nvPr/>
          </p:nvSpPr>
          <p:spPr bwMode="auto">
            <a:xfrm>
              <a:off x="5692" y="2682"/>
              <a:ext cx="22" cy="145"/>
            </a:xfrm>
            <a:prstGeom prst="rect">
              <a:avLst/>
            </a:prstGeom>
            <a:solidFill>
              <a:srgbClr val="000000"/>
            </a:solidFill>
            <a:ln w="9525">
              <a:noFill/>
              <a:miter lim="800000"/>
              <a:headEnd/>
              <a:tailEnd/>
            </a:ln>
          </p:spPr>
          <p:txBody>
            <a:bodyPr/>
            <a:lstStyle/>
            <a:p>
              <a:endParaRPr lang="en-US" b="0"/>
            </a:p>
          </p:txBody>
        </p:sp>
        <p:sp>
          <p:nvSpPr>
            <p:cNvPr id="49177" name="Rectangle 21"/>
            <p:cNvSpPr>
              <a:spLocks noChangeArrowheads="1"/>
            </p:cNvSpPr>
            <p:nvPr/>
          </p:nvSpPr>
          <p:spPr bwMode="auto">
            <a:xfrm>
              <a:off x="5692" y="2909"/>
              <a:ext cx="22" cy="145"/>
            </a:xfrm>
            <a:prstGeom prst="rect">
              <a:avLst/>
            </a:prstGeom>
            <a:solidFill>
              <a:srgbClr val="000000"/>
            </a:solidFill>
            <a:ln w="9525">
              <a:noFill/>
              <a:miter lim="800000"/>
              <a:headEnd/>
              <a:tailEnd/>
            </a:ln>
          </p:spPr>
          <p:txBody>
            <a:bodyPr/>
            <a:lstStyle/>
            <a:p>
              <a:endParaRPr lang="en-US" b="0"/>
            </a:p>
          </p:txBody>
        </p:sp>
        <p:sp>
          <p:nvSpPr>
            <p:cNvPr id="49178" name="Rectangle 22"/>
            <p:cNvSpPr>
              <a:spLocks noChangeArrowheads="1"/>
            </p:cNvSpPr>
            <p:nvPr/>
          </p:nvSpPr>
          <p:spPr bwMode="auto">
            <a:xfrm>
              <a:off x="5692" y="3137"/>
              <a:ext cx="22" cy="149"/>
            </a:xfrm>
            <a:prstGeom prst="rect">
              <a:avLst/>
            </a:prstGeom>
            <a:solidFill>
              <a:srgbClr val="000000"/>
            </a:solidFill>
            <a:ln w="9525">
              <a:noFill/>
              <a:miter lim="800000"/>
              <a:headEnd/>
              <a:tailEnd/>
            </a:ln>
          </p:spPr>
          <p:txBody>
            <a:bodyPr/>
            <a:lstStyle/>
            <a:p>
              <a:endParaRPr lang="en-US" b="0"/>
            </a:p>
          </p:txBody>
        </p:sp>
        <p:sp>
          <p:nvSpPr>
            <p:cNvPr id="49179" name="Rectangle 23"/>
            <p:cNvSpPr>
              <a:spLocks noChangeArrowheads="1"/>
            </p:cNvSpPr>
            <p:nvPr/>
          </p:nvSpPr>
          <p:spPr bwMode="auto">
            <a:xfrm>
              <a:off x="5692" y="3369"/>
              <a:ext cx="22" cy="142"/>
            </a:xfrm>
            <a:prstGeom prst="rect">
              <a:avLst/>
            </a:prstGeom>
            <a:solidFill>
              <a:srgbClr val="000000"/>
            </a:solidFill>
            <a:ln w="9525">
              <a:noFill/>
              <a:miter lim="800000"/>
              <a:headEnd/>
              <a:tailEnd/>
            </a:ln>
          </p:spPr>
          <p:txBody>
            <a:bodyPr/>
            <a:lstStyle/>
            <a:p>
              <a:endParaRPr lang="en-US" b="0"/>
            </a:p>
          </p:txBody>
        </p:sp>
        <p:sp>
          <p:nvSpPr>
            <p:cNvPr id="49180" name="Rectangle 24"/>
            <p:cNvSpPr>
              <a:spLocks noChangeArrowheads="1"/>
            </p:cNvSpPr>
            <p:nvPr/>
          </p:nvSpPr>
          <p:spPr bwMode="auto">
            <a:xfrm>
              <a:off x="5692" y="3593"/>
              <a:ext cx="22" cy="145"/>
            </a:xfrm>
            <a:prstGeom prst="rect">
              <a:avLst/>
            </a:prstGeom>
            <a:solidFill>
              <a:srgbClr val="000000"/>
            </a:solidFill>
            <a:ln w="9525">
              <a:noFill/>
              <a:miter lim="800000"/>
              <a:headEnd/>
              <a:tailEnd/>
            </a:ln>
          </p:spPr>
          <p:txBody>
            <a:bodyPr/>
            <a:lstStyle/>
            <a:p>
              <a:endParaRPr lang="en-US" b="0"/>
            </a:p>
          </p:txBody>
        </p:sp>
        <p:sp>
          <p:nvSpPr>
            <p:cNvPr id="49181" name="Rectangle 25"/>
            <p:cNvSpPr>
              <a:spLocks noChangeArrowheads="1"/>
            </p:cNvSpPr>
            <p:nvPr/>
          </p:nvSpPr>
          <p:spPr bwMode="auto">
            <a:xfrm>
              <a:off x="5692" y="3821"/>
              <a:ext cx="22" cy="144"/>
            </a:xfrm>
            <a:prstGeom prst="rect">
              <a:avLst/>
            </a:prstGeom>
            <a:solidFill>
              <a:srgbClr val="000000"/>
            </a:solidFill>
            <a:ln w="9525">
              <a:noFill/>
              <a:miter lim="800000"/>
              <a:headEnd/>
              <a:tailEnd/>
            </a:ln>
          </p:spPr>
          <p:txBody>
            <a:bodyPr/>
            <a:lstStyle/>
            <a:p>
              <a:endParaRPr lang="en-US" b="0"/>
            </a:p>
          </p:txBody>
        </p:sp>
        <p:sp>
          <p:nvSpPr>
            <p:cNvPr id="49182" name="Rectangle 26"/>
            <p:cNvSpPr>
              <a:spLocks noChangeArrowheads="1"/>
            </p:cNvSpPr>
            <p:nvPr/>
          </p:nvSpPr>
          <p:spPr bwMode="auto">
            <a:xfrm>
              <a:off x="5692" y="4048"/>
              <a:ext cx="22" cy="144"/>
            </a:xfrm>
            <a:prstGeom prst="rect">
              <a:avLst/>
            </a:prstGeom>
            <a:solidFill>
              <a:srgbClr val="000000"/>
            </a:solidFill>
            <a:ln w="9525">
              <a:noFill/>
              <a:miter lim="800000"/>
              <a:headEnd/>
              <a:tailEnd/>
            </a:ln>
          </p:spPr>
          <p:txBody>
            <a:bodyPr/>
            <a:lstStyle/>
            <a:p>
              <a:endParaRPr lang="en-US" b="0"/>
            </a:p>
          </p:txBody>
        </p:sp>
        <p:sp>
          <p:nvSpPr>
            <p:cNvPr id="49183" name="Rectangle 27"/>
            <p:cNvSpPr>
              <a:spLocks noChangeArrowheads="1"/>
            </p:cNvSpPr>
            <p:nvPr/>
          </p:nvSpPr>
          <p:spPr bwMode="auto">
            <a:xfrm>
              <a:off x="5692" y="4275"/>
              <a:ext cx="22" cy="83"/>
            </a:xfrm>
            <a:prstGeom prst="rect">
              <a:avLst/>
            </a:prstGeom>
            <a:solidFill>
              <a:srgbClr val="000000"/>
            </a:solidFill>
            <a:ln w="9525">
              <a:noFill/>
              <a:miter lim="800000"/>
              <a:headEnd/>
              <a:tailEnd/>
            </a:ln>
          </p:spPr>
          <p:txBody>
            <a:bodyPr/>
            <a:lstStyle/>
            <a:p>
              <a:endParaRPr lang="en-US" b="0"/>
            </a:p>
          </p:txBody>
        </p:sp>
        <p:sp>
          <p:nvSpPr>
            <p:cNvPr id="49184" name="Line 28"/>
            <p:cNvSpPr>
              <a:spLocks noChangeShapeType="1"/>
            </p:cNvSpPr>
            <p:nvPr/>
          </p:nvSpPr>
          <p:spPr bwMode="auto">
            <a:xfrm>
              <a:off x="2158" y="2187"/>
              <a:ext cx="1" cy="2171"/>
            </a:xfrm>
            <a:prstGeom prst="line">
              <a:avLst/>
            </a:prstGeom>
            <a:noFill/>
            <a:ln w="5715">
              <a:solidFill>
                <a:srgbClr val="000000"/>
              </a:solidFill>
              <a:round/>
              <a:headEnd/>
              <a:tailEnd/>
            </a:ln>
          </p:spPr>
          <p:txBody>
            <a:bodyPr/>
            <a:lstStyle/>
            <a:p>
              <a:endParaRPr lang="en-US"/>
            </a:p>
          </p:txBody>
        </p:sp>
        <p:sp>
          <p:nvSpPr>
            <p:cNvPr id="49185" name="Line 29"/>
            <p:cNvSpPr>
              <a:spLocks noChangeShapeType="1"/>
            </p:cNvSpPr>
            <p:nvPr/>
          </p:nvSpPr>
          <p:spPr bwMode="auto">
            <a:xfrm>
              <a:off x="1945" y="2491"/>
              <a:ext cx="1" cy="1882"/>
            </a:xfrm>
            <a:prstGeom prst="line">
              <a:avLst/>
            </a:prstGeom>
            <a:noFill/>
            <a:ln w="5715">
              <a:solidFill>
                <a:srgbClr val="000000"/>
              </a:solidFill>
              <a:round/>
              <a:headEnd/>
              <a:tailEnd/>
            </a:ln>
          </p:spPr>
          <p:txBody>
            <a:bodyPr/>
            <a:lstStyle/>
            <a:p>
              <a:endParaRPr lang="en-US"/>
            </a:p>
          </p:txBody>
        </p:sp>
        <p:sp>
          <p:nvSpPr>
            <p:cNvPr id="49186" name="Line 30"/>
            <p:cNvSpPr>
              <a:spLocks noChangeShapeType="1"/>
            </p:cNvSpPr>
            <p:nvPr/>
          </p:nvSpPr>
          <p:spPr bwMode="auto">
            <a:xfrm>
              <a:off x="1734" y="2940"/>
              <a:ext cx="1" cy="1418"/>
            </a:xfrm>
            <a:prstGeom prst="line">
              <a:avLst/>
            </a:prstGeom>
            <a:noFill/>
            <a:ln w="5715">
              <a:solidFill>
                <a:srgbClr val="000000"/>
              </a:solidFill>
              <a:round/>
              <a:headEnd/>
              <a:tailEnd/>
            </a:ln>
          </p:spPr>
          <p:txBody>
            <a:bodyPr/>
            <a:lstStyle/>
            <a:p>
              <a:endParaRPr lang="en-US"/>
            </a:p>
          </p:txBody>
        </p:sp>
        <p:sp>
          <p:nvSpPr>
            <p:cNvPr id="49187" name="Line 31"/>
            <p:cNvSpPr>
              <a:spLocks noChangeShapeType="1"/>
            </p:cNvSpPr>
            <p:nvPr/>
          </p:nvSpPr>
          <p:spPr bwMode="auto">
            <a:xfrm>
              <a:off x="1545" y="3405"/>
              <a:ext cx="1" cy="953"/>
            </a:xfrm>
            <a:prstGeom prst="line">
              <a:avLst/>
            </a:prstGeom>
            <a:noFill/>
            <a:ln w="5715">
              <a:solidFill>
                <a:srgbClr val="000000"/>
              </a:solidFill>
              <a:round/>
              <a:headEnd/>
              <a:tailEnd/>
            </a:ln>
          </p:spPr>
          <p:txBody>
            <a:bodyPr/>
            <a:lstStyle/>
            <a:p>
              <a:endParaRPr lang="en-US"/>
            </a:p>
          </p:txBody>
        </p:sp>
        <p:sp>
          <p:nvSpPr>
            <p:cNvPr id="49188" name="Line 32"/>
            <p:cNvSpPr>
              <a:spLocks noChangeShapeType="1"/>
            </p:cNvSpPr>
            <p:nvPr/>
          </p:nvSpPr>
          <p:spPr bwMode="auto">
            <a:xfrm>
              <a:off x="1334" y="3950"/>
              <a:ext cx="1" cy="408"/>
            </a:xfrm>
            <a:prstGeom prst="line">
              <a:avLst/>
            </a:prstGeom>
            <a:noFill/>
            <a:ln w="5715">
              <a:solidFill>
                <a:srgbClr val="000000"/>
              </a:solidFill>
              <a:round/>
              <a:headEnd/>
              <a:tailEnd/>
            </a:ln>
          </p:spPr>
          <p:txBody>
            <a:bodyPr/>
            <a:lstStyle/>
            <a:p>
              <a:endParaRPr lang="en-US"/>
            </a:p>
          </p:txBody>
        </p:sp>
        <p:sp>
          <p:nvSpPr>
            <p:cNvPr id="49189" name="Line 33"/>
            <p:cNvSpPr>
              <a:spLocks noChangeShapeType="1"/>
            </p:cNvSpPr>
            <p:nvPr/>
          </p:nvSpPr>
          <p:spPr bwMode="auto">
            <a:xfrm flipV="1">
              <a:off x="5704" y="2300"/>
              <a:ext cx="277" cy="155"/>
            </a:xfrm>
            <a:prstGeom prst="line">
              <a:avLst/>
            </a:prstGeom>
            <a:noFill/>
            <a:ln w="5715">
              <a:solidFill>
                <a:srgbClr val="000000"/>
              </a:solidFill>
              <a:round/>
              <a:headEnd/>
              <a:tailEnd/>
            </a:ln>
          </p:spPr>
          <p:txBody>
            <a:bodyPr/>
            <a:lstStyle/>
            <a:p>
              <a:endParaRPr lang="en-US"/>
            </a:p>
          </p:txBody>
        </p:sp>
        <p:sp>
          <p:nvSpPr>
            <p:cNvPr id="49190" name="Line 34"/>
            <p:cNvSpPr>
              <a:spLocks noChangeShapeType="1"/>
            </p:cNvSpPr>
            <p:nvPr/>
          </p:nvSpPr>
          <p:spPr bwMode="auto">
            <a:xfrm flipV="1">
              <a:off x="5704" y="2491"/>
              <a:ext cx="495" cy="279"/>
            </a:xfrm>
            <a:prstGeom prst="line">
              <a:avLst/>
            </a:prstGeom>
            <a:noFill/>
            <a:ln w="5715">
              <a:solidFill>
                <a:srgbClr val="000000"/>
              </a:solidFill>
              <a:round/>
              <a:headEnd/>
              <a:tailEnd/>
            </a:ln>
          </p:spPr>
          <p:txBody>
            <a:bodyPr/>
            <a:lstStyle/>
            <a:p>
              <a:endParaRPr lang="en-US"/>
            </a:p>
          </p:txBody>
        </p:sp>
        <p:sp>
          <p:nvSpPr>
            <p:cNvPr id="49191" name="Line 35"/>
            <p:cNvSpPr>
              <a:spLocks noChangeShapeType="1"/>
            </p:cNvSpPr>
            <p:nvPr/>
          </p:nvSpPr>
          <p:spPr bwMode="auto">
            <a:xfrm flipV="1">
              <a:off x="5719" y="2698"/>
              <a:ext cx="645" cy="371"/>
            </a:xfrm>
            <a:prstGeom prst="line">
              <a:avLst/>
            </a:prstGeom>
            <a:noFill/>
            <a:ln w="5715">
              <a:solidFill>
                <a:srgbClr val="000000"/>
              </a:solidFill>
              <a:round/>
              <a:headEnd/>
              <a:tailEnd/>
            </a:ln>
          </p:spPr>
          <p:txBody>
            <a:bodyPr/>
            <a:lstStyle/>
            <a:p>
              <a:endParaRPr lang="en-US"/>
            </a:p>
          </p:txBody>
        </p:sp>
        <p:sp>
          <p:nvSpPr>
            <p:cNvPr id="49192" name="Line 36"/>
            <p:cNvSpPr>
              <a:spLocks noChangeShapeType="1"/>
            </p:cNvSpPr>
            <p:nvPr/>
          </p:nvSpPr>
          <p:spPr bwMode="auto">
            <a:xfrm flipV="1">
              <a:off x="5704" y="2920"/>
              <a:ext cx="871" cy="500"/>
            </a:xfrm>
            <a:prstGeom prst="line">
              <a:avLst/>
            </a:prstGeom>
            <a:noFill/>
            <a:ln w="5715">
              <a:solidFill>
                <a:srgbClr val="000000"/>
              </a:solidFill>
              <a:round/>
              <a:headEnd/>
              <a:tailEnd/>
            </a:ln>
          </p:spPr>
          <p:txBody>
            <a:bodyPr/>
            <a:lstStyle/>
            <a:p>
              <a:endParaRPr lang="en-US"/>
            </a:p>
          </p:txBody>
        </p:sp>
        <p:sp>
          <p:nvSpPr>
            <p:cNvPr id="49193" name="Line 37"/>
            <p:cNvSpPr>
              <a:spLocks noChangeShapeType="1"/>
            </p:cNvSpPr>
            <p:nvPr/>
          </p:nvSpPr>
          <p:spPr bwMode="auto">
            <a:xfrm flipV="1">
              <a:off x="5704" y="3178"/>
              <a:ext cx="1060" cy="612"/>
            </a:xfrm>
            <a:prstGeom prst="line">
              <a:avLst/>
            </a:prstGeom>
            <a:noFill/>
            <a:ln w="5715">
              <a:solidFill>
                <a:srgbClr val="000000"/>
              </a:solidFill>
              <a:round/>
              <a:headEnd/>
              <a:tailEnd/>
            </a:ln>
          </p:spPr>
          <p:txBody>
            <a:bodyPr/>
            <a:lstStyle/>
            <a:p>
              <a:endParaRPr lang="en-US"/>
            </a:p>
          </p:txBody>
        </p:sp>
        <p:sp>
          <p:nvSpPr>
            <p:cNvPr id="49194" name="Line 38"/>
            <p:cNvSpPr>
              <a:spLocks noChangeShapeType="1"/>
            </p:cNvSpPr>
            <p:nvPr/>
          </p:nvSpPr>
          <p:spPr bwMode="auto">
            <a:xfrm flipV="1">
              <a:off x="5719" y="3436"/>
              <a:ext cx="1256" cy="725"/>
            </a:xfrm>
            <a:prstGeom prst="line">
              <a:avLst/>
            </a:prstGeom>
            <a:noFill/>
            <a:ln w="5715">
              <a:solidFill>
                <a:srgbClr val="000000"/>
              </a:solidFill>
              <a:round/>
              <a:headEnd/>
              <a:tailEnd/>
            </a:ln>
          </p:spPr>
          <p:txBody>
            <a:bodyPr/>
            <a:lstStyle/>
            <a:p>
              <a:endParaRPr lang="en-US"/>
            </a:p>
          </p:txBody>
        </p:sp>
        <p:sp>
          <p:nvSpPr>
            <p:cNvPr id="49195" name="Line 39"/>
            <p:cNvSpPr>
              <a:spLocks noChangeShapeType="1"/>
            </p:cNvSpPr>
            <p:nvPr/>
          </p:nvSpPr>
          <p:spPr bwMode="auto">
            <a:xfrm flipV="1">
              <a:off x="6027" y="3702"/>
              <a:ext cx="1125" cy="656"/>
            </a:xfrm>
            <a:prstGeom prst="line">
              <a:avLst/>
            </a:prstGeom>
            <a:noFill/>
            <a:ln w="5715">
              <a:solidFill>
                <a:srgbClr val="000000"/>
              </a:solidFill>
              <a:round/>
              <a:headEnd/>
              <a:tailEnd/>
            </a:ln>
          </p:spPr>
          <p:txBody>
            <a:bodyPr/>
            <a:lstStyle/>
            <a:p>
              <a:endParaRPr lang="en-US"/>
            </a:p>
          </p:txBody>
        </p:sp>
        <p:sp>
          <p:nvSpPr>
            <p:cNvPr id="49196" name="Line 40"/>
            <p:cNvSpPr>
              <a:spLocks noChangeShapeType="1"/>
            </p:cNvSpPr>
            <p:nvPr/>
          </p:nvSpPr>
          <p:spPr bwMode="auto">
            <a:xfrm flipV="1">
              <a:off x="6558" y="3908"/>
              <a:ext cx="773" cy="450"/>
            </a:xfrm>
            <a:prstGeom prst="line">
              <a:avLst/>
            </a:prstGeom>
            <a:noFill/>
            <a:ln w="5715">
              <a:solidFill>
                <a:srgbClr val="000000"/>
              </a:solidFill>
              <a:round/>
              <a:headEnd/>
              <a:tailEnd/>
            </a:ln>
          </p:spPr>
          <p:txBody>
            <a:bodyPr/>
            <a:lstStyle/>
            <a:p>
              <a:endParaRPr lang="en-US"/>
            </a:p>
          </p:txBody>
        </p:sp>
        <p:sp>
          <p:nvSpPr>
            <p:cNvPr id="49197" name="Line 41"/>
            <p:cNvSpPr>
              <a:spLocks noChangeShapeType="1"/>
            </p:cNvSpPr>
            <p:nvPr/>
          </p:nvSpPr>
          <p:spPr bwMode="auto">
            <a:xfrm flipV="1">
              <a:off x="7089" y="4141"/>
              <a:ext cx="366" cy="217"/>
            </a:xfrm>
            <a:prstGeom prst="line">
              <a:avLst/>
            </a:prstGeom>
            <a:noFill/>
            <a:ln w="5715">
              <a:solidFill>
                <a:srgbClr val="000000"/>
              </a:solidFill>
              <a:round/>
              <a:headEnd/>
              <a:tailEnd/>
            </a:ln>
          </p:spPr>
          <p:txBody>
            <a:bodyPr/>
            <a:lstStyle/>
            <a:p>
              <a:endParaRPr lang="en-US"/>
            </a:p>
          </p:txBody>
        </p:sp>
        <p:sp>
          <p:nvSpPr>
            <p:cNvPr id="49198" name="Line 42"/>
            <p:cNvSpPr>
              <a:spLocks noChangeShapeType="1"/>
            </p:cNvSpPr>
            <p:nvPr/>
          </p:nvSpPr>
          <p:spPr bwMode="auto">
            <a:xfrm>
              <a:off x="2682" y="955"/>
              <a:ext cx="2047" cy="1"/>
            </a:xfrm>
            <a:prstGeom prst="line">
              <a:avLst/>
            </a:prstGeom>
            <a:noFill/>
            <a:ln w="9525">
              <a:noFill/>
              <a:round/>
              <a:headEnd/>
              <a:tailEnd/>
            </a:ln>
          </p:spPr>
          <p:txBody>
            <a:bodyPr/>
            <a:lstStyle/>
            <a:p>
              <a:endParaRPr lang="en-US"/>
            </a:p>
          </p:txBody>
        </p:sp>
        <p:sp>
          <p:nvSpPr>
            <p:cNvPr id="49199" name="Rectangle 43"/>
            <p:cNvSpPr>
              <a:spLocks noChangeArrowheads="1"/>
            </p:cNvSpPr>
            <p:nvPr/>
          </p:nvSpPr>
          <p:spPr bwMode="auto">
            <a:xfrm>
              <a:off x="6059" y="1598"/>
              <a:ext cx="1066" cy="303"/>
            </a:xfrm>
            <a:prstGeom prst="rect">
              <a:avLst/>
            </a:prstGeom>
            <a:noFill/>
            <a:ln w="9525">
              <a:noFill/>
              <a:miter lim="800000"/>
              <a:headEnd/>
              <a:tailEnd/>
            </a:ln>
          </p:spPr>
          <p:txBody>
            <a:bodyPr wrap="none" lIns="0" tIns="0" rIns="0" bIns="0">
              <a:spAutoFit/>
            </a:bodyPr>
            <a:lstStyle/>
            <a:p>
              <a:r>
                <a:rPr lang="en-US" sz="1100" b="0" i="1">
                  <a:solidFill>
                    <a:srgbClr val="000000"/>
                  </a:solidFill>
                </a:rPr>
                <a:t>Positively</a:t>
              </a:r>
              <a:endParaRPr lang="en-US" b="0"/>
            </a:p>
          </p:txBody>
        </p:sp>
        <p:sp>
          <p:nvSpPr>
            <p:cNvPr id="49200" name="Rectangle 44"/>
            <p:cNvSpPr>
              <a:spLocks noChangeArrowheads="1"/>
            </p:cNvSpPr>
            <p:nvPr/>
          </p:nvSpPr>
          <p:spPr bwMode="auto">
            <a:xfrm>
              <a:off x="6856" y="1598"/>
              <a:ext cx="83" cy="303"/>
            </a:xfrm>
            <a:prstGeom prst="rect">
              <a:avLst/>
            </a:prstGeom>
            <a:noFill/>
            <a:ln w="9525">
              <a:noFill/>
              <a:miter lim="800000"/>
              <a:headEnd/>
              <a:tailEnd/>
            </a:ln>
          </p:spPr>
          <p:txBody>
            <a:bodyPr wrap="none" lIns="0" tIns="0" rIns="0" bIns="0">
              <a:spAutoFit/>
            </a:bodyPr>
            <a:lstStyle/>
            <a:p>
              <a:r>
                <a:rPr lang="en-US" sz="1100" b="0" i="1">
                  <a:solidFill>
                    <a:srgbClr val="000000"/>
                  </a:solidFill>
                </a:rPr>
                <a:t>-</a:t>
              </a:r>
              <a:endParaRPr lang="en-US" b="0"/>
            </a:p>
          </p:txBody>
        </p:sp>
        <p:sp>
          <p:nvSpPr>
            <p:cNvPr id="49201" name="Rectangle 45"/>
            <p:cNvSpPr>
              <a:spLocks noChangeArrowheads="1"/>
            </p:cNvSpPr>
            <p:nvPr/>
          </p:nvSpPr>
          <p:spPr bwMode="auto">
            <a:xfrm>
              <a:off x="7166" y="1580"/>
              <a:ext cx="1049" cy="303"/>
            </a:xfrm>
            <a:prstGeom prst="rect">
              <a:avLst/>
            </a:prstGeom>
            <a:noFill/>
            <a:ln w="9525">
              <a:noFill/>
              <a:miter lim="800000"/>
              <a:headEnd/>
              <a:tailEnd/>
            </a:ln>
          </p:spPr>
          <p:txBody>
            <a:bodyPr wrap="none" lIns="0" tIns="0" rIns="0" bIns="0">
              <a:spAutoFit/>
            </a:bodyPr>
            <a:lstStyle/>
            <a:p>
              <a:r>
                <a:rPr lang="en-US" sz="1100" b="0" i="1" dirty="0">
                  <a:solidFill>
                    <a:srgbClr val="000000"/>
                  </a:solidFill>
                </a:rPr>
                <a:t>Selected </a:t>
              </a:r>
              <a:endParaRPr lang="en-US" b="0" dirty="0"/>
            </a:p>
          </p:txBody>
        </p:sp>
        <p:sp>
          <p:nvSpPr>
            <p:cNvPr id="49202" name="Rectangle 46"/>
            <p:cNvSpPr>
              <a:spLocks noChangeArrowheads="1"/>
            </p:cNvSpPr>
            <p:nvPr/>
          </p:nvSpPr>
          <p:spPr bwMode="auto">
            <a:xfrm>
              <a:off x="6059" y="1855"/>
              <a:ext cx="1717" cy="303"/>
            </a:xfrm>
            <a:prstGeom prst="rect">
              <a:avLst/>
            </a:prstGeom>
            <a:noFill/>
            <a:ln w="9525">
              <a:noFill/>
              <a:miter lim="800000"/>
              <a:headEnd/>
              <a:tailEnd/>
            </a:ln>
          </p:spPr>
          <p:txBody>
            <a:bodyPr wrap="none" lIns="0" tIns="0" rIns="0" bIns="0">
              <a:spAutoFit/>
            </a:bodyPr>
            <a:lstStyle/>
            <a:p>
              <a:r>
                <a:rPr lang="en-US" sz="1100" b="0" i="1">
                  <a:solidFill>
                    <a:srgbClr val="000000"/>
                  </a:solidFill>
                </a:rPr>
                <a:t>Immigrant Flow</a:t>
              </a:r>
              <a:endParaRPr lang="en-US" b="0"/>
            </a:p>
          </p:txBody>
        </p:sp>
        <p:sp>
          <p:nvSpPr>
            <p:cNvPr id="49203" name="Freeform 47"/>
            <p:cNvSpPr>
              <a:spLocks noEditPoints="1"/>
            </p:cNvSpPr>
            <p:nvPr/>
          </p:nvSpPr>
          <p:spPr bwMode="auto">
            <a:xfrm>
              <a:off x="6179" y="2143"/>
              <a:ext cx="224" cy="534"/>
            </a:xfrm>
            <a:custGeom>
              <a:avLst/>
              <a:gdLst>
                <a:gd name="T0" fmla="*/ 224 w 224"/>
                <a:gd name="T1" fmla="*/ 15 h 534"/>
                <a:gd name="T2" fmla="*/ 37 w 224"/>
                <a:gd name="T3" fmla="*/ 519 h 534"/>
                <a:gd name="T4" fmla="*/ 34 w 224"/>
                <a:gd name="T5" fmla="*/ 524 h 534"/>
                <a:gd name="T6" fmla="*/ 30 w 224"/>
                <a:gd name="T7" fmla="*/ 526 h 534"/>
                <a:gd name="T8" fmla="*/ 27 w 224"/>
                <a:gd name="T9" fmla="*/ 526 h 534"/>
                <a:gd name="T10" fmla="*/ 22 w 224"/>
                <a:gd name="T11" fmla="*/ 526 h 534"/>
                <a:gd name="T12" fmla="*/ 20 w 224"/>
                <a:gd name="T13" fmla="*/ 524 h 534"/>
                <a:gd name="T14" fmla="*/ 17 w 224"/>
                <a:gd name="T15" fmla="*/ 521 h 534"/>
                <a:gd name="T16" fmla="*/ 17 w 224"/>
                <a:gd name="T17" fmla="*/ 516 h 534"/>
                <a:gd name="T18" fmla="*/ 17 w 224"/>
                <a:gd name="T19" fmla="*/ 511 h 534"/>
                <a:gd name="T20" fmla="*/ 204 w 224"/>
                <a:gd name="T21" fmla="*/ 5 h 534"/>
                <a:gd name="T22" fmla="*/ 207 w 224"/>
                <a:gd name="T23" fmla="*/ 2 h 534"/>
                <a:gd name="T24" fmla="*/ 209 w 224"/>
                <a:gd name="T25" fmla="*/ 0 h 534"/>
                <a:gd name="T26" fmla="*/ 214 w 224"/>
                <a:gd name="T27" fmla="*/ 0 h 534"/>
                <a:gd name="T28" fmla="*/ 219 w 224"/>
                <a:gd name="T29" fmla="*/ 0 h 534"/>
                <a:gd name="T30" fmla="*/ 221 w 224"/>
                <a:gd name="T31" fmla="*/ 2 h 534"/>
                <a:gd name="T32" fmla="*/ 224 w 224"/>
                <a:gd name="T33" fmla="*/ 5 h 534"/>
                <a:gd name="T34" fmla="*/ 224 w 224"/>
                <a:gd name="T35" fmla="*/ 10 h 534"/>
                <a:gd name="T36" fmla="*/ 224 w 224"/>
                <a:gd name="T37" fmla="*/ 15 h 534"/>
                <a:gd name="T38" fmla="*/ 224 w 224"/>
                <a:gd name="T39" fmla="*/ 15 h 534"/>
                <a:gd name="T40" fmla="*/ 110 w 224"/>
                <a:gd name="T41" fmla="*/ 464 h 534"/>
                <a:gd name="T42" fmla="*/ 20 w 224"/>
                <a:gd name="T43" fmla="*/ 534 h 534"/>
                <a:gd name="T44" fmla="*/ 0 w 224"/>
                <a:gd name="T45" fmla="*/ 418 h 534"/>
                <a:gd name="T46" fmla="*/ 0 w 224"/>
                <a:gd name="T47" fmla="*/ 413 h 534"/>
                <a:gd name="T48" fmla="*/ 0 w 224"/>
                <a:gd name="T49" fmla="*/ 410 h 534"/>
                <a:gd name="T50" fmla="*/ 3 w 224"/>
                <a:gd name="T51" fmla="*/ 408 h 534"/>
                <a:gd name="T52" fmla="*/ 8 w 224"/>
                <a:gd name="T53" fmla="*/ 405 h 534"/>
                <a:gd name="T54" fmla="*/ 13 w 224"/>
                <a:gd name="T55" fmla="*/ 405 h 534"/>
                <a:gd name="T56" fmla="*/ 15 w 224"/>
                <a:gd name="T57" fmla="*/ 408 h 534"/>
                <a:gd name="T58" fmla="*/ 17 w 224"/>
                <a:gd name="T59" fmla="*/ 410 h 534"/>
                <a:gd name="T60" fmla="*/ 20 w 224"/>
                <a:gd name="T61" fmla="*/ 415 h 534"/>
                <a:gd name="T62" fmla="*/ 37 w 224"/>
                <a:gd name="T63" fmla="*/ 513 h 534"/>
                <a:gd name="T64" fmla="*/ 20 w 224"/>
                <a:gd name="T65" fmla="*/ 508 h 534"/>
                <a:gd name="T66" fmla="*/ 97 w 224"/>
                <a:gd name="T67" fmla="*/ 446 h 534"/>
                <a:gd name="T68" fmla="*/ 100 w 224"/>
                <a:gd name="T69" fmla="*/ 444 h 534"/>
                <a:gd name="T70" fmla="*/ 105 w 224"/>
                <a:gd name="T71" fmla="*/ 444 h 534"/>
                <a:gd name="T72" fmla="*/ 110 w 224"/>
                <a:gd name="T73" fmla="*/ 446 h 534"/>
                <a:gd name="T74" fmla="*/ 112 w 224"/>
                <a:gd name="T75" fmla="*/ 449 h 534"/>
                <a:gd name="T76" fmla="*/ 112 w 224"/>
                <a:gd name="T77" fmla="*/ 454 h 534"/>
                <a:gd name="T78" fmla="*/ 114 w 224"/>
                <a:gd name="T79" fmla="*/ 457 h 534"/>
                <a:gd name="T80" fmla="*/ 112 w 224"/>
                <a:gd name="T81" fmla="*/ 462 h 534"/>
                <a:gd name="T82" fmla="*/ 110 w 224"/>
                <a:gd name="T83" fmla="*/ 464 h 534"/>
                <a:gd name="T84" fmla="*/ 110 w 224"/>
                <a:gd name="T85" fmla="*/ 464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534"/>
                <a:gd name="T131" fmla="*/ 224 w 224"/>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534">
                  <a:moveTo>
                    <a:pt x="224" y="15"/>
                  </a:moveTo>
                  <a:lnTo>
                    <a:pt x="37" y="519"/>
                  </a:lnTo>
                  <a:lnTo>
                    <a:pt x="34" y="524"/>
                  </a:lnTo>
                  <a:lnTo>
                    <a:pt x="30" y="526"/>
                  </a:lnTo>
                  <a:lnTo>
                    <a:pt x="27" y="526"/>
                  </a:lnTo>
                  <a:lnTo>
                    <a:pt x="22" y="526"/>
                  </a:lnTo>
                  <a:lnTo>
                    <a:pt x="20" y="524"/>
                  </a:lnTo>
                  <a:lnTo>
                    <a:pt x="17" y="521"/>
                  </a:lnTo>
                  <a:lnTo>
                    <a:pt x="17" y="516"/>
                  </a:lnTo>
                  <a:lnTo>
                    <a:pt x="17" y="511"/>
                  </a:lnTo>
                  <a:lnTo>
                    <a:pt x="204" y="5"/>
                  </a:lnTo>
                  <a:lnTo>
                    <a:pt x="207" y="2"/>
                  </a:lnTo>
                  <a:lnTo>
                    <a:pt x="209" y="0"/>
                  </a:lnTo>
                  <a:lnTo>
                    <a:pt x="214" y="0"/>
                  </a:lnTo>
                  <a:lnTo>
                    <a:pt x="219" y="0"/>
                  </a:lnTo>
                  <a:lnTo>
                    <a:pt x="221" y="2"/>
                  </a:lnTo>
                  <a:lnTo>
                    <a:pt x="224" y="5"/>
                  </a:lnTo>
                  <a:lnTo>
                    <a:pt x="224" y="10"/>
                  </a:lnTo>
                  <a:lnTo>
                    <a:pt x="224" y="15"/>
                  </a:lnTo>
                  <a:close/>
                  <a:moveTo>
                    <a:pt x="110" y="464"/>
                  </a:moveTo>
                  <a:lnTo>
                    <a:pt x="20" y="534"/>
                  </a:lnTo>
                  <a:lnTo>
                    <a:pt x="0" y="418"/>
                  </a:lnTo>
                  <a:lnTo>
                    <a:pt x="0" y="413"/>
                  </a:lnTo>
                  <a:lnTo>
                    <a:pt x="0" y="410"/>
                  </a:lnTo>
                  <a:lnTo>
                    <a:pt x="3" y="408"/>
                  </a:lnTo>
                  <a:lnTo>
                    <a:pt x="8" y="405"/>
                  </a:lnTo>
                  <a:lnTo>
                    <a:pt x="13" y="405"/>
                  </a:lnTo>
                  <a:lnTo>
                    <a:pt x="15" y="408"/>
                  </a:lnTo>
                  <a:lnTo>
                    <a:pt x="17" y="410"/>
                  </a:lnTo>
                  <a:lnTo>
                    <a:pt x="20" y="415"/>
                  </a:lnTo>
                  <a:lnTo>
                    <a:pt x="37" y="513"/>
                  </a:lnTo>
                  <a:lnTo>
                    <a:pt x="20" y="508"/>
                  </a:lnTo>
                  <a:lnTo>
                    <a:pt x="97" y="446"/>
                  </a:lnTo>
                  <a:lnTo>
                    <a:pt x="100" y="444"/>
                  </a:lnTo>
                  <a:lnTo>
                    <a:pt x="105" y="444"/>
                  </a:lnTo>
                  <a:lnTo>
                    <a:pt x="110" y="446"/>
                  </a:lnTo>
                  <a:lnTo>
                    <a:pt x="112" y="449"/>
                  </a:lnTo>
                  <a:lnTo>
                    <a:pt x="112" y="454"/>
                  </a:lnTo>
                  <a:lnTo>
                    <a:pt x="114" y="457"/>
                  </a:lnTo>
                  <a:lnTo>
                    <a:pt x="112" y="462"/>
                  </a:lnTo>
                  <a:lnTo>
                    <a:pt x="110" y="464"/>
                  </a:lnTo>
                  <a:close/>
                </a:path>
              </a:pathLst>
            </a:custGeom>
            <a:solidFill>
              <a:srgbClr val="000000"/>
            </a:solidFill>
            <a:ln w="1270">
              <a:solidFill>
                <a:srgbClr val="000000"/>
              </a:solidFill>
              <a:prstDash val="solid"/>
              <a:round/>
              <a:headEnd/>
              <a:tailEnd/>
            </a:ln>
          </p:spPr>
          <p:txBody>
            <a:bodyPr/>
            <a:lstStyle/>
            <a:p>
              <a:endParaRPr lang="en-US"/>
            </a:p>
          </p:txBody>
        </p:sp>
        <p:sp>
          <p:nvSpPr>
            <p:cNvPr id="49204" name="Rectangle 48"/>
            <p:cNvSpPr>
              <a:spLocks noChangeArrowheads="1"/>
            </p:cNvSpPr>
            <p:nvPr/>
          </p:nvSpPr>
          <p:spPr bwMode="auto">
            <a:xfrm>
              <a:off x="20" y="37"/>
              <a:ext cx="1409" cy="357"/>
            </a:xfrm>
            <a:prstGeom prst="rect">
              <a:avLst/>
            </a:prstGeom>
            <a:noFill/>
            <a:ln w="9525">
              <a:noFill/>
              <a:miter lim="800000"/>
              <a:headEnd/>
              <a:tailEnd/>
            </a:ln>
          </p:spPr>
          <p:txBody>
            <a:bodyPr wrap="none" lIns="0" tIns="0" rIns="0" bIns="0">
              <a:spAutoFit/>
            </a:bodyPr>
            <a:lstStyle/>
            <a:p>
              <a:r>
                <a:rPr lang="en-US" sz="1300" b="0">
                  <a:solidFill>
                    <a:srgbClr val="000000"/>
                  </a:solidFill>
                </a:rPr>
                <a:t>Frequency</a:t>
              </a:r>
              <a:endParaRPr lang="en-US" b="0"/>
            </a:p>
          </p:txBody>
        </p:sp>
        <p:sp>
          <p:nvSpPr>
            <p:cNvPr id="49205" name="Rectangle 49"/>
            <p:cNvSpPr>
              <a:spLocks noChangeArrowheads="1"/>
            </p:cNvSpPr>
            <p:nvPr/>
          </p:nvSpPr>
          <p:spPr bwMode="auto">
            <a:xfrm>
              <a:off x="580" y="1078"/>
              <a:ext cx="1178" cy="303"/>
            </a:xfrm>
            <a:prstGeom prst="rect">
              <a:avLst/>
            </a:prstGeom>
            <a:noFill/>
            <a:ln w="9525">
              <a:noFill/>
              <a:miter lim="800000"/>
              <a:headEnd/>
              <a:tailEnd/>
            </a:ln>
          </p:spPr>
          <p:txBody>
            <a:bodyPr wrap="none" lIns="0" tIns="0" rIns="0" bIns="0">
              <a:spAutoFit/>
            </a:bodyPr>
            <a:lstStyle/>
            <a:p>
              <a:r>
                <a:rPr lang="en-US" sz="1100" b="0" i="1">
                  <a:solidFill>
                    <a:srgbClr val="000000"/>
                  </a:solidFill>
                </a:rPr>
                <a:t>Negatively</a:t>
              </a:r>
              <a:endParaRPr lang="en-US" b="0"/>
            </a:p>
          </p:txBody>
        </p:sp>
        <p:sp>
          <p:nvSpPr>
            <p:cNvPr id="49206" name="Rectangle 50"/>
            <p:cNvSpPr>
              <a:spLocks noChangeArrowheads="1"/>
            </p:cNvSpPr>
            <p:nvPr/>
          </p:nvSpPr>
          <p:spPr bwMode="auto">
            <a:xfrm>
              <a:off x="1443" y="1078"/>
              <a:ext cx="83" cy="303"/>
            </a:xfrm>
            <a:prstGeom prst="rect">
              <a:avLst/>
            </a:prstGeom>
            <a:noFill/>
            <a:ln w="9525">
              <a:noFill/>
              <a:miter lim="800000"/>
              <a:headEnd/>
              <a:tailEnd/>
            </a:ln>
          </p:spPr>
          <p:txBody>
            <a:bodyPr wrap="none" lIns="0" tIns="0" rIns="0" bIns="0">
              <a:spAutoFit/>
            </a:bodyPr>
            <a:lstStyle/>
            <a:p>
              <a:r>
                <a:rPr lang="en-US" sz="1100" b="0" i="1">
                  <a:solidFill>
                    <a:srgbClr val="000000"/>
                  </a:solidFill>
                </a:rPr>
                <a:t>-</a:t>
              </a:r>
              <a:endParaRPr lang="en-US" b="0"/>
            </a:p>
          </p:txBody>
        </p:sp>
        <p:sp>
          <p:nvSpPr>
            <p:cNvPr id="49207" name="Rectangle 51"/>
            <p:cNvSpPr>
              <a:spLocks noChangeArrowheads="1"/>
            </p:cNvSpPr>
            <p:nvPr/>
          </p:nvSpPr>
          <p:spPr bwMode="auto">
            <a:xfrm>
              <a:off x="1783" y="1098"/>
              <a:ext cx="1049" cy="303"/>
            </a:xfrm>
            <a:prstGeom prst="rect">
              <a:avLst/>
            </a:prstGeom>
            <a:noFill/>
            <a:ln w="9525">
              <a:noFill/>
              <a:miter lim="800000"/>
              <a:headEnd/>
              <a:tailEnd/>
            </a:ln>
          </p:spPr>
          <p:txBody>
            <a:bodyPr wrap="none" lIns="0" tIns="0" rIns="0" bIns="0">
              <a:spAutoFit/>
            </a:bodyPr>
            <a:lstStyle/>
            <a:p>
              <a:r>
                <a:rPr lang="en-US" sz="1100" b="0" i="1" dirty="0">
                  <a:solidFill>
                    <a:srgbClr val="000000"/>
                  </a:solidFill>
                </a:rPr>
                <a:t>Selected </a:t>
              </a:r>
              <a:endParaRPr lang="en-US" b="0" dirty="0"/>
            </a:p>
          </p:txBody>
        </p:sp>
        <p:sp>
          <p:nvSpPr>
            <p:cNvPr id="49208" name="Rectangle 52"/>
            <p:cNvSpPr>
              <a:spLocks noChangeArrowheads="1"/>
            </p:cNvSpPr>
            <p:nvPr/>
          </p:nvSpPr>
          <p:spPr bwMode="auto">
            <a:xfrm>
              <a:off x="580" y="1335"/>
              <a:ext cx="1718" cy="303"/>
            </a:xfrm>
            <a:prstGeom prst="rect">
              <a:avLst/>
            </a:prstGeom>
            <a:noFill/>
            <a:ln w="9525">
              <a:noFill/>
              <a:miter lim="800000"/>
              <a:headEnd/>
              <a:tailEnd/>
            </a:ln>
          </p:spPr>
          <p:txBody>
            <a:bodyPr wrap="none" lIns="0" tIns="0" rIns="0" bIns="0">
              <a:spAutoFit/>
            </a:bodyPr>
            <a:lstStyle/>
            <a:p>
              <a:r>
                <a:rPr lang="en-US" sz="1100" b="0" i="1">
                  <a:solidFill>
                    <a:srgbClr val="000000"/>
                  </a:solidFill>
                </a:rPr>
                <a:t>Immigrant Flow</a:t>
              </a:r>
              <a:endParaRPr lang="en-US" b="0"/>
            </a:p>
          </p:txBody>
        </p:sp>
        <p:sp>
          <p:nvSpPr>
            <p:cNvPr id="49209" name="Freeform 53"/>
            <p:cNvSpPr>
              <a:spLocks noEditPoints="1"/>
            </p:cNvSpPr>
            <p:nvPr/>
          </p:nvSpPr>
          <p:spPr bwMode="auto">
            <a:xfrm>
              <a:off x="1336" y="1580"/>
              <a:ext cx="437" cy="785"/>
            </a:xfrm>
            <a:custGeom>
              <a:avLst/>
              <a:gdLst>
                <a:gd name="T0" fmla="*/ 17 w 437"/>
                <a:gd name="T1" fmla="*/ 5 h 785"/>
                <a:gd name="T2" fmla="*/ 432 w 437"/>
                <a:gd name="T3" fmla="*/ 761 h 785"/>
                <a:gd name="T4" fmla="*/ 434 w 437"/>
                <a:gd name="T5" fmla="*/ 767 h 785"/>
                <a:gd name="T6" fmla="*/ 434 w 437"/>
                <a:gd name="T7" fmla="*/ 769 h 785"/>
                <a:gd name="T8" fmla="*/ 432 w 437"/>
                <a:gd name="T9" fmla="*/ 774 h 785"/>
                <a:gd name="T10" fmla="*/ 430 w 437"/>
                <a:gd name="T11" fmla="*/ 777 h 785"/>
                <a:gd name="T12" fmla="*/ 425 w 437"/>
                <a:gd name="T13" fmla="*/ 777 h 785"/>
                <a:gd name="T14" fmla="*/ 422 w 437"/>
                <a:gd name="T15" fmla="*/ 777 h 785"/>
                <a:gd name="T16" fmla="*/ 417 w 437"/>
                <a:gd name="T17" fmla="*/ 777 h 785"/>
                <a:gd name="T18" fmla="*/ 415 w 437"/>
                <a:gd name="T19" fmla="*/ 772 h 785"/>
                <a:gd name="T20" fmla="*/ 0 w 437"/>
                <a:gd name="T21" fmla="*/ 15 h 785"/>
                <a:gd name="T22" fmla="*/ 0 w 437"/>
                <a:gd name="T23" fmla="*/ 13 h 785"/>
                <a:gd name="T24" fmla="*/ 0 w 437"/>
                <a:gd name="T25" fmla="*/ 8 h 785"/>
                <a:gd name="T26" fmla="*/ 0 w 437"/>
                <a:gd name="T27" fmla="*/ 5 h 785"/>
                <a:gd name="T28" fmla="*/ 5 w 437"/>
                <a:gd name="T29" fmla="*/ 2 h 785"/>
                <a:gd name="T30" fmla="*/ 8 w 437"/>
                <a:gd name="T31" fmla="*/ 0 h 785"/>
                <a:gd name="T32" fmla="*/ 12 w 437"/>
                <a:gd name="T33" fmla="*/ 0 h 785"/>
                <a:gd name="T34" fmla="*/ 15 w 437"/>
                <a:gd name="T35" fmla="*/ 2 h 785"/>
                <a:gd name="T36" fmla="*/ 17 w 437"/>
                <a:gd name="T37" fmla="*/ 5 h 785"/>
                <a:gd name="T38" fmla="*/ 17 w 437"/>
                <a:gd name="T39" fmla="*/ 5 h 785"/>
                <a:gd name="T40" fmla="*/ 437 w 437"/>
                <a:gd name="T41" fmla="*/ 666 h 785"/>
                <a:gd name="T42" fmla="*/ 434 w 437"/>
                <a:gd name="T43" fmla="*/ 785 h 785"/>
                <a:gd name="T44" fmla="*/ 335 w 437"/>
                <a:gd name="T45" fmla="*/ 730 h 785"/>
                <a:gd name="T46" fmla="*/ 333 w 437"/>
                <a:gd name="T47" fmla="*/ 725 h 785"/>
                <a:gd name="T48" fmla="*/ 330 w 437"/>
                <a:gd name="T49" fmla="*/ 723 h 785"/>
                <a:gd name="T50" fmla="*/ 330 w 437"/>
                <a:gd name="T51" fmla="*/ 718 h 785"/>
                <a:gd name="T52" fmla="*/ 330 w 437"/>
                <a:gd name="T53" fmla="*/ 715 h 785"/>
                <a:gd name="T54" fmla="*/ 333 w 437"/>
                <a:gd name="T55" fmla="*/ 712 h 785"/>
                <a:gd name="T56" fmla="*/ 337 w 437"/>
                <a:gd name="T57" fmla="*/ 710 h 785"/>
                <a:gd name="T58" fmla="*/ 340 w 437"/>
                <a:gd name="T59" fmla="*/ 710 h 785"/>
                <a:gd name="T60" fmla="*/ 345 w 437"/>
                <a:gd name="T61" fmla="*/ 710 h 785"/>
                <a:gd name="T62" fmla="*/ 430 w 437"/>
                <a:gd name="T63" fmla="*/ 756 h 785"/>
                <a:gd name="T64" fmla="*/ 413 w 437"/>
                <a:gd name="T65" fmla="*/ 767 h 785"/>
                <a:gd name="T66" fmla="*/ 417 w 437"/>
                <a:gd name="T67" fmla="*/ 666 h 785"/>
                <a:gd name="T68" fmla="*/ 417 w 437"/>
                <a:gd name="T69" fmla="*/ 661 h 785"/>
                <a:gd name="T70" fmla="*/ 420 w 437"/>
                <a:gd name="T71" fmla="*/ 658 h 785"/>
                <a:gd name="T72" fmla="*/ 422 w 437"/>
                <a:gd name="T73" fmla="*/ 656 h 785"/>
                <a:gd name="T74" fmla="*/ 427 w 437"/>
                <a:gd name="T75" fmla="*/ 656 h 785"/>
                <a:gd name="T76" fmla="*/ 430 w 437"/>
                <a:gd name="T77" fmla="*/ 656 h 785"/>
                <a:gd name="T78" fmla="*/ 434 w 437"/>
                <a:gd name="T79" fmla="*/ 658 h 785"/>
                <a:gd name="T80" fmla="*/ 437 w 437"/>
                <a:gd name="T81" fmla="*/ 661 h 785"/>
                <a:gd name="T82" fmla="*/ 437 w 437"/>
                <a:gd name="T83" fmla="*/ 666 h 785"/>
                <a:gd name="T84" fmla="*/ 437 w 437"/>
                <a:gd name="T85" fmla="*/ 666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785"/>
                <a:gd name="T131" fmla="*/ 437 w 437"/>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785">
                  <a:moveTo>
                    <a:pt x="17" y="5"/>
                  </a:moveTo>
                  <a:lnTo>
                    <a:pt x="432" y="761"/>
                  </a:lnTo>
                  <a:lnTo>
                    <a:pt x="434" y="767"/>
                  </a:lnTo>
                  <a:lnTo>
                    <a:pt x="434" y="769"/>
                  </a:lnTo>
                  <a:lnTo>
                    <a:pt x="432" y="774"/>
                  </a:lnTo>
                  <a:lnTo>
                    <a:pt x="430" y="777"/>
                  </a:lnTo>
                  <a:lnTo>
                    <a:pt x="425" y="777"/>
                  </a:lnTo>
                  <a:lnTo>
                    <a:pt x="422" y="777"/>
                  </a:lnTo>
                  <a:lnTo>
                    <a:pt x="417" y="777"/>
                  </a:lnTo>
                  <a:lnTo>
                    <a:pt x="415" y="772"/>
                  </a:lnTo>
                  <a:lnTo>
                    <a:pt x="0" y="15"/>
                  </a:lnTo>
                  <a:lnTo>
                    <a:pt x="0" y="13"/>
                  </a:lnTo>
                  <a:lnTo>
                    <a:pt x="0" y="8"/>
                  </a:lnTo>
                  <a:lnTo>
                    <a:pt x="0" y="5"/>
                  </a:lnTo>
                  <a:lnTo>
                    <a:pt x="5" y="2"/>
                  </a:lnTo>
                  <a:lnTo>
                    <a:pt x="8" y="0"/>
                  </a:lnTo>
                  <a:lnTo>
                    <a:pt x="12" y="0"/>
                  </a:lnTo>
                  <a:lnTo>
                    <a:pt x="15" y="2"/>
                  </a:lnTo>
                  <a:lnTo>
                    <a:pt x="17" y="5"/>
                  </a:lnTo>
                  <a:close/>
                  <a:moveTo>
                    <a:pt x="437" y="666"/>
                  </a:moveTo>
                  <a:lnTo>
                    <a:pt x="434" y="785"/>
                  </a:lnTo>
                  <a:lnTo>
                    <a:pt x="335" y="730"/>
                  </a:lnTo>
                  <a:lnTo>
                    <a:pt x="333" y="725"/>
                  </a:lnTo>
                  <a:lnTo>
                    <a:pt x="330" y="723"/>
                  </a:lnTo>
                  <a:lnTo>
                    <a:pt x="330" y="718"/>
                  </a:lnTo>
                  <a:lnTo>
                    <a:pt x="330" y="715"/>
                  </a:lnTo>
                  <a:lnTo>
                    <a:pt x="333" y="712"/>
                  </a:lnTo>
                  <a:lnTo>
                    <a:pt x="337" y="710"/>
                  </a:lnTo>
                  <a:lnTo>
                    <a:pt x="340" y="710"/>
                  </a:lnTo>
                  <a:lnTo>
                    <a:pt x="345" y="710"/>
                  </a:lnTo>
                  <a:lnTo>
                    <a:pt x="430" y="756"/>
                  </a:lnTo>
                  <a:lnTo>
                    <a:pt x="413" y="767"/>
                  </a:lnTo>
                  <a:lnTo>
                    <a:pt x="417" y="666"/>
                  </a:lnTo>
                  <a:lnTo>
                    <a:pt x="417" y="661"/>
                  </a:lnTo>
                  <a:lnTo>
                    <a:pt x="420" y="658"/>
                  </a:lnTo>
                  <a:lnTo>
                    <a:pt x="422" y="656"/>
                  </a:lnTo>
                  <a:lnTo>
                    <a:pt x="427" y="656"/>
                  </a:lnTo>
                  <a:lnTo>
                    <a:pt x="430" y="656"/>
                  </a:lnTo>
                  <a:lnTo>
                    <a:pt x="434" y="658"/>
                  </a:lnTo>
                  <a:lnTo>
                    <a:pt x="437" y="661"/>
                  </a:lnTo>
                  <a:lnTo>
                    <a:pt x="437" y="666"/>
                  </a:lnTo>
                  <a:close/>
                </a:path>
              </a:pathLst>
            </a:custGeom>
            <a:solidFill>
              <a:srgbClr val="000000"/>
            </a:solidFill>
            <a:ln w="1270">
              <a:solidFill>
                <a:srgbClr val="000000"/>
              </a:solidFill>
              <a:prstDash val="solid"/>
              <a:round/>
              <a:headEnd/>
              <a:tailEnd/>
            </a:ln>
          </p:spPr>
          <p:txBody>
            <a:bodyPr/>
            <a:lstStyle/>
            <a:p>
              <a:endParaRPr lang="en-US"/>
            </a:p>
          </p:txBody>
        </p:sp>
        <p:sp>
          <p:nvSpPr>
            <p:cNvPr id="49210" name="Rectangle 54"/>
            <p:cNvSpPr>
              <a:spLocks noChangeArrowheads="1"/>
            </p:cNvSpPr>
            <p:nvPr/>
          </p:nvSpPr>
          <p:spPr bwMode="auto">
            <a:xfrm>
              <a:off x="7796" y="4428"/>
              <a:ext cx="692" cy="357"/>
            </a:xfrm>
            <a:prstGeom prst="rect">
              <a:avLst/>
            </a:prstGeom>
            <a:noFill/>
            <a:ln w="9525">
              <a:noFill/>
              <a:miter lim="800000"/>
              <a:headEnd/>
              <a:tailEnd/>
            </a:ln>
          </p:spPr>
          <p:txBody>
            <a:bodyPr wrap="none" lIns="0" tIns="0" rIns="0" bIns="0">
              <a:spAutoFit/>
            </a:bodyPr>
            <a:lstStyle/>
            <a:p>
              <a:r>
                <a:rPr lang="en-US" sz="1300" b="0">
                  <a:solidFill>
                    <a:srgbClr val="000000"/>
                  </a:solidFill>
                </a:rPr>
                <a:t>Skills</a:t>
              </a:r>
              <a:endParaRPr lang="en-US" b="0"/>
            </a:p>
          </p:txBody>
        </p:sp>
        <p:sp>
          <p:nvSpPr>
            <p:cNvPr id="49211" name="Rectangle 55"/>
            <p:cNvSpPr>
              <a:spLocks noChangeArrowheads="1"/>
            </p:cNvSpPr>
            <p:nvPr/>
          </p:nvSpPr>
          <p:spPr bwMode="auto">
            <a:xfrm>
              <a:off x="5664" y="4505"/>
              <a:ext cx="149" cy="357"/>
            </a:xfrm>
            <a:prstGeom prst="rect">
              <a:avLst/>
            </a:prstGeom>
            <a:noFill/>
            <a:ln w="9525">
              <a:noFill/>
              <a:miter lim="800000"/>
              <a:headEnd/>
              <a:tailEnd/>
            </a:ln>
          </p:spPr>
          <p:txBody>
            <a:bodyPr wrap="none" lIns="0" tIns="0" rIns="0" bIns="0">
              <a:spAutoFit/>
            </a:bodyPr>
            <a:lstStyle/>
            <a:p>
              <a:r>
                <a:rPr lang="en-US" sz="1300" b="0" i="1">
                  <a:solidFill>
                    <a:srgbClr val="000000"/>
                  </a:solidFill>
                </a:rPr>
                <a:t>s</a:t>
              </a:r>
              <a:endParaRPr lang="en-US" b="0"/>
            </a:p>
          </p:txBody>
        </p:sp>
        <p:sp>
          <p:nvSpPr>
            <p:cNvPr id="49212" name="Rectangle 56"/>
            <p:cNvSpPr>
              <a:spLocks noChangeArrowheads="1"/>
            </p:cNvSpPr>
            <p:nvPr/>
          </p:nvSpPr>
          <p:spPr bwMode="auto">
            <a:xfrm>
              <a:off x="5759" y="4679"/>
              <a:ext cx="77" cy="137"/>
            </a:xfrm>
            <a:prstGeom prst="rect">
              <a:avLst/>
            </a:prstGeom>
            <a:noFill/>
            <a:ln w="9525">
              <a:noFill/>
              <a:miter lim="800000"/>
              <a:headEnd/>
              <a:tailEnd/>
            </a:ln>
          </p:spPr>
          <p:txBody>
            <a:bodyPr wrap="none" lIns="0" tIns="0" rIns="0" bIns="0">
              <a:spAutoFit/>
            </a:bodyPr>
            <a:lstStyle/>
            <a:p>
              <a:r>
                <a:rPr lang="en-US" sz="500" b="0" i="1">
                  <a:solidFill>
                    <a:srgbClr val="000000"/>
                  </a:solidFill>
                </a:rPr>
                <a:t>P</a:t>
              </a:r>
              <a:endParaRPr lang="en-US" b="0"/>
            </a:p>
          </p:txBody>
        </p:sp>
        <p:sp>
          <p:nvSpPr>
            <p:cNvPr id="49213" name="Rectangle 57"/>
            <p:cNvSpPr>
              <a:spLocks noChangeArrowheads="1"/>
            </p:cNvSpPr>
            <p:nvPr/>
          </p:nvSpPr>
          <p:spPr bwMode="auto">
            <a:xfrm>
              <a:off x="2246" y="4505"/>
              <a:ext cx="149" cy="357"/>
            </a:xfrm>
            <a:prstGeom prst="rect">
              <a:avLst/>
            </a:prstGeom>
            <a:noFill/>
            <a:ln w="9525">
              <a:noFill/>
              <a:miter lim="800000"/>
              <a:headEnd/>
              <a:tailEnd/>
            </a:ln>
          </p:spPr>
          <p:txBody>
            <a:bodyPr wrap="none" lIns="0" tIns="0" rIns="0" bIns="0">
              <a:spAutoFit/>
            </a:bodyPr>
            <a:lstStyle/>
            <a:p>
              <a:r>
                <a:rPr lang="en-US" sz="1300" b="0" i="1">
                  <a:solidFill>
                    <a:srgbClr val="000000"/>
                  </a:solidFill>
                </a:rPr>
                <a:t>s</a:t>
              </a:r>
              <a:endParaRPr lang="en-US" b="0"/>
            </a:p>
          </p:txBody>
        </p:sp>
        <p:sp>
          <p:nvSpPr>
            <p:cNvPr id="49214" name="Rectangle 58"/>
            <p:cNvSpPr>
              <a:spLocks noChangeArrowheads="1"/>
            </p:cNvSpPr>
            <p:nvPr/>
          </p:nvSpPr>
          <p:spPr bwMode="auto">
            <a:xfrm>
              <a:off x="2341" y="4679"/>
              <a:ext cx="82" cy="137"/>
            </a:xfrm>
            <a:prstGeom prst="rect">
              <a:avLst/>
            </a:prstGeom>
            <a:noFill/>
            <a:ln w="9525">
              <a:noFill/>
              <a:miter lim="800000"/>
              <a:headEnd/>
              <a:tailEnd/>
            </a:ln>
          </p:spPr>
          <p:txBody>
            <a:bodyPr wrap="none" lIns="0" tIns="0" rIns="0" bIns="0">
              <a:spAutoFit/>
            </a:bodyPr>
            <a:lstStyle/>
            <a:p>
              <a:r>
                <a:rPr lang="en-US" sz="500" b="0" i="1">
                  <a:solidFill>
                    <a:srgbClr val="000000"/>
                  </a:solidFill>
                </a:rPr>
                <a:t>N</a:t>
              </a:r>
              <a:endParaRPr lang="en-US" b="0"/>
            </a:p>
          </p:txBody>
        </p:sp>
        <p:sp>
          <p:nvSpPr>
            <p:cNvPr id="49215" name="Line 59"/>
            <p:cNvSpPr>
              <a:spLocks noChangeShapeType="1"/>
            </p:cNvSpPr>
            <p:nvPr/>
          </p:nvSpPr>
          <p:spPr bwMode="auto">
            <a:xfrm flipV="1">
              <a:off x="354" y="390"/>
              <a:ext cx="1" cy="3988"/>
            </a:xfrm>
            <a:prstGeom prst="line">
              <a:avLst/>
            </a:prstGeom>
            <a:noFill/>
            <a:ln w="12065">
              <a:solidFill>
                <a:srgbClr val="000000"/>
              </a:solidFill>
              <a:round/>
              <a:headEnd/>
              <a:tailEnd/>
            </a:ln>
          </p:spPr>
          <p:txBody>
            <a:bodyPr/>
            <a:lstStyle/>
            <a:p>
              <a:endParaRPr lang="en-US"/>
            </a:p>
          </p:txBody>
        </p:sp>
        <p:sp>
          <p:nvSpPr>
            <p:cNvPr id="49216" name="Rectangle 60"/>
            <p:cNvSpPr>
              <a:spLocks noChangeArrowheads="1"/>
            </p:cNvSpPr>
            <p:nvPr/>
          </p:nvSpPr>
          <p:spPr bwMode="auto">
            <a:xfrm>
              <a:off x="6059" y="1598"/>
              <a:ext cx="1066" cy="303"/>
            </a:xfrm>
            <a:prstGeom prst="rect">
              <a:avLst/>
            </a:prstGeom>
            <a:noFill/>
            <a:ln w="9525">
              <a:noFill/>
              <a:miter lim="800000"/>
              <a:headEnd/>
              <a:tailEnd/>
            </a:ln>
          </p:spPr>
          <p:txBody>
            <a:bodyPr wrap="none" lIns="0" tIns="0" rIns="0" bIns="0">
              <a:spAutoFit/>
            </a:bodyPr>
            <a:lstStyle/>
            <a:p>
              <a:r>
                <a:rPr lang="en-US" sz="1100" b="0" i="1" dirty="0">
                  <a:solidFill>
                    <a:srgbClr val="000000"/>
                  </a:solidFill>
                </a:rPr>
                <a:t>Positively</a:t>
              </a:r>
              <a:endParaRPr lang="en-US" b="0" dirty="0"/>
            </a:p>
          </p:txBody>
        </p:sp>
        <p:sp>
          <p:nvSpPr>
            <p:cNvPr id="49217" name="Rectangle 61"/>
            <p:cNvSpPr>
              <a:spLocks noChangeArrowheads="1"/>
            </p:cNvSpPr>
            <p:nvPr/>
          </p:nvSpPr>
          <p:spPr bwMode="auto">
            <a:xfrm>
              <a:off x="6856" y="1598"/>
              <a:ext cx="83" cy="303"/>
            </a:xfrm>
            <a:prstGeom prst="rect">
              <a:avLst/>
            </a:prstGeom>
            <a:noFill/>
            <a:ln w="9525">
              <a:noFill/>
              <a:miter lim="800000"/>
              <a:headEnd/>
              <a:tailEnd/>
            </a:ln>
          </p:spPr>
          <p:txBody>
            <a:bodyPr wrap="none" lIns="0" tIns="0" rIns="0" bIns="0">
              <a:spAutoFit/>
            </a:bodyPr>
            <a:lstStyle/>
            <a:p>
              <a:r>
                <a:rPr lang="en-US" sz="1100" b="0" i="1">
                  <a:solidFill>
                    <a:srgbClr val="000000"/>
                  </a:solidFill>
                </a:rPr>
                <a:t>-</a:t>
              </a:r>
              <a:endParaRPr lang="en-US" b="0"/>
            </a:p>
          </p:txBody>
        </p:sp>
        <p:sp>
          <p:nvSpPr>
            <p:cNvPr id="49219" name="Rectangle 63"/>
            <p:cNvSpPr>
              <a:spLocks noChangeArrowheads="1"/>
            </p:cNvSpPr>
            <p:nvPr/>
          </p:nvSpPr>
          <p:spPr bwMode="auto">
            <a:xfrm>
              <a:off x="6059" y="1855"/>
              <a:ext cx="1717" cy="303"/>
            </a:xfrm>
            <a:prstGeom prst="rect">
              <a:avLst/>
            </a:prstGeom>
            <a:noFill/>
            <a:ln w="9525">
              <a:noFill/>
              <a:miter lim="800000"/>
              <a:headEnd/>
              <a:tailEnd/>
            </a:ln>
          </p:spPr>
          <p:txBody>
            <a:bodyPr wrap="none" lIns="0" tIns="0" rIns="0" bIns="0">
              <a:spAutoFit/>
            </a:bodyPr>
            <a:lstStyle/>
            <a:p>
              <a:r>
                <a:rPr lang="en-US" sz="1100" b="0" i="1">
                  <a:solidFill>
                    <a:srgbClr val="000000"/>
                  </a:solidFill>
                </a:rPr>
                <a:t>Immigrant Flow</a:t>
              </a:r>
              <a:endParaRPr lang="en-US" b="0"/>
            </a:p>
          </p:txBody>
        </p:sp>
        <p:sp>
          <p:nvSpPr>
            <p:cNvPr id="49220" name="Freeform 64"/>
            <p:cNvSpPr>
              <a:spLocks noEditPoints="1"/>
            </p:cNvSpPr>
            <p:nvPr/>
          </p:nvSpPr>
          <p:spPr bwMode="auto">
            <a:xfrm>
              <a:off x="6179" y="2143"/>
              <a:ext cx="224" cy="534"/>
            </a:xfrm>
            <a:custGeom>
              <a:avLst/>
              <a:gdLst>
                <a:gd name="T0" fmla="*/ 224 w 224"/>
                <a:gd name="T1" fmla="*/ 15 h 534"/>
                <a:gd name="T2" fmla="*/ 37 w 224"/>
                <a:gd name="T3" fmla="*/ 519 h 534"/>
                <a:gd name="T4" fmla="*/ 34 w 224"/>
                <a:gd name="T5" fmla="*/ 524 h 534"/>
                <a:gd name="T6" fmla="*/ 30 w 224"/>
                <a:gd name="T7" fmla="*/ 526 h 534"/>
                <a:gd name="T8" fmla="*/ 27 w 224"/>
                <a:gd name="T9" fmla="*/ 526 h 534"/>
                <a:gd name="T10" fmla="*/ 22 w 224"/>
                <a:gd name="T11" fmla="*/ 526 h 534"/>
                <a:gd name="T12" fmla="*/ 20 w 224"/>
                <a:gd name="T13" fmla="*/ 524 h 534"/>
                <a:gd name="T14" fmla="*/ 17 w 224"/>
                <a:gd name="T15" fmla="*/ 521 h 534"/>
                <a:gd name="T16" fmla="*/ 17 w 224"/>
                <a:gd name="T17" fmla="*/ 516 h 534"/>
                <a:gd name="T18" fmla="*/ 17 w 224"/>
                <a:gd name="T19" fmla="*/ 511 h 534"/>
                <a:gd name="T20" fmla="*/ 204 w 224"/>
                <a:gd name="T21" fmla="*/ 5 h 534"/>
                <a:gd name="T22" fmla="*/ 207 w 224"/>
                <a:gd name="T23" fmla="*/ 2 h 534"/>
                <a:gd name="T24" fmla="*/ 209 w 224"/>
                <a:gd name="T25" fmla="*/ 0 h 534"/>
                <a:gd name="T26" fmla="*/ 214 w 224"/>
                <a:gd name="T27" fmla="*/ 0 h 534"/>
                <a:gd name="T28" fmla="*/ 219 w 224"/>
                <a:gd name="T29" fmla="*/ 0 h 534"/>
                <a:gd name="T30" fmla="*/ 221 w 224"/>
                <a:gd name="T31" fmla="*/ 2 h 534"/>
                <a:gd name="T32" fmla="*/ 224 w 224"/>
                <a:gd name="T33" fmla="*/ 5 h 534"/>
                <a:gd name="T34" fmla="*/ 224 w 224"/>
                <a:gd name="T35" fmla="*/ 10 h 534"/>
                <a:gd name="T36" fmla="*/ 224 w 224"/>
                <a:gd name="T37" fmla="*/ 15 h 534"/>
                <a:gd name="T38" fmla="*/ 224 w 224"/>
                <a:gd name="T39" fmla="*/ 15 h 534"/>
                <a:gd name="T40" fmla="*/ 110 w 224"/>
                <a:gd name="T41" fmla="*/ 464 h 534"/>
                <a:gd name="T42" fmla="*/ 20 w 224"/>
                <a:gd name="T43" fmla="*/ 534 h 534"/>
                <a:gd name="T44" fmla="*/ 0 w 224"/>
                <a:gd name="T45" fmla="*/ 418 h 534"/>
                <a:gd name="T46" fmla="*/ 0 w 224"/>
                <a:gd name="T47" fmla="*/ 413 h 534"/>
                <a:gd name="T48" fmla="*/ 0 w 224"/>
                <a:gd name="T49" fmla="*/ 410 h 534"/>
                <a:gd name="T50" fmla="*/ 3 w 224"/>
                <a:gd name="T51" fmla="*/ 408 h 534"/>
                <a:gd name="T52" fmla="*/ 8 w 224"/>
                <a:gd name="T53" fmla="*/ 405 h 534"/>
                <a:gd name="T54" fmla="*/ 13 w 224"/>
                <a:gd name="T55" fmla="*/ 405 h 534"/>
                <a:gd name="T56" fmla="*/ 15 w 224"/>
                <a:gd name="T57" fmla="*/ 408 h 534"/>
                <a:gd name="T58" fmla="*/ 17 w 224"/>
                <a:gd name="T59" fmla="*/ 410 h 534"/>
                <a:gd name="T60" fmla="*/ 20 w 224"/>
                <a:gd name="T61" fmla="*/ 415 h 534"/>
                <a:gd name="T62" fmla="*/ 37 w 224"/>
                <a:gd name="T63" fmla="*/ 513 h 534"/>
                <a:gd name="T64" fmla="*/ 20 w 224"/>
                <a:gd name="T65" fmla="*/ 508 h 534"/>
                <a:gd name="T66" fmla="*/ 97 w 224"/>
                <a:gd name="T67" fmla="*/ 446 h 534"/>
                <a:gd name="T68" fmla="*/ 100 w 224"/>
                <a:gd name="T69" fmla="*/ 444 h 534"/>
                <a:gd name="T70" fmla="*/ 105 w 224"/>
                <a:gd name="T71" fmla="*/ 444 h 534"/>
                <a:gd name="T72" fmla="*/ 110 w 224"/>
                <a:gd name="T73" fmla="*/ 446 h 534"/>
                <a:gd name="T74" fmla="*/ 112 w 224"/>
                <a:gd name="T75" fmla="*/ 449 h 534"/>
                <a:gd name="T76" fmla="*/ 112 w 224"/>
                <a:gd name="T77" fmla="*/ 454 h 534"/>
                <a:gd name="T78" fmla="*/ 114 w 224"/>
                <a:gd name="T79" fmla="*/ 457 h 534"/>
                <a:gd name="T80" fmla="*/ 112 w 224"/>
                <a:gd name="T81" fmla="*/ 462 h 534"/>
                <a:gd name="T82" fmla="*/ 110 w 224"/>
                <a:gd name="T83" fmla="*/ 464 h 534"/>
                <a:gd name="T84" fmla="*/ 110 w 224"/>
                <a:gd name="T85" fmla="*/ 464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534"/>
                <a:gd name="T131" fmla="*/ 224 w 224"/>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534">
                  <a:moveTo>
                    <a:pt x="224" y="15"/>
                  </a:moveTo>
                  <a:lnTo>
                    <a:pt x="37" y="519"/>
                  </a:lnTo>
                  <a:lnTo>
                    <a:pt x="34" y="524"/>
                  </a:lnTo>
                  <a:lnTo>
                    <a:pt x="30" y="526"/>
                  </a:lnTo>
                  <a:lnTo>
                    <a:pt x="27" y="526"/>
                  </a:lnTo>
                  <a:lnTo>
                    <a:pt x="22" y="526"/>
                  </a:lnTo>
                  <a:lnTo>
                    <a:pt x="20" y="524"/>
                  </a:lnTo>
                  <a:lnTo>
                    <a:pt x="17" y="521"/>
                  </a:lnTo>
                  <a:lnTo>
                    <a:pt x="17" y="516"/>
                  </a:lnTo>
                  <a:lnTo>
                    <a:pt x="17" y="511"/>
                  </a:lnTo>
                  <a:lnTo>
                    <a:pt x="204" y="5"/>
                  </a:lnTo>
                  <a:lnTo>
                    <a:pt x="207" y="2"/>
                  </a:lnTo>
                  <a:lnTo>
                    <a:pt x="209" y="0"/>
                  </a:lnTo>
                  <a:lnTo>
                    <a:pt x="214" y="0"/>
                  </a:lnTo>
                  <a:lnTo>
                    <a:pt x="219" y="0"/>
                  </a:lnTo>
                  <a:lnTo>
                    <a:pt x="221" y="2"/>
                  </a:lnTo>
                  <a:lnTo>
                    <a:pt x="224" y="5"/>
                  </a:lnTo>
                  <a:lnTo>
                    <a:pt x="224" y="10"/>
                  </a:lnTo>
                  <a:lnTo>
                    <a:pt x="224" y="15"/>
                  </a:lnTo>
                  <a:close/>
                  <a:moveTo>
                    <a:pt x="110" y="464"/>
                  </a:moveTo>
                  <a:lnTo>
                    <a:pt x="20" y="534"/>
                  </a:lnTo>
                  <a:lnTo>
                    <a:pt x="0" y="418"/>
                  </a:lnTo>
                  <a:lnTo>
                    <a:pt x="0" y="413"/>
                  </a:lnTo>
                  <a:lnTo>
                    <a:pt x="0" y="410"/>
                  </a:lnTo>
                  <a:lnTo>
                    <a:pt x="3" y="408"/>
                  </a:lnTo>
                  <a:lnTo>
                    <a:pt x="8" y="405"/>
                  </a:lnTo>
                  <a:lnTo>
                    <a:pt x="13" y="405"/>
                  </a:lnTo>
                  <a:lnTo>
                    <a:pt x="15" y="408"/>
                  </a:lnTo>
                  <a:lnTo>
                    <a:pt x="17" y="410"/>
                  </a:lnTo>
                  <a:lnTo>
                    <a:pt x="20" y="415"/>
                  </a:lnTo>
                  <a:lnTo>
                    <a:pt x="37" y="513"/>
                  </a:lnTo>
                  <a:lnTo>
                    <a:pt x="20" y="508"/>
                  </a:lnTo>
                  <a:lnTo>
                    <a:pt x="97" y="446"/>
                  </a:lnTo>
                  <a:lnTo>
                    <a:pt x="100" y="444"/>
                  </a:lnTo>
                  <a:lnTo>
                    <a:pt x="105" y="444"/>
                  </a:lnTo>
                  <a:lnTo>
                    <a:pt x="110" y="446"/>
                  </a:lnTo>
                  <a:lnTo>
                    <a:pt x="112" y="449"/>
                  </a:lnTo>
                  <a:lnTo>
                    <a:pt x="112" y="454"/>
                  </a:lnTo>
                  <a:lnTo>
                    <a:pt x="114" y="457"/>
                  </a:lnTo>
                  <a:lnTo>
                    <a:pt x="112" y="462"/>
                  </a:lnTo>
                  <a:lnTo>
                    <a:pt x="110" y="464"/>
                  </a:lnTo>
                  <a:close/>
                </a:path>
              </a:pathLst>
            </a:custGeom>
            <a:solidFill>
              <a:srgbClr val="000000"/>
            </a:solidFill>
            <a:ln w="1270">
              <a:solidFill>
                <a:srgbClr val="000000"/>
              </a:solidFill>
              <a:prstDash val="solid"/>
              <a:round/>
              <a:headEnd/>
              <a:tailEnd/>
            </a:ln>
          </p:spPr>
          <p:txBody>
            <a:bodyPr/>
            <a:lstStyle/>
            <a:p>
              <a:endParaRPr lang="en-US"/>
            </a:p>
          </p:txBody>
        </p:sp>
        <p:sp>
          <p:nvSpPr>
            <p:cNvPr id="49221" name="Rectangle 65"/>
            <p:cNvSpPr>
              <a:spLocks noChangeArrowheads="1"/>
            </p:cNvSpPr>
            <p:nvPr/>
          </p:nvSpPr>
          <p:spPr bwMode="auto">
            <a:xfrm>
              <a:off x="20" y="37"/>
              <a:ext cx="1409" cy="357"/>
            </a:xfrm>
            <a:prstGeom prst="rect">
              <a:avLst/>
            </a:prstGeom>
            <a:noFill/>
            <a:ln w="9525">
              <a:noFill/>
              <a:miter lim="800000"/>
              <a:headEnd/>
              <a:tailEnd/>
            </a:ln>
          </p:spPr>
          <p:txBody>
            <a:bodyPr wrap="none" lIns="0" tIns="0" rIns="0" bIns="0">
              <a:spAutoFit/>
            </a:bodyPr>
            <a:lstStyle/>
            <a:p>
              <a:r>
                <a:rPr lang="en-US" sz="1300" b="0">
                  <a:solidFill>
                    <a:srgbClr val="000000"/>
                  </a:solidFill>
                </a:rPr>
                <a:t>Frequency</a:t>
              </a:r>
              <a:endParaRPr lang="en-US" b="0"/>
            </a:p>
          </p:txBody>
        </p:sp>
        <p:sp>
          <p:nvSpPr>
            <p:cNvPr id="49223" name="Rectangle 67"/>
            <p:cNvSpPr>
              <a:spLocks noChangeArrowheads="1"/>
            </p:cNvSpPr>
            <p:nvPr/>
          </p:nvSpPr>
          <p:spPr bwMode="auto">
            <a:xfrm>
              <a:off x="1443" y="1078"/>
              <a:ext cx="83" cy="303"/>
            </a:xfrm>
            <a:prstGeom prst="rect">
              <a:avLst/>
            </a:prstGeom>
            <a:noFill/>
            <a:ln w="9525">
              <a:noFill/>
              <a:miter lim="800000"/>
              <a:headEnd/>
              <a:tailEnd/>
            </a:ln>
          </p:spPr>
          <p:txBody>
            <a:bodyPr wrap="none" lIns="0" tIns="0" rIns="0" bIns="0">
              <a:spAutoFit/>
            </a:bodyPr>
            <a:lstStyle/>
            <a:p>
              <a:r>
                <a:rPr lang="en-US" sz="1100" b="0" i="1">
                  <a:solidFill>
                    <a:srgbClr val="000000"/>
                  </a:solidFill>
                </a:rPr>
                <a:t>-</a:t>
              </a:r>
              <a:endParaRPr lang="en-US" b="0"/>
            </a:p>
          </p:txBody>
        </p:sp>
        <p:sp>
          <p:nvSpPr>
            <p:cNvPr id="49226" name="Freeform 70"/>
            <p:cNvSpPr>
              <a:spLocks noEditPoints="1"/>
            </p:cNvSpPr>
            <p:nvPr/>
          </p:nvSpPr>
          <p:spPr bwMode="auto">
            <a:xfrm>
              <a:off x="1336" y="1580"/>
              <a:ext cx="437" cy="785"/>
            </a:xfrm>
            <a:custGeom>
              <a:avLst/>
              <a:gdLst>
                <a:gd name="T0" fmla="*/ 17 w 437"/>
                <a:gd name="T1" fmla="*/ 5 h 785"/>
                <a:gd name="T2" fmla="*/ 432 w 437"/>
                <a:gd name="T3" fmla="*/ 761 h 785"/>
                <a:gd name="T4" fmla="*/ 434 w 437"/>
                <a:gd name="T5" fmla="*/ 767 h 785"/>
                <a:gd name="T6" fmla="*/ 434 w 437"/>
                <a:gd name="T7" fmla="*/ 769 h 785"/>
                <a:gd name="T8" fmla="*/ 432 w 437"/>
                <a:gd name="T9" fmla="*/ 774 h 785"/>
                <a:gd name="T10" fmla="*/ 430 w 437"/>
                <a:gd name="T11" fmla="*/ 777 h 785"/>
                <a:gd name="T12" fmla="*/ 425 w 437"/>
                <a:gd name="T13" fmla="*/ 777 h 785"/>
                <a:gd name="T14" fmla="*/ 422 w 437"/>
                <a:gd name="T15" fmla="*/ 777 h 785"/>
                <a:gd name="T16" fmla="*/ 417 w 437"/>
                <a:gd name="T17" fmla="*/ 777 h 785"/>
                <a:gd name="T18" fmla="*/ 415 w 437"/>
                <a:gd name="T19" fmla="*/ 772 h 785"/>
                <a:gd name="T20" fmla="*/ 0 w 437"/>
                <a:gd name="T21" fmla="*/ 15 h 785"/>
                <a:gd name="T22" fmla="*/ 0 w 437"/>
                <a:gd name="T23" fmla="*/ 13 h 785"/>
                <a:gd name="T24" fmla="*/ 0 w 437"/>
                <a:gd name="T25" fmla="*/ 8 h 785"/>
                <a:gd name="T26" fmla="*/ 0 w 437"/>
                <a:gd name="T27" fmla="*/ 5 h 785"/>
                <a:gd name="T28" fmla="*/ 5 w 437"/>
                <a:gd name="T29" fmla="*/ 2 h 785"/>
                <a:gd name="T30" fmla="*/ 8 w 437"/>
                <a:gd name="T31" fmla="*/ 0 h 785"/>
                <a:gd name="T32" fmla="*/ 12 w 437"/>
                <a:gd name="T33" fmla="*/ 0 h 785"/>
                <a:gd name="T34" fmla="*/ 15 w 437"/>
                <a:gd name="T35" fmla="*/ 2 h 785"/>
                <a:gd name="T36" fmla="*/ 17 w 437"/>
                <a:gd name="T37" fmla="*/ 5 h 785"/>
                <a:gd name="T38" fmla="*/ 17 w 437"/>
                <a:gd name="T39" fmla="*/ 5 h 785"/>
                <a:gd name="T40" fmla="*/ 437 w 437"/>
                <a:gd name="T41" fmla="*/ 666 h 785"/>
                <a:gd name="T42" fmla="*/ 434 w 437"/>
                <a:gd name="T43" fmla="*/ 785 h 785"/>
                <a:gd name="T44" fmla="*/ 335 w 437"/>
                <a:gd name="T45" fmla="*/ 730 h 785"/>
                <a:gd name="T46" fmla="*/ 333 w 437"/>
                <a:gd name="T47" fmla="*/ 725 h 785"/>
                <a:gd name="T48" fmla="*/ 330 w 437"/>
                <a:gd name="T49" fmla="*/ 723 h 785"/>
                <a:gd name="T50" fmla="*/ 330 w 437"/>
                <a:gd name="T51" fmla="*/ 718 h 785"/>
                <a:gd name="T52" fmla="*/ 330 w 437"/>
                <a:gd name="T53" fmla="*/ 715 h 785"/>
                <a:gd name="T54" fmla="*/ 333 w 437"/>
                <a:gd name="T55" fmla="*/ 712 h 785"/>
                <a:gd name="T56" fmla="*/ 337 w 437"/>
                <a:gd name="T57" fmla="*/ 710 h 785"/>
                <a:gd name="T58" fmla="*/ 340 w 437"/>
                <a:gd name="T59" fmla="*/ 710 h 785"/>
                <a:gd name="T60" fmla="*/ 345 w 437"/>
                <a:gd name="T61" fmla="*/ 710 h 785"/>
                <a:gd name="T62" fmla="*/ 430 w 437"/>
                <a:gd name="T63" fmla="*/ 756 h 785"/>
                <a:gd name="T64" fmla="*/ 413 w 437"/>
                <a:gd name="T65" fmla="*/ 767 h 785"/>
                <a:gd name="T66" fmla="*/ 417 w 437"/>
                <a:gd name="T67" fmla="*/ 666 h 785"/>
                <a:gd name="T68" fmla="*/ 417 w 437"/>
                <a:gd name="T69" fmla="*/ 661 h 785"/>
                <a:gd name="T70" fmla="*/ 420 w 437"/>
                <a:gd name="T71" fmla="*/ 658 h 785"/>
                <a:gd name="T72" fmla="*/ 422 w 437"/>
                <a:gd name="T73" fmla="*/ 656 h 785"/>
                <a:gd name="T74" fmla="*/ 427 w 437"/>
                <a:gd name="T75" fmla="*/ 656 h 785"/>
                <a:gd name="T76" fmla="*/ 430 w 437"/>
                <a:gd name="T77" fmla="*/ 656 h 785"/>
                <a:gd name="T78" fmla="*/ 434 w 437"/>
                <a:gd name="T79" fmla="*/ 658 h 785"/>
                <a:gd name="T80" fmla="*/ 437 w 437"/>
                <a:gd name="T81" fmla="*/ 661 h 785"/>
                <a:gd name="T82" fmla="*/ 437 w 437"/>
                <a:gd name="T83" fmla="*/ 666 h 785"/>
                <a:gd name="T84" fmla="*/ 437 w 437"/>
                <a:gd name="T85" fmla="*/ 666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785"/>
                <a:gd name="T131" fmla="*/ 437 w 437"/>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785">
                  <a:moveTo>
                    <a:pt x="17" y="5"/>
                  </a:moveTo>
                  <a:lnTo>
                    <a:pt x="432" y="761"/>
                  </a:lnTo>
                  <a:lnTo>
                    <a:pt x="434" y="767"/>
                  </a:lnTo>
                  <a:lnTo>
                    <a:pt x="434" y="769"/>
                  </a:lnTo>
                  <a:lnTo>
                    <a:pt x="432" y="774"/>
                  </a:lnTo>
                  <a:lnTo>
                    <a:pt x="430" y="777"/>
                  </a:lnTo>
                  <a:lnTo>
                    <a:pt x="425" y="777"/>
                  </a:lnTo>
                  <a:lnTo>
                    <a:pt x="422" y="777"/>
                  </a:lnTo>
                  <a:lnTo>
                    <a:pt x="417" y="777"/>
                  </a:lnTo>
                  <a:lnTo>
                    <a:pt x="415" y="772"/>
                  </a:lnTo>
                  <a:lnTo>
                    <a:pt x="0" y="15"/>
                  </a:lnTo>
                  <a:lnTo>
                    <a:pt x="0" y="13"/>
                  </a:lnTo>
                  <a:lnTo>
                    <a:pt x="0" y="8"/>
                  </a:lnTo>
                  <a:lnTo>
                    <a:pt x="0" y="5"/>
                  </a:lnTo>
                  <a:lnTo>
                    <a:pt x="5" y="2"/>
                  </a:lnTo>
                  <a:lnTo>
                    <a:pt x="8" y="0"/>
                  </a:lnTo>
                  <a:lnTo>
                    <a:pt x="12" y="0"/>
                  </a:lnTo>
                  <a:lnTo>
                    <a:pt x="15" y="2"/>
                  </a:lnTo>
                  <a:lnTo>
                    <a:pt x="17" y="5"/>
                  </a:lnTo>
                  <a:close/>
                  <a:moveTo>
                    <a:pt x="437" y="666"/>
                  </a:moveTo>
                  <a:lnTo>
                    <a:pt x="434" y="785"/>
                  </a:lnTo>
                  <a:lnTo>
                    <a:pt x="335" y="730"/>
                  </a:lnTo>
                  <a:lnTo>
                    <a:pt x="333" y="725"/>
                  </a:lnTo>
                  <a:lnTo>
                    <a:pt x="330" y="723"/>
                  </a:lnTo>
                  <a:lnTo>
                    <a:pt x="330" y="718"/>
                  </a:lnTo>
                  <a:lnTo>
                    <a:pt x="330" y="715"/>
                  </a:lnTo>
                  <a:lnTo>
                    <a:pt x="333" y="712"/>
                  </a:lnTo>
                  <a:lnTo>
                    <a:pt x="337" y="710"/>
                  </a:lnTo>
                  <a:lnTo>
                    <a:pt x="340" y="710"/>
                  </a:lnTo>
                  <a:lnTo>
                    <a:pt x="345" y="710"/>
                  </a:lnTo>
                  <a:lnTo>
                    <a:pt x="430" y="756"/>
                  </a:lnTo>
                  <a:lnTo>
                    <a:pt x="413" y="767"/>
                  </a:lnTo>
                  <a:lnTo>
                    <a:pt x="417" y="666"/>
                  </a:lnTo>
                  <a:lnTo>
                    <a:pt x="417" y="661"/>
                  </a:lnTo>
                  <a:lnTo>
                    <a:pt x="420" y="658"/>
                  </a:lnTo>
                  <a:lnTo>
                    <a:pt x="422" y="656"/>
                  </a:lnTo>
                  <a:lnTo>
                    <a:pt x="427" y="656"/>
                  </a:lnTo>
                  <a:lnTo>
                    <a:pt x="430" y="656"/>
                  </a:lnTo>
                  <a:lnTo>
                    <a:pt x="434" y="658"/>
                  </a:lnTo>
                  <a:lnTo>
                    <a:pt x="437" y="661"/>
                  </a:lnTo>
                  <a:lnTo>
                    <a:pt x="437" y="666"/>
                  </a:lnTo>
                  <a:close/>
                </a:path>
              </a:pathLst>
            </a:custGeom>
            <a:solidFill>
              <a:srgbClr val="000000"/>
            </a:solidFill>
            <a:ln w="1270">
              <a:solidFill>
                <a:srgbClr val="000000"/>
              </a:solidFill>
              <a:prstDash val="solid"/>
              <a:round/>
              <a:headEnd/>
              <a:tailEnd/>
            </a:ln>
          </p:spPr>
          <p:txBody>
            <a:bodyPr/>
            <a:lstStyle/>
            <a:p>
              <a:endParaRPr lang="en-US"/>
            </a:p>
          </p:txBody>
        </p:sp>
        <p:sp>
          <p:nvSpPr>
            <p:cNvPr id="49227" name="Rectangle 71"/>
            <p:cNvSpPr>
              <a:spLocks noChangeArrowheads="1"/>
            </p:cNvSpPr>
            <p:nvPr/>
          </p:nvSpPr>
          <p:spPr bwMode="auto">
            <a:xfrm>
              <a:off x="7796" y="4428"/>
              <a:ext cx="692" cy="357"/>
            </a:xfrm>
            <a:prstGeom prst="rect">
              <a:avLst/>
            </a:prstGeom>
            <a:noFill/>
            <a:ln w="9525">
              <a:noFill/>
              <a:miter lim="800000"/>
              <a:headEnd/>
              <a:tailEnd/>
            </a:ln>
          </p:spPr>
          <p:txBody>
            <a:bodyPr wrap="none" lIns="0" tIns="0" rIns="0" bIns="0">
              <a:spAutoFit/>
            </a:bodyPr>
            <a:lstStyle/>
            <a:p>
              <a:r>
                <a:rPr lang="en-US" sz="1300" b="0">
                  <a:solidFill>
                    <a:srgbClr val="000000"/>
                  </a:solidFill>
                </a:rPr>
                <a:t>Skills</a:t>
              </a:r>
              <a:endParaRPr lang="en-US" b="0"/>
            </a:p>
          </p:txBody>
        </p:sp>
        <p:sp>
          <p:nvSpPr>
            <p:cNvPr id="49228" name="Rectangle 72"/>
            <p:cNvSpPr>
              <a:spLocks noChangeArrowheads="1"/>
            </p:cNvSpPr>
            <p:nvPr/>
          </p:nvSpPr>
          <p:spPr bwMode="auto">
            <a:xfrm>
              <a:off x="5664" y="4505"/>
              <a:ext cx="149" cy="357"/>
            </a:xfrm>
            <a:prstGeom prst="rect">
              <a:avLst/>
            </a:prstGeom>
            <a:noFill/>
            <a:ln w="9525">
              <a:noFill/>
              <a:miter lim="800000"/>
              <a:headEnd/>
              <a:tailEnd/>
            </a:ln>
          </p:spPr>
          <p:txBody>
            <a:bodyPr wrap="none" lIns="0" tIns="0" rIns="0" bIns="0">
              <a:spAutoFit/>
            </a:bodyPr>
            <a:lstStyle/>
            <a:p>
              <a:r>
                <a:rPr lang="en-US" sz="1300" b="0" i="1">
                  <a:solidFill>
                    <a:srgbClr val="000000"/>
                  </a:solidFill>
                </a:rPr>
                <a:t>s</a:t>
              </a:r>
              <a:endParaRPr lang="en-US" b="0"/>
            </a:p>
          </p:txBody>
        </p:sp>
        <p:sp>
          <p:nvSpPr>
            <p:cNvPr id="49229" name="Rectangle 73"/>
            <p:cNvSpPr>
              <a:spLocks noChangeArrowheads="1"/>
            </p:cNvSpPr>
            <p:nvPr/>
          </p:nvSpPr>
          <p:spPr bwMode="auto">
            <a:xfrm>
              <a:off x="5759" y="4679"/>
              <a:ext cx="77" cy="137"/>
            </a:xfrm>
            <a:prstGeom prst="rect">
              <a:avLst/>
            </a:prstGeom>
            <a:noFill/>
            <a:ln w="9525">
              <a:noFill/>
              <a:miter lim="800000"/>
              <a:headEnd/>
              <a:tailEnd/>
            </a:ln>
          </p:spPr>
          <p:txBody>
            <a:bodyPr wrap="none" lIns="0" tIns="0" rIns="0" bIns="0">
              <a:spAutoFit/>
            </a:bodyPr>
            <a:lstStyle/>
            <a:p>
              <a:r>
                <a:rPr lang="en-US" sz="500" b="0" i="1">
                  <a:solidFill>
                    <a:srgbClr val="000000"/>
                  </a:solidFill>
                </a:rPr>
                <a:t>P</a:t>
              </a:r>
              <a:endParaRPr lang="en-US" b="0"/>
            </a:p>
          </p:txBody>
        </p:sp>
        <p:sp>
          <p:nvSpPr>
            <p:cNvPr id="49230" name="Rectangle 74"/>
            <p:cNvSpPr>
              <a:spLocks noChangeArrowheads="1"/>
            </p:cNvSpPr>
            <p:nvPr/>
          </p:nvSpPr>
          <p:spPr bwMode="auto">
            <a:xfrm>
              <a:off x="2341" y="4679"/>
              <a:ext cx="82" cy="137"/>
            </a:xfrm>
            <a:prstGeom prst="rect">
              <a:avLst/>
            </a:prstGeom>
            <a:noFill/>
            <a:ln w="9525">
              <a:noFill/>
              <a:miter lim="800000"/>
              <a:headEnd/>
              <a:tailEnd/>
            </a:ln>
          </p:spPr>
          <p:txBody>
            <a:bodyPr wrap="none" lIns="0" tIns="0" rIns="0" bIns="0">
              <a:spAutoFit/>
            </a:bodyPr>
            <a:lstStyle/>
            <a:p>
              <a:r>
                <a:rPr lang="en-US" sz="500" b="0" i="1">
                  <a:solidFill>
                    <a:srgbClr val="000000"/>
                  </a:solidFill>
                </a:rPr>
                <a:t>N</a:t>
              </a:r>
              <a:endParaRPr lang="en-US" b="0"/>
            </a:p>
          </p:txBody>
        </p:sp>
        <p:sp>
          <p:nvSpPr>
            <p:cNvPr id="49231" name="Line 75"/>
            <p:cNvSpPr>
              <a:spLocks noChangeShapeType="1"/>
            </p:cNvSpPr>
            <p:nvPr/>
          </p:nvSpPr>
          <p:spPr bwMode="auto">
            <a:xfrm flipV="1">
              <a:off x="354" y="390"/>
              <a:ext cx="1" cy="3988"/>
            </a:xfrm>
            <a:prstGeom prst="line">
              <a:avLst/>
            </a:prstGeom>
            <a:noFill/>
            <a:ln w="12065">
              <a:solidFill>
                <a:srgbClr val="000000"/>
              </a:solidFill>
              <a:round/>
              <a:headEnd/>
              <a:tailEnd/>
            </a:ln>
          </p:spPr>
          <p:txBody>
            <a:bodyPr/>
            <a:lstStyle/>
            <a:p>
              <a:endParaRPr lang="en-US"/>
            </a:p>
          </p:txBody>
        </p:sp>
      </p:gr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idx="4294967295"/>
          </p:nvPr>
        </p:nvSpPr>
        <p:spPr>
          <a:xfrm>
            <a:off x="457200" y="1905000"/>
            <a:ext cx="8229600" cy="1046163"/>
          </a:xfrm>
        </p:spPr>
        <p:txBody>
          <a:bodyPr>
            <a:noAutofit/>
          </a:bodyPr>
          <a:lstStyle/>
          <a:p>
            <a:pPr eaLnBrk="1" hangingPunct="1">
              <a:defRPr/>
            </a:pPr>
            <a:r>
              <a:rPr lang="en-US" sz="4800" dirty="0">
                <a:effectLst>
                  <a:outerShdw blurRad="38100" dist="38100" dir="2700000" algn="tl">
                    <a:srgbClr val="000000"/>
                  </a:outerShdw>
                </a:effectLst>
              </a:rPr>
              <a:t>Geographic Labor Migration as an Investment in Human Capital </a:t>
            </a:r>
          </a:p>
        </p:txBody>
      </p:sp>
      <p:sp>
        <p:nvSpPr>
          <p:cNvPr id="30722" name="Rectangle 3"/>
          <p:cNvSpPr>
            <a:spLocks noGrp="1" noChangeArrowheads="1"/>
          </p:cNvSpPr>
          <p:nvPr>
            <p:ph type="body" idx="4294967295"/>
          </p:nvPr>
        </p:nvSpPr>
        <p:spPr>
          <a:xfrm>
            <a:off x="457200" y="3276600"/>
            <a:ext cx="8229600" cy="2971800"/>
          </a:xfrm>
        </p:spPr>
        <p:txBody>
          <a:bodyPr/>
          <a:lstStyle/>
          <a:p>
            <a:pPr eaLnBrk="1" hangingPunct="1">
              <a:lnSpc>
                <a:spcPct val="80000"/>
              </a:lnSpc>
            </a:pPr>
            <a:r>
              <a:rPr lang="en-US" sz="2800" smtClean="0"/>
              <a:t>Mobility decisions are guided by comparing present value of lifetime earnings among alternative employment opportunities in different locations.</a:t>
            </a: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228600" y="1524000"/>
            <a:ext cx="8229600" cy="676275"/>
          </a:xfrm>
        </p:spPr>
        <p:txBody>
          <a:bodyPr>
            <a:noAutofit/>
          </a:bodyPr>
          <a:lstStyle/>
          <a:p>
            <a:pPr eaLnBrk="1" hangingPunct="1">
              <a:defRPr/>
            </a:pPr>
            <a:r>
              <a:rPr lang="en-US" sz="4000">
                <a:effectLst>
                  <a:outerShdw blurRad="38100" dist="38100" dir="2700000" algn="tl">
                    <a:srgbClr val="000000"/>
                  </a:outerShdw>
                </a:effectLst>
              </a:rPr>
              <a:t>The Self-Selection of the Immigrant Flow</a:t>
            </a:r>
          </a:p>
        </p:txBody>
      </p:sp>
      <p:grpSp>
        <p:nvGrpSpPr>
          <p:cNvPr id="50178" name="Group 33"/>
          <p:cNvGrpSpPr>
            <a:grpSpLocks/>
          </p:cNvGrpSpPr>
          <p:nvPr/>
        </p:nvGrpSpPr>
        <p:grpSpPr bwMode="auto">
          <a:xfrm>
            <a:off x="1143000" y="2209800"/>
            <a:ext cx="7315200" cy="4191000"/>
            <a:chOff x="1518" y="2193"/>
            <a:chExt cx="9395" cy="5115"/>
          </a:xfrm>
        </p:grpSpPr>
        <p:sp>
          <p:nvSpPr>
            <p:cNvPr id="50181" name="Line 34"/>
            <p:cNvSpPr>
              <a:spLocks noChangeShapeType="1"/>
            </p:cNvSpPr>
            <p:nvPr/>
          </p:nvSpPr>
          <p:spPr bwMode="auto">
            <a:xfrm>
              <a:off x="1742" y="6409"/>
              <a:ext cx="3963" cy="1"/>
            </a:xfrm>
            <a:prstGeom prst="line">
              <a:avLst/>
            </a:prstGeom>
            <a:noFill/>
            <a:ln w="12700">
              <a:solidFill>
                <a:srgbClr val="000000"/>
              </a:solidFill>
              <a:round/>
              <a:headEnd type="none" w="sm" len="sm"/>
              <a:tailEnd type="none" w="sm" len="sm"/>
            </a:ln>
          </p:spPr>
          <p:txBody>
            <a:bodyPr/>
            <a:lstStyle/>
            <a:p>
              <a:endParaRPr lang="en-US"/>
            </a:p>
          </p:txBody>
        </p:sp>
        <p:grpSp>
          <p:nvGrpSpPr>
            <p:cNvPr id="50182" name="Group 35"/>
            <p:cNvGrpSpPr>
              <a:grpSpLocks/>
            </p:cNvGrpSpPr>
            <p:nvPr/>
          </p:nvGrpSpPr>
          <p:grpSpPr bwMode="auto">
            <a:xfrm>
              <a:off x="1518" y="2193"/>
              <a:ext cx="9395" cy="5115"/>
              <a:chOff x="1518" y="2193"/>
              <a:chExt cx="9395" cy="5115"/>
            </a:xfrm>
          </p:grpSpPr>
          <p:sp>
            <p:nvSpPr>
              <p:cNvPr id="50183" name="Line 36"/>
              <p:cNvSpPr>
                <a:spLocks noChangeShapeType="1"/>
              </p:cNvSpPr>
              <p:nvPr/>
            </p:nvSpPr>
            <p:spPr bwMode="auto">
              <a:xfrm>
                <a:off x="1742" y="2591"/>
                <a:ext cx="1" cy="3837"/>
              </a:xfrm>
              <a:prstGeom prst="line">
                <a:avLst/>
              </a:prstGeom>
              <a:noFill/>
              <a:ln w="12700">
                <a:solidFill>
                  <a:srgbClr val="000000"/>
                </a:solidFill>
                <a:round/>
                <a:headEnd type="none" w="sm" len="sm"/>
                <a:tailEnd type="none" w="sm" len="sm"/>
              </a:ln>
            </p:spPr>
            <p:txBody>
              <a:bodyPr/>
              <a:lstStyle/>
              <a:p>
                <a:endParaRPr lang="en-US"/>
              </a:p>
            </p:txBody>
          </p:sp>
          <p:sp>
            <p:nvSpPr>
              <p:cNvPr id="50184" name="Rectangle 37"/>
              <p:cNvSpPr>
                <a:spLocks noChangeArrowheads="1"/>
              </p:cNvSpPr>
              <p:nvPr/>
            </p:nvSpPr>
            <p:spPr bwMode="auto">
              <a:xfrm>
                <a:off x="5178" y="6432"/>
                <a:ext cx="631" cy="462"/>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Skills</a:t>
                </a:r>
                <a:endParaRPr lang="en-US" sz="2400" b="0">
                  <a:solidFill>
                    <a:schemeClr val="bg1"/>
                  </a:solidFill>
                  <a:latin typeface="Verdana" pitchFamily="34" charset="0"/>
                </a:endParaRPr>
              </a:p>
            </p:txBody>
          </p:sp>
          <p:sp>
            <p:nvSpPr>
              <p:cNvPr id="50185" name="Rectangle 38"/>
              <p:cNvSpPr>
                <a:spLocks noChangeArrowheads="1"/>
              </p:cNvSpPr>
              <p:nvPr/>
            </p:nvSpPr>
            <p:spPr bwMode="auto">
              <a:xfrm>
                <a:off x="1518" y="2193"/>
                <a:ext cx="771" cy="463"/>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Dollars</a:t>
                </a:r>
                <a:endParaRPr lang="en-US" sz="2400" b="0">
                  <a:solidFill>
                    <a:schemeClr val="bg1"/>
                  </a:solidFill>
                  <a:latin typeface="Verdana" pitchFamily="34" charset="0"/>
                </a:endParaRPr>
              </a:p>
            </p:txBody>
          </p:sp>
          <p:sp>
            <p:nvSpPr>
              <p:cNvPr id="50186" name="Rectangle 39"/>
              <p:cNvSpPr>
                <a:spLocks noChangeArrowheads="1"/>
              </p:cNvSpPr>
              <p:nvPr/>
            </p:nvSpPr>
            <p:spPr bwMode="auto">
              <a:xfrm>
                <a:off x="2666" y="2562"/>
                <a:ext cx="1989" cy="490"/>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Positive Selection</a:t>
                </a:r>
                <a:endParaRPr lang="en-US" sz="2400" b="0">
                  <a:solidFill>
                    <a:schemeClr val="bg1"/>
                  </a:solidFill>
                  <a:latin typeface="Verdana" pitchFamily="34" charset="0"/>
                </a:endParaRPr>
              </a:p>
            </p:txBody>
          </p:sp>
          <p:sp>
            <p:nvSpPr>
              <p:cNvPr id="50187" name="Rectangle 40"/>
              <p:cNvSpPr>
                <a:spLocks noChangeArrowheads="1"/>
              </p:cNvSpPr>
              <p:nvPr/>
            </p:nvSpPr>
            <p:spPr bwMode="auto">
              <a:xfrm>
                <a:off x="2247" y="5404"/>
                <a:ext cx="882" cy="662"/>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Do Not Move</a:t>
                </a:r>
                <a:endParaRPr lang="en-US" sz="2400" b="0">
                  <a:solidFill>
                    <a:schemeClr val="bg1"/>
                  </a:solidFill>
                  <a:latin typeface="Verdana" pitchFamily="34" charset="0"/>
                </a:endParaRPr>
              </a:p>
            </p:txBody>
          </p:sp>
          <p:sp>
            <p:nvSpPr>
              <p:cNvPr id="50188" name="Rectangle 41"/>
              <p:cNvSpPr>
                <a:spLocks noChangeArrowheads="1"/>
              </p:cNvSpPr>
              <p:nvPr/>
            </p:nvSpPr>
            <p:spPr bwMode="auto">
              <a:xfrm>
                <a:off x="8843" y="5403"/>
                <a:ext cx="882" cy="662"/>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Do Not Move</a:t>
                </a:r>
                <a:endParaRPr lang="en-US" sz="2400" b="0">
                  <a:solidFill>
                    <a:schemeClr val="bg1"/>
                  </a:solidFill>
                  <a:latin typeface="Verdana" pitchFamily="34" charset="0"/>
                </a:endParaRPr>
              </a:p>
            </p:txBody>
          </p:sp>
          <p:sp>
            <p:nvSpPr>
              <p:cNvPr id="50189" name="Rectangle 42"/>
              <p:cNvSpPr>
                <a:spLocks noChangeArrowheads="1"/>
              </p:cNvSpPr>
              <p:nvPr/>
            </p:nvSpPr>
            <p:spPr bwMode="auto">
              <a:xfrm>
                <a:off x="4184" y="5435"/>
                <a:ext cx="726" cy="490"/>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Move</a:t>
                </a:r>
                <a:endParaRPr lang="en-US" sz="2400" b="0">
                  <a:solidFill>
                    <a:schemeClr val="bg1"/>
                  </a:solidFill>
                  <a:latin typeface="Verdana" pitchFamily="34" charset="0"/>
                </a:endParaRPr>
              </a:p>
            </p:txBody>
          </p:sp>
          <p:sp>
            <p:nvSpPr>
              <p:cNvPr id="50190" name="Rectangle 43"/>
              <p:cNvSpPr>
                <a:spLocks noChangeArrowheads="1"/>
              </p:cNvSpPr>
              <p:nvPr/>
            </p:nvSpPr>
            <p:spPr bwMode="auto">
              <a:xfrm>
                <a:off x="7125" y="5543"/>
                <a:ext cx="726" cy="490"/>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Move</a:t>
                </a:r>
                <a:endParaRPr lang="en-US" sz="2400" b="0">
                  <a:solidFill>
                    <a:schemeClr val="bg1"/>
                  </a:solidFill>
                  <a:latin typeface="Verdana" pitchFamily="34" charset="0"/>
                </a:endParaRPr>
              </a:p>
            </p:txBody>
          </p:sp>
          <p:sp>
            <p:nvSpPr>
              <p:cNvPr id="50191" name="Line 44"/>
              <p:cNvSpPr>
                <a:spLocks noChangeShapeType="1"/>
              </p:cNvSpPr>
              <p:nvPr/>
            </p:nvSpPr>
            <p:spPr bwMode="auto">
              <a:xfrm flipV="1">
                <a:off x="1756" y="3110"/>
                <a:ext cx="3375" cy="2213"/>
              </a:xfrm>
              <a:prstGeom prst="line">
                <a:avLst/>
              </a:prstGeom>
              <a:noFill/>
              <a:ln w="15875">
                <a:solidFill>
                  <a:srgbClr val="FF6600"/>
                </a:solidFill>
                <a:round/>
                <a:headEnd type="none" w="sm" len="sm"/>
                <a:tailEnd type="none" w="sm" len="sm"/>
              </a:ln>
            </p:spPr>
            <p:txBody>
              <a:bodyPr/>
              <a:lstStyle/>
              <a:p>
                <a:endParaRPr lang="en-US"/>
              </a:p>
            </p:txBody>
          </p:sp>
          <p:sp>
            <p:nvSpPr>
              <p:cNvPr id="50192" name="Line 45"/>
              <p:cNvSpPr>
                <a:spLocks noChangeShapeType="1"/>
              </p:cNvSpPr>
              <p:nvPr/>
            </p:nvSpPr>
            <p:spPr bwMode="auto">
              <a:xfrm flipV="1">
                <a:off x="1756" y="3780"/>
                <a:ext cx="3571" cy="799"/>
              </a:xfrm>
              <a:prstGeom prst="line">
                <a:avLst/>
              </a:prstGeom>
              <a:noFill/>
              <a:ln w="6350">
                <a:solidFill>
                  <a:srgbClr val="000000"/>
                </a:solidFill>
                <a:round/>
                <a:headEnd type="none" w="sm" len="sm"/>
                <a:tailEnd type="none" w="sm" len="sm"/>
              </a:ln>
            </p:spPr>
            <p:txBody>
              <a:bodyPr/>
              <a:lstStyle/>
              <a:p>
                <a:endParaRPr lang="en-US"/>
              </a:p>
            </p:txBody>
          </p:sp>
          <p:sp>
            <p:nvSpPr>
              <p:cNvPr id="50193" name="Line 46"/>
              <p:cNvSpPr>
                <a:spLocks noChangeShapeType="1"/>
              </p:cNvSpPr>
              <p:nvPr/>
            </p:nvSpPr>
            <p:spPr bwMode="auto">
              <a:xfrm>
                <a:off x="3494" y="4191"/>
                <a:ext cx="1" cy="2227"/>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0194" name="Rectangle 47"/>
              <p:cNvSpPr>
                <a:spLocks noChangeArrowheads="1"/>
              </p:cNvSpPr>
              <p:nvPr/>
            </p:nvSpPr>
            <p:spPr bwMode="auto">
              <a:xfrm>
                <a:off x="3430" y="6405"/>
                <a:ext cx="267" cy="392"/>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s</a:t>
                </a:r>
                <a:r>
                  <a:rPr lang="en-US" sz="800" b="0" i="1" baseline="-25000">
                    <a:solidFill>
                      <a:schemeClr val="bg1"/>
                    </a:solidFill>
                    <a:latin typeface="Verdana" pitchFamily="34" charset="0"/>
                  </a:rPr>
                  <a:t>P</a:t>
                </a:r>
                <a:endParaRPr lang="en-US" sz="2400" b="0">
                  <a:solidFill>
                    <a:schemeClr val="bg1"/>
                  </a:solidFill>
                  <a:latin typeface="Verdana" pitchFamily="34" charset="0"/>
                </a:endParaRPr>
              </a:p>
            </p:txBody>
          </p:sp>
          <p:sp>
            <p:nvSpPr>
              <p:cNvPr id="50195" name="Rectangle 48"/>
              <p:cNvSpPr>
                <a:spLocks noChangeArrowheads="1"/>
              </p:cNvSpPr>
              <p:nvPr/>
            </p:nvSpPr>
            <p:spPr bwMode="auto">
              <a:xfrm>
                <a:off x="4937" y="3874"/>
                <a:ext cx="911" cy="671"/>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Source Country</a:t>
                </a:r>
                <a:endParaRPr lang="en-US" sz="2400" b="0">
                  <a:solidFill>
                    <a:schemeClr val="bg1"/>
                  </a:solidFill>
                  <a:latin typeface="Verdana" pitchFamily="34" charset="0"/>
                </a:endParaRPr>
              </a:p>
            </p:txBody>
          </p:sp>
          <p:sp>
            <p:nvSpPr>
              <p:cNvPr id="50196" name="Rectangle 49"/>
              <p:cNvSpPr>
                <a:spLocks noChangeArrowheads="1"/>
              </p:cNvSpPr>
              <p:nvPr/>
            </p:nvSpPr>
            <p:spPr bwMode="auto">
              <a:xfrm>
                <a:off x="5158" y="2868"/>
                <a:ext cx="491" cy="378"/>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U.S.</a:t>
                </a:r>
                <a:endParaRPr lang="en-US" sz="2400" b="0">
                  <a:solidFill>
                    <a:schemeClr val="bg1"/>
                  </a:solidFill>
                  <a:latin typeface="Verdana" pitchFamily="34" charset="0"/>
                </a:endParaRPr>
              </a:p>
            </p:txBody>
          </p:sp>
          <p:sp>
            <p:nvSpPr>
              <p:cNvPr id="50197" name="Line 50"/>
              <p:cNvSpPr>
                <a:spLocks noChangeShapeType="1"/>
              </p:cNvSpPr>
              <p:nvPr/>
            </p:nvSpPr>
            <p:spPr bwMode="auto">
              <a:xfrm>
                <a:off x="6572" y="2606"/>
                <a:ext cx="1" cy="3837"/>
              </a:xfrm>
              <a:prstGeom prst="line">
                <a:avLst/>
              </a:prstGeom>
              <a:noFill/>
              <a:ln w="12700">
                <a:solidFill>
                  <a:srgbClr val="000000"/>
                </a:solidFill>
                <a:round/>
                <a:headEnd type="none" w="sm" len="sm"/>
                <a:tailEnd type="none" w="sm" len="sm"/>
              </a:ln>
            </p:spPr>
            <p:txBody>
              <a:bodyPr/>
              <a:lstStyle/>
              <a:p>
                <a:endParaRPr lang="en-US"/>
              </a:p>
            </p:txBody>
          </p:sp>
          <p:sp>
            <p:nvSpPr>
              <p:cNvPr id="50198" name="Line 51"/>
              <p:cNvSpPr>
                <a:spLocks noChangeShapeType="1"/>
              </p:cNvSpPr>
              <p:nvPr/>
            </p:nvSpPr>
            <p:spPr bwMode="auto">
              <a:xfrm>
                <a:off x="6572" y="6424"/>
                <a:ext cx="3963" cy="1"/>
              </a:xfrm>
              <a:prstGeom prst="line">
                <a:avLst/>
              </a:prstGeom>
              <a:noFill/>
              <a:ln w="12700">
                <a:solidFill>
                  <a:srgbClr val="000000"/>
                </a:solidFill>
                <a:round/>
                <a:headEnd type="none" w="sm" len="sm"/>
                <a:tailEnd type="none" w="sm" len="sm"/>
              </a:ln>
            </p:spPr>
            <p:txBody>
              <a:bodyPr/>
              <a:lstStyle/>
              <a:p>
                <a:endParaRPr lang="en-US"/>
              </a:p>
            </p:txBody>
          </p:sp>
          <p:sp>
            <p:nvSpPr>
              <p:cNvPr id="50199" name="Rectangle 52"/>
              <p:cNvSpPr>
                <a:spLocks noChangeArrowheads="1"/>
              </p:cNvSpPr>
              <p:nvPr/>
            </p:nvSpPr>
            <p:spPr bwMode="auto">
              <a:xfrm>
                <a:off x="9993" y="6431"/>
                <a:ext cx="631" cy="462"/>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Skills</a:t>
                </a:r>
                <a:endParaRPr lang="en-US" sz="2400" b="0">
                  <a:solidFill>
                    <a:schemeClr val="bg1"/>
                  </a:solidFill>
                  <a:latin typeface="Verdana" pitchFamily="34" charset="0"/>
                </a:endParaRPr>
              </a:p>
            </p:txBody>
          </p:sp>
          <p:sp>
            <p:nvSpPr>
              <p:cNvPr id="50200" name="Rectangle 53"/>
              <p:cNvSpPr>
                <a:spLocks noChangeArrowheads="1"/>
              </p:cNvSpPr>
              <p:nvPr/>
            </p:nvSpPr>
            <p:spPr bwMode="auto">
              <a:xfrm>
                <a:off x="6348" y="2255"/>
                <a:ext cx="771" cy="463"/>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Dollars</a:t>
                </a:r>
                <a:endParaRPr lang="en-US" sz="2400" b="0">
                  <a:solidFill>
                    <a:schemeClr val="bg1"/>
                  </a:solidFill>
                  <a:latin typeface="Verdana" pitchFamily="34" charset="0"/>
                </a:endParaRPr>
              </a:p>
            </p:txBody>
          </p:sp>
          <p:sp>
            <p:nvSpPr>
              <p:cNvPr id="50201" name="Line 54"/>
              <p:cNvSpPr>
                <a:spLocks noChangeShapeType="1"/>
              </p:cNvSpPr>
              <p:nvPr/>
            </p:nvSpPr>
            <p:spPr bwMode="auto">
              <a:xfrm flipV="1">
                <a:off x="6586" y="3320"/>
                <a:ext cx="3375" cy="2213"/>
              </a:xfrm>
              <a:prstGeom prst="line">
                <a:avLst/>
              </a:prstGeom>
              <a:noFill/>
              <a:ln w="6350">
                <a:solidFill>
                  <a:srgbClr val="000000"/>
                </a:solidFill>
                <a:round/>
                <a:headEnd type="none" w="sm" len="sm"/>
                <a:tailEnd type="none" w="sm" len="sm"/>
              </a:ln>
            </p:spPr>
            <p:txBody>
              <a:bodyPr/>
              <a:lstStyle/>
              <a:p>
                <a:endParaRPr lang="en-US"/>
              </a:p>
            </p:txBody>
          </p:sp>
          <p:sp>
            <p:nvSpPr>
              <p:cNvPr id="50202" name="Line 55"/>
              <p:cNvSpPr>
                <a:spLocks noChangeShapeType="1"/>
              </p:cNvSpPr>
              <p:nvPr/>
            </p:nvSpPr>
            <p:spPr bwMode="auto">
              <a:xfrm flipV="1">
                <a:off x="6558" y="3990"/>
                <a:ext cx="3655" cy="818"/>
              </a:xfrm>
              <a:prstGeom prst="line">
                <a:avLst/>
              </a:prstGeom>
              <a:noFill/>
              <a:ln w="15875">
                <a:solidFill>
                  <a:srgbClr val="FF6600"/>
                </a:solidFill>
                <a:round/>
                <a:headEnd type="none" w="sm" len="sm"/>
                <a:tailEnd type="none" w="sm" len="sm"/>
              </a:ln>
            </p:spPr>
            <p:txBody>
              <a:bodyPr/>
              <a:lstStyle/>
              <a:p>
                <a:endParaRPr lang="en-US"/>
              </a:p>
            </p:txBody>
          </p:sp>
          <p:sp>
            <p:nvSpPr>
              <p:cNvPr id="50203" name="Line 56"/>
              <p:cNvSpPr>
                <a:spLocks noChangeShapeType="1"/>
              </p:cNvSpPr>
              <p:nvPr/>
            </p:nvSpPr>
            <p:spPr bwMode="auto">
              <a:xfrm>
                <a:off x="8308" y="4416"/>
                <a:ext cx="1" cy="2018"/>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0204" name="Rectangle 57"/>
              <p:cNvSpPr>
                <a:spLocks noChangeArrowheads="1"/>
              </p:cNvSpPr>
              <p:nvPr/>
            </p:nvSpPr>
            <p:spPr bwMode="auto">
              <a:xfrm>
                <a:off x="8244" y="6420"/>
                <a:ext cx="267" cy="392"/>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s</a:t>
                </a:r>
                <a:r>
                  <a:rPr lang="en-US" sz="800" b="0" i="1" baseline="-25000">
                    <a:solidFill>
                      <a:schemeClr val="bg1"/>
                    </a:solidFill>
                    <a:latin typeface="Verdana" pitchFamily="34" charset="0"/>
                  </a:rPr>
                  <a:t>N</a:t>
                </a:r>
                <a:endParaRPr lang="en-US" sz="2400" b="0">
                  <a:solidFill>
                    <a:schemeClr val="bg1"/>
                  </a:solidFill>
                  <a:latin typeface="Verdana" pitchFamily="34" charset="0"/>
                </a:endParaRPr>
              </a:p>
            </p:txBody>
          </p:sp>
          <p:sp>
            <p:nvSpPr>
              <p:cNvPr id="50205" name="Rectangle 58"/>
              <p:cNvSpPr>
                <a:spLocks noChangeArrowheads="1"/>
              </p:cNvSpPr>
              <p:nvPr/>
            </p:nvSpPr>
            <p:spPr bwMode="auto">
              <a:xfrm>
                <a:off x="10002" y="2860"/>
                <a:ext cx="911" cy="701"/>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Source Country</a:t>
                </a:r>
                <a:endParaRPr lang="en-US" sz="2400" b="0">
                  <a:solidFill>
                    <a:schemeClr val="bg1"/>
                  </a:solidFill>
                  <a:latin typeface="Verdana" pitchFamily="34" charset="0"/>
                </a:endParaRPr>
              </a:p>
            </p:txBody>
          </p:sp>
          <p:sp>
            <p:nvSpPr>
              <p:cNvPr id="50206" name="Rectangle 59"/>
              <p:cNvSpPr>
                <a:spLocks noChangeArrowheads="1"/>
              </p:cNvSpPr>
              <p:nvPr/>
            </p:nvSpPr>
            <p:spPr bwMode="auto">
              <a:xfrm>
                <a:off x="10263" y="3816"/>
                <a:ext cx="491" cy="378"/>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U.S.</a:t>
                </a:r>
                <a:endParaRPr lang="en-US" sz="2400" b="0">
                  <a:solidFill>
                    <a:schemeClr val="bg1"/>
                  </a:solidFill>
                  <a:latin typeface="Verdana" pitchFamily="34" charset="0"/>
                </a:endParaRPr>
              </a:p>
            </p:txBody>
          </p:sp>
          <p:sp>
            <p:nvSpPr>
              <p:cNvPr id="50207" name="Rectangle 60"/>
              <p:cNvSpPr>
                <a:spLocks noChangeArrowheads="1"/>
              </p:cNvSpPr>
              <p:nvPr/>
            </p:nvSpPr>
            <p:spPr bwMode="auto">
              <a:xfrm>
                <a:off x="2588" y="6895"/>
                <a:ext cx="2283" cy="413"/>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(a) </a:t>
                </a:r>
                <a:r>
                  <a:rPr lang="en-US" sz="1200" b="0">
                    <a:solidFill>
                      <a:schemeClr val="bg1"/>
                    </a:solidFill>
                    <a:latin typeface="Verdana" pitchFamily="34" charset="0"/>
                  </a:rPr>
                  <a:t>Positive selection</a:t>
                </a:r>
                <a:endParaRPr lang="en-US" sz="2400" b="0">
                  <a:solidFill>
                    <a:schemeClr val="bg1"/>
                  </a:solidFill>
                  <a:latin typeface="Verdana" pitchFamily="34" charset="0"/>
                </a:endParaRPr>
              </a:p>
            </p:txBody>
          </p:sp>
          <p:sp>
            <p:nvSpPr>
              <p:cNvPr id="50208" name="Rectangle 61"/>
              <p:cNvSpPr>
                <a:spLocks noChangeArrowheads="1"/>
              </p:cNvSpPr>
              <p:nvPr/>
            </p:nvSpPr>
            <p:spPr bwMode="auto">
              <a:xfrm>
                <a:off x="7342" y="6864"/>
                <a:ext cx="2283" cy="413"/>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(b) </a:t>
                </a:r>
                <a:r>
                  <a:rPr lang="en-US" sz="1200" b="0">
                    <a:solidFill>
                      <a:schemeClr val="bg1"/>
                    </a:solidFill>
                    <a:latin typeface="Verdana" pitchFamily="34" charset="0"/>
                  </a:rPr>
                  <a:t>Negative selection</a:t>
                </a:r>
                <a:endParaRPr lang="en-US" sz="2400" b="0">
                  <a:solidFill>
                    <a:schemeClr val="bg1"/>
                  </a:solidFill>
                  <a:latin typeface="Verdana" pitchFamily="34" charset="0"/>
                </a:endParaRPr>
              </a:p>
            </p:txBody>
          </p:sp>
          <p:sp>
            <p:nvSpPr>
              <p:cNvPr id="50209" name="Oval 62"/>
              <p:cNvSpPr>
                <a:spLocks noChangeArrowheads="1"/>
              </p:cNvSpPr>
              <p:nvPr/>
            </p:nvSpPr>
            <p:spPr bwMode="auto">
              <a:xfrm>
                <a:off x="3443" y="4138"/>
                <a:ext cx="105" cy="105"/>
              </a:xfrm>
              <a:prstGeom prst="ellipse">
                <a:avLst/>
              </a:prstGeom>
              <a:solidFill>
                <a:srgbClr val="000000"/>
              </a:solidFill>
              <a:ln w="9525">
                <a:noFill/>
                <a:round/>
                <a:headEnd/>
                <a:tailEnd/>
              </a:ln>
            </p:spPr>
            <p:txBody>
              <a:bodyPr/>
              <a:lstStyle/>
              <a:p>
                <a:endParaRPr lang="en-US" b="0">
                  <a:solidFill>
                    <a:schemeClr val="bg1"/>
                  </a:solidFill>
                </a:endParaRPr>
              </a:p>
            </p:txBody>
          </p:sp>
          <p:sp>
            <p:nvSpPr>
              <p:cNvPr id="50210" name="Oval 63"/>
              <p:cNvSpPr>
                <a:spLocks noChangeArrowheads="1"/>
              </p:cNvSpPr>
              <p:nvPr/>
            </p:nvSpPr>
            <p:spPr bwMode="auto">
              <a:xfrm>
                <a:off x="8259" y="4372"/>
                <a:ext cx="105" cy="105"/>
              </a:xfrm>
              <a:prstGeom prst="ellipse">
                <a:avLst/>
              </a:prstGeom>
              <a:solidFill>
                <a:srgbClr val="000000"/>
              </a:solidFill>
              <a:ln w="9525">
                <a:noFill/>
                <a:round/>
                <a:headEnd/>
                <a:tailEnd/>
              </a:ln>
            </p:spPr>
            <p:txBody>
              <a:bodyPr/>
              <a:lstStyle/>
              <a:p>
                <a:endParaRPr lang="en-US" b="0">
                  <a:solidFill>
                    <a:schemeClr val="bg1"/>
                  </a:solidFill>
                </a:endParaRPr>
              </a:p>
            </p:txBody>
          </p:sp>
        </p:grpSp>
      </p:gr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228600" y="1143000"/>
            <a:ext cx="8229600" cy="1046163"/>
          </a:xfrm>
        </p:spPr>
        <p:txBody>
          <a:bodyPr>
            <a:noAutofit/>
          </a:bodyPr>
          <a:lstStyle/>
          <a:p>
            <a:pPr eaLnBrk="1" hangingPunct="1">
              <a:defRPr/>
            </a:pPr>
            <a:r>
              <a:rPr lang="en-US" sz="4400">
                <a:effectLst>
                  <a:outerShdw blurRad="38100" dist="38100" dir="2700000" algn="tl">
                    <a:srgbClr val="000000"/>
                  </a:outerShdw>
                </a:effectLst>
              </a:rPr>
              <a:t>Policy Application:</a:t>
            </a:r>
            <a:br>
              <a:rPr lang="en-US" sz="4400">
                <a:effectLst>
                  <a:outerShdw blurRad="38100" dist="38100" dir="2700000" algn="tl">
                    <a:srgbClr val="000000"/>
                  </a:outerShdw>
                </a:effectLst>
              </a:rPr>
            </a:br>
            <a:r>
              <a:rPr lang="en-US" sz="4400">
                <a:effectLst>
                  <a:outerShdw blurRad="38100" dist="38100" dir="2700000" algn="tl">
                    <a:srgbClr val="000000"/>
                  </a:outerShdw>
                </a:effectLst>
              </a:rPr>
              <a:t>Economic Benefits of Migration</a:t>
            </a:r>
          </a:p>
        </p:txBody>
      </p:sp>
      <p:sp>
        <p:nvSpPr>
          <p:cNvPr id="51202" name="Rectangle 3"/>
          <p:cNvSpPr>
            <a:spLocks noGrp="1" noChangeArrowheads="1"/>
          </p:cNvSpPr>
          <p:nvPr>
            <p:ph type="body" idx="4294967295"/>
          </p:nvPr>
        </p:nvSpPr>
        <p:spPr>
          <a:xfrm>
            <a:off x="228600" y="2286000"/>
            <a:ext cx="8229600" cy="3992563"/>
          </a:xfrm>
        </p:spPr>
        <p:txBody>
          <a:bodyPr/>
          <a:lstStyle/>
          <a:p>
            <a:pPr eaLnBrk="1" hangingPunct="1"/>
            <a:r>
              <a:rPr lang="en-US" smtClean="0"/>
              <a:t>The immigrant surplus is a measure of the increase in national income that occurs as a result of immigration.  (The surplus accrues to natives.)</a:t>
            </a:r>
          </a:p>
          <a:p>
            <a:pPr eaLnBrk="1" hangingPunct="1"/>
            <a:endParaRPr lang="en-US" sz="1200" smtClean="0"/>
          </a:p>
          <a:p>
            <a:pPr eaLnBrk="1" hangingPunct="1"/>
            <a:r>
              <a:rPr lang="en-US" smtClean="0"/>
              <a:t>Immigration raises national income by more than it costs to employ immigrants.</a:t>
            </a: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609600" y="1622425"/>
            <a:ext cx="7924800" cy="511175"/>
          </a:xfrm>
        </p:spPr>
        <p:txBody>
          <a:bodyPr>
            <a:noAutofit/>
          </a:bodyPr>
          <a:lstStyle/>
          <a:p>
            <a:pPr eaLnBrk="1" hangingPunct="1">
              <a:defRPr/>
            </a:pPr>
            <a:r>
              <a:rPr lang="en-US" sz="4800" dirty="0">
                <a:effectLst>
                  <a:outerShdw blurRad="38100" dist="38100" dir="2700000" algn="tl">
                    <a:srgbClr val="000000"/>
                  </a:outerShdw>
                </a:effectLst>
              </a:rPr>
              <a:t>The Impact of a Decline in U.S. Incomes</a:t>
            </a:r>
          </a:p>
        </p:txBody>
      </p:sp>
      <p:grpSp>
        <p:nvGrpSpPr>
          <p:cNvPr id="52226" name="Group 4"/>
          <p:cNvGrpSpPr>
            <a:grpSpLocks/>
          </p:cNvGrpSpPr>
          <p:nvPr/>
        </p:nvGrpSpPr>
        <p:grpSpPr bwMode="auto">
          <a:xfrm>
            <a:off x="762000" y="2362200"/>
            <a:ext cx="7620000" cy="4322763"/>
            <a:chOff x="1498" y="1959"/>
            <a:chExt cx="9415" cy="5129"/>
          </a:xfrm>
        </p:grpSpPr>
        <p:sp>
          <p:nvSpPr>
            <p:cNvPr id="52229" name="Line 5"/>
            <p:cNvSpPr>
              <a:spLocks noChangeShapeType="1"/>
            </p:cNvSpPr>
            <p:nvPr/>
          </p:nvSpPr>
          <p:spPr bwMode="auto">
            <a:xfrm>
              <a:off x="1722" y="2327"/>
              <a:ext cx="1" cy="3837"/>
            </a:xfrm>
            <a:prstGeom prst="line">
              <a:avLst/>
            </a:prstGeom>
            <a:noFill/>
            <a:ln w="12700">
              <a:solidFill>
                <a:srgbClr val="000000"/>
              </a:solidFill>
              <a:round/>
              <a:headEnd type="none" w="sm" len="sm"/>
              <a:tailEnd type="none" w="sm" len="sm"/>
            </a:ln>
          </p:spPr>
          <p:txBody>
            <a:bodyPr/>
            <a:lstStyle/>
            <a:p>
              <a:endParaRPr lang="en-US"/>
            </a:p>
          </p:txBody>
        </p:sp>
        <p:sp>
          <p:nvSpPr>
            <p:cNvPr id="52230" name="Line 6"/>
            <p:cNvSpPr>
              <a:spLocks noChangeShapeType="1"/>
            </p:cNvSpPr>
            <p:nvPr/>
          </p:nvSpPr>
          <p:spPr bwMode="auto">
            <a:xfrm>
              <a:off x="1722" y="6145"/>
              <a:ext cx="3963" cy="1"/>
            </a:xfrm>
            <a:prstGeom prst="line">
              <a:avLst/>
            </a:prstGeom>
            <a:noFill/>
            <a:ln w="12700">
              <a:solidFill>
                <a:srgbClr val="000000"/>
              </a:solidFill>
              <a:round/>
              <a:headEnd type="none" w="sm" len="sm"/>
              <a:tailEnd type="none" w="sm" len="sm"/>
            </a:ln>
          </p:spPr>
          <p:txBody>
            <a:bodyPr/>
            <a:lstStyle/>
            <a:p>
              <a:endParaRPr lang="en-US"/>
            </a:p>
          </p:txBody>
        </p:sp>
        <p:sp>
          <p:nvSpPr>
            <p:cNvPr id="52231" name="Rectangle 7"/>
            <p:cNvSpPr>
              <a:spLocks noChangeArrowheads="1"/>
            </p:cNvSpPr>
            <p:nvPr/>
          </p:nvSpPr>
          <p:spPr bwMode="auto">
            <a:xfrm>
              <a:off x="5096" y="6214"/>
              <a:ext cx="631" cy="462"/>
            </a:xfrm>
            <a:prstGeom prst="rect">
              <a:avLst/>
            </a:prstGeom>
            <a:noFill/>
            <a:ln w="9525">
              <a:noFill/>
              <a:miter lim="800000"/>
              <a:headEnd/>
              <a:tailEnd/>
            </a:ln>
          </p:spPr>
          <p:txBody>
            <a:bodyPr lIns="12700" tIns="12700" rIns="12700" bIns="12700"/>
            <a:lstStyle/>
            <a:p>
              <a:r>
                <a:rPr lang="en-US" sz="1200" b="0">
                  <a:solidFill>
                    <a:srgbClr val="000000"/>
                  </a:solidFill>
                  <a:latin typeface="Verdana" pitchFamily="34" charset="0"/>
                </a:rPr>
                <a:t>Skills</a:t>
              </a:r>
              <a:endParaRPr lang="en-US" sz="2400" b="0">
                <a:solidFill>
                  <a:srgbClr val="000000"/>
                </a:solidFill>
                <a:latin typeface="Verdana" pitchFamily="34" charset="0"/>
              </a:endParaRPr>
            </a:p>
          </p:txBody>
        </p:sp>
        <p:sp>
          <p:nvSpPr>
            <p:cNvPr id="52232" name="Rectangle 8"/>
            <p:cNvSpPr>
              <a:spLocks noChangeArrowheads="1"/>
            </p:cNvSpPr>
            <p:nvPr/>
          </p:nvSpPr>
          <p:spPr bwMode="auto">
            <a:xfrm>
              <a:off x="1498" y="1960"/>
              <a:ext cx="771" cy="463"/>
            </a:xfrm>
            <a:prstGeom prst="rect">
              <a:avLst/>
            </a:prstGeom>
            <a:noFill/>
            <a:ln w="9525">
              <a:noFill/>
              <a:miter lim="800000"/>
              <a:headEnd/>
              <a:tailEnd/>
            </a:ln>
          </p:spPr>
          <p:txBody>
            <a:bodyPr lIns="12700" tIns="12700" rIns="12700" bIns="12700"/>
            <a:lstStyle/>
            <a:p>
              <a:r>
                <a:rPr lang="en-US" sz="1200" b="0">
                  <a:solidFill>
                    <a:srgbClr val="000000"/>
                  </a:solidFill>
                  <a:latin typeface="Verdana" pitchFamily="34" charset="0"/>
                </a:rPr>
                <a:t>Dollars</a:t>
              </a:r>
              <a:endParaRPr lang="en-US" sz="2400" b="0">
                <a:solidFill>
                  <a:srgbClr val="000000"/>
                </a:solidFill>
                <a:latin typeface="Verdana" pitchFamily="34" charset="0"/>
              </a:endParaRPr>
            </a:p>
          </p:txBody>
        </p:sp>
        <p:sp>
          <p:nvSpPr>
            <p:cNvPr id="52233" name="Line 9"/>
            <p:cNvSpPr>
              <a:spLocks noChangeShapeType="1"/>
            </p:cNvSpPr>
            <p:nvPr/>
          </p:nvSpPr>
          <p:spPr bwMode="auto">
            <a:xfrm flipV="1">
              <a:off x="1708" y="2565"/>
              <a:ext cx="3375" cy="2213"/>
            </a:xfrm>
            <a:prstGeom prst="line">
              <a:avLst/>
            </a:prstGeom>
            <a:noFill/>
            <a:ln w="9525">
              <a:solidFill>
                <a:srgbClr val="FF6600"/>
              </a:solidFill>
              <a:round/>
              <a:headEnd type="none" w="sm" len="sm"/>
              <a:tailEnd type="none" w="sm" len="sm"/>
            </a:ln>
          </p:spPr>
          <p:txBody>
            <a:bodyPr/>
            <a:lstStyle/>
            <a:p>
              <a:endParaRPr lang="en-US"/>
            </a:p>
          </p:txBody>
        </p:sp>
        <p:sp>
          <p:nvSpPr>
            <p:cNvPr id="52234" name="Line 10"/>
            <p:cNvSpPr>
              <a:spLocks noChangeShapeType="1"/>
            </p:cNvSpPr>
            <p:nvPr/>
          </p:nvSpPr>
          <p:spPr bwMode="auto">
            <a:xfrm flipV="1">
              <a:off x="1736" y="3506"/>
              <a:ext cx="3571" cy="799"/>
            </a:xfrm>
            <a:prstGeom prst="line">
              <a:avLst/>
            </a:prstGeom>
            <a:noFill/>
            <a:ln w="12700">
              <a:solidFill>
                <a:srgbClr val="000000"/>
              </a:solidFill>
              <a:round/>
              <a:headEnd type="none" w="sm" len="sm"/>
              <a:tailEnd type="none" w="sm" len="sm"/>
            </a:ln>
          </p:spPr>
          <p:txBody>
            <a:bodyPr/>
            <a:lstStyle/>
            <a:p>
              <a:endParaRPr lang="en-US"/>
            </a:p>
          </p:txBody>
        </p:sp>
        <p:sp>
          <p:nvSpPr>
            <p:cNvPr id="52235" name="Line 11"/>
            <p:cNvSpPr>
              <a:spLocks noChangeShapeType="1"/>
            </p:cNvSpPr>
            <p:nvPr/>
          </p:nvSpPr>
          <p:spPr bwMode="auto">
            <a:xfrm>
              <a:off x="4580" y="3676"/>
              <a:ext cx="1" cy="2463"/>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2236" name="Rectangle 12"/>
            <p:cNvSpPr>
              <a:spLocks noChangeArrowheads="1"/>
            </p:cNvSpPr>
            <p:nvPr/>
          </p:nvSpPr>
          <p:spPr bwMode="auto">
            <a:xfrm>
              <a:off x="4546" y="6130"/>
              <a:ext cx="267" cy="279"/>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sym typeface="Symbol" pitchFamily="18" charset="2"/>
                </a:rPr>
                <a:t></a:t>
              </a:r>
              <a:endParaRPr lang="en-US" sz="2400" b="0">
                <a:solidFill>
                  <a:srgbClr val="000000"/>
                </a:solidFill>
                <a:latin typeface="Verdana" pitchFamily="34" charset="0"/>
              </a:endParaRPr>
            </a:p>
          </p:txBody>
        </p:sp>
        <p:sp>
          <p:nvSpPr>
            <p:cNvPr id="52237" name="Rectangle 13"/>
            <p:cNvSpPr>
              <a:spLocks noChangeArrowheads="1"/>
            </p:cNvSpPr>
            <p:nvPr/>
          </p:nvSpPr>
          <p:spPr bwMode="auto">
            <a:xfrm>
              <a:off x="2641" y="6114"/>
              <a:ext cx="267" cy="405"/>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s</a:t>
              </a:r>
              <a:r>
                <a:rPr lang="en-US" sz="800" b="0" i="1" baseline="-25000">
                  <a:solidFill>
                    <a:srgbClr val="000000"/>
                  </a:solidFill>
                  <a:latin typeface="Verdana" pitchFamily="34" charset="0"/>
                </a:rPr>
                <a:t>P</a:t>
              </a:r>
              <a:endParaRPr lang="en-US" sz="2400" b="0">
                <a:solidFill>
                  <a:srgbClr val="000000"/>
                </a:solidFill>
                <a:latin typeface="Verdana" pitchFamily="34" charset="0"/>
              </a:endParaRPr>
            </a:p>
          </p:txBody>
        </p:sp>
        <p:sp>
          <p:nvSpPr>
            <p:cNvPr id="52238" name="Rectangle 14"/>
            <p:cNvSpPr>
              <a:spLocks noChangeArrowheads="1"/>
            </p:cNvSpPr>
            <p:nvPr/>
          </p:nvSpPr>
          <p:spPr bwMode="auto">
            <a:xfrm>
              <a:off x="5055" y="3594"/>
              <a:ext cx="911" cy="671"/>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Source Country</a:t>
              </a:r>
              <a:endParaRPr lang="en-US" sz="2400" b="0">
                <a:solidFill>
                  <a:srgbClr val="000000"/>
                </a:solidFill>
                <a:latin typeface="Verdana" pitchFamily="34" charset="0"/>
              </a:endParaRPr>
            </a:p>
          </p:txBody>
        </p:sp>
        <p:sp>
          <p:nvSpPr>
            <p:cNvPr id="52239" name="Rectangle 15"/>
            <p:cNvSpPr>
              <a:spLocks noChangeArrowheads="1"/>
            </p:cNvSpPr>
            <p:nvPr/>
          </p:nvSpPr>
          <p:spPr bwMode="auto">
            <a:xfrm>
              <a:off x="5138" y="2285"/>
              <a:ext cx="491" cy="378"/>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U.S.</a:t>
              </a:r>
              <a:endParaRPr lang="en-US" sz="2400" b="0">
                <a:solidFill>
                  <a:srgbClr val="000000"/>
                </a:solidFill>
                <a:latin typeface="Verdana" pitchFamily="34" charset="0"/>
              </a:endParaRPr>
            </a:p>
          </p:txBody>
        </p:sp>
        <p:sp>
          <p:nvSpPr>
            <p:cNvPr id="52240" name="Line 16"/>
            <p:cNvSpPr>
              <a:spLocks noChangeShapeType="1"/>
            </p:cNvSpPr>
            <p:nvPr/>
          </p:nvSpPr>
          <p:spPr bwMode="auto">
            <a:xfrm>
              <a:off x="6552" y="2342"/>
              <a:ext cx="1" cy="3837"/>
            </a:xfrm>
            <a:prstGeom prst="line">
              <a:avLst/>
            </a:prstGeom>
            <a:noFill/>
            <a:ln w="12700">
              <a:solidFill>
                <a:srgbClr val="000000"/>
              </a:solidFill>
              <a:round/>
              <a:headEnd type="none" w="sm" len="sm"/>
              <a:tailEnd type="none" w="sm" len="sm"/>
            </a:ln>
          </p:spPr>
          <p:txBody>
            <a:bodyPr/>
            <a:lstStyle/>
            <a:p>
              <a:endParaRPr lang="en-US"/>
            </a:p>
          </p:txBody>
        </p:sp>
        <p:sp>
          <p:nvSpPr>
            <p:cNvPr id="52241" name="Line 17"/>
            <p:cNvSpPr>
              <a:spLocks noChangeShapeType="1"/>
            </p:cNvSpPr>
            <p:nvPr/>
          </p:nvSpPr>
          <p:spPr bwMode="auto">
            <a:xfrm>
              <a:off x="6552" y="6160"/>
              <a:ext cx="3963" cy="1"/>
            </a:xfrm>
            <a:prstGeom prst="line">
              <a:avLst/>
            </a:prstGeom>
            <a:noFill/>
            <a:ln w="12700">
              <a:solidFill>
                <a:srgbClr val="000000"/>
              </a:solidFill>
              <a:round/>
              <a:headEnd type="none" w="sm" len="sm"/>
              <a:tailEnd type="none" w="sm" len="sm"/>
            </a:ln>
          </p:spPr>
          <p:txBody>
            <a:bodyPr/>
            <a:lstStyle/>
            <a:p>
              <a:endParaRPr lang="en-US"/>
            </a:p>
          </p:txBody>
        </p:sp>
        <p:sp>
          <p:nvSpPr>
            <p:cNvPr id="52242" name="Rectangle 18"/>
            <p:cNvSpPr>
              <a:spLocks noChangeArrowheads="1"/>
            </p:cNvSpPr>
            <p:nvPr/>
          </p:nvSpPr>
          <p:spPr bwMode="auto">
            <a:xfrm>
              <a:off x="9926" y="6229"/>
              <a:ext cx="631" cy="462"/>
            </a:xfrm>
            <a:prstGeom prst="rect">
              <a:avLst/>
            </a:prstGeom>
            <a:noFill/>
            <a:ln w="9525">
              <a:noFill/>
              <a:miter lim="800000"/>
              <a:headEnd/>
              <a:tailEnd/>
            </a:ln>
          </p:spPr>
          <p:txBody>
            <a:bodyPr lIns="12700" tIns="12700" rIns="12700" bIns="12700"/>
            <a:lstStyle/>
            <a:p>
              <a:r>
                <a:rPr lang="en-US" sz="1200" b="0">
                  <a:solidFill>
                    <a:srgbClr val="000000"/>
                  </a:solidFill>
                  <a:latin typeface="Verdana" pitchFamily="34" charset="0"/>
                </a:rPr>
                <a:t>Skills</a:t>
              </a:r>
              <a:endParaRPr lang="en-US" sz="2400" b="0">
                <a:solidFill>
                  <a:srgbClr val="000000"/>
                </a:solidFill>
                <a:latin typeface="Verdana" pitchFamily="34" charset="0"/>
              </a:endParaRPr>
            </a:p>
          </p:txBody>
        </p:sp>
        <p:sp>
          <p:nvSpPr>
            <p:cNvPr id="52243" name="Rectangle 19"/>
            <p:cNvSpPr>
              <a:spLocks noChangeArrowheads="1"/>
            </p:cNvSpPr>
            <p:nvPr/>
          </p:nvSpPr>
          <p:spPr bwMode="auto">
            <a:xfrm>
              <a:off x="6328" y="1959"/>
              <a:ext cx="771" cy="463"/>
            </a:xfrm>
            <a:prstGeom prst="rect">
              <a:avLst/>
            </a:prstGeom>
            <a:noFill/>
            <a:ln w="9525">
              <a:noFill/>
              <a:miter lim="800000"/>
              <a:headEnd/>
              <a:tailEnd/>
            </a:ln>
          </p:spPr>
          <p:txBody>
            <a:bodyPr lIns="12700" tIns="12700" rIns="12700" bIns="12700"/>
            <a:lstStyle/>
            <a:p>
              <a:r>
                <a:rPr lang="en-US" sz="1200" b="0">
                  <a:solidFill>
                    <a:srgbClr val="000000"/>
                  </a:solidFill>
                  <a:latin typeface="Verdana" pitchFamily="34" charset="0"/>
                </a:rPr>
                <a:t>Dollars</a:t>
              </a:r>
              <a:endParaRPr lang="en-US" sz="2400" b="0">
                <a:solidFill>
                  <a:srgbClr val="000000"/>
                </a:solidFill>
                <a:latin typeface="Verdana" pitchFamily="34" charset="0"/>
              </a:endParaRPr>
            </a:p>
          </p:txBody>
        </p:sp>
        <p:sp>
          <p:nvSpPr>
            <p:cNvPr id="52244" name="Line 20"/>
            <p:cNvSpPr>
              <a:spLocks noChangeShapeType="1"/>
            </p:cNvSpPr>
            <p:nvPr/>
          </p:nvSpPr>
          <p:spPr bwMode="auto">
            <a:xfrm flipV="1">
              <a:off x="6566" y="2995"/>
              <a:ext cx="3469" cy="2275"/>
            </a:xfrm>
            <a:prstGeom prst="line">
              <a:avLst/>
            </a:prstGeom>
            <a:noFill/>
            <a:ln w="12700">
              <a:solidFill>
                <a:srgbClr val="000000"/>
              </a:solidFill>
              <a:round/>
              <a:headEnd type="none" w="sm" len="sm"/>
              <a:tailEnd type="none" w="sm" len="sm"/>
            </a:ln>
          </p:spPr>
          <p:txBody>
            <a:bodyPr/>
            <a:lstStyle/>
            <a:p>
              <a:endParaRPr lang="en-US"/>
            </a:p>
          </p:txBody>
        </p:sp>
        <p:sp>
          <p:nvSpPr>
            <p:cNvPr id="52245" name="Line 21"/>
            <p:cNvSpPr>
              <a:spLocks noChangeShapeType="1"/>
            </p:cNvSpPr>
            <p:nvPr/>
          </p:nvSpPr>
          <p:spPr bwMode="auto">
            <a:xfrm flipV="1">
              <a:off x="6554" y="3286"/>
              <a:ext cx="3655" cy="818"/>
            </a:xfrm>
            <a:prstGeom prst="line">
              <a:avLst/>
            </a:prstGeom>
            <a:noFill/>
            <a:ln w="9525">
              <a:solidFill>
                <a:srgbClr val="FF6600"/>
              </a:solidFill>
              <a:round/>
              <a:headEnd type="none" w="sm" len="sm"/>
              <a:tailEnd type="none" w="sm" len="sm"/>
            </a:ln>
          </p:spPr>
          <p:txBody>
            <a:bodyPr/>
            <a:lstStyle/>
            <a:p>
              <a:endParaRPr lang="en-US"/>
            </a:p>
          </p:txBody>
        </p:sp>
        <p:sp>
          <p:nvSpPr>
            <p:cNvPr id="52246" name="Line 22"/>
            <p:cNvSpPr>
              <a:spLocks noChangeShapeType="1"/>
            </p:cNvSpPr>
            <p:nvPr/>
          </p:nvSpPr>
          <p:spPr bwMode="auto">
            <a:xfrm>
              <a:off x="9265" y="3571"/>
              <a:ext cx="1" cy="2583"/>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2247" name="Rectangle 23"/>
            <p:cNvSpPr>
              <a:spLocks noChangeArrowheads="1"/>
            </p:cNvSpPr>
            <p:nvPr/>
          </p:nvSpPr>
          <p:spPr bwMode="auto">
            <a:xfrm>
              <a:off x="7559" y="6132"/>
              <a:ext cx="267" cy="392"/>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s</a:t>
              </a:r>
              <a:r>
                <a:rPr lang="en-US" sz="800" b="0" i="1" baseline="-25000">
                  <a:solidFill>
                    <a:srgbClr val="000000"/>
                  </a:solidFill>
                  <a:latin typeface="Verdana" pitchFamily="34" charset="0"/>
                </a:rPr>
                <a:t>N</a:t>
              </a:r>
              <a:endParaRPr lang="en-US" sz="2400" b="0">
                <a:solidFill>
                  <a:srgbClr val="000000"/>
                </a:solidFill>
                <a:latin typeface="Verdana" pitchFamily="34" charset="0"/>
              </a:endParaRPr>
            </a:p>
          </p:txBody>
        </p:sp>
        <p:sp>
          <p:nvSpPr>
            <p:cNvPr id="52248" name="Rectangle 24"/>
            <p:cNvSpPr>
              <a:spLocks noChangeArrowheads="1"/>
            </p:cNvSpPr>
            <p:nvPr/>
          </p:nvSpPr>
          <p:spPr bwMode="auto">
            <a:xfrm>
              <a:off x="9139" y="6116"/>
              <a:ext cx="267" cy="392"/>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s</a:t>
              </a:r>
              <a:r>
                <a:rPr lang="en-US" sz="800" b="0" i="1" baseline="-25000">
                  <a:solidFill>
                    <a:srgbClr val="000000"/>
                  </a:solidFill>
                  <a:latin typeface="Verdana" pitchFamily="34" charset="0"/>
                </a:rPr>
                <a:t>N</a:t>
              </a:r>
              <a:endParaRPr lang="en-US" sz="2400" b="0">
                <a:solidFill>
                  <a:srgbClr val="000000"/>
                </a:solidFill>
                <a:latin typeface="Verdana" pitchFamily="34" charset="0"/>
              </a:endParaRPr>
            </a:p>
          </p:txBody>
        </p:sp>
        <p:sp>
          <p:nvSpPr>
            <p:cNvPr id="52249" name="Rectangle 25"/>
            <p:cNvSpPr>
              <a:spLocks noChangeArrowheads="1"/>
            </p:cNvSpPr>
            <p:nvPr/>
          </p:nvSpPr>
          <p:spPr bwMode="auto">
            <a:xfrm>
              <a:off x="10002" y="2434"/>
              <a:ext cx="911" cy="701"/>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Source Country</a:t>
              </a:r>
              <a:endParaRPr lang="en-US" sz="2400" b="0">
                <a:solidFill>
                  <a:srgbClr val="000000"/>
                </a:solidFill>
                <a:latin typeface="Verdana" pitchFamily="34" charset="0"/>
              </a:endParaRPr>
            </a:p>
          </p:txBody>
        </p:sp>
        <p:sp>
          <p:nvSpPr>
            <p:cNvPr id="52250" name="Rectangle 26"/>
            <p:cNvSpPr>
              <a:spLocks noChangeArrowheads="1"/>
            </p:cNvSpPr>
            <p:nvPr/>
          </p:nvSpPr>
          <p:spPr bwMode="auto">
            <a:xfrm>
              <a:off x="10065" y="3343"/>
              <a:ext cx="491" cy="378"/>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U.S.</a:t>
              </a:r>
              <a:endParaRPr lang="en-US" sz="2400" b="0">
                <a:solidFill>
                  <a:srgbClr val="000000"/>
                </a:solidFill>
                <a:latin typeface="Verdana" pitchFamily="34" charset="0"/>
              </a:endParaRPr>
            </a:p>
          </p:txBody>
        </p:sp>
        <p:sp>
          <p:nvSpPr>
            <p:cNvPr id="52251" name="Line 27"/>
            <p:cNvSpPr>
              <a:spLocks noChangeShapeType="1"/>
            </p:cNvSpPr>
            <p:nvPr/>
          </p:nvSpPr>
          <p:spPr bwMode="auto">
            <a:xfrm flipV="1">
              <a:off x="6552" y="3998"/>
              <a:ext cx="3655" cy="818"/>
            </a:xfrm>
            <a:prstGeom prst="line">
              <a:avLst/>
            </a:prstGeom>
            <a:noFill/>
            <a:ln w="15875">
              <a:solidFill>
                <a:srgbClr val="FF6600"/>
              </a:solidFill>
              <a:round/>
              <a:headEnd type="none" w="sm" len="sm"/>
              <a:tailEnd type="none" w="sm" len="sm"/>
            </a:ln>
          </p:spPr>
          <p:txBody>
            <a:bodyPr/>
            <a:lstStyle/>
            <a:p>
              <a:endParaRPr lang="en-US"/>
            </a:p>
          </p:txBody>
        </p:sp>
        <p:sp>
          <p:nvSpPr>
            <p:cNvPr id="52252" name="Line 28"/>
            <p:cNvSpPr>
              <a:spLocks noChangeShapeType="1"/>
            </p:cNvSpPr>
            <p:nvPr/>
          </p:nvSpPr>
          <p:spPr bwMode="auto">
            <a:xfrm>
              <a:off x="7630" y="4629"/>
              <a:ext cx="1" cy="1541"/>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2253" name="Line 29"/>
            <p:cNvSpPr>
              <a:spLocks noChangeShapeType="1"/>
            </p:cNvSpPr>
            <p:nvPr/>
          </p:nvSpPr>
          <p:spPr bwMode="auto">
            <a:xfrm>
              <a:off x="7044" y="4111"/>
              <a:ext cx="1" cy="497"/>
            </a:xfrm>
            <a:prstGeom prst="line">
              <a:avLst/>
            </a:prstGeom>
            <a:noFill/>
            <a:ln w="6350">
              <a:solidFill>
                <a:srgbClr val="FF0000"/>
              </a:solidFill>
              <a:round/>
              <a:headEnd type="none" w="sm" len="sm"/>
              <a:tailEnd type="arrow" w="sm" len="sm"/>
            </a:ln>
          </p:spPr>
          <p:txBody>
            <a:bodyPr/>
            <a:lstStyle/>
            <a:p>
              <a:endParaRPr lang="en-US"/>
            </a:p>
          </p:txBody>
        </p:sp>
        <p:sp>
          <p:nvSpPr>
            <p:cNvPr id="52254" name="Line 30"/>
            <p:cNvSpPr>
              <a:spLocks noChangeShapeType="1"/>
            </p:cNvSpPr>
            <p:nvPr/>
          </p:nvSpPr>
          <p:spPr bwMode="auto">
            <a:xfrm flipV="1">
              <a:off x="1754" y="3208"/>
              <a:ext cx="3529" cy="2314"/>
            </a:xfrm>
            <a:prstGeom prst="line">
              <a:avLst/>
            </a:prstGeom>
            <a:noFill/>
            <a:ln w="15875">
              <a:solidFill>
                <a:srgbClr val="FF6600"/>
              </a:solidFill>
              <a:round/>
              <a:headEnd type="none" w="sm" len="sm"/>
              <a:tailEnd type="none" w="sm" len="sm"/>
            </a:ln>
          </p:spPr>
          <p:txBody>
            <a:bodyPr/>
            <a:lstStyle/>
            <a:p>
              <a:endParaRPr lang="en-US"/>
            </a:p>
          </p:txBody>
        </p:sp>
        <p:sp>
          <p:nvSpPr>
            <p:cNvPr id="52255" name="Line 31"/>
            <p:cNvSpPr>
              <a:spLocks noChangeShapeType="1"/>
            </p:cNvSpPr>
            <p:nvPr/>
          </p:nvSpPr>
          <p:spPr bwMode="auto">
            <a:xfrm>
              <a:off x="2273" y="4516"/>
              <a:ext cx="4" cy="557"/>
            </a:xfrm>
            <a:prstGeom prst="line">
              <a:avLst/>
            </a:prstGeom>
            <a:noFill/>
            <a:ln w="6350">
              <a:solidFill>
                <a:srgbClr val="FF0000"/>
              </a:solidFill>
              <a:round/>
              <a:headEnd type="none" w="sm" len="sm"/>
              <a:tailEnd type="arrow" w="sm" len="sm"/>
            </a:ln>
          </p:spPr>
          <p:txBody>
            <a:bodyPr/>
            <a:lstStyle/>
            <a:p>
              <a:endParaRPr lang="en-US"/>
            </a:p>
          </p:txBody>
        </p:sp>
        <p:sp>
          <p:nvSpPr>
            <p:cNvPr id="52256" name="Line 32"/>
            <p:cNvSpPr>
              <a:spLocks noChangeShapeType="1"/>
            </p:cNvSpPr>
            <p:nvPr/>
          </p:nvSpPr>
          <p:spPr bwMode="auto">
            <a:xfrm>
              <a:off x="2759" y="4124"/>
              <a:ext cx="1" cy="2003"/>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52257" name="Rectangle 33"/>
            <p:cNvSpPr>
              <a:spLocks noChangeArrowheads="1"/>
            </p:cNvSpPr>
            <p:nvPr/>
          </p:nvSpPr>
          <p:spPr bwMode="auto">
            <a:xfrm>
              <a:off x="2534" y="6675"/>
              <a:ext cx="2283" cy="413"/>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(a) </a:t>
              </a:r>
              <a:r>
                <a:rPr lang="en-US" sz="1200" b="0">
                  <a:solidFill>
                    <a:srgbClr val="000000"/>
                  </a:solidFill>
                  <a:latin typeface="Verdana" pitchFamily="34" charset="0"/>
                </a:rPr>
                <a:t>Positive selection</a:t>
              </a:r>
              <a:endParaRPr lang="en-US" sz="2400" b="0">
                <a:solidFill>
                  <a:srgbClr val="000000"/>
                </a:solidFill>
                <a:latin typeface="Verdana" pitchFamily="34" charset="0"/>
              </a:endParaRPr>
            </a:p>
          </p:txBody>
        </p:sp>
        <p:sp>
          <p:nvSpPr>
            <p:cNvPr id="52258" name="Rectangle 34"/>
            <p:cNvSpPr>
              <a:spLocks noChangeArrowheads="1"/>
            </p:cNvSpPr>
            <p:nvPr/>
          </p:nvSpPr>
          <p:spPr bwMode="auto">
            <a:xfrm>
              <a:off x="7473" y="6660"/>
              <a:ext cx="2283" cy="413"/>
            </a:xfrm>
            <a:prstGeom prst="rect">
              <a:avLst/>
            </a:prstGeom>
            <a:noFill/>
            <a:ln w="9525">
              <a:noFill/>
              <a:miter lim="800000"/>
              <a:headEnd/>
              <a:tailEnd/>
            </a:ln>
          </p:spPr>
          <p:txBody>
            <a:bodyPr lIns="12700" tIns="12700" rIns="12700" bIns="12700"/>
            <a:lstStyle/>
            <a:p>
              <a:r>
                <a:rPr lang="en-US" sz="1200" b="0" i="1">
                  <a:solidFill>
                    <a:srgbClr val="000000"/>
                  </a:solidFill>
                  <a:latin typeface="Verdana" pitchFamily="34" charset="0"/>
                </a:rPr>
                <a:t>(b) </a:t>
              </a:r>
              <a:r>
                <a:rPr lang="en-US" sz="1200" b="0">
                  <a:solidFill>
                    <a:srgbClr val="000000"/>
                  </a:solidFill>
                  <a:latin typeface="Verdana" pitchFamily="34" charset="0"/>
                </a:rPr>
                <a:t>Negative selection</a:t>
              </a:r>
              <a:endParaRPr lang="en-US" sz="2400" b="0">
                <a:solidFill>
                  <a:srgbClr val="000000"/>
                </a:solidFill>
                <a:latin typeface="Verdana" pitchFamily="34" charset="0"/>
              </a:endParaRPr>
            </a:p>
          </p:txBody>
        </p:sp>
        <p:sp>
          <p:nvSpPr>
            <p:cNvPr id="52259" name="Oval 35"/>
            <p:cNvSpPr>
              <a:spLocks noChangeArrowheads="1"/>
            </p:cNvSpPr>
            <p:nvPr/>
          </p:nvSpPr>
          <p:spPr bwMode="auto">
            <a:xfrm>
              <a:off x="2724" y="4023"/>
              <a:ext cx="105" cy="105"/>
            </a:xfrm>
            <a:prstGeom prst="ellipse">
              <a:avLst/>
            </a:prstGeom>
            <a:solidFill>
              <a:srgbClr val="000000"/>
            </a:solidFill>
            <a:ln w="9525">
              <a:noFill/>
              <a:round/>
              <a:headEnd/>
              <a:tailEnd/>
            </a:ln>
          </p:spPr>
          <p:txBody>
            <a:bodyPr/>
            <a:lstStyle/>
            <a:p>
              <a:endParaRPr lang="en-US" b="0">
                <a:solidFill>
                  <a:srgbClr val="000000"/>
                </a:solidFill>
              </a:endParaRPr>
            </a:p>
          </p:txBody>
        </p:sp>
        <p:sp>
          <p:nvSpPr>
            <p:cNvPr id="52260" name="Oval 36"/>
            <p:cNvSpPr>
              <a:spLocks noChangeArrowheads="1"/>
            </p:cNvSpPr>
            <p:nvPr/>
          </p:nvSpPr>
          <p:spPr bwMode="auto">
            <a:xfrm>
              <a:off x="4535" y="3619"/>
              <a:ext cx="105" cy="105"/>
            </a:xfrm>
            <a:prstGeom prst="ellipse">
              <a:avLst/>
            </a:prstGeom>
            <a:solidFill>
              <a:srgbClr val="000000"/>
            </a:solidFill>
            <a:ln w="9525">
              <a:noFill/>
              <a:round/>
              <a:headEnd/>
              <a:tailEnd/>
            </a:ln>
          </p:spPr>
          <p:txBody>
            <a:bodyPr/>
            <a:lstStyle/>
            <a:p>
              <a:endParaRPr lang="en-US" b="0">
                <a:solidFill>
                  <a:srgbClr val="000000"/>
                </a:solidFill>
              </a:endParaRPr>
            </a:p>
          </p:txBody>
        </p:sp>
        <p:sp>
          <p:nvSpPr>
            <p:cNvPr id="52261" name="Oval 37"/>
            <p:cNvSpPr>
              <a:spLocks noChangeArrowheads="1"/>
            </p:cNvSpPr>
            <p:nvPr/>
          </p:nvSpPr>
          <p:spPr bwMode="auto">
            <a:xfrm>
              <a:off x="7586" y="4519"/>
              <a:ext cx="105" cy="105"/>
            </a:xfrm>
            <a:prstGeom prst="ellipse">
              <a:avLst/>
            </a:prstGeom>
            <a:solidFill>
              <a:srgbClr val="000000"/>
            </a:solidFill>
            <a:ln w="9525">
              <a:noFill/>
              <a:round/>
              <a:headEnd/>
              <a:tailEnd/>
            </a:ln>
          </p:spPr>
          <p:txBody>
            <a:bodyPr/>
            <a:lstStyle/>
            <a:p>
              <a:endParaRPr lang="en-US" b="0">
                <a:solidFill>
                  <a:srgbClr val="000000"/>
                </a:solidFill>
              </a:endParaRPr>
            </a:p>
          </p:txBody>
        </p:sp>
        <p:sp>
          <p:nvSpPr>
            <p:cNvPr id="52262" name="Oval 38"/>
            <p:cNvSpPr>
              <a:spLocks noChangeArrowheads="1"/>
            </p:cNvSpPr>
            <p:nvPr/>
          </p:nvSpPr>
          <p:spPr bwMode="auto">
            <a:xfrm>
              <a:off x="9211" y="3449"/>
              <a:ext cx="105" cy="105"/>
            </a:xfrm>
            <a:prstGeom prst="ellipse">
              <a:avLst/>
            </a:prstGeom>
            <a:solidFill>
              <a:srgbClr val="000000"/>
            </a:solidFill>
            <a:ln w="9525">
              <a:noFill/>
              <a:round/>
              <a:headEnd/>
              <a:tailEnd/>
            </a:ln>
          </p:spPr>
          <p:txBody>
            <a:bodyPr/>
            <a:lstStyle/>
            <a:p>
              <a:endParaRPr lang="en-US" b="0">
                <a:solidFill>
                  <a:srgbClr val="000000"/>
                </a:solidFill>
              </a:endParaRPr>
            </a:p>
          </p:txBody>
        </p:sp>
      </p:gr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914400" y="990600"/>
            <a:ext cx="8229600" cy="685800"/>
          </a:xfrm>
        </p:spPr>
        <p:txBody>
          <a:bodyPr>
            <a:noAutofit/>
          </a:bodyPr>
          <a:lstStyle/>
          <a:p>
            <a:pPr eaLnBrk="1" hangingPunct="1">
              <a:defRPr/>
            </a:pPr>
            <a:r>
              <a:rPr lang="en-US" sz="5000">
                <a:effectLst>
                  <a:outerShdw blurRad="38100" dist="38100" dir="2700000" algn="tl">
                    <a:srgbClr val="000000"/>
                  </a:outerShdw>
                </a:effectLst>
              </a:rPr>
              <a:t>Decline in U.S. Incomes</a:t>
            </a:r>
          </a:p>
        </p:txBody>
      </p:sp>
      <p:sp>
        <p:nvSpPr>
          <p:cNvPr id="53250" name="Rectangle 3"/>
          <p:cNvSpPr>
            <a:spLocks noGrp="1" noChangeArrowheads="1"/>
          </p:cNvSpPr>
          <p:nvPr>
            <p:ph type="body" idx="4294967295"/>
          </p:nvPr>
        </p:nvSpPr>
        <p:spPr>
          <a:xfrm>
            <a:off x="457200" y="2209800"/>
            <a:ext cx="8077200" cy="3352800"/>
          </a:xfrm>
        </p:spPr>
        <p:txBody>
          <a:bodyPr/>
          <a:lstStyle/>
          <a:p>
            <a:pPr eaLnBrk="1" hangingPunct="1">
              <a:lnSpc>
                <a:spcPct val="90000"/>
              </a:lnSpc>
            </a:pPr>
            <a:r>
              <a:rPr lang="en-US" sz="3200" smtClean="0"/>
              <a:t>The previous graphs shows that when U.S. incomes decrease (shift down in the returns-to-skills curve):</a:t>
            </a:r>
          </a:p>
          <a:p>
            <a:pPr lvl="1" eaLnBrk="1" hangingPunct="1">
              <a:lnSpc>
                <a:spcPct val="90000"/>
              </a:lnSpc>
            </a:pPr>
            <a:endParaRPr lang="en-US" sz="1100" smtClean="0"/>
          </a:p>
          <a:p>
            <a:pPr lvl="1" eaLnBrk="1" hangingPunct="1">
              <a:lnSpc>
                <a:spcPct val="90000"/>
              </a:lnSpc>
            </a:pPr>
            <a:r>
              <a:rPr lang="en-US" sz="2000" smtClean="0"/>
              <a:t>Fewer workers migrate to the U.S.</a:t>
            </a:r>
          </a:p>
          <a:p>
            <a:pPr lvl="1" eaLnBrk="1" hangingPunct="1">
              <a:lnSpc>
                <a:spcPct val="90000"/>
              </a:lnSpc>
            </a:pPr>
            <a:endParaRPr lang="en-US" smtClean="0"/>
          </a:p>
          <a:p>
            <a:pPr lvl="1" eaLnBrk="1" hangingPunct="1">
              <a:lnSpc>
                <a:spcPct val="90000"/>
              </a:lnSpc>
            </a:pPr>
            <a:r>
              <a:rPr lang="en-US" sz="2000" smtClean="0"/>
              <a:t>The type of selection (positive vs. negative) doesn</a:t>
            </a:r>
            <a:r>
              <a:rPr lang="ja-JP" altLang="en-US" sz="2000" smtClean="0">
                <a:ea typeface="ＭＳ Ｐゴシック"/>
                <a:cs typeface="ＭＳ Ｐゴシック"/>
              </a:rPr>
              <a:t>’</a:t>
            </a:r>
            <a:r>
              <a:rPr lang="en-US" sz="2000" smtClean="0"/>
              <a:t>t change.</a:t>
            </a:r>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381000" y="990600"/>
            <a:ext cx="8229600" cy="1143000"/>
          </a:xfrm>
        </p:spPr>
        <p:txBody>
          <a:bodyPr>
            <a:noAutofit/>
          </a:bodyPr>
          <a:lstStyle/>
          <a:p>
            <a:pPr eaLnBrk="1" hangingPunct="1">
              <a:defRPr/>
            </a:pPr>
            <a:r>
              <a:rPr lang="en-US" sz="4000">
                <a:effectLst>
                  <a:outerShdw blurRad="38100" dist="38100" dir="2700000" algn="tl">
                    <a:srgbClr val="000000"/>
                  </a:outerShdw>
                </a:effectLst>
              </a:rPr>
              <a:t>Policy Application:</a:t>
            </a:r>
            <a:br>
              <a:rPr lang="en-US" sz="4000">
                <a:effectLst>
                  <a:outerShdw blurRad="38100" dist="38100" dir="2700000" algn="tl">
                    <a:srgbClr val="000000"/>
                  </a:outerShdw>
                </a:effectLst>
              </a:rPr>
            </a:br>
            <a:r>
              <a:rPr lang="en-US" sz="4000">
                <a:effectLst>
                  <a:outerShdw blurRad="38100" dist="38100" dir="2700000" algn="tl">
                    <a:srgbClr val="000000"/>
                  </a:outerShdw>
                </a:effectLst>
              </a:rPr>
              <a:t>Labor Flows in Puerto Rico</a:t>
            </a:r>
          </a:p>
        </p:txBody>
      </p:sp>
      <p:sp>
        <p:nvSpPr>
          <p:cNvPr id="54274" name="Rectangle 3"/>
          <p:cNvSpPr>
            <a:spLocks noGrp="1" noChangeArrowheads="1"/>
          </p:cNvSpPr>
          <p:nvPr>
            <p:ph type="body" idx="4294967295"/>
          </p:nvPr>
        </p:nvSpPr>
        <p:spPr>
          <a:xfrm>
            <a:off x="381000" y="2286000"/>
            <a:ext cx="8229600" cy="4191000"/>
          </a:xfrm>
        </p:spPr>
        <p:txBody>
          <a:bodyPr/>
          <a:lstStyle/>
          <a:p>
            <a:pPr eaLnBrk="1" hangingPunct="1"/>
            <a:r>
              <a:rPr lang="en-US" smtClean="0"/>
              <a:t>The case study of Puerto Rico confirms an important insight of the Roy model: skills flow to where they receive their highest return.</a:t>
            </a:r>
          </a:p>
          <a:p>
            <a:pPr lvl="1" eaLnBrk="1" hangingPunct="1"/>
            <a:r>
              <a:rPr lang="en-US" sz="2000" smtClean="0"/>
              <a:t>The rate of return to skills is much higher in Puerto Rico than in the United States, so the Roy model predicts that a relatively higher fraction of the least-educated Puerto Ricans would leave the island.</a:t>
            </a:r>
          </a:p>
          <a:p>
            <a:pPr lvl="1" eaLnBrk="1" hangingPunct="1"/>
            <a:r>
              <a:rPr lang="en-US" sz="2000" smtClean="0"/>
              <a:t>As of 2000, nearly 45 percent of Puerto Rican-born working age men who lacked a high school diploma had moved to the United States. In contrast, only 30 percent of working age men with at least a college education had moved to the United States.</a:t>
            </a:r>
          </a:p>
          <a:p>
            <a:pPr lvl="1" eaLnBrk="1" hangingPunct="1"/>
            <a:endParaRPr lang="en-US" sz="2000" smtClean="0"/>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a:xfrm>
            <a:off x="381000" y="1066800"/>
            <a:ext cx="8229600" cy="950913"/>
          </a:xfrm>
        </p:spPr>
        <p:txBody>
          <a:bodyPr>
            <a:noAutofit/>
          </a:bodyPr>
          <a:lstStyle/>
          <a:p>
            <a:pPr eaLnBrk="1" hangingPunct="1">
              <a:defRPr/>
            </a:pPr>
            <a:r>
              <a:rPr lang="en-US" sz="3600">
                <a:effectLst>
                  <a:outerShdw blurRad="38100" dist="38100" dir="2700000" algn="tl">
                    <a:srgbClr val="000000"/>
                  </a:outerShdw>
                </a:effectLst>
              </a:rPr>
              <a:t>Earnings Mobility between 1st and 2nd Generations of Americans, 1970-2000</a:t>
            </a:r>
          </a:p>
        </p:txBody>
      </p:sp>
      <p:pic>
        <p:nvPicPr>
          <p:cNvPr id="55298" name="Picture 1" descr="bor23208_0812.eps"/>
          <p:cNvPicPr>
            <a:picLocks noChangeAspect="1"/>
          </p:cNvPicPr>
          <p:nvPr/>
        </p:nvPicPr>
        <p:blipFill>
          <a:blip r:embed="rId2"/>
          <a:srcRect/>
          <a:stretch>
            <a:fillRect/>
          </a:stretch>
        </p:blipFill>
        <p:spPr bwMode="auto">
          <a:xfrm>
            <a:off x="990600" y="2057400"/>
            <a:ext cx="7315200" cy="45196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533400" y="1219200"/>
            <a:ext cx="8229600" cy="608013"/>
          </a:xfrm>
        </p:spPr>
        <p:txBody>
          <a:bodyPr>
            <a:noAutofit/>
          </a:bodyPr>
          <a:lstStyle/>
          <a:p>
            <a:pPr eaLnBrk="1" hangingPunct="1">
              <a:defRPr/>
            </a:pPr>
            <a:r>
              <a:rPr lang="en-US" sz="4000">
                <a:effectLst>
                  <a:outerShdw blurRad="38100" dist="38100" dir="2700000" algn="tl">
                    <a:srgbClr val="000000"/>
                  </a:outerShdw>
                </a:effectLst>
              </a:rPr>
              <a:t>Job Turnover: Stylized Facts</a:t>
            </a:r>
          </a:p>
        </p:txBody>
      </p:sp>
      <p:sp>
        <p:nvSpPr>
          <p:cNvPr id="56322" name="Rectangle 3"/>
          <p:cNvSpPr>
            <a:spLocks noGrp="1" noChangeArrowheads="1"/>
          </p:cNvSpPr>
          <p:nvPr>
            <p:ph type="body" idx="4294967295"/>
          </p:nvPr>
        </p:nvSpPr>
        <p:spPr>
          <a:xfrm>
            <a:off x="381000" y="2514600"/>
            <a:ext cx="8001000" cy="3581400"/>
          </a:xfrm>
        </p:spPr>
        <p:txBody>
          <a:bodyPr/>
          <a:lstStyle/>
          <a:p>
            <a:pPr eaLnBrk="1" hangingPunct="1"/>
            <a:r>
              <a:rPr lang="en-US" sz="3200" smtClean="0"/>
              <a:t>Newly hired workers tend to leave their jobs within 24 months of being hired, while workers with more seniority rarely leave their jobs.</a:t>
            </a:r>
          </a:p>
          <a:p>
            <a:pPr eaLnBrk="1" hangingPunct="1"/>
            <a:endParaRPr lang="en-US" sz="1600" smtClean="0"/>
          </a:p>
          <a:p>
            <a:pPr eaLnBrk="1" hangingPunct="1"/>
            <a:r>
              <a:rPr lang="en-US" sz="3200" smtClean="0"/>
              <a:t>The rate of job loss is highest among the least educated workers</a:t>
            </a: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4294967295"/>
          </p:nvPr>
        </p:nvSpPr>
        <p:spPr>
          <a:xfrm>
            <a:off x="381000" y="1828800"/>
            <a:ext cx="8229600" cy="4525963"/>
          </a:xfrm>
        </p:spPr>
        <p:txBody>
          <a:bodyPr/>
          <a:lstStyle/>
          <a:p>
            <a:pPr eaLnBrk="1" hangingPunct="1"/>
            <a:r>
              <a:rPr lang="en-US" sz="3200" smtClean="0"/>
              <a:t>There is a strong negative correlation between a worker</a:t>
            </a:r>
            <a:r>
              <a:rPr lang="ja-JP" altLang="en-US" sz="3200" smtClean="0">
                <a:latin typeface="Times New Roman" pitchFamily="18" charset="0"/>
                <a:ea typeface="ＭＳ Ｐゴシック"/>
                <a:cs typeface="ＭＳ Ｐゴシック"/>
              </a:rPr>
              <a:t>’</a:t>
            </a:r>
            <a:r>
              <a:rPr lang="en-US" sz="3200" smtClean="0"/>
              <a:t>s age and the probability of job separation.</a:t>
            </a:r>
          </a:p>
          <a:p>
            <a:pPr lvl="1" eaLnBrk="1" hangingPunct="1"/>
            <a:r>
              <a:rPr lang="en-US" sz="2000" smtClean="0"/>
              <a:t>This fits with the hypothesis that labor turnover can be an investment in human capital.</a:t>
            </a:r>
          </a:p>
          <a:p>
            <a:pPr lvl="1" eaLnBrk="1" hangingPunct="1"/>
            <a:r>
              <a:rPr lang="en-US" sz="2000" smtClean="0"/>
              <a:t>Older workers have a smaller payoff period to recoup the costs associated with job search. Thus, they are less likely to search (or move).</a:t>
            </a:r>
          </a:p>
          <a:p>
            <a:pPr eaLnBrk="1" hangingPunct="1"/>
            <a:endParaRPr lang="en-US" sz="1100" smtClean="0"/>
          </a:p>
          <a:p>
            <a:pPr eaLnBrk="1" hangingPunct="1"/>
            <a:endParaRPr lang="en-US" sz="3200" smtClean="0"/>
          </a:p>
        </p:txBody>
      </p:sp>
      <p:sp>
        <p:nvSpPr>
          <p:cNvPr id="4" name="Rectangle 2"/>
          <p:cNvSpPr txBox="1">
            <a:spLocks noChangeArrowheads="1"/>
          </p:cNvSpPr>
          <p:nvPr/>
        </p:nvSpPr>
        <p:spPr>
          <a:xfrm>
            <a:off x="457200" y="1066800"/>
            <a:ext cx="8229600" cy="608013"/>
          </a:xfrm>
          <a:prstGeom prst="rect">
            <a:avLst/>
          </a:prstGeom>
          <a:noFill/>
          <a:ln/>
        </p:spPr>
        <p:txBody>
          <a:bodyPr anchor="b"/>
          <a:lstStyle/>
          <a:p>
            <a:pPr algn="ctr">
              <a:lnSpc>
                <a:spcPts val="5800"/>
              </a:lnSpc>
              <a:defRPr/>
            </a:pPr>
            <a:r>
              <a:rPr lang="en-US" sz="4400" b="0">
                <a:solidFill>
                  <a:srgbClr val="275093"/>
                </a:solidFill>
                <a:effectLst>
                  <a:outerShdw blurRad="38100" dist="38100" dir="2700000" algn="tl">
                    <a:srgbClr val="000000"/>
                  </a:outerShdw>
                </a:effectLst>
              </a:rPr>
              <a:t>Job Turnover: Stylized Facts</a:t>
            </a:r>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a:xfrm>
            <a:off x="457200" y="1143000"/>
            <a:ext cx="8229600" cy="608013"/>
          </a:xfrm>
        </p:spPr>
        <p:txBody>
          <a:bodyPr>
            <a:noAutofit/>
          </a:bodyPr>
          <a:lstStyle/>
          <a:p>
            <a:pPr eaLnBrk="1" hangingPunct="1">
              <a:defRPr/>
            </a:pPr>
            <a:r>
              <a:rPr lang="en-US" dirty="0">
                <a:effectLst>
                  <a:outerShdw blurRad="38100" dist="38100" dir="2700000" algn="tl">
                    <a:srgbClr val="000000"/>
                  </a:outerShdw>
                </a:effectLst>
              </a:rPr>
              <a:t>The Job Match</a:t>
            </a:r>
          </a:p>
        </p:txBody>
      </p:sp>
      <p:sp>
        <p:nvSpPr>
          <p:cNvPr id="58370" name="Rectangle 3"/>
          <p:cNvSpPr>
            <a:spLocks noGrp="1" noChangeArrowheads="1"/>
          </p:cNvSpPr>
          <p:nvPr>
            <p:ph type="body" idx="4294967295"/>
          </p:nvPr>
        </p:nvSpPr>
        <p:spPr>
          <a:xfrm>
            <a:off x="381000" y="2133600"/>
            <a:ext cx="8229600" cy="3505200"/>
          </a:xfrm>
        </p:spPr>
        <p:txBody>
          <a:bodyPr/>
          <a:lstStyle/>
          <a:p>
            <a:pPr eaLnBrk="1" hangingPunct="1"/>
            <a:r>
              <a:rPr lang="en-US" smtClean="0"/>
              <a:t>Each particular pairing of a worker and employer has its own unique value.</a:t>
            </a:r>
          </a:p>
          <a:p>
            <a:pPr eaLnBrk="1" hangingPunct="1"/>
            <a:endParaRPr lang="en-US" sz="1000" smtClean="0"/>
          </a:p>
          <a:p>
            <a:pPr eaLnBrk="1" hangingPunct="1"/>
            <a:r>
              <a:rPr lang="en-US" smtClean="0"/>
              <a:t>Workers and firms might improve their situation by shopping for a better job match.</a:t>
            </a:r>
          </a:p>
          <a:p>
            <a:pPr eaLnBrk="1" hangingPunct="1"/>
            <a:endParaRPr lang="en-US" sz="1000" smtClean="0"/>
          </a:p>
          <a:p>
            <a:pPr eaLnBrk="1" hangingPunct="1"/>
            <a:r>
              <a:rPr lang="en-US" smtClean="0"/>
              <a:t>Efficient turnover is the mechanism by which workers and firms correct matching errors and obtain a better and more efficient allocation of resources.</a:t>
            </a: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304800" y="1752600"/>
            <a:ext cx="8229600" cy="608013"/>
          </a:xfrm>
        </p:spPr>
        <p:txBody>
          <a:bodyPr>
            <a:noAutofit/>
          </a:bodyPr>
          <a:lstStyle/>
          <a:p>
            <a:pPr eaLnBrk="1" hangingPunct="1">
              <a:defRPr/>
            </a:pPr>
            <a:r>
              <a:rPr lang="en-US">
                <a:effectLst>
                  <a:outerShdw blurRad="38100" dist="38100" dir="2700000" algn="tl">
                    <a:srgbClr val="000000"/>
                  </a:outerShdw>
                </a:effectLst>
              </a:rPr>
              <a:t>Specific Training and Turnover</a:t>
            </a:r>
          </a:p>
        </p:txBody>
      </p:sp>
      <p:sp>
        <p:nvSpPr>
          <p:cNvPr id="59394" name="Rectangle 3"/>
          <p:cNvSpPr>
            <a:spLocks noGrp="1" noChangeArrowheads="1"/>
          </p:cNvSpPr>
          <p:nvPr>
            <p:ph type="body" idx="4294967295"/>
          </p:nvPr>
        </p:nvSpPr>
        <p:spPr>
          <a:xfrm>
            <a:off x="228600" y="2438400"/>
            <a:ext cx="8229600" cy="3581400"/>
          </a:xfrm>
        </p:spPr>
        <p:txBody>
          <a:bodyPr/>
          <a:lstStyle/>
          <a:p>
            <a:pPr eaLnBrk="1" hangingPunct="1"/>
            <a:r>
              <a:rPr lang="en-US" smtClean="0"/>
              <a:t>When a worker receives specific training, his productivity improves only at the current firm.</a:t>
            </a:r>
          </a:p>
          <a:p>
            <a:pPr eaLnBrk="1" hangingPunct="1"/>
            <a:endParaRPr lang="en-US" sz="1000" smtClean="0"/>
          </a:p>
          <a:p>
            <a:pPr eaLnBrk="1" hangingPunct="1"/>
            <a:r>
              <a:rPr lang="en-US" smtClean="0"/>
              <a:t>This implies there should be a negative correlation between the probability of job separation and job seniority.</a:t>
            </a:r>
          </a:p>
          <a:p>
            <a:pPr lvl="1" eaLnBrk="1" hangingPunct="1"/>
            <a:r>
              <a:rPr lang="en-US" sz="2400" smtClean="0"/>
              <a:t>As age increases, the probability of job separation decreases.</a:t>
            </a: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idx="4294967295"/>
          </p:nvPr>
        </p:nvSpPr>
        <p:spPr>
          <a:xfrm>
            <a:off x="0" y="990600"/>
            <a:ext cx="9144000" cy="1143000"/>
          </a:xfrm>
        </p:spPr>
        <p:txBody>
          <a:bodyPr>
            <a:noAutofit/>
          </a:bodyPr>
          <a:lstStyle/>
          <a:p>
            <a:pPr eaLnBrk="1" hangingPunct="1">
              <a:defRPr/>
            </a:pPr>
            <a:r>
              <a:rPr lang="en-US" sz="4000" dirty="0">
                <a:effectLst>
                  <a:outerShdw blurRad="38100" dist="38100" dir="2700000" algn="tl">
                    <a:srgbClr val="000000"/>
                  </a:outerShdw>
                </a:effectLst>
              </a:rPr>
              <a:t>Geographic Labor Migration as</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an Investment in Human Capital </a:t>
            </a:r>
          </a:p>
        </p:txBody>
      </p:sp>
      <p:sp>
        <p:nvSpPr>
          <p:cNvPr id="31746" name="Rectangle 3"/>
          <p:cNvSpPr>
            <a:spLocks noGrp="1" noChangeArrowheads="1"/>
          </p:cNvSpPr>
          <p:nvPr>
            <p:ph type="body" idx="4294967295"/>
          </p:nvPr>
        </p:nvSpPr>
        <p:spPr>
          <a:xfrm>
            <a:off x="304800" y="2438400"/>
            <a:ext cx="7924800" cy="4191000"/>
          </a:xfrm>
        </p:spPr>
        <p:txBody>
          <a:bodyPr/>
          <a:lstStyle/>
          <a:p>
            <a:pPr eaLnBrk="1" hangingPunct="1"/>
            <a:r>
              <a:rPr lang="en-US" smtClean="0"/>
              <a:t>Improvements in economic opportunities available in a destination location increases the net gains to migration and raises the likelihood a worker moves.</a:t>
            </a:r>
          </a:p>
          <a:p>
            <a:pPr eaLnBrk="1" hangingPunct="1"/>
            <a:endParaRPr lang="en-US" sz="1200" smtClean="0"/>
          </a:p>
          <a:p>
            <a:pPr eaLnBrk="1" hangingPunct="1"/>
            <a:r>
              <a:rPr lang="en-US" smtClean="0"/>
              <a:t>Improvements in economic opportunities available in the current location decreases the net gains to migration and lowers the likelihood a worker moves.</a:t>
            </a:r>
          </a:p>
          <a:p>
            <a:pPr eaLnBrk="1" hangingPunct="1"/>
            <a:endParaRPr lang="en-US" sz="1200" smtClean="0"/>
          </a:p>
          <a:p>
            <a:pPr eaLnBrk="1" hangingPunct="1"/>
            <a:r>
              <a:rPr lang="en-US" smtClean="0"/>
              <a:t>An increase in migration costs lowers the net gains to migration, decreasing the probability a worker moves.</a:t>
            </a:r>
          </a:p>
          <a:p>
            <a:pPr eaLnBrk="1" hangingPunct="1"/>
            <a:endParaRPr lang="en-US" smtClean="0"/>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381000" y="1052512"/>
            <a:ext cx="8229600" cy="776288"/>
          </a:xfrm>
        </p:spPr>
        <p:txBody>
          <a:bodyPr>
            <a:noAutofit/>
          </a:bodyPr>
          <a:lstStyle/>
          <a:p>
            <a:pPr eaLnBrk="1" hangingPunct="1">
              <a:lnSpc>
                <a:spcPct val="90000"/>
              </a:lnSpc>
              <a:defRPr/>
            </a:pPr>
            <a:r>
              <a:rPr lang="en-US" sz="4000" dirty="0">
                <a:effectLst>
                  <a:outerShdw blurRad="38100" dist="38100" dir="2700000" algn="tl">
                    <a:srgbClr val="000000"/>
                  </a:outerShdw>
                </a:effectLst>
              </a:rPr>
              <a:t>Specific Training and the Probability of Job Separation</a:t>
            </a:r>
          </a:p>
        </p:txBody>
      </p:sp>
      <p:grpSp>
        <p:nvGrpSpPr>
          <p:cNvPr id="61442" name="Group 7"/>
          <p:cNvGrpSpPr>
            <a:grpSpLocks noChangeAspect="1"/>
          </p:cNvGrpSpPr>
          <p:nvPr/>
        </p:nvGrpSpPr>
        <p:grpSpPr bwMode="auto">
          <a:xfrm>
            <a:off x="990600" y="2819400"/>
            <a:ext cx="4679950" cy="2968625"/>
            <a:chOff x="3272" y="1928"/>
            <a:chExt cx="5669" cy="3596"/>
          </a:xfrm>
        </p:grpSpPr>
        <p:sp>
          <p:nvSpPr>
            <p:cNvPr id="61445" name="AutoShape 8"/>
            <p:cNvSpPr>
              <a:spLocks noChangeAspect="1" noChangeArrowheads="1"/>
            </p:cNvSpPr>
            <p:nvPr/>
          </p:nvSpPr>
          <p:spPr bwMode="auto">
            <a:xfrm>
              <a:off x="3272" y="1928"/>
              <a:ext cx="5669" cy="3596"/>
            </a:xfrm>
            <a:prstGeom prst="rect">
              <a:avLst/>
            </a:prstGeom>
            <a:noFill/>
            <a:ln w="9525">
              <a:noFill/>
              <a:miter lim="800000"/>
              <a:headEnd/>
              <a:tailEnd/>
            </a:ln>
          </p:spPr>
          <p:txBody>
            <a:bodyPr/>
            <a:lstStyle/>
            <a:p>
              <a:endParaRPr lang="en-US" b="0">
                <a:solidFill>
                  <a:srgbClr val="000000"/>
                </a:solidFill>
              </a:endParaRPr>
            </a:p>
          </p:txBody>
        </p:sp>
        <p:grpSp>
          <p:nvGrpSpPr>
            <p:cNvPr id="61446" name="Group 9"/>
            <p:cNvGrpSpPr>
              <a:grpSpLocks/>
            </p:cNvGrpSpPr>
            <p:nvPr/>
          </p:nvGrpSpPr>
          <p:grpSpPr bwMode="auto">
            <a:xfrm>
              <a:off x="4512" y="1976"/>
              <a:ext cx="3881" cy="2978"/>
              <a:chOff x="4512" y="1976"/>
              <a:chExt cx="3881" cy="2978"/>
            </a:xfrm>
          </p:grpSpPr>
          <p:sp>
            <p:nvSpPr>
              <p:cNvPr id="61450" name="Line 10"/>
              <p:cNvSpPr>
                <a:spLocks noChangeShapeType="1"/>
              </p:cNvSpPr>
              <p:nvPr/>
            </p:nvSpPr>
            <p:spPr bwMode="auto">
              <a:xfrm>
                <a:off x="4512" y="1976"/>
                <a:ext cx="1" cy="2978"/>
              </a:xfrm>
              <a:prstGeom prst="line">
                <a:avLst/>
              </a:prstGeom>
              <a:noFill/>
              <a:ln w="9525">
                <a:solidFill>
                  <a:srgbClr val="000000"/>
                </a:solidFill>
                <a:round/>
                <a:headEnd/>
                <a:tailEnd/>
              </a:ln>
            </p:spPr>
            <p:txBody>
              <a:bodyPr/>
              <a:lstStyle/>
              <a:p>
                <a:endParaRPr lang="en-US"/>
              </a:p>
            </p:txBody>
          </p:sp>
          <p:sp>
            <p:nvSpPr>
              <p:cNvPr id="61451" name="Line 11"/>
              <p:cNvSpPr>
                <a:spLocks noChangeShapeType="1"/>
              </p:cNvSpPr>
              <p:nvPr/>
            </p:nvSpPr>
            <p:spPr bwMode="auto">
              <a:xfrm>
                <a:off x="4523" y="4953"/>
                <a:ext cx="3870" cy="1"/>
              </a:xfrm>
              <a:prstGeom prst="line">
                <a:avLst/>
              </a:prstGeom>
              <a:noFill/>
              <a:ln w="9525">
                <a:solidFill>
                  <a:srgbClr val="000000"/>
                </a:solidFill>
                <a:round/>
                <a:headEnd/>
                <a:tailEnd/>
              </a:ln>
            </p:spPr>
            <p:txBody>
              <a:bodyPr/>
              <a:lstStyle/>
              <a:p>
                <a:endParaRPr lang="en-US"/>
              </a:p>
            </p:txBody>
          </p:sp>
        </p:grpSp>
        <p:sp>
          <p:nvSpPr>
            <p:cNvPr id="61447" name="Freeform 12"/>
            <p:cNvSpPr>
              <a:spLocks/>
            </p:cNvSpPr>
            <p:nvPr/>
          </p:nvSpPr>
          <p:spPr bwMode="auto">
            <a:xfrm>
              <a:off x="4678" y="2145"/>
              <a:ext cx="3679" cy="2560"/>
            </a:xfrm>
            <a:custGeom>
              <a:avLst/>
              <a:gdLst>
                <a:gd name="T0" fmla="*/ 0 w 4707"/>
                <a:gd name="T1" fmla="*/ 0 h 2709"/>
                <a:gd name="T2" fmla="*/ 434 w 4707"/>
                <a:gd name="T3" fmla="*/ 1333 h 2709"/>
                <a:gd name="T4" fmla="*/ 1757 w 4707"/>
                <a:gd name="T5" fmla="*/ 2160 h 2709"/>
                <a:gd name="T6" fmla="*/ 0 60000 65536"/>
                <a:gd name="T7" fmla="*/ 0 60000 65536"/>
                <a:gd name="T8" fmla="*/ 0 60000 65536"/>
                <a:gd name="T9" fmla="*/ 0 w 4707"/>
                <a:gd name="T10" fmla="*/ 0 h 2709"/>
                <a:gd name="T11" fmla="*/ 4707 w 4707"/>
                <a:gd name="T12" fmla="*/ 2709 h 2709"/>
              </a:gdLst>
              <a:ahLst/>
              <a:cxnLst>
                <a:cxn ang="T6">
                  <a:pos x="T0" y="T1"/>
                </a:cxn>
                <a:cxn ang="T7">
                  <a:pos x="T2" y="T3"/>
                </a:cxn>
                <a:cxn ang="T8">
                  <a:pos x="T4" y="T5"/>
                </a:cxn>
              </a:cxnLst>
              <a:rect l="T9" t="T10" r="T11" b="T12"/>
              <a:pathLst>
                <a:path w="4707" h="2709">
                  <a:moveTo>
                    <a:pt x="0" y="0"/>
                  </a:moveTo>
                  <a:cubicBezTo>
                    <a:pt x="189" y="610"/>
                    <a:pt x="378" y="1221"/>
                    <a:pt x="1162" y="1672"/>
                  </a:cubicBezTo>
                  <a:cubicBezTo>
                    <a:pt x="1946" y="2123"/>
                    <a:pt x="4116" y="2536"/>
                    <a:pt x="4707" y="2709"/>
                  </a:cubicBezTo>
                </a:path>
              </a:pathLst>
            </a:custGeom>
            <a:noFill/>
            <a:ln w="19050">
              <a:solidFill>
                <a:srgbClr val="FF6600"/>
              </a:solidFill>
              <a:round/>
              <a:headEnd/>
              <a:tailEnd/>
            </a:ln>
          </p:spPr>
          <p:txBody>
            <a:bodyPr/>
            <a:lstStyle/>
            <a:p>
              <a:endParaRPr lang="en-US"/>
            </a:p>
          </p:txBody>
        </p:sp>
        <p:sp>
          <p:nvSpPr>
            <p:cNvPr id="61448" name="Text Box 13"/>
            <p:cNvSpPr txBox="1">
              <a:spLocks noChangeArrowheads="1"/>
            </p:cNvSpPr>
            <p:nvPr/>
          </p:nvSpPr>
          <p:spPr bwMode="auto">
            <a:xfrm>
              <a:off x="3272" y="1928"/>
              <a:ext cx="1203" cy="571"/>
            </a:xfrm>
            <a:prstGeom prst="rect">
              <a:avLst/>
            </a:prstGeom>
            <a:noFill/>
            <a:ln w="9525">
              <a:noFill/>
              <a:miter lim="800000"/>
              <a:headEnd/>
              <a:tailEnd/>
            </a:ln>
          </p:spPr>
          <p:txBody>
            <a:bodyPr/>
            <a:lstStyle/>
            <a:p>
              <a:r>
                <a:rPr lang="en-US" sz="1200" b="0">
                  <a:solidFill>
                    <a:srgbClr val="000000"/>
                  </a:solidFill>
                  <a:latin typeface="Verdana" pitchFamily="34" charset="0"/>
                </a:rPr>
                <a:t>Probability of separation</a:t>
              </a:r>
              <a:endParaRPr lang="en-US" sz="2400" b="0">
                <a:solidFill>
                  <a:srgbClr val="000000"/>
                </a:solidFill>
                <a:latin typeface="Verdana" pitchFamily="34" charset="0"/>
              </a:endParaRPr>
            </a:p>
          </p:txBody>
        </p:sp>
        <p:sp>
          <p:nvSpPr>
            <p:cNvPr id="61449" name="Text Box 14"/>
            <p:cNvSpPr txBox="1">
              <a:spLocks noChangeArrowheads="1"/>
            </p:cNvSpPr>
            <p:nvPr/>
          </p:nvSpPr>
          <p:spPr bwMode="auto">
            <a:xfrm>
              <a:off x="7738" y="4953"/>
              <a:ext cx="1203" cy="571"/>
            </a:xfrm>
            <a:prstGeom prst="rect">
              <a:avLst/>
            </a:prstGeom>
            <a:noFill/>
            <a:ln w="9525">
              <a:noFill/>
              <a:miter lim="800000"/>
              <a:headEnd/>
              <a:tailEnd/>
            </a:ln>
          </p:spPr>
          <p:txBody>
            <a:bodyPr/>
            <a:lstStyle/>
            <a:p>
              <a:r>
                <a:rPr lang="en-US" sz="1200" b="0">
                  <a:solidFill>
                    <a:srgbClr val="000000"/>
                  </a:solidFill>
                  <a:latin typeface="Verdana" pitchFamily="34" charset="0"/>
                </a:rPr>
                <a:t>Seniority</a:t>
              </a:r>
              <a:endParaRPr lang="en-US" sz="2400" b="0">
                <a:solidFill>
                  <a:srgbClr val="000000"/>
                </a:solidFill>
                <a:latin typeface="Verdana" pitchFamily="34" charset="0"/>
              </a:endParaRPr>
            </a:p>
          </p:txBody>
        </p:sp>
      </p:grpSp>
      <p:sp>
        <p:nvSpPr>
          <p:cNvPr id="61443" name="Text Box 15"/>
          <p:cNvSpPr txBox="1">
            <a:spLocks noChangeArrowheads="1"/>
          </p:cNvSpPr>
          <p:nvPr/>
        </p:nvSpPr>
        <p:spPr bwMode="auto">
          <a:xfrm>
            <a:off x="5791200" y="2133600"/>
            <a:ext cx="3124200" cy="3387725"/>
          </a:xfrm>
          <a:prstGeom prst="rect">
            <a:avLst/>
          </a:prstGeom>
          <a:noFill/>
          <a:ln w="9525">
            <a:noFill/>
            <a:miter lim="800000"/>
            <a:headEnd/>
            <a:tailEnd/>
          </a:ln>
        </p:spPr>
        <p:txBody>
          <a:bodyPr>
            <a:spAutoFit/>
          </a:bodyPr>
          <a:lstStyle/>
          <a:p>
            <a:pPr>
              <a:spcBef>
                <a:spcPct val="50000"/>
              </a:spcBef>
            </a:pPr>
            <a:r>
              <a:rPr lang="en-US" b="0">
                <a:solidFill>
                  <a:srgbClr val="275093"/>
                </a:solidFill>
              </a:rPr>
              <a:t>If a worker acquires specific training as he accumulates more seniority, the probability that the worker will separate from the job declines over time. The probability of job separation then exhibits negative state dependence; it is lower the longer the worker has been in a particular employment state.</a:t>
            </a:r>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0" y="1066800"/>
            <a:ext cx="9144000" cy="1143000"/>
          </a:xfrm>
        </p:spPr>
        <p:txBody>
          <a:bodyPr>
            <a:noAutofit/>
          </a:bodyPr>
          <a:lstStyle/>
          <a:p>
            <a:pPr eaLnBrk="1" hangingPunct="1">
              <a:defRPr/>
            </a:pPr>
            <a:r>
              <a:rPr lang="en-US" dirty="0">
                <a:effectLst>
                  <a:outerShdw blurRad="38100" dist="38100" dir="2700000" algn="tl">
                    <a:srgbClr val="000000"/>
                  </a:outerShdw>
                </a:effectLst>
              </a:rPr>
              <a:t>Job Turnover and the</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Age-Earnings Profile</a:t>
            </a:r>
          </a:p>
        </p:txBody>
      </p:sp>
      <p:sp>
        <p:nvSpPr>
          <p:cNvPr id="60418" name="Rectangle 3"/>
          <p:cNvSpPr>
            <a:spLocks noGrp="1" noChangeArrowheads="1"/>
          </p:cNvSpPr>
          <p:nvPr>
            <p:ph type="body" idx="4294967295"/>
          </p:nvPr>
        </p:nvSpPr>
        <p:spPr>
          <a:xfrm>
            <a:off x="381000" y="2438400"/>
            <a:ext cx="8229600" cy="3200400"/>
          </a:xfrm>
        </p:spPr>
        <p:txBody>
          <a:bodyPr/>
          <a:lstStyle/>
          <a:p>
            <a:pPr eaLnBrk="1" hangingPunct="1">
              <a:lnSpc>
                <a:spcPct val="80000"/>
              </a:lnSpc>
            </a:pPr>
            <a:r>
              <a:rPr lang="en-US" smtClean="0"/>
              <a:t>Young people who quit often experience substantial increases in their wages.</a:t>
            </a:r>
          </a:p>
          <a:p>
            <a:pPr eaLnBrk="1" hangingPunct="1">
              <a:lnSpc>
                <a:spcPct val="80000"/>
              </a:lnSpc>
            </a:pPr>
            <a:endParaRPr lang="en-US" sz="1000" smtClean="0"/>
          </a:p>
          <a:p>
            <a:pPr eaLnBrk="1" hangingPunct="1">
              <a:lnSpc>
                <a:spcPct val="80000"/>
              </a:lnSpc>
            </a:pPr>
            <a:r>
              <a:rPr lang="en-US" smtClean="0"/>
              <a:t>Workers who are laid off often experience wage cuts.</a:t>
            </a:r>
          </a:p>
          <a:p>
            <a:pPr eaLnBrk="1" hangingPunct="1">
              <a:lnSpc>
                <a:spcPct val="80000"/>
              </a:lnSpc>
            </a:pPr>
            <a:endParaRPr lang="en-US" sz="1000" smtClean="0"/>
          </a:p>
          <a:p>
            <a:pPr eaLnBrk="1" hangingPunct="1">
              <a:lnSpc>
                <a:spcPct val="80000"/>
              </a:lnSpc>
            </a:pPr>
            <a:r>
              <a:rPr lang="en-US" smtClean="0"/>
              <a:t>A worker</a:t>
            </a:r>
            <a:r>
              <a:rPr lang="ja-JP" altLang="en-US" smtClean="0">
                <a:latin typeface="Times New Roman" pitchFamily="18" charset="0"/>
                <a:ea typeface="ＭＳ Ｐゴシック"/>
                <a:cs typeface="ＭＳ Ｐゴシック"/>
              </a:rPr>
              <a:t>’</a:t>
            </a:r>
            <a:r>
              <a:rPr lang="en-US" smtClean="0"/>
              <a:t>s earnings depend on total labor market experience and seniority on the current job.  (Workers experiencing a good job match will have low probabilities of job separation, and these workers will tend to have seniority on the job.)</a:t>
            </a:r>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a:xfrm>
            <a:off x="0" y="533400"/>
            <a:ext cx="9144000" cy="731838"/>
          </a:xfrm>
        </p:spPr>
        <p:txBody>
          <a:bodyPr>
            <a:noAutofit/>
          </a:bodyPr>
          <a:lstStyle/>
          <a:p>
            <a:pPr eaLnBrk="1" hangingPunct="1">
              <a:lnSpc>
                <a:spcPct val="80000"/>
              </a:lnSpc>
              <a:defRPr/>
            </a:pPr>
            <a:r>
              <a:rPr lang="en-US" sz="3000">
                <a:effectLst>
                  <a:outerShdw blurRad="38100" dist="38100" dir="2700000" algn="tl">
                    <a:srgbClr val="000000"/>
                  </a:outerShdw>
                </a:effectLst>
                <a:cs typeface="Times New Roman" pitchFamily="18" charset="0"/>
              </a:rPr>
              <a:t>Probability of Job Turnover over a 2-Year Period</a:t>
            </a:r>
          </a:p>
        </p:txBody>
      </p:sp>
      <p:pic>
        <p:nvPicPr>
          <p:cNvPr id="62466" name="Picture 2" descr="bor23208_0813.eps"/>
          <p:cNvPicPr>
            <a:picLocks noChangeAspect="1"/>
          </p:cNvPicPr>
          <p:nvPr/>
        </p:nvPicPr>
        <p:blipFill>
          <a:blip r:embed="rId2"/>
          <a:srcRect/>
          <a:stretch>
            <a:fillRect/>
          </a:stretch>
        </p:blipFill>
        <p:spPr bwMode="auto">
          <a:xfrm>
            <a:off x="1371600" y="1295400"/>
            <a:ext cx="6781800" cy="53213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152400" y="838200"/>
            <a:ext cx="8839200" cy="762000"/>
          </a:xfrm>
        </p:spPr>
        <p:txBody>
          <a:bodyPr>
            <a:noAutofit/>
          </a:bodyPr>
          <a:lstStyle/>
          <a:p>
            <a:pPr eaLnBrk="1" hangingPunct="1">
              <a:lnSpc>
                <a:spcPct val="80000"/>
              </a:lnSpc>
              <a:defRPr/>
            </a:pPr>
            <a:r>
              <a:rPr lang="en-US" sz="3400">
                <a:effectLst>
                  <a:outerShdw blurRad="38100" dist="38100" dir="2700000" algn="tl">
                    <a:srgbClr val="000000"/>
                  </a:outerShdw>
                </a:effectLst>
              </a:rPr>
              <a:t>Incidence of Long-Term Employment Relationships:1979-1996</a:t>
            </a:r>
          </a:p>
        </p:txBody>
      </p:sp>
      <p:pic>
        <p:nvPicPr>
          <p:cNvPr id="63490" name="Picture 1" descr="bor23208_0814.eps"/>
          <p:cNvPicPr>
            <a:picLocks noChangeAspect="1"/>
          </p:cNvPicPr>
          <p:nvPr/>
        </p:nvPicPr>
        <p:blipFill>
          <a:blip r:embed="rId2"/>
          <a:srcRect/>
          <a:stretch>
            <a:fillRect/>
          </a:stretch>
        </p:blipFill>
        <p:spPr bwMode="auto">
          <a:xfrm>
            <a:off x="914400" y="2057400"/>
            <a:ext cx="7696200" cy="4148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idx="4294967295"/>
          </p:nvPr>
        </p:nvSpPr>
        <p:spPr>
          <a:xfrm>
            <a:off x="457200" y="1219200"/>
            <a:ext cx="8229600" cy="776288"/>
          </a:xfrm>
        </p:spPr>
        <p:txBody>
          <a:bodyPr>
            <a:noAutofit/>
          </a:bodyPr>
          <a:lstStyle/>
          <a:p>
            <a:pPr eaLnBrk="1" hangingPunct="1">
              <a:lnSpc>
                <a:spcPct val="80000"/>
              </a:lnSpc>
              <a:defRPr/>
            </a:pPr>
            <a:r>
              <a:rPr lang="en-US" sz="4800">
                <a:effectLst>
                  <a:outerShdw blurRad="38100" dist="38100" dir="2700000" algn="tl">
                    <a:srgbClr val="000000"/>
                  </a:outerShdw>
                </a:effectLst>
              </a:rPr>
              <a:t>The Rate of Job Loss in the United States, 1981-2001</a:t>
            </a:r>
          </a:p>
        </p:txBody>
      </p:sp>
      <p:pic>
        <p:nvPicPr>
          <p:cNvPr id="64514" name="Picture 1" descr="bor23208_0815.eps"/>
          <p:cNvPicPr>
            <a:picLocks noChangeAspect="1"/>
          </p:cNvPicPr>
          <p:nvPr/>
        </p:nvPicPr>
        <p:blipFill>
          <a:blip r:embed="rId2"/>
          <a:srcRect/>
          <a:stretch>
            <a:fillRect/>
          </a:stretch>
        </p:blipFill>
        <p:spPr bwMode="auto">
          <a:xfrm>
            <a:off x="533400" y="2057400"/>
            <a:ext cx="7772400" cy="40322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685800" y="1219200"/>
            <a:ext cx="8229600" cy="776288"/>
          </a:xfrm>
        </p:spPr>
        <p:txBody>
          <a:bodyPr>
            <a:noAutofit/>
          </a:bodyPr>
          <a:lstStyle/>
          <a:p>
            <a:pPr eaLnBrk="1" hangingPunct="1">
              <a:lnSpc>
                <a:spcPct val="80000"/>
              </a:lnSpc>
              <a:defRPr/>
            </a:pPr>
            <a:r>
              <a:rPr lang="en-US" sz="4800">
                <a:effectLst>
                  <a:outerShdw blurRad="38100" dist="38100" dir="2700000" algn="tl">
                    <a:srgbClr val="000000"/>
                  </a:outerShdw>
                </a:effectLst>
              </a:rPr>
              <a:t>Impact of Job Mobility on</a:t>
            </a:r>
            <a:br>
              <a:rPr lang="en-US" sz="4800">
                <a:effectLst>
                  <a:outerShdw blurRad="38100" dist="38100" dir="2700000" algn="tl">
                    <a:srgbClr val="000000"/>
                  </a:outerShdw>
                </a:effectLst>
              </a:rPr>
            </a:br>
            <a:r>
              <a:rPr lang="en-US" sz="4800">
                <a:effectLst>
                  <a:outerShdw blurRad="38100" dist="38100" dir="2700000" algn="tl">
                    <a:srgbClr val="000000"/>
                  </a:outerShdw>
                </a:effectLst>
              </a:rPr>
              <a:t>the Age-Earnings Profile</a:t>
            </a:r>
          </a:p>
        </p:txBody>
      </p:sp>
      <p:grpSp>
        <p:nvGrpSpPr>
          <p:cNvPr id="65538" name="Group 4"/>
          <p:cNvGrpSpPr>
            <a:grpSpLocks/>
          </p:cNvGrpSpPr>
          <p:nvPr/>
        </p:nvGrpSpPr>
        <p:grpSpPr bwMode="auto">
          <a:xfrm>
            <a:off x="990600" y="1981200"/>
            <a:ext cx="4572000" cy="4267200"/>
            <a:chOff x="3542" y="1720"/>
            <a:chExt cx="5783" cy="5841"/>
          </a:xfrm>
        </p:grpSpPr>
        <p:sp>
          <p:nvSpPr>
            <p:cNvPr id="65542" name="Line 5"/>
            <p:cNvSpPr>
              <a:spLocks noChangeShapeType="1"/>
            </p:cNvSpPr>
            <p:nvPr/>
          </p:nvSpPr>
          <p:spPr bwMode="auto">
            <a:xfrm>
              <a:off x="3836" y="2154"/>
              <a:ext cx="1" cy="4887"/>
            </a:xfrm>
            <a:prstGeom prst="line">
              <a:avLst/>
            </a:prstGeom>
            <a:noFill/>
            <a:ln w="12700">
              <a:solidFill>
                <a:srgbClr val="000000"/>
              </a:solidFill>
              <a:round/>
              <a:headEnd type="none" w="sm" len="sm"/>
              <a:tailEnd type="none" w="sm" len="sm"/>
            </a:ln>
          </p:spPr>
          <p:txBody>
            <a:bodyPr/>
            <a:lstStyle/>
            <a:p>
              <a:endParaRPr lang="en-US"/>
            </a:p>
          </p:txBody>
        </p:sp>
        <p:sp>
          <p:nvSpPr>
            <p:cNvPr id="65543" name="Line 6"/>
            <p:cNvSpPr>
              <a:spLocks noChangeShapeType="1"/>
            </p:cNvSpPr>
            <p:nvPr/>
          </p:nvSpPr>
          <p:spPr bwMode="auto">
            <a:xfrm>
              <a:off x="3822" y="7043"/>
              <a:ext cx="5461" cy="1"/>
            </a:xfrm>
            <a:prstGeom prst="line">
              <a:avLst/>
            </a:prstGeom>
            <a:noFill/>
            <a:ln w="12700">
              <a:solidFill>
                <a:srgbClr val="000000"/>
              </a:solidFill>
              <a:round/>
              <a:headEnd type="none" w="sm" len="sm"/>
              <a:tailEnd type="none" w="sm" len="sm"/>
            </a:ln>
          </p:spPr>
          <p:txBody>
            <a:bodyPr/>
            <a:lstStyle/>
            <a:p>
              <a:endParaRPr lang="en-US"/>
            </a:p>
          </p:txBody>
        </p:sp>
        <p:sp>
          <p:nvSpPr>
            <p:cNvPr id="65544" name="Line 7"/>
            <p:cNvSpPr>
              <a:spLocks noChangeShapeType="1"/>
            </p:cNvSpPr>
            <p:nvPr/>
          </p:nvSpPr>
          <p:spPr bwMode="auto">
            <a:xfrm flipV="1">
              <a:off x="4041" y="5468"/>
              <a:ext cx="1140" cy="418"/>
            </a:xfrm>
            <a:prstGeom prst="line">
              <a:avLst/>
            </a:prstGeom>
            <a:noFill/>
            <a:ln w="19050">
              <a:solidFill>
                <a:srgbClr val="000000"/>
              </a:solidFill>
              <a:round/>
              <a:headEnd type="none" w="sm" len="sm"/>
              <a:tailEnd type="none" w="sm" len="sm"/>
            </a:ln>
          </p:spPr>
          <p:txBody>
            <a:bodyPr/>
            <a:lstStyle/>
            <a:p>
              <a:endParaRPr lang="en-US"/>
            </a:p>
          </p:txBody>
        </p:sp>
        <p:sp>
          <p:nvSpPr>
            <p:cNvPr id="65545" name="Line 8"/>
            <p:cNvSpPr>
              <a:spLocks noChangeShapeType="1"/>
            </p:cNvSpPr>
            <p:nvPr/>
          </p:nvSpPr>
          <p:spPr bwMode="auto">
            <a:xfrm flipV="1">
              <a:off x="5180" y="4705"/>
              <a:ext cx="995" cy="365"/>
            </a:xfrm>
            <a:prstGeom prst="line">
              <a:avLst/>
            </a:prstGeom>
            <a:noFill/>
            <a:ln w="19050">
              <a:solidFill>
                <a:srgbClr val="000000"/>
              </a:solidFill>
              <a:round/>
              <a:headEnd type="none" w="sm" len="sm"/>
              <a:tailEnd type="none" w="sm" len="sm"/>
            </a:ln>
          </p:spPr>
          <p:txBody>
            <a:bodyPr/>
            <a:lstStyle/>
            <a:p>
              <a:endParaRPr lang="en-US"/>
            </a:p>
          </p:txBody>
        </p:sp>
        <p:sp>
          <p:nvSpPr>
            <p:cNvPr id="65546" name="Line 9"/>
            <p:cNvSpPr>
              <a:spLocks noChangeShapeType="1"/>
            </p:cNvSpPr>
            <p:nvPr/>
          </p:nvSpPr>
          <p:spPr bwMode="auto">
            <a:xfrm flipV="1">
              <a:off x="6202" y="5349"/>
              <a:ext cx="995" cy="365"/>
            </a:xfrm>
            <a:prstGeom prst="line">
              <a:avLst/>
            </a:prstGeom>
            <a:noFill/>
            <a:ln w="19050">
              <a:solidFill>
                <a:srgbClr val="000000"/>
              </a:solidFill>
              <a:round/>
              <a:headEnd type="none" w="sm" len="sm"/>
              <a:tailEnd type="none" w="sm" len="sm"/>
            </a:ln>
          </p:spPr>
          <p:txBody>
            <a:bodyPr/>
            <a:lstStyle/>
            <a:p>
              <a:endParaRPr lang="en-US"/>
            </a:p>
          </p:txBody>
        </p:sp>
        <p:sp>
          <p:nvSpPr>
            <p:cNvPr id="65547" name="Line 10"/>
            <p:cNvSpPr>
              <a:spLocks noChangeShapeType="1"/>
            </p:cNvSpPr>
            <p:nvPr/>
          </p:nvSpPr>
          <p:spPr bwMode="auto">
            <a:xfrm flipV="1">
              <a:off x="7210" y="3252"/>
              <a:ext cx="995" cy="365"/>
            </a:xfrm>
            <a:prstGeom prst="line">
              <a:avLst/>
            </a:prstGeom>
            <a:noFill/>
            <a:ln w="19050">
              <a:solidFill>
                <a:srgbClr val="000000"/>
              </a:solidFill>
              <a:round/>
              <a:headEnd type="none" w="sm" len="sm"/>
              <a:tailEnd type="none" w="sm" len="sm"/>
            </a:ln>
          </p:spPr>
          <p:txBody>
            <a:bodyPr/>
            <a:lstStyle/>
            <a:p>
              <a:endParaRPr lang="en-US"/>
            </a:p>
          </p:txBody>
        </p:sp>
        <p:sp>
          <p:nvSpPr>
            <p:cNvPr id="65548" name="Line 11"/>
            <p:cNvSpPr>
              <a:spLocks noChangeShapeType="1"/>
            </p:cNvSpPr>
            <p:nvPr/>
          </p:nvSpPr>
          <p:spPr bwMode="auto">
            <a:xfrm>
              <a:off x="5180" y="5139"/>
              <a:ext cx="1" cy="323"/>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5549" name="Line 12"/>
            <p:cNvSpPr>
              <a:spLocks noChangeShapeType="1"/>
            </p:cNvSpPr>
            <p:nvPr/>
          </p:nvSpPr>
          <p:spPr bwMode="auto">
            <a:xfrm>
              <a:off x="6188" y="4691"/>
              <a:ext cx="1" cy="1023"/>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5550" name="Line 13"/>
            <p:cNvSpPr>
              <a:spLocks noChangeShapeType="1"/>
            </p:cNvSpPr>
            <p:nvPr/>
          </p:nvSpPr>
          <p:spPr bwMode="auto">
            <a:xfrm flipV="1">
              <a:off x="7196" y="3631"/>
              <a:ext cx="1" cy="1720"/>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5551" name="Rectangle 14"/>
            <p:cNvSpPr>
              <a:spLocks noChangeArrowheads="1"/>
            </p:cNvSpPr>
            <p:nvPr/>
          </p:nvSpPr>
          <p:spPr bwMode="auto">
            <a:xfrm>
              <a:off x="8032" y="2387"/>
              <a:ext cx="1065" cy="406"/>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Stayers</a:t>
              </a:r>
              <a:endParaRPr lang="en-US" sz="2400" b="0">
                <a:solidFill>
                  <a:schemeClr val="bg1"/>
                </a:solidFill>
                <a:latin typeface="Verdana" pitchFamily="34" charset="0"/>
              </a:endParaRPr>
            </a:p>
          </p:txBody>
        </p:sp>
        <p:sp>
          <p:nvSpPr>
            <p:cNvPr id="65552" name="Rectangle 15"/>
            <p:cNvSpPr>
              <a:spLocks noChangeArrowheads="1"/>
            </p:cNvSpPr>
            <p:nvPr/>
          </p:nvSpPr>
          <p:spPr bwMode="auto">
            <a:xfrm>
              <a:off x="8260" y="3142"/>
              <a:ext cx="1065" cy="406"/>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Movers</a:t>
              </a:r>
              <a:endParaRPr lang="en-US" sz="2400" b="0">
                <a:solidFill>
                  <a:schemeClr val="bg1"/>
                </a:solidFill>
                <a:latin typeface="Verdana" pitchFamily="34" charset="0"/>
              </a:endParaRPr>
            </a:p>
          </p:txBody>
        </p:sp>
        <p:sp>
          <p:nvSpPr>
            <p:cNvPr id="65553" name="Rectangle 16"/>
            <p:cNvSpPr>
              <a:spLocks noChangeArrowheads="1"/>
            </p:cNvSpPr>
            <p:nvPr/>
          </p:nvSpPr>
          <p:spPr bwMode="auto">
            <a:xfrm>
              <a:off x="8792" y="7098"/>
              <a:ext cx="505" cy="421"/>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Age</a:t>
              </a:r>
              <a:endParaRPr lang="en-US" sz="2400" b="0">
                <a:solidFill>
                  <a:schemeClr val="bg1"/>
                </a:solidFill>
                <a:latin typeface="Verdana" pitchFamily="34" charset="0"/>
              </a:endParaRPr>
            </a:p>
          </p:txBody>
        </p:sp>
        <p:sp>
          <p:nvSpPr>
            <p:cNvPr id="65554" name="Rectangle 17"/>
            <p:cNvSpPr>
              <a:spLocks noChangeArrowheads="1"/>
            </p:cNvSpPr>
            <p:nvPr/>
          </p:nvSpPr>
          <p:spPr bwMode="auto">
            <a:xfrm>
              <a:off x="3542" y="1720"/>
              <a:ext cx="799" cy="435"/>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Wage</a:t>
              </a:r>
              <a:endParaRPr lang="en-US" sz="2400" b="0">
                <a:solidFill>
                  <a:schemeClr val="bg1"/>
                </a:solidFill>
                <a:latin typeface="Verdana" pitchFamily="34" charset="0"/>
              </a:endParaRPr>
            </a:p>
          </p:txBody>
        </p:sp>
        <p:sp>
          <p:nvSpPr>
            <p:cNvPr id="65555" name="Rectangle 18"/>
            <p:cNvSpPr>
              <a:spLocks noChangeArrowheads="1"/>
            </p:cNvSpPr>
            <p:nvPr/>
          </p:nvSpPr>
          <p:spPr bwMode="auto">
            <a:xfrm>
              <a:off x="6090" y="7043"/>
              <a:ext cx="309" cy="518"/>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t</a:t>
              </a:r>
              <a:r>
                <a:rPr lang="en-US" sz="800" b="0" baseline="-25000">
                  <a:solidFill>
                    <a:schemeClr val="bg1"/>
                  </a:solidFill>
                  <a:latin typeface="Verdana" pitchFamily="34" charset="0"/>
                </a:rPr>
                <a:t>2</a:t>
              </a:r>
              <a:endParaRPr lang="en-US" sz="2400" b="0">
                <a:solidFill>
                  <a:schemeClr val="bg1"/>
                </a:solidFill>
                <a:latin typeface="Verdana" pitchFamily="34" charset="0"/>
              </a:endParaRPr>
            </a:p>
          </p:txBody>
        </p:sp>
        <p:sp>
          <p:nvSpPr>
            <p:cNvPr id="65556" name="Rectangle 19"/>
            <p:cNvSpPr>
              <a:spLocks noChangeArrowheads="1"/>
            </p:cNvSpPr>
            <p:nvPr/>
          </p:nvSpPr>
          <p:spPr bwMode="auto">
            <a:xfrm>
              <a:off x="7140" y="7028"/>
              <a:ext cx="309" cy="518"/>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t</a:t>
              </a:r>
              <a:r>
                <a:rPr lang="en-US" sz="800" b="0" baseline="-25000">
                  <a:solidFill>
                    <a:schemeClr val="bg1"/>
                  </a:solidFill>
                  <a:latin typeface="Verdana" pitchFamily="34" charset="0"/>
                </a:rPr>
                <a:t>3</a:t>
              </a:r>
              <a:endParaRPr lang="en-US" sz="2400" b="0">
                <a:solidFill>
                  <a:schemeClr val="bg1"/>
                </a:solidFill>
                <a:latin typeface="Verdana" pitchFamily="34" charset="0"/>
              </a:endParaRPr>
            </a:p>
          </p:txBody>
        </p:sp>
        <p:sp>
          <p:nvSpPr>
            <p:cNvPr id="65557" name="Rectangle 20"/>
            <p:cNvSpPr>
              <a:spLocks noChangeArrowheads="1"/>
            </p:cNvSpPr>
            <p:nvPr/>
          </p:nvSpPr>
          <p:spPr bwMode="auto">
            <a:xfrm>
              <a:off x="5166" y="7042"/>
              <a:ext cx="309" cy="518"/>
            </a:xfrm>
            <a:prstGeom prst="rect">
              <a:avLst/>
            </a:prstGeom>
            <a:noFill/>
            <a:ln w="9525">
              <a:noFill/>
              <a:miter lim="800000"/>
              <a:headEnd/>
              <a:tailEnd/>
            </a:ln>
          </p:spPr>
          <p:txBody>
            <a:bodyPr lIns="12700" tIns="12700" rIns="12700" bIns="12700"/>
            <a:lstStyle/>
            <a:p>
              <a:r>
                <a:rPr lang="en-US" sz="1200" b="0" i="1">
                  <a:solidFill>
                    <a:schemeClr val="bg1"/>
                  </a:solidFill>
                  <a:latin typeface="Verdana" pitchFamily="34" charset="0"/>
                </a:rPr>
                <a:t>t</a:t>
              </a:r>
              <a:r>
                <a:rPr lang="en-US" sz="800" b="0" baseline="-25000">
                  <a:solidFill>
                    <a:schemeClr val="bg1"/>
                  </a:solidFill>
                  <a:latin typeface="Verdana" pitchFamily="34" charset="0"/>
                </a:rPr>
                <a:t>1</a:t>
              </a:r>
              <a:endParaRPr lang="en-US" sz="2400" b="0">
                <a:solidFill>
                  <a:schemeClr val="bg1"/>
                </a:solidFill>
                <a:latin typeface="Verdana" pitchFamily="34" charset="0"/>
              </a:endParaRPr>
            </a:p>
          </p:txBody>
        </p:sp>
        <p:sp>
          <p:nvSpPr>
            <p:cNvPr id="65558" name="Rectangle 21"/>
            <p:cNvSpPr>
              <a:spLocks noChangeArrowheads="1"/>
            </p:cNvSpPr>
            <p:nvPr/>
          </p:nvSpPr>
          <p:spPr bwMode="auto">
            <a:xfrm>
              <a:off x="7552" y="5857"/>
              <a:ext cx="579" cy="396"/>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Quit</a:t>
              </a:r>
              <a:endParaRPr lang="en-US" sz="2400" b="0">
                <a:solidFill>
                  <a:schemeClr val="bg1"/>
                </a:solidFill>
                <a:latin typeface="Verdana" pitchFamily="34" charset="0"/>
              </a:endParaRPr>
            </a:p>
          </p:txBody>
        </p:sp>
        <p:sp>
          <p:nvSpPr>
            <p:cNvPr id="65559" name="Rectangle 22"/>
            <p:cNvSpPr>
              <a:spLocks noChangeArrowheads="1"/>
            </p:cNvSpPr>
            <p:nvPr/>
          </p:nvSpPr>
          <p:spPr bwMode="auto">
            <a:xfrm>
              <a:off x="4780" y="6012"/>
              <a:ext cx="579" cy="396"/>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Quit</a:t>
              </a:r>
              <a:endParaRPr lang="en-US" sz="2400" b="0">
                <a:solidFill>
                  <a:schemeClr val="bg1"/>
                </a:solidFill>
                <a:latin typeface="Verdana" pitchFamily="34" charset="0"/>
              </a:endParaRPr>
            </a:p>
          </p:txBody>
        </p:sp>
        <p:sp>
          <p:nvSpPr>
            <p:cNvPr id="65560" name="Rectangle 23"/>
            <p:cNvSpPr>
              <a:spLocks noChangeArrowheads="1"/>
            </p:cNvSpPr>
            <p:nvPr/>
          </p:nvSpPr>
          <p:spPr bwMode="auto">
            <a:xfrm>
              <a:off x="6003" y="6106"/>
              <a:ext cx="811" cy="396"/>
            </a:xfrm>
            <a:prstGeom prst="rect">
              <a:avLst/>
            </a:prstGeom>
            <a:noFill/>
            <a:ln w="9525">
              <a:noFill/>
              <a:miter lim="800000"/>
              <a:headEnd/>
              <a:tailEnd/>
            </a:ln>
          </p:spPr>
          <p:txBody>
            <a:bodyPr lIns="12700" tIns="12700" rIns="12700" bIns="12700"/>
            <a:lstStyle/>
            <a:p>
              <a:r>
                <a:rPr lang="en-US" sz="1200" b="0">
                  <a:solidFill>
                    <a:schemeClr val="bg1"/>
                  </a:solidFill>
                  <a:latin typeface="Verdana" pitchFamily="34" charset="0"/>
                </a:rPr>
                <a:t>Layoff</a:t>
              </a:r>
              <a:endParaRPr lang="en-US" sz="2400" b="0">
                <a:solidFill>
                  <a:schemeClr val="bg1"/>
                </a:solidFill>
                <a:latin typeface="Verdana" pitchFamily="34" charset="0"/>
              </a:endParaRPr>
            </a:p>
          </p:txBody>
        </p:sp>
        <p:sp>
          <p:nvSpPr>
            <p:cNvPr id="65561" name="Line 24"/>
            <p:cNvSpPr>
              <a:spLocks noChangeShapeType="1"/>
            </p:cNvSpPr>
            <p:nvPr/>
          </p:nvSpPr>
          <p:spPr bwMode="auto">
            <a:xfrm flipV="1">
              <a:off x="5048" y="5571"/>
              <a:ext cx="140" cy="528"/>
            </a:xfrm>
            <a:prstGeom prst="line">
              <a:avLst/>
            </a:prstGeom>
            <a:noFill/>
            <a:ln w="6350">
              <a:solidFill>
                <a:srgbClr val="000000"/>
              </a:solidFill>
              <a:round/>
              <a:headEnd type="none" w="sm" len="sm"/>
              <a:tailEnd type="arrow" w="sm" len="sm"/>
            </a:ln>
          </p:spPr>
          <p:txBody>
            <a:bodyPr/>
            <a:lstStyle/>
            <a:p>
              <a:endParaRPr lang="en-US"/>
            </a:p>
          </p:txBody>
        </p:sp>
        <p:sp>
          <p:nvSpPr>
            <p:cNvPr id="65562" name="Line 25"/>
            <p:cNvSpPr>
              <a:spLocks noChangeShapeType="1"/>
            </p:cNvSpPr>
            <p:nvPr/>
          </p:nvSpPr>
          <p:spPr bwMode="auto">
            <a:xfrm flipH="1" flipV="1">
              <a:off x="7246" y="5432"/>
              <a:ext cx="404" cy="434"/>
            </a:xfrm>
            <a:prstGeom prst="line">
              <a:avLst/>
            </a:prstGeom>
            <a:noFill/>
            <a:ln w="6350">
              <a:solidFill>
                <a:srgbClr val="000000"/>
              </a:solidFill>
              <a:round/>
              <a:headEnd type="none" w="sm" len="sm"/>
              <a:tailEnd type="arrow" w="sm" len="sm"/>
            </a:ln>
          </p:spPr>
          <p:txBody>
            <a:bodyPr/>
            <a:lstStyle/>
            <a:p>
              <a:endParaRPr lang="en-US"/>
            </a:p>
          </p:txBody>
        </p:sp>
        <p:sp>
          <p:nvSpPr>
            <p:cNvPr id="65563" name="Line 26"/>
            <p:cNvSpPr>
              <a:spLocks noChangeShapeType="1"/>
            </p:cNvSpPr>
            <p:nvPr/>
          </p:nvSpPr>
          <p:spPr bwMode="auto">
            <a:xfrm flipH="1" flipV="1">
              <a:off x="6209" y="5804"/>
              <a:ext cx="94" cy="357"/>
            </a:xfrm>
            <a:prstGeom prst="line">
              <a:avLst/>
            </a:prstGeom>
            <a:noFill/>
            <a:ln w="6350">
              <a:solidFill>
                <a:srgbClr val="000000"/>
              </a:solidFill>
              <a:round/>
              <a:headEnd type="none" w="sm" len="sm"/>
              <a:tailEnd type="arrow" w="sm" len="sm"/>
            </a:ln>
          </p:spPr>
          <p:txBody>
            <a:bodyPr/>
            <a:lstStyle/>
            <a:p>
              <a:endParaRPr lang="en-US"/>
            </a:p>
          </p:txBody>
        </p:sp>
        <p:sp>
          <p:nvSpPr>
            <p:cNvPr id="65564" name="Freeform 27"/>
            <p:cNvSpPr>
              <a:spLocks/>
            </p:cNvSpPr>
            <p:nvPr/>
          </p:nvSpPr>
          <p:spPr bwMode="auto">
            <a:xfrm>
              <a:off x="4118" y="2647"/>
              <a:ext cx="3748" cy="4057"/>
            </a:xfrm>
            <a:custGeom>
              <a:avLst/>
              <a:gdLst>
                <a:gd name="T0" fmla="*/ 0 w 3748"/>
                <a:gd name="T1" fmla="*/ 4057 h 4057"/>
                <a:gd name="T2" fmla="*/ 1512 w 3748"/>
                <a:gd name="T3" fmla="*/ 1309 h 4057"/>
                <a:gd name="T4" fmla="*/ 3748 w 3748"/>
                <a:gd name="T5" fmla="*/ 0 h 4057"/>
                <a:gd name="T6" fmla="*/ 0 60000 65536"/>
                <a:gd name="T7" fmla="*/ 0 60000 65536"/>
                <a:gd name="T8" fmla="*/ 0 60000 65536"/>
                <a:gd name="T9" fmla="*/ 0 w 3748"/>
                <a:gd name="T10" fmla="*/ 0 h 4057"/>
                <a:gd name="T11" fmla="*/ 3748 w 3748"/>
                <a:gd name="T12" fmla="*/ 4057 h 4057"/>
              </a:gdLst>
              <a:ahLst/>
              <a:cxnLst>
                <a:cxn ang="T6">
                  <a:pos x="T0" y="T1"/>
                </a:cxn>
                <a:cxn ang="T7">
                  <a:pos x="T2" y="T3"/>
                </a:cxn>
                <a:cxn ang="T8">
                  <a:pos x="T4" y="T5"/>
                </a:cxn>
              </a:cxnLst>
              <a:rect l="T9" t="T10" r="T11" b="T12"/>
              <a:pathLst>
                <a:path w="3748" h="4057">
                  <a:moveTo>
                    <a:pt x="0" y="4057"/>
                  </a:moveTo>
                  <a:cubicBezTo>
                    <a:pt x="440" y="2988"/>
                    <a:pt x="887" y="1985"/>
                    <a:pt x="1512" y="1309"/>
                  </a:cubicBezTo>
                  <a:cubicBezTo>
                    <a:pt x="2137" y="633"/>
                    <a:pt x="3282" y="273"/>
                    <a:pt x="3748" y="0"/>
                  </a:cubicBezTo>
                </a:path>
              </a:pathLst>
            </a:custGeom>
            <a:noFill/>
            <a:ln w="19050" cap="flat">
              <a:solidFill>
                <a:srgbClr val="FF6600"/>
              </a:solidFill>
              <a:prstDash val="solid"/>
              <a:round/>
              <a:headEnd/>
              <a:tailEnd/>
            </a:ln>
          </p:spPr>
          <p:txBody>
            <a:bodyPr/>
            <a:lstStyle/>
            <a:p>
              <a:endParaRPr lang="en-US"/>
            </a:p>
          </p:txBody>
        </p:sp>
      </p:grpSp>
      <p:sp>
        <p:nvSpPr>
          <p:cNvPr id="65539" name="Text Box 28"/>
          <p:cNvSpPr txBox="1">
            <a:spLocks noChangeArrowheads="1"/>
          </p:cNvSpPr>
          <p:nvPr/>
        </p:nvSpPr>
        <p:spPr bwMode="auto">
          <a:xfrm>
            <a:off x="5715000" y="2362200"/>
            <a:ext cx="2971800" cy="3662363"/>
          </a:xfrm>
          <a:prstGeom prst="rect">
            <a:avLst/>
          </a:prstGeom>
          <a:noFill/>
          <a:ln w="9525">
            <a:noFill/>
            <a:miter lim="800000"/>
            <a:headEnd/>
            <a:tailEnd/>
          </a:ln>
        </p:spPr>
        <p:txBody>
          <a:bodyPr>
            <a:spAutoFit/>
          </a:bodyPr>
          <a:lstStyle/>
          <a:p>
            <a:pPr>
              <a:spcBef>
                <a:spcPct val="50000"/>
              </a:spcBef>
            </a:pPr>
            <a:r>
              <a:rPr lang="en-US" b="0">
                <a:solidFill>
                  <a:srgbClr val="275093"/>
                </a:solidFill>
              </a:rPr>
              <a:t>The age-earnings profile of movers is discontinuous, shifting up when they quit and shifting down when they are laid off. Long job matches encourage firms and workers to invest in specific training, and steepen the age-earnings profile. As a result, stayers have a steeper age-earnings profile within any given job.</a:t>
            </a: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28600" y="2514600"/>
            <a:ext cx="8229600" cy="3352800"/>
          </a:xfrm>
        </p:spPr>
        <p:txBody>
          <a:bodyPr/>
          <a:lstStyle/>
          <a:p>
            <a:pPr eaLnBrk="1" hangingPunct="1"/>
            <a:r>
              <a:rPr lang="en-US" smtClean="0"/>
              <a:t>A worker decides to move if the net gain from moving is positive.</a:t>
            </a:r>
          </a:p>
          <a:p>
            <a:pPr eaLnBrk="1" hangingPunct="1"/>
            <a:endParaRPr lang="en-US" sz="1200" smtClean="0"/>
          </a:p>
          <a:p>
            <a:pPr eaLnBrk="1" hangingPunct="1"/>
            <a:r>
              <a:rPr lang="en-US" smtClean="0"/>
              <a:t>Migration occurs when there is a good chance the worker will recoup his investment in the move.</a:t>
            </a:r>
          </a:p>
          <a:p>
            <a:pPr eaLnBrk="1" hangingPunct="1"/>
            <a:endParaRPr lang="en-US" smtClean="0"/>
          </a:p>
        </p:txBody>
      </p:sp>
      <p:sp>
        <p:nvSpPr>
          <p:cNvPr id="8" name="Rectangle 2"/>
          <p:cNvSpPr txBox="1">
            <a:spLocks noChangeArrowheads="1"/>
          </p:cNvSpPr>
          <p:nvPr/>
        </p:nvSpPr>
        <p:spPr bwMode="auto">
          <a:xfrm>
            <a:off x="0" y="99060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lnSpc>
                <a:spcPts val="5800"/>
              </a:lnSpc>
              <a:spcBef>
                <a:spcPct val="0"/>
              </a:spcBef>
              <a:spcAft>
                <a:spcPct val="0"/>
              </a:spcAft>
              <a:defRPr sz="5400">
                <a:solidFill>
                  <a:srgbClr val="275093"/>
                </a:solidFill>
                <a:latin typeface="+mj-lt"/>
                <a:ea typeface="+mj-ea"/>
                <a:cs typeface="+mj-cs"/>
              </a:defRPr>
            </a:lvl1pPr>
            <a:lvl2pPr algn="ctr" rtl="0" eaLnBrk="0" fontAlgn="base" hangingPunct="0">
              <a:lnSpc>
                <a:spcPts val="5800"/>
              </a:lnSpc>
              <a:spcBef>
                <a:spcPct val="0"/>
              </a:spcBef>
              <a:spcAft>
                <a:spcPct val="0"/>
              </a:spcAft>
              <a:defRPr sz="5400">
                <a:solidFill>
                  <a:srgbClr val="275093"/>
                </a:solidFill>
                <a:latin typeface="Arial" charset="0"/>
              </a:defRPr>
            </a:lvl2pPr>
            <a:lvl3pPr algn="ctr" rtl="0" eaLnBrk="0" fontAlgn="base" hangingPunct="0">
              <a:lnSpc>
                <a:spcPts val="5800"/>
              </a:lnSpc>
              <a:spcBef>
                <a:spcPct val="0"/>
              </a:spcBef>
              <a:spcAft>
                <a:spcPct val="0"/>
              </a:spcAft>
              <a:defRPr sz="5400">
                <a:solidFill>
                  <a:srgbClr val="275093"/>
                </a:solidFill>
                <a:latin typeface="Arial" charset="0"/>
              </a:defRPr>
            </a:lvl3pPr>
            <a:lvl4pPr algn="ctr" rtl="0" eaLnBrk="0" fontAlgn="base" hangingPunct="0">
              <a:lnSpc>
                <a:spcPts val="5800"/>
              </a:lnSpc>
              <a:spcBef>
                <a:spcPct val="0"/>
              </a:spcBef>
              <a:spcAft>
                <a:spcPct val="0"/>
              </a:spcAft>
              <a:defRPr sz="5400">
                <a:solidFill>
                  <a:srgbClr val="275093"/>
                </a:solidFill>
                <a:latin typeface="Arial" charset="0"/>
              </a:defRPr>
            </a:lvl4pPr>
            <a:lvl5pPr algn="ctr" rtl="0" eaLnBrk="0" fontAlgn="base" hangingPunct="0">
              <a:lnSpc>
                <a:spcPts val="5800"/>
              </a:lnSpc>
              <a:spcBef>
                <a:spcPct val="0"/>
              </a:spcBef>
              <a:spcAft>
                <a:spcPct val="0"/>
              </a:spcAft>
              <a:defRPr sz="5400">
                <a:solidFill>
                  <a:srgbClr val="275093"/>
                </a:solidFill>
                <a:latin typeface="Arial" charset="0"/>
              </a:defRPr>
            </a:lvl5pPr>
            <a:lvl6pPr marL="457200" algn="ctr" rtl="0" fontAlgn="base">
              <a:lnSpc>
                <a:spcPts val="5800"/>
              </a:lnSpc>
              <a:spcBef>
                <a:spcPct val="0"/>
              </a:spcBef>
              <a:spcAft>
                <a:spcPct val="0"/>
              </a:spcAft>
              <a:defRPr sz="5400">
                <a:solidFill>
                  <a:srgbClr val="275093"/>
                </a:solidFill>
                <a:latin typeface="Arial" charset="0"/>
              </a:defRPr>
            </a:lvl6pPr>
            <a:lvl7pPr marL="914400" algn="ctr" rtl="0" fontAlgn="base">
              <a:lnSpc>
                <a:spcPts val="5800"/>
              </a:lnSpc>
              <a:spcBef>
                <a:spcPct val="0"/>
              </a:spcBef>
              <a:spcAft>
                <a:spcPct val="0"/>
              </a:spcAft>
              <a:defRPr sz="5400">
                <a:solidFill>
                  <a:srgbClr val="275093"/>
                </a:solidFill>
                <a:latin typeface="Arial" charset="0"/>
              </a:defRPr>
            </a:lvl7pPr>
            <a:lvl8pPr marL="1371600" algn="ctr" rtl="0" fontAlgn="base">
              <a:lnSpc>
                <a:spcPts val="5800"/>
              </a:lnSpc>
              <a:spcBef>
                <a:spcPct val="0"/>
              </a:spcBef>
              <a:spcAft>
                <a:spcPct val="0"/>
              </a:spcAft>
              <a:defRPr sz="5400">
                <a:solidFill>
                  <a:srgbClr val="275093"/>
                </a:solidFill>
                <a:latin typeface="Arial" charset="0"/>
              </a:defRPr>
            </a:lvl8pPr>
            <a:lvl9pPr marL="1828800" algn="ctr" rtl="0" fontAlgn="base">
              <a:lnSpc>
                <a:spcPts val="5800"/>
              </a:lnSpc>
              <a:spcBef>
                <a:spcPct val="0"/>
              </a:spcBef>
              <a:spcAft>
                <a:spcPct val="0"/>
              </a:spcAft>
              <a:defRPr sz="5400">
                <a:solidFill>
                  <a:srgbClr val="275093"/>
                </a:solidFill>
                <a:latin typeface="Arial" charset="0"/>
              </a:defRPr>
            </a:lvl9pPr>
          </a:lstStyle>
          <a:p>
            <a:pPr eaLnBrk="1" hangingPunct="1">
              <a:defRPr/>
            </a:pPr>
            <a:r>
              <a:rPr lang="en-US" sz="4000" b="0" smtClean="0">
                <a:effectLst>
                  <a:outerShdw blurRad="38100" dist="38100" dir="2700000" algn="tl">
                    <a:srgbClr val="000000"/>
                  </a:outerShdw>
                </a:effectLst>
              </a:rPr>
              <a:t>Geographic Labor Migration as</a:t>
            </a:r>
            <a:br>
              <a:rPr lang="en-US" sz="4000" b="0" smtClean="0">
                <a:effectLst>
                  <a:outerShdw blurRad="38100" dist="38100" dir="2700000" algn="tl">
                    <a:srgbClr val="000000"/>
                  </a:outerShdw>
                </a:effectLst>
              </a:rPr>
            </a:br>
            <a:r>
              <a:rPr lang="en-US" sz="4000" b="0" smtClean="0">
                <a:effectLst>
                  <a:outerShdw blurRad="38100" dist="38100" dir="2700000" algn="tl">
                    <a:srgbClr val="000000"/>
                  </a:outerShdw>
                </a:effectLst>
              </a:rPr>
              <a:t>an Investment in Human Capital </a:t>
            </a:r>
            <a:endParaRPr lang="en-US" sz="4000" b="0" dirty="0">
              <a:effectLst>
                <a:outerShdw blurRad="38100" dist="38100" dir="2700000" algn="tl">
                  <a:srgbClr val="000000"/>
                </a:outerShdw>
              </a:effectLst>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idx="4294967295"/>
          </p:nvPr>
        </p:nvSpPr>
        <p:spPr>
          <a:xfrm>
            <a:off x="533400" y="1371600"/>
            <a:ext cx="8229600" cy="884238"/>
          </a:xfrm>
        </p:spPr>
        <p:txBody>
          <a:bodyPr>
            <a:noAutofit/>
          </a:bodyPr>
          <a:lstStyle/>
          <a:p>
            <a:pPr eaLnBrk="1" hangingPunct="1">
              <a:defRPr/>
            </a:pPr>
            <a:r>
              <a:rPr lang="en-US">
                <a:effectLst>
                  <a:outerShdw blurRad="38100" dist="38100" dir="2700000" algn="tl">
                    <a:srgbClr val="000000"/>
                  </a:outerShdw>
                </a:effectLst>
              </a:rPr>
              <a:t>Internal Migration in the U.S.</a:t>
            </a:r>
          </a:p>
        </p:txBody>
      </p:sp>
      <p:sp>
        <p:nvSpPr>
          <p:cNvPr id="33794" name="Rectangle 3"/>
          <p:cNvSpPr>
            <a:spLocks noGrp="1" noChangeArrowheads="1"/>
          </p:cNvSpPr>
          <p:nvPr>
            <p:ph type="body" idx="4294967295"/>
          </p:nvPr>
        </p:nvSpPr>
        <p:spPr>
          <a:xfrm>
            <a:off x="457200" y="2438400"/>
            <a:ext cx="8001000" cy="4267200"/>
          </a:xfrm>
        </p:spPr>
        <p:txBody>
          <a:bodyPr/>
          <a:lstStyle/>
          <a:p>
            <a:pPr eaLnBrk="1" hangingPunct="1">
              <a:lnSpc>
                <a:spcPct val="90000"/>
              </a:lnSpc>
            </a:pPr>
            <a:r>
              <a:rPr lang="en-US" sz="2800" smtClean="0"/>
              <a:t>The probability of migration is sensitive to the income differential between the destination and original locations.</a:t>
            </a:r>
          </a:p>
          <a:p>
            <a:pPr eaLnBrk="1" hangingPunct="1">
              <a:lnSpc>
                <a:spcPct val="90000"/>
              </a:lnSpc>
            </a:pPr>
            <a:endParaRPr lang="en-US" sz="1000" smtClean="0"/>
          </a:p>
          <a:p>
            <a:pPr eaLnBrk="1" hangingPunct="1">
              <a:lnSpc>
                <a:spcPct val="90000"/>
              </a:lnSpc>
            </a:pPr>
            <a:r>
              <a:rPr lang="en-US" sz="2800" smtClean="0"/>
              <a:t>There is a positive correlation between improved employment conditions and the probability of migration.</a:t>
            </a:r>
          </a:p>
          <a:p>
            <a:pPr eaLnBrk="1" hangingPunct="1">
              <a:lnSpc>
                <a:spcPct val="90000"/>
              </a:lnSpc>
            </a:pPr>
            <a:endParaRPr lang="en-US" sz="1000" smtClean="0"/>
          </a:p>
          <a:p>
            <a:pPr eaLnBrk="1" hangingPunct="1">
              <a:lnSpc>
                <a:spcPct val="90000"/>
              </a:lnSpc>
            </a:pPr>
            <a:r>
              <a:rPr lang="en-US" sz="2800" smtClean="0"/>
              <a:t>There is a negative correlation between the probability of migration and distance.</a:t>
            </a:r>
          </a:p>
          <a:p>
            <a:pPr lvl="1" eaLnBrk="1" hangingPunct="1">
              <a:lnSpc>
                <a:spcPct val="90000"/>
              </a:lnSpc>
            </a:pPr>
            <a:r>
              <a:rPr lang="en-US" sz="2400" smtClean="0"/>
              <a:t>Distance is taken as a proxy for migration costs.</a:t>
            </a: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p:txBody>
          <a:bodyPr>
            <a:noAutofit/>
          </a:bodyPr>
          <a:lstStyle/>
          <a:p>
            <a:pPr eaLnBrk="1" hangingPunct="1">
              <a:defRPr/>
            </a:pPr>
            <a:r>
              <a:rPr lang="en-US" sz="4600" dirty="0">
                <a:effectLst>
                  <a:outerShdw blurRad="38100" dist="38100" dir="2700000" algn="tl">
                    <a:srgbClr val="000000"/>
                  </a:outerShdw>
                </a:effectLst>
              </a:rPr>
              <a:t>Internal Migration in the U.S.</a:t>
            </a:r>
          </a:p>
        </p:txBody>
      </p:sp>
      <p:sp>
        <p:nvSpPr>
          <p:cNvPr id="34818" name="Rectangle 3"/>
          <p:cNvSpPr>
            <a:spLocks noGrp="1" noChangeArrowheads="1"/>
          </p:cNvSpPr>
          <p:nvPr>
            <p:ph type="body" idx="4294967295"/>
          </p:nvPr>
        </p:nvSpPr>
        <p:spPr>
          <a:xfrm>
            <a:off x="381000" y="2209800"/>
            <a:ext cx="8001000" cy="4267200"/>
          </a:xfrm>
        </p:spPr>
        <p:txBody>
          <a:bodyPr/>
          <a:lstStyle/>
          <a:p>
            <a:pPr eaLnBrk="1" hangingPunct="1"/>
            <a:r>
              <a:rPr lang="en-US" smtClean="0"/>
              <a:t>There is a positive correlation between a worker</a:t>
            </a:r>
            <a:r>
              <a:rPr lang="ja-JP" altLang="en-US" smtClean="0">
                <a:latin typeface="Times New Roman" pitchFamily="18" charset="0"/>
                <a:ea typeface="ＭＳ Ｐゴシック"/>
                <a:cs typeface="ＭＳ Ｐゴシック"/>
              </a:rPr>
              <a:t>’</a:t>
            </a:r>
            <a:r>
              <a:rPr lang="en-US" smtClean="0"/>
              <a:t>s educational attainment and the probability of migration.</a:t>
            </a:r>
          </a:p>
          <a:p>
            <a:pPr eaLnBrk="1" hangingPunct="1"/>
            <a:endParaRPr lang="en-US" sz="1200" smtClean="0"/>
          </a:p>
          <a:p>
            <a:pPr eaLnBrk="1" hangingPunct="1"/>
            <a:r>
              <a:rPr lang="en-US" smtClean="0"/>
              <a:t>Workers that have migrated are likely to return to the location of origin (return migration) and are more likely to migrate again (repeat migration).</a:t>
            </a:r>
          </a:p>
          <a:p>
            <a:pPr eaLnBrk="1" hangingPunct="1"/>
            <a:endParaRPr lang="en-US" smtClean="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1026"/>
          <p:cNvSpPr>
            <a:spLocks noGrp="1" noChangeArrowheads="1"/>
          </p:cNvSpPr>
          <p:nvPr>
            <p:ph type="title" idx="4294967295"/>
          </p:nvPr>
        </p:nvSpPr>
        <p:spPr>
          <a:xfrm>
            <a:off x="533400" y="781050"/>
            <a:ext cx="8153400" cy="1219200"/>
          </a:xfrm>
        </p:spPr>
        <p:txBody>
          <a:bodyPr>
            <a:noAutofit/>
          </a:bodyPr>
          <a:lstStyle/>
          <a:p>
            <a:pPr eaLnBrk="1" hangingPunct="1">
              <a:defRPr/>
            </a:pPr>
            <a:r>
              <a:rPr lang="en-US" sz="2800" dirty="0">
                <a:effectLst>
                  <a:outerShdw blurRad="38100" dist="38100" dir="2700000" algn="tl">
                    <a:srgbClr val="000000"/>
                  </a:outerShdw>
                </a:effectLst>
              </a:rPr>
              <a:t>Probability of Migrating across State Lines in 2005-2006, by Age and Educational Attainment</a:t>
            </a:r>
          </a:p>
        </p:txBody>
      </p:sp>
      <p:sp>
        <p:nvSpPr>
          <p:cNvPr id="35842" name="Rectangle 1029"/>
          <p:cNvSpPr>
            <a:spLocks noChangeArrowheads="1"/>
          </p:cNvSpPr>
          <p:nvPr/>
        </p:nvSpPr>
        <p:spPr bwMode="auto">
          <a:xfrm>
            <a:off x="2143125" y="1700213"/>
            <a:ext cx="9144000" cy="0"/>
          </a:xfrm>
          <a:prstGeom prst="rect">
            <a:avLst/>
          </a:prstGeom>
          <a:noFill/>
          <a:ln w="9525">
            <a:noFill/>
            <a:miter lim="800000"/>
            <a:headEnd/>
            <a:tailEnd/>
          </a:ln>
        </p:spPr>
        <p:txBody>
          <a:bodyPr>
            <a:spAutoFit/>
          </a:bodyPr>
          <a:lstStyle/>
          <a:p>
            <a:endParaRPr lang="en-US" b="0"/>
          </a:p>
        </p:txBody>
      </p:sp>
      <p:pic>
        <p:nvPicPr>
          <p:cNvPr id="35843" name="Picture 4"/>
          <p:cNvPicPr>
            <a:picLocks noChangeAspect="1" noChangeArrowheads="1"/>
          </p:cNvPicPr>
          <p:nvPr/>
        </p:nvPicPr>
        <p:blipFill>
          <a:blip r:embed="rId2"/>
          <a:srcRect/>
          <a:stretch>
            <a:fillRect/>
          </a:stretch>
        </p:blipFill>
        <p:spPr bwMode="auto">
          <a:xfrm>
            <a:off x="990600" y="2133600"/>
            <a:ext cx="7162800" cy="38862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85" y="1038225"/>
            <a:ext cx="862903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160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7.0&quot;&gt;&lt;object type=&quot;1&quot; unique_id=&quot;10001&quot;&gt;&lt;object type=&quot;8&quot; unique_id=&quot;11238&quot;&gt;&lt;/object&gt;&lt;object type=&quot;2&quot; unique_id=&quot;11239&quot;&gt;&lt;object type=&quot;3&quot; unique_id=&quot;11240&quot;&gt;&lt;property id=&quot;20148&quot; value=&quot;5&quot;/&gt;&lt;property id=&quot;20300&quot; value=&quot;Slide 1 - &amp;quot;CHAPTER 8&amp;quot;&quot;/&gt;&lt;property id=&quot;20307&quot; value=&quot;261&quot;/&gt;&lt;/object&gt;&lt;object type=&quot;3&quot; unique_id=&quot;11241&quot;&gt;&lt;property id=&quot;20148&quot; value=&quot;5&quot;/&gt;&lt;property id=&quot;20300&quot; value=&quot;Slide 2 - &amp;quot;Introduction&amp;quot;&quot;/&gt;&lt;property id=&quot;20307&quot; value=&quot;267&quot;/&gt;&lt;/object&gt;&lt;object type=&quot;3&quot; unique_id=&quot;11242&quot;&gt;&lt;property id=&quot;20148&quot; value=&quot;5&quot;/&gt;&lt;property id=&quot;20300&quot; value=&quot;Slide 3 - &amp;quot;Geographic Labor Migration as an Investment in Human Capital &amp;quot;&quot;/&gt;&lt;property id=&quot;20307&quot; value=&quot;268&quot;/&gt;&lt;/object&gt;&lt;object type=&quot;3&quot; unique_id=&quot;11243&quot;&gt;&lt;property id=&quot;20148&quot; value=&quot;5&quot;/&gt;&lt;property id=&quot;20300&quot; value=&quot;Slide 4 - &amp;quot;Geographic Labor Migration as&amp;#x0D;&amp;#x0A;an Investment in Human Capital &amp;quot;&quot;/&gt;&lt;property id=&quot;20307&quot; value=&quot;269&quot;/&gt;&lt;/object&gt;&lt;object type=&quot;3&quot; unique_id=&quot;11244&quot;&gt;&lt;property id=&quot;20148&quot; value=&quot;5&quot;/&gt;&lt;property id=&quot;20300&quot; value=&quot;Slide 5&quot;/&gt;&lt;property id=&quot;20307&quot; value=&quot;270&quot;/&gt;&lt;/object&gt;&lt;object type=&quot;3&quot; unique_id=&quot;11245&quot;&gt;&lt;property id=&quot;20148&quot; value=&quot;5&quot;/&gt;&lt;property id=&quot;20300&quot; value=&quot;Slide 6 - &amp;quot;Internal Migration in the U.S.&amp;quot;&quot;/&gt;&lt;property id=&quot;20307&quot; value=&quot;271&quot;/&gt;&lt;/object&gt;&lt;object type=&quot;3&quot; unique_id=&quot;11246&quot;&gt;&lt;property id=&quot;20148&quot; value=&quot;5&quot;/&gt;&lt;property id=&quot;20300&quot; value=&quot;Slide 7 - &amp;quot;Internal Migration in the U.S.&amp;quot;&quot;/&gt;&lt;property id=&quot;20307&quot; value=&quot;272&quot;/&gt;&lt;/object&gt;&lt;object type=&quot;3&quot; unique_id=&quot;11247&quot;&gt;&lt;property id=&quot;20148&quot; value=&quot;5&quot;/&gt;&lt;property id=&quot;20300&quot; value=&quot;Slide 8 - &amp;quot;Probability of Migrating across State Lines in 2005-2006, by Age and Educational Attainment&amp;quot;&quot;/&gt;&lt;property id=&quot;20307&quot; value=&quot;273&quot;/&gt;&lt;/object&gt;&lt;object type=&quot;3&quot; unique_id=&quot;11248&quot;&gt;&lt;property id=&quot;20148&quot; value=&quot;5&quot;/&gt;&lt;property id=&quot;20300&quot; value=&quot;Slide 9 - &amp;quot;Family Migration&amp;quot;&quot;/&gt;&lt;property id=&quot;20307&quot; value=&quot;274&quot;/&gt;&lt;/object&gt;&lt;object type=&quot;3&quot; unique_id=&quot;11249&quot;&gt;&lt;property id=&quot;20148&quot; value=&quot;5&quot;/&gt;&lt;property id=&quot;20300&quot; value=&quot;Slide 10 - &amp;quot;Tied Movers and Tied Stayers&amp;quot;&quot;/&gt;&lt;property id=&quot;20307&quot; value=&quot;275&quot;/&gt;&lt;/object&gt;&lt;object type=&quot;3&quot; unique_id=&quot;11250&quot;&gt;&lt;property id=&quot;20148&quot; value=&quot;5&quot;/&gt;&lt;property id=&quot;20300&quot; value=&quot;Slide 11 - &amp;quot;Immigration in the United States&amp;quot;&quot;/&gt;&lt;property id=&quot;20307&quot; value=&quot;276&quot;/&gt;&lt;/object&gt;&lt;object type=&quot;3&quot; unique_id=&quot;11251&quot;&gt;&lt;property id=&quot;20148&quot; value=&quot;5&quot;/&gt;&lt;property id=&quot;20300&quot; value=&quot;Slide 12 - &amp;quot;Legal Immigration to the U.S.&amp;#x0D;&amp;#x0A;by Decade, 1820-2010&amp;quot;&quot;/&gt;&lt;property id=&quot;20307&quot; value=&quot;277&quot;/&gt;&lt;/object&gt;&lt;object type=&quot;3&quot; unique_id=&quot;11252&quot;&gt;&lt;property id=&quot;20148&quot; value=&quot;5&quot;/&gt;&lt;property id=&quot;20300&quot; value=&quot;Slide 13 - &amp;quot;Immigrant Performance in the U.S. Labor Market&amp;quot;&quot;/&gt;&lt;property id=&quot;20307&quot; value=&quot;278&quot;/&gt;&lt;/object&gt;&lt;object type=&quot;3&quot; unique_id=&quot;11253&quot;&gt;&lt;property id=&quot;20148&quot; value=&quot;5&quot;/&gt;&lt;property id=&quot;20300&quot; value=&quot;Slide 14 - &amp;quot;The Age-Earnings Profiles of Immigrant and Native Men in the Cross Section&amp;quot;&quot;/&gt;&lt;property id=&quot;20307&quot; value=&quot;279&quot;/&gt;&lt;/object&gt;&lt;object type=&quot;3&quot; unique_id=&quot;11254&quot;&gt;&lt;property id=&quot;20148&quot; value=&quot;5&quot;/&gt;&lt;property id=&quot;20300&quot; value=&quot;Slide 15 - &amp;quot;The Decision to Immigrate&amp;quot;&quot;/&gt;&lt;property id=&quot;20307&quot; value=&quot;280&quot;/&gt;&lt;/object&gt;&lt;object type=&quot;3&quot; unique_id=&quot;11255&quot;&gt;&lt;property id=&quot;20148&quot; value=&quot;5&quot;/&gt;&lt;property id=&quot;20300&quot; value=&quot;Slide 16 - &amp;quot;Cohort Effects and the Immigrant Age-Earnings Profile&amp;quot;&quot;/&gt;&lt;property id=&quot;20307&quot; value=&quot;281&quot;/&gt;&lt;/object&gt;&lt;object type=&quot;3&quot; unique_id=&quot;11256&quot;&gt;&lt;property id=&quot;20148&quot; value=&quot;5&quot;/&gt;&lt;property id=&quot;20300&quot; value=&quot;Slide 17 - &amp;quot;The Wage Differential between Immigrants and Native Men at Time of Entry&amp;quot;&quot;/&gt;&lt;property id=&quot;20307&quot; value=&quot;282&quot;/&gt;&lt;/object&gt;&lt;object type=&quot;3&quot; unique_id=&quot;11257&quot;&gt;&lt;property id=&quot;20148&quot; value=&quot;5&quot;/&gt;&lt;property id=&quot;20300&quot; value=&quot;Slide 18 - &amp;quot;Evolution of Wages for Specific Immigrant Cohorts over the Life Cycle&amp;quot;&quot;/&gt;&lt;property id=&quot;20307&quot; value=&quot;283&quot;/&gt;&lt;/object&gt;&lt;object type=&quot;3&quot; unique_id=&quot;11258&quot;&gt;&lt;property id=&quot;20148&quot; value=&quot;5&quot;/&gt;&lt;property id=&quot;20300&quot; value=&quot;Slide 19 - &amp;quot;The Roy Model&amp;quot;&quot;/&gt;&lt;property id=&quot;20307&quot; value=&quot;284&quot;/&gt;&lt;/object&gt;&lt;object type=&quot;3&quot; unique_id=&quot;11259&quot;&gt;&lt;property id=&quot;20148&quot; value=&quot;5&quot;/&gt;&lt;property id=&quot;20300&quot; value=&quot;Slide 20 - &amp;quot;The Distribution of Skills in the Source Country&amp;quot;&quot;/&gt;&lt;property id=&quot;20307&quot; value=&quot;285&quot;/&gt;&lt;/object&gt;&lt;object type=&quot;3&quot; unique_id=&quot;11260&quot;&gt;&lt;property id=&quot;20148&quot; value=&quot;5&quot;/&gt;&lt;property id=&quot;20300&quot; value=&quot;Slide 21 - &amp;quot;The Self-Selection of the Immigrant Flow&amp;quot;&quot;/&gt;&lt;property id=&quot;20307&quot; value=&quot;286&quot;/&gt;&lt;/object&gt;&lt;object type=&quot;3&quot; unique_id=&quot;11261&quot;&gt;&lt;property id=&quot;20148&quot; value=&quot;5&quot;/&gt;&lt;property id=&quot;20300&quot; value=&quot;Slide 22 - &amp;quot;Policy Application:&amp;#x0D;&amp;#x0A;Economic Benefits of Migration&amp;quot;&quot;/&gt;&lt;property id=&quot;20307&quot; value=&quot;287&quot;/&gt;&lt;/object&gt;&lt;object type=&quot;3&quot; unique_id=&quot;11262&quot;&gt;&lt;property id=&quot;20148&quot; value=&quot;5&quot;/&gt;&lt;property id=&quot;20300&quot; value=&quot;Slide 23 - &amp;quot;The Impact of a Decline in U.S. Incomes&amp;quot;&quot;/&gt;&lt;property id=&quot;20307&quot; value=&quot;288&quot;/&gt;&lt;/object&gt;&lt;object type=&quot;3&quot; unique_id=&quot;11263&quot;&gt;&lt;property id=&quot;20148&quot; value=&quot;5&quot;/&gt;&lt;property id=&quot;20300&quot; value=&quot;Slide 24 - &amp;quot;Decline in U.S. Incomes&amp;quot;&quot;/&gt;&lt;property id=&quot;20307&quot; value=&quot;289&quot;/&gt;&lt;/object&gt;&lt;object type=&quot;3&quot; unique_id=&quot;11264&quot;&gt;&lt;property id=&quot;20148&quot; value=&quot;5&quot;/&gt;&lt;property id=&quot;20300&quot; value=&quot;Slide 25 - &amp;quot;Policy Application:&amp;#x0D;&amp;#x0A;Labor Flows in Puerto Rico&amp;quot;&quot;/&gt;&lt;property id=&quot;20307&quot; value=&quot;290&quot;/&gt;&lt;/object&gt;&lt;object type=&quot;3&quot; unique_id=&quot;11265&quot;&gt;&lt;property id=&quot;20148&quot; value=&quot;5&quot;/&gt;&lt;property id=&quot;20300&quot; value=&quot;Slide 26 - &amp;quot;Earnings Mobility between 1st and 2nd Generations of Americans, 1970-2000&amp;quot;&quot;/&gt;&lt;property id=&quot;20307&quot; value=&quot;291&quot;/&gt;&lt;/object&gt;&lt;object type=&quot;3&quot; unique_id=&quot;11266&quot;&gt;&lt;property id=&quot;20148&quot; value=&quot;5&quot;/&gt;&lt;property id=&quot;20300&quot; value=&quot;Slide 27 - &amp;quot;Job Turnover: Stylized Facts&amp;quot;&quot;/&gt;&lt;property id=&quot;20307&quot; value=&quot;292&quot;/&gt;&lt;/object&gt;&lt;object type=&quot;3&quot; unique_id=&quot;11267&quot;&gt;&lt;property id=&quot;20148&quot; value=&quot;5&quot;/&gt;&lt;property id=&quot;20300&quot; value=&quot;Slide 28&quot;/&gt;&lt;property id=&quot;20307&quot; value=&quot;293&quot;/&gt;&lt;/object&gt;&lt;object type=&quot;3&quot; unique_id=&quot;11268&quot;&gt;&lt;property id=&quot;20148&quot; value=&quot;5&quot;/&gt;&lt;property id=&quot;20300&quot; value=&quot;Slide 29 - &amp;quot;The Job Match&amp;quot;&quot;/&gt;&lt;property id=&quot;20307&quot; value=&quot;294&quot;/&gt;&lt;/object&gt;&lt;object type=&quot;3&quot; unique_id=&quot;11269&quot;&gt;&lt;property id=&quot;20148&quot; value=&quot;5&quot;/&gt;&lt;property id=&quot;20300&quot; value=&quot;Slide 30 - &amp;quot;Specific Training and Turnover&amp;quot;&quot;/&gt;&lt;property id=&quot;20307&quot; value=&quot;295&quot;/&gt;&lt;/object&gt;&lt;object type=&quot;3&quot; unique_id=&quot;11270&quot;&gt;&lt;property id=&quot;20148&quot; value=&quot;5&quot;/&gt;&lt;property id=&quot;20300&quot; value=&quot;Slide 31 - &amp;quot;Job Turnover and the&amp;#x0D;&amp;#x0A;Age-Earnings Profile&amp;quot;&quot;/&gt;&lt;property id=&quot;20307&quot; value=&quot;296&quot;/&gt;&lt;/object&gt;&lt;object type=&quot;3&quot; unique_id=&quot;11271&quot;&gt;&lt;property id=&quot;20148&quot; value=&quot;5&quot;/&gt;&lt;property id=&quot;20300&quot; value=&quot;Slide 32 - &amp;quot;Specific Training and the Probability of Job Separation&amp;quot;&quot;/&gt;&lt;property id=&quot;20307&quot; value=&quot;297&quot;/&gt;&lt;/object&gt;&lt;object type=&quot;3&quot; unique_id=&quot;11272&quot;&gt;&lt;property id=&quot;20148&quot; value=&quot;5&quot;/&gt;&lt;property id=&quot;20300&quot; value=&quot;Slide 33 - &amp;quot;Probability of Job Turnover over a 2-Year Period&amp;quot;&quot;/&gt;&lt;property id=&quot;20307&quot; value=&quot;298&quot;/&gt;&lt;/object&gt;&lt;object type=&quot;3&quot; unique_id=&quot;11273&quot;&gt;&lt;property id=&quot;20148&quot; value=&quot;5&quot;/&gt;&lt;property id=&quot;20300&quot; value=&quot;Slide 34 - &amp;quot;Incidence of Long-Term Employment Relationships:1979-1996&amp;quot;&quot;/&gt;&lt;property id=&quot;20307&quot; value=&quot;299&quot;/&gt;&lt;/object&gt;&lt;object type=&quot;3&quot; unique_id=&quot;11274&quot;&gt;&lt;property id=&quot;20148&quot; value=&quot;5&quot;/&gt;&lt;property id=&quot;20300&quot; value=&quot;Slide 35 - &amp;quot;The Rate of Job Loss in the United States, 1981-2001&amp;quot;&quot;/&gt;&lt;property id=&quot;20307&quot; value=&quot;300&quot;/&gt;&lt;/object&gt;&lt;object type=&quot;3&quot; unique_id=&quot;11275&quot;&gt;&lt;property id=&quot;20148&quot; value=&quot;5&quot;/&gt;&lt;property id=&quot;20300&quot; value=&quot;Slide 36 - &amp;quot;Impact of Job Mobility on&amp;#x0D;&amp;#x0A;the Age-Earnings Profile&amp;quot;&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1_BORJAS6E">
  <a:themeElements>
    <a:clrScheme name="1_BORJAS6E 1">
      <a:dk1>
        <a:srgbClr val="FEB576"/>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_BORJA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ORJAS6E 1">
        <a:dk1>
          <a:srgbClr val="FEB576"/>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ORJAS6E">
  <a:themeElements>
    <a:clrScheme name="2_BORJAS6E 1">
      <a:dk1>
        <a:srgbClr val="FEB576"/>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2_BORJA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ORJAS6E 1">
        <a:dk1>
          <a:srgbClr val="FEB576"/>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BORJAS6E.potx</Template>
  <TotalTime>0</TotalTime>
  <Words>1885</Words>
  <Application>Microsoft Office PowerPoint</Application>
  <PresentationFormat>On-screen Show (4:3)</PresentationFormat>
  <Paragraphs>219</Paragraphs>
  <Slides>45</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49" baseType="lpstr">
      <vt:lpstr>1_BORJAS6E</vt:lpstr>
      <vt:lpstr>2_BORJAS6E</vt:lpstr>
      <vt:lpstr>Picture</vt:lpstr>
      <vt:lpstr>Worksheet</vt:lpstr>
      <vt:lpstr>CHAPTER 8</vt:lpstr>
      <vt:lpstr>Introduction</vt:lpstr>
      <vt:lpstr>Geographic Labor Migration as an Investment in Human Capital </vt:lpstr>
      <vt:lpstr>Geographic Labor Migration as an Investment in Human Capital </vt:lpstr>
      <vt:lpstr>PowerPoint Presentation</vt:lpstr>
      <vt:lpstr>Internal Migration in the U.S.</vt:lpstr>
      <vt:lpstr>Internal Migration in the U.S.</vt:lpstr>
      <vt:lpstr>Probability of Migrating across State Lines in 2005-2006, by Age and Educational Attainment</vt:lpstr>
      <vt:lpstr>PowerPoint Presentation</vt:lpstr>
      <vt:lpstr>1% of Czech change residence </vt:lpstr>
      <vt:lpstr>PowerPoint Presentation</vt:lpstr>
      <vt:lpstr>PowerPoint Presentation</vt:lpstr>
      <vt:lpstr>Family Migration</vt:lpstr>
      <vt:lpstr>Tied Movers and Tied Stayers</vt:lpstr>
      <vt:lpstr>Immigration in the United States</vt:lpstr>
      <vt:lpstr>Legal Immigration to the U.S. by Decade, 1820-2010</vt:lpstr>
      <vt:lpstr>PowerPoint Presentation</vt:lpstr>
      <vt:lpstr>Most immigrants come to Czech Republic  for work (42%) and family reasons (23%)</vt:lpstr>
      <vt:lpstr>Podíl cizinců v populaci je přes 4 % od roku 2008.</vt:lpstr>
      <vt:lpstr>Undocumented immigration is small</vt:lpstr>
      <vt:lpstr>60% of immigrants in the Czech Republic  is of non-EU origin. </vt:lpstr>
      <vt:lpstr>Immigrant Performance in the U.S. Labor Market</vt:lpstr>
      <vt:lpstr>The Age-Earnings Profiles of Immigrant and Native Men in the Cross Section</vt:lpstr>
      <vt:lpstr>The Decision to Immigrate</vt:lpstr>
      <vt:lpstr>Cohort Effects and the Immigrant Age-Earnings Profile</vt:lpstr>
      <vt:lpstr>The Wage Differential between Immigrants and Native Men at Time of Entry</vt:lpstr>
      <vt:lpstr>Evolution of Wages for Specific Immigrant Cohorts over the Life Cycle</vt:lpstr>
      <vt:lpstr>The Roy Model</vt:lpstr>
      <vt:lpstr>The Distribution of Skills in the Source Country</vt:lpstr>
      <vt:lpstr>The Self-Selection of the Immigrant Flow</vt:lpstr>
      <vt:lpstr>Policy Application: Economic Benefits of Migration</vt:lpstr>
      <vt:lpstr>The Impact of a Decline in U.S. Incomes</vt:lpstr>
      <vt:lpstr>Decline in U.S. Incomes</vt:lpstr>
      <vt:lpstr>Policy Application: Labor Flows in Puerto Rico</vt:lpstr>
      <vt:lpstr>Earnings Mobility between 1st and 2nd Generations of Americans, 1970-2000</vt:lpstr>
      <vt:lpstr>Job Turnover: Stylized Facts</vt:lpstr>
      <vt:lpstr>PowerPoint Presentation</vt:lpstr>
      <vt:lpstr>The Job Match</vt:lpstr>
      <vt:lpstr>Specific Training and Turnover</vt:lpstr>
      <vt:lpstr>Specific Training and the Probability of Job Separation</vt:lpstr>
      <vt:lpstr>Job Turnover and the Age-Earnings Profile</vt:lpstr>
      <vt:lpstr>Probability of Job Turnover over a 2-Year Period</vt:lpstr>
      <vt:lpstr>Incidence of Long-Term Employment Relationships:1979-1996</vt:lpstr>
      <vt:lpstr>The Rate of Job Loss in the United States, 1981-2001</vt:lpstr>
      <vt:lpstr>Impact of Job Mobility on the Age-Earnings Profile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
  <cp:lastModifiedBy/>
  <cp:revision>4</cp:revision>
  <dcterms:created xsi:type="dcterms:W3CDTF">2010-02-01T21:33:28Z</dcterms:created>
  <dcterms:modified xsi:type="dcterms:W3CDTF">2015-04-13T15:54:20Z</dcterms:modified>
</cp:coreProperties>
</file>