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2" r:id="rId4"/>
    <p:sldId id="303" r:id="rId5"/>
    <p:sldId id="319" r:id="rId6"/>
    <p:sldId id="304" r:id="rId7"/>
    <p:sldId id="263" r:id="rId8"/>
    <p:sldId id="320" r:id="rId9"/>
    <p:sldId id="283" r:id="rId10"/>
    <p:sldId id="321" r:id="rId11"/>
    <p:sldId id="322" r:id="rId12"/>
    <p:sldId id="269" r:id="rId13"/>
    <p:sldId id="323" r:id="rId14"/>
    <p:sldId id="305" r:id="rId15"/>
    <p:sldId id="324" r:id="rId16"/>
    <p:sldId id="325" r:id="rId17"/>
    <p:sldId id="306" r:id="rId18"/>
    <p:sldId id="326" r:id="rId19"/>
    <p:sldId id="327" r:id="rId20"/>
    <p:sldId id="307" r:id="rId21"/>
    <p:sldId id="328" r:id="rId22"/>
    <p:sldId id="331" r:id="rId23"/>
    <p:sldId id="308" r:id="rId24"/>
    <p:sldId id="264" r:id="rId25"/>
    <p:sldId id="309" r:id="rId26"/>
    <p:sldId id="310" r:id="rId27"/>
    <p:sldId id="311" r:id="rId28"/>
    <p:sldId id="330" r:id="rId29"/>
    <p:sldId id="312" r:id="rId30"/>
    <p:sldId id="313" r:id="rId31"/>
    <p:sldId id="314" r:id="rId32"/>
    <p:sldId id="315" r:id="rId33"/>
    <p:sldId id="316" r:id="rId34"/>
    <p:sldId id="318" r:id="rId35"/>
    <p:sldId id="260" r:id="rId36"/>
    <p:sldId id="298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5"/>
    <a:srgbClr val="00A47D"/>
    <a:srgbClr val="00B27A"/>
    <a:srgbClr val="00B050"/>
    <a:srgbClr val="FA2400"/>
    <a:srgbClr val="FF3300"/>
    <a:srgbClr val="00E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58" autoAdjust="0"/>
  </p:normalViewPr>
  <p:slideViewPr>
    <p:cSldViewPr>
      <p:cViewPr varScale="1">
        <p:scale>
          <a:sx n="87" d="100"/>
          <a:sy n="87" d="100"/>
        </p:scale>
        <p:origin x="-90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468C-1713-49CD-BD2A-2B7BB94A80CF}" type="datetimeFigureOut">
              <a:rPr lang="sk-SK" smtClean="0"/>
              <a:pPr/>
              <a:t>9. 6. 2015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91CD5-7B05-4089-867E-C6BA64739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1CD5-7B05-4089-867E-C6BA64739D28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D6C7-7866-4AC1-8FC0-4075CF3CE525}" type="datetimeFigureOut">
              <a:rPr lang="cs-CZ" smtClean="0"/>
              <a:pPr/>
              <a:t>9.6.2015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cs-CZ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cs-CZ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Bulgaria</a:t>
            </a:r>
            <a:endParaRPr lang="cs-CZ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7526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sz="4000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4000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recession</a:t>
            </a:r>
            <a:r>
              <a:rPr lang="sk-SK" sz="4000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1990-1993 I.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57192"/>
          </a:xfrm>
        </p:spPr>
        <p:txBody>
          <a:bodyPr>
            <a:normAutofit fontScale="25000" lnSpcReduction="20000"/>
          </a:bodyPr>
          <a:lstStyle/>
          <a:p>
            <a:r>
              <a:rPr lang="sk-SK" sz="9600" b="1" dirty="0" err="1" smtClean="0"/>
              <a:t>Deep</a:t>
            </a:r>
            <a:r>
              <a:rPr lang="sk-SK" sz="9600" b="1" dirty="0" smtClean="0"/>
              <a:t> </a:t>
            </a:r>
            <a:r>
              <a:rPr lang="sk-SK" sz="9600" b="1" dirty="0" err="1" smtClean="0">
                <a:solidFill>
                  <a:srgbClr val="D81E05"/>
                </a:solidFill>
              </a:rPr>
              <a:t>economic</a:t>
            </a:r>
            <a:r>
              <a:rPr lang="sk-SK" sz="9600" b="1" dirty="0" smtClean="0">
                <a:solidFill>
                  <a:srgbClr val="D81E05"/>
                </a:solidFill>
              </a:rPr>
              <a:t> </a:t>
            </a:r>
            <a:r>
              <a:rPr lang="sk-SK" sz="9600" b="1" dirty="0" err="1" smtClean="0">
                <a:solidFill>
                  <a:srgbClr val="D81E05"/>
                </a:solidFill>
              </a:rPr>
              <a:t>crisis</a:t>
            </a:r>
            <a:endParaRPr lang="sk-SK" sz="9600" b="1" dirty="0" smtClean="0">
              <a:solidFill>
                <a:srgbClr val="D81E05"/>
              </a:solidFill>
            </a:endParaRPr>
          </a:p>
          <a:p>
            <a:pPr lvl="1"/>
            <a:r>
              <a:rPr lang="sk-SK" sz="9600" dirty="0" err="1" smtClean="0"/>
              <a:t>budget</a:t>
            </a:r>
            <a:r>
              <a:rPr lang="sk-SK" sz="9600" dirty="0" smtClean="0"/>
              <a:t> deficit, </a:t>
            </a:r>
            <a:r>
              <a:rPr lang="sk-SK" sz="9600" dirty="0" err="1" smtClean="0"/>
              <a:t>widespread</a:t>
            </a:r>
            <a:r>
              <a:rPr lang="sk-SK" sz="9600" dirty="0" smtClean="0"/>
              <a:t> </a:t>
            </a:r>
            <a:r>
              <a:rPr lang="sk-SK" sz="9600" dirty="0" err="1" smtClean="0"/>
              <a:t>black</a:t>
            </a:r>
            <a:r>
              <a:rPr lang="sk-SK" sz="9600" dirty="0" smtClean="0"/>
              <a:t> </a:t>
            </a:r>
            <a:r>
              <a:rPr lang="sk-SK" sz="9600" dirty="0" err="1" smtClean="0"/>
              <a:t>market</a:t>
            </a:r>
            <a:r>
              <a:rPr lang="sk-SK" sz="9600" dirty="0" smtClean="0"/>
              <a:t>, </a:t>
            </a:r>
            <a:r>
              <a:rPr lang="sk-SK" sz="9600" dirty="0" err="1" smtClean="0"/>
              <a:t>food</a:t>
            </a:r>
            <a:r>
              <a:rPr lang="sk-SK" sz="9600" dirty="0" smtClean="0"/>
              <a:t> </a:t>
            </a:r>
            <a:r>
              <a:rPr lang="sk-SK" sz="9600" dirty="0" err="1" smtClean="0"/>
              <a:t>shortage</a:t>
            </a:r>
            <a:r>
              <a:rPr lang="sk-SK" sz="9600" dirty="0" smtClean="0"/>
              <a:t> -&gt; </a:t>
            </a:r>
            <a:r>
              <a:rPr lang="sk-SK" sz="9600" b="1" dirty="0" err="1" smtClean="0"/>
              <a:t>main</a:t>
            </a:r>
            <a:r>
              <a:rPr lang="sk-SK" sz="9600" b="1" dirty="0" smtClean="0"/>
              <a:t> </a:t>
            </a:r>
            <a:r>
              <a:rPr lang="sk-SK" sz="9600" b="1" dirty="0" err="1" smtClean="0"/>
              <a:t>tasks</a:t>
            </a:r>
            <a:r>
              <a:rPr lang="sk-SK" sz="9600" b="1" dirty="0" smtClean="0"/>
              <a:t> </a:t>
            </a:r>
            <a:r>
              <a:rPr lang="sk-SK" sz="9600" b="1" dirty="0" err="1" smtClean="0"/>
              <a:t>of</a:t>
            </a:r>
            <a:r>
              <a:rPr lang="sk-SK" sz="9600" b="1" dirty="0" smtClean="0"/>
              <a:t> </a:t>
            </a:r>
            <a:r>
              <a:rPr lang="sk-SK" sz="9600" b="1" dirty="0" err="1" smtClean="0"/>
              <a:t>the</a:t>
            </a:r>
            <a:r>
              <a:rPr lang="sk-SK" sz="9600" b="1" dirty="0" smtClean="0"/>
              <a:t> </a:t>
            </a:r>
            <a:r>
              <a:rPr lang="sk-SK" sz="9600" b="1" dirty="0" err="1" smtClean="0"/>
              <a:t>government</a:t>
            </a:r>
            <a:r>
              <a:rPr lang="sk-SK" sz="9600" b="1" dirty="0" smtClean="0"/>
              <a:t> </a:t>
            </a:r>
          </a:p>
          <a:p>
            <a:pPr lvl="1"/>
            <a:r>
              <a:rPr lang="sk-SK" sz="9600" dirty="0" err="1" smtClean="0"/>
              <a:t>moratorium</a:t>
            </a:r>
            <a:r>
              <a:rPr lang="sk-SK" sz="9600" dirty="0" smtClean="0"/>
              <a:t> on </a:t>
            </a:r>
            <a:r>
              <a:rPr lang="sk-SK" sz="9600" dirty="0" err="1" smtClean="0"/>
              <a:t>foreign</a:t>
            </a:r>
            <a:r>
              <a:rPr lang="sk-SK" sz="9600" dirty="0" smtClean="0"/>
              <a:t> </a:t>
            </a:r>
            <a:r>
              <a:rPr lang="sk-SK" sz="9600" dirty="0" err="1" smtClean="0"/>
              <a:t>loans</a:t>
            </a:r>
            <a:endParaRPr lang="sk-SK" sz="9600" dirty="0" smtClean="0"/>
          </a:p>
          <a:p>
            <a:pPr lvl="1"/>
            <a:endParaRPr lang="sk-SK" sz="2000" dirty="0" smtClean="0"/>
          </a:p>
          <a:p>
            <a:r>
              <a:rPr lang="sk-SK" sz="9600" b="1" dirty="0" err="1" smtClean="0">
                <a:solidFill>
                  <a:srgbClr val="00A47D"/>
                </a:solidFill>
              </a:rPr>
              <a:t>Institutional</a:t>
            </a:r>
            <a:r>
              <a:rPr lang="sk-SK" sz="9600" b="1" dirty="0" smtClean="0">
                <a:solidFill>
                  <a:srgbClr val="00A47D"/>
                </a:solidFill>
              </a:rPr>
              <a:t> </a:t>
            </a:r>
            <a:r>
              <a:rPr lang="sk-SK" sz="9600" b="1" dirty="0" err="1" smtClean="0">
                <a:solidFill>
                  <a:srgbClr val="00A47D"/>
                </a:solidFill>
              </a:rPr>
              <a:t>changes</a:t>
            </a:r>
            <a:r>
              <a:rPr lang="sk-SK" sz="9600" b="1" dirty="0" smtClean="0">
                <a:solidFill>
                  <a:srgbClr val="00A47D"/>
                </a:solidFill>
              </a:rPr>
              <a:t> </a:t>
            </a:r>
            <a:r>
              <a:rPr lang="sk-SK" sz="9600" b="1" dirty="0" smtClean="0"/>
              <a:t>and </a:t>
            </a:r>
            <a:r>
              <a:rPr lang="sk-SK" sz="9600" b="1" dirty="0" err="1" smtClean="0"/>
              <a:t>reforms</a:t>
            </a:r>
            <a:endParaRPr lang="sk-SK" sz="9600" b="1" dirty="0" smtClean="0"/>
          </a:p>
          <a:p>
            <a:pPr lvl="1"/>
            <a:r>
              <a:rPr lang="sk-SK" sz="9600" dirty="0" err="1" smtClean="0"/>
              <a:t>elimination</a:t>
            </a:r>
            <a:r>
              <a:rPr lang="sk-SK" sz="9600" dirty="0" smtClean="0"/>
              <a:t> </a:t>
            </a:r>
            <a:r>
              <a:rPr lang="sk-SK" sz="9600" dirty="0" err="1" smtClean="0"/>
              <a:t>of</a:t>
            </a:r>
            <a:r>
              <a:rPr lang="sk-SK" sz="9600" dirty="0" smtClean="0"/>
              <a:t> </a:t>
            </a:r>
            <a:r>
              <a:rPr lang="sk-SK" sz="9600" dirty="0" err="1" smtClean="0"/>
              <a:t>restrictions</a:t>
            </a:r>
            <a:r>
              <a:rPr lang="sk-SK" sz="9600" dirty="0" smtClean="0"/>
              <a:t> on </a:t>
            </a:r>
            <a:r>
              <a:rPr lang="sk-SK" sz="9600" dirty="0" err="1" smtClean="0"/>
              <a:t>private</a:t>
            </a:r>
            <a:r>
              <a:rPr lang="sk-SK" sz="9600" dirty="0" smtClean="0"/>
              <a:t> </a:t>
            </a:r>
            <a:r>
              <a:rPr lang="sk-SK" sz="9600" dirty="0" err="1" smtClean="0"/>
              <a:t>firms</a:t>
            </a:r>
            <a:endParaRPr lang="sk-SK" sz="9600" dirty="0" smtClean="0"/>
          </a:p>
          <a:p>
            <a:pPr lvl="1"/>
            <a:r>
              <a:rPr lang="sk-SK" sz="9600" dirty="0" err="1" smtClean="0"/>
              <a:t>two-tier</a:t>
            </a:r>
            <a:r>
              <a:rPr lang="sk-SK" sz="9600" dirty="0" smtClean="0"/>
              <a:t> </a:t>
            </a:r>
            <a:r>
              <a:rPr lang="sk-SK" sz="9600" dirty="0" err="1" smtClean="0"/>
              <a:t>banking</a:t>
            </a:r>
            <a:r>
              <a:rPr lang="sk-SK" sz="9600" dirty="0" smtClean="0"/>
              <a:t> </a:t>
            </a:r>
            <a:r>
              <a:rPr lang="sk-SK" sz="9600" dirty="0" err="1" smtClean="0"/>
              <a:t>system</a:t>
            </a:r>
            <a:r>
              <a:rPr lang="sk-SK" sz="9600" dirty="0" smtClean="0"/>
              <a:t> </a:t>
            </a:r>
          </a:p>
          <a:p>
            <a:pPr lvl="1"/>
            <a:r>
              <a:rPr lang="sk-SK" sz="9600" dirty="0" err="1" smtClean="0"/>
              <a:t>indexation</a:t>
            </a:r>
            <a:r>
              <a:rPr lang="sk-SK" sz="9600" dirty="0" smtClean="0"/>
              <a:t> </a:t>
            </a:r>
            <a:r>
              <a:rPr lang="sk-SK" sz="9600" dirty="0" err="1" smtClean="0"/>
              <a:t>of</a:t>
            </a:r>
            <a:r>
              <a:rPr lang="sk-SK" sz="9600" dirty="0" smtClean="0"/>
              <a:t> </a:t>
            </a:r>
            <a:r>
              <a:rPr lang="sk-SK" sz="9600" dirty="0" err="1" smtClean="0"/>
              <a:t>wages</a:t>
            </a:r>
            <a:r>
              <a:rPr lang="sk-SK" sz="9600" dirty="0" smtClean="0"/>
              <a:t> and </a:t>
            </a:r>
            <a:r>
              <a:rPr lang="sk-SK" sz="9600" dirty="0" err="1" smtClean="0"/>
              <a:t>pensions</a:t>
            </a:r>
            <a:endParaRPr lang="sk-SK" sz="9600" dirty="0" smtClean="0"/>
          </a:p>
          <a:p>
            <a:pPr lvl="1"/>
            <a:r>
              <a:rPr lang="sk-SK" sz="9600" dirty="0" err="1" smtClean="0"/>
              <a:t>gradual</a:t>
            </a:r>
            <a:r>
              <a:rPr lang="sk-SK" sz="9600" dirty="0" smtClean="0"/>
              <a:t>  </a:t>
            </a:r>
            <a:r>
              <a:rPr lang="sk-SK" sz="9600" dirty="0" err="1" smtClean="0"/>
              <a:t>price</a:t>
            </a:r>
            <a:r>
              <a:rPr lang="sk-SK" sz="9600" dirty="0" smtClean="0"/>
              <a:t> </a:t>
            </a:r>
            <a:r>
              <a:rPr lang="sk-SK" sz="9600" dirty="0" err="1" smtClean="0"/>
              <a:t>liberalization</a:t>
            </a:r>
            <a:endParaRPr lang="sk-SK" sz="9600" dirty="0" smtClean="0"/>
          </a:p>
          <a:p>
            <a:pPr lvl="1"/>
            <a:endParaRPr lang="sk-SK" sz="2000" dirty="0" smtClean="0"/>
          </a:p>
          <a:p>
            <a:r>
              <a:rPr lang="sk-SK" sz="9600" b="1" dirty="0" err="1" smtClean="0"/>
              <a:t>Informal</a:t>
            </a:r>
            <a:r>
              <a:rPr lang="sk-SK" sz="9600" dirty="0" smtClean="0"/>
              <a:t> („</a:t>
            </a:r>
            <a:r>
              <a:rPr lang="sk-SK" sz="9600" dirty="0" err="1" smtClean="0"/>
              <a:t>wide</a:t>
            </a:r>
            <a:r>
              <a:rPr lang="sk-SK" sz="9600" dirty="0" smtClean="0"/>
              <a:t>“) </a:t>
            </a:r>
            <a:r>
              <a:rPr lang="sk-SK" sz="9600" b="1" dirty="0" err="1" smtClean="0"/>
              <a:t>privatisation</a:t>
            </a:r>
            <a:r>
              <a:rPr lang="sk-SK" sz="9600" dirty="0" smtClean="0"/>
              <a:t> and </a:t>
            </a:r>
            <a:r>
              <a:rPr lang="sk-SK" sz="9600" b="1" dirty="0" err="1" smtClean="0"/>
              <a:t>corruption</a:t>
            </a:r>
            <a:endParaRPr lang="sk-SK" sz="9600" b="1" dirty="0" smtClean="0"/>
          </a:p>
          <a:p>
            <a:endParaRPr lang="sk-SK" sz="2000" b="1" dirty="0" smtClean="0"/>
          </a:p>
          <a:p>
            <a:r>
              <a:rPr lang="sk-SK" sz="9600" b="1" dirty="0" err="1" smtClean="0"/>
              <a:t>Problems</a:t>
            </a:r>
            <a:r>
              <a:rPr lang="sk-SK" sz="9600" b="1" dirty="0" smtClean="0"/>
              <a:t> in </a:t>
            </a:r>
            <a:r>
              <a:rPr lang="sk-SK" sz="9600" b="1" dirty="0" err="1" smtClean="0">
                <a:solidFill>
                  <a:srgbClr val="D81E05"/>
                </a:solidFill>
              </a:rPr>
              <a:t>external</a:t>
            </a:r>
            <a:r>
              <a:rPr lang="sk-SK" sz="9600" b="1" dirty="0" smtClean="0">
                <a:solidFill>
                  <a:srgbClr val="D81E05"/>
                </a:solidFill>
              </a:rPr>
              <a:t> </a:t>
            </a:r>
            <a:r>
              <a:rPr lang="sk-SK" sz="9600" b="1" dirty="0" err="1" smtClean="0">
                <a:solidFill>
                  <a:srgbClr val="D81E05"/>
                </a:solidFill>
              </a:rPr>
              <a:t>sphere</a:t>
            </a:r>
            <a:endParaRPr lang="sk-SK" sz="9600" b="1" dirty="0" smtClean="0">
              <a:solidFill>
                <a:srgbClr val="D81E05"/>
              </a:solidFill>
            </a:endParaRPr>
          </a:p>
          <a:p>
            <a:pPr lvl="1"/>
            <a:r>
              <a:rPr lang="sk-SK" sz="9600" dirty="0" err="1" smtClean="0"/>
              <a:t>trade</a:t>
            </a:r>
            <a:r>
              <a:rPr lang="sk-SK" sz="9600" dirty="0" smtClean="0"/>
              <a:t> deficit, </a:t>
            </a:r>
            <a:r>
              <a:rPr lang="sk-SK" sz="9600" dirty="0" err="1" smtClean="0"/>
              <a:t>decline</a:t>
            </a:r>
            <a:r>
              <a:rPr lang="sk-SK" sz="9600" dirty="0" smtClean="0"/>
              <a:t> </a:t>
            </a:r>
            <a:r>
              <a:rPr lang="sk-SK" sz="9600" dirty="0" err="1" smtClean="0"/>
              <a:t>of</a:t>
            </a:r>
            <a:r>
              <a:rPr lang="sk-SK" sz="9600" dirty="0" smtClean="0"/>
              <a:t> </a:t>
            </a:r>
            <a:r>
              <a:rPr lang="sk-SK" sz="9600" dirty="0" err="1" smtClean="0"/>
              <a:t>foreign</a:t>
            </a:r>
            <a:r>
              <a:rPr lang="sk-SK" sz="9600" dirty="0" smtClean="0"/>
              <a:t> </a:t>
            </a:r>
            <a:r>
              <a:rPr lang="sk-SK" sz="9600" dirty="0" err="1" smtClean="0"/>
              <a:t>reserves</a:t>
            </a:r>
            <a:endParaRPr lang="sk-SK" sz="9600" dirty="0" smtClean="0"/>
          </a:p>
          <a:p>
            <a:pPr lvl="1"/>
            <a:r>
              <a:rPr lang="sk-SK" sz="9600" dirty="0" err="1" smtClean="0"/>
              <a:t>Iraq</a:t>
            </a:r>
            <a:r>
              <a:rPr lang="sk-SK" sz="9600" dirty="0" smtClean="0"/>
              <a:t>, </a:t>
            </a:r>
            <a:r>
              <a:rPr lang="sk-SK" sz="9600" dirty="0" err="1" smtClean="0"/>
              <a:t>Lybia</a:t>
            </a:r>
            <a:r>
              <a:rPr lang="sk-SK" sz="9600" dirty="0" smtClean="0"/>
              <a:t>, </a:t>
            </a:r>
            <a:r>
              <a:rPr lang="sk-SK" sz="9600" dirty="0" err="1" smtClean="0"/>
              <a:t>later</a:t>
            </a:r>
            <a:r>
              <a:rPr lang="sk-SK" sz="9600" dirty="0" smtClean="0"/>
              <a:t> on ex </a:t>
            </a:r>
            <a:r>
              <a:rPr lang="sk-SK" sz="9600" dirty="0" err="1" smtClean="0"/>
              <a:t>Yugoslavia</a:t>
            </a:r>
            <a:endParaRPr lang="sk-SK" sz="9600" dirty="0" smtClean="0"/>
          </a:p>
          <a:p>
            <a:pPr lvl="1"/>
            <a:endParaRPr lang="sk-SK" sz="2000" dirty="0" smtClean="0"/>
          </a:p>
          <a:p>
            <a:r>
              <a:rPr lang="sk-SK" sz="9600" b="1" dirty="0" err="1" smtClean="0">
                <a:solidFill>
                  <a:srgbClr val="D81E05"/>
                </a:solidFill>
              </a:rPr>
              <a:t>Lack</a:t>
            </a:r>
            <a:r>
              <a:rPr lang="sk-SK" sz="9600" b="1" dirty="0" smtClean="0">
                <a:solidFill>
                  <a:srgbClr val="D81E05"/>
                </a:solidFill>
              </a:rPr>
              <a:t> </a:t>
            </a:r>
            <a:r>
              <a:rPr lang="sk-SK" sz="9600" b="1" dirty="0" err="1" smtClean="0">
                <a:solidFill>
                  <a:srgbClr val="D81E05"/>
                </a:solidFill>
              </a:rPr>
              <a:t>of</a:t>
            </a:r>
            <a:r>
              <a:rPr lang="sk-SK" sz="9600" b="1" dirty="0" smtClean="0">
                <a:solidFill>
                  <a:srgbClr val="D81E05"/>
                </a:solidFill>
              </a:rPr>
              <a:t> </a:t>
            </a:r>
            <a:r>
              <a:rPr lang="sk-SK" sz="9600" b="1" dirty="0" err="1" smtClean="0">
                <a:solidFill>
                  <a:srgbClr val="D81E05"/>
                </a:solidFill>
              </a:rPr>
              <a:t>real</a:t>
            </a:r>
            <a:r>
              <a:rPr lang="sk-SK" sz="9600" b="1" dirty="0" smtClean="0">
                <a:solidFill>
                  <a:srgbClr val="D81E05"/>
                </a:solidFill>
              </a:rPr>
              <a:t> </a:t>
            </a:r>
            <a:r>
              <a:rPr lang="sk-SK" sz="9600" b="1" dirty="0" err="1" smtClean="0">
                <a:solidFill>
                  <a:srgbClr val="D81E05"/>
                </a:solidFill>
              </a:rPr>
              <a:t>economic</a:t>
            </a:r>
            <a:r>
              <a:rPr lang="sk-SK" sz="9600" b="1" dirty="0" smtClean="0">
                <a:solidFill>
                  <a:srgbClr val="D81E05"/>
                </a:solidFill>
              </a:rPr>
              <a:t> </a:t>
            </a:r>
            <a:r>
              <a:rPr lang="sk-SK" sz="9600" b="1" dirty="0" err="1" smtClean="0">
                <a:solidFill>
                  <a:srgbClr val="D81E05"/>
                </a:solidFill>
              </a:rPr>
              <a:t>reforms</a:t>
            </a:r>
            <a:endParaRPr lang="sk-SK" sz="9600" b="1" dirty="0" smtClean="0">
              <a:solidFill>
                <a:srgbClr val="D81E05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sk-SK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recession</a:t>
            </a:r>
            <a:r>
              <a:rPr lang="sk-SK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1990-1993 II.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D81E05"/>
                </a:solidFill>
              </a:rPr>
              <a:t>Agreement on calm transition to market economy (1991)</a:t>
            </a:r>
            <a:endParaRPr lang="en-GB" sz="2400" dirty="0" smtClean="0"/>
          </a:p>
          <a:p>
            <a:pPr lvl="1"/>
            <a:r>
              <a:rPr lang="en-GB" sz="2000" dirty="0" smtClean="0"/>
              <a:t>program with quite </a:t>
            </a:r>
            <a:r>
              <a:rPr lang="en-GB" sz="2000" b="1" dirty="0" smtClean="0"/>
              <a:t>radical reforms </a:t>
            </a:r>
            <a:r>
              <a:rPr lang="en-GB" sz="2000" dirty="0" smtClean="0"/>
              <a:t>from Popov´s cabinet, supported by MMF</a:t>
            </a:r>
          </a:p>
          <a:p>
            <a:pPr lvl="1"/>
            <a:r>
              <a:rPr lang="en-GB" sz="2000" dirty="0" smtClean="0"/>
              <a:t>main </a:t>
            </a:r>
            <a:r>
              <a:rPr lang="en-GB" sz="2000" b="1" dirty="0" smtClean="0"/>
              <a:t>tasks</a:t>
            </a:r>
          </a:p>
          <a:p>
            <a:pPr lvl="2"/>
            <a:r>
              <a:rPr lang="en-GB" sz="1800" dirty="0" smtClean="0"/>
              <a:t>liberalization of prices and interest rates , restrictions on loans + stabilization of standard of living</a:t>
            </a:r>
          </a:p>
          <a:p>
            <a:pPr lvl="1"/>
            <a:r>
              <a:rPr lang="en-GB" sz="2000" b="1" dirty="0" smtClean="0"/>
              <a:t>measures</a:t>
            </a:r>
          </a:p>
          <a:p>
            <a:pPr lvl="2"/>
            <a:r>
              <a:rPr lang="en-GB" sz="1800" dirty="0" smtClean="0"/>
              <a:t>unification of exchange rate, free floating, devaluation of </a:t>
            </a:r>
            <a:r>
              <a:rPr lang="en-GB" sz="1800" dirty="0" err="1" smtClean="0"/>
              <a:t>lev</a:t>
            </a:r>
            <a:r>
              <a:rPr lang="en-GB" sz="1800" dirty="0" smtClean="0"/>
              <a:t>, inner convertibility</a:t>
            </a:r>
          </a:p>
          <a:p>
            <a:pPr lvl="2"/>
            <a:r>
              <a:rPr lang="en-GB" sz="1800" dirty="0" smtClean="0"/>
              <a:t>credit ceiling, high interest rates (in reality: not restrictive policy)</a:t>
            </a:r>
          </a:p>
          <a:p>
            <a:pPr lvl="2"/>
            <a:r>
              <a:rPr lang="en-GB" sz="1800" dirty="0" smtClean="0"/>
              <a:t>elimination of quantitative restrictions in foreign trade</a:t>
            </a:r>
          </a:p>
          <a:p>
            <a:pPr lvl="2"/>
            <a:r>
              <a:rPr lang="en-GB" sz="1800" dirty="0" smtClean="0"/>
              <a:t>fiscal reforms</a:t>
            </a:r>
          </a:p>
          <a:p>
            <a:pPr lvl="1"/>
            <a:r>
              <a:rPr lang="en-GB" sz="2000" dirty="0" smtClean="0"/>
              <a:t>first attempts for small-scale privatisation</a:t>
            </a:r>
          </a:p>
          <a:p>
            <a:pPr lvl="1"/>
            <a:r>
              <a:rPr lang="en-GB" sz="2000" b="1" dirty="0" smtClean="0"/>
              <a:t>outcomes</a:t>
            </a:r>
          </a:p>
          <a:p>
            <a:pPr lvl="2"/>
            <a:r>
              <a:rPr lang="en-GB" sz="1800" dirty="0" smtClean="0"/>
              <a:t>   of GDP, real wages and  foreign trade ;     of unemployment and prices</a:t>
            </a:r>
            <a:endParaRPr lang="en-GB" sz="1800" dirty="0"/>
          </a:p>
        </p:txBody>
      </p:sp>
      <p:sp>
        <p:nvSpPr>
          <p:cNvPr id="5" name="Šípka dolu 4"/>
          <p:cNvSpPr/>
          <p:nvPr/>
        </p:nvSpPr>
        <p:spPr>
          <a:xfrm>
            <a:off x="1619672" y="6093296"/>
            <a:ext cx="144016" cy="216024"/>
          </a:xfrm>
          <a:prstGeom prst="downArrow">
            <a:avLst/>
          </a:prstGeom>
          <a:solidFill>
            <a:srgbClr val="D81E05"/>
          </a:solidFill>
          <a:ln>
            <a:solidFill>
              <a:srgbClr val="D81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nahor 5"/>
          <p:cNvSpPr/>
          <p:nvPr/>
        </p:nvSpPr>
        <p:spPr>
          <a:xfrm>
            <a:off x="5436096" y="6021288"/>
            <a:ext cx="144016" cy="288032"/>
          </a:xfrm>
          <a:prstGeom prst="upArrow">
            <a:avLst/>
          </a:prstGeom>
          <a:solidFill>
            <a:srgbClr val="D81E05"/>
          </a:solidFill>
          <a:ln>
            <a:solidFill>
              <a:srgbClr val="D81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C</a:t>
            </a:r>
            <a:r>
              <a:rPr lang="en-US" sz="2800" dirty="0" smtClean="0"/>
              <a:t>hart </a:t>
            </a:r>
            <a:r>
              <a:rPr lang="sk-SK" sz="2800" dirty="0" smtClean="0"/>
              <a:t>2</a:t>
            </a:r>
            <a:r>
              <a:rPr lang="en-US" sz="2800" dirty="0" smtClean="0"/>
              <a:t>: </a:t>
            </a:r>
            <a:r>
              <a:rPr lang="sk-SK" sz="2800" dirty="0" err="1" smtClean="0"/>
              <a:t>Development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M2 in </a:t>
            </a:r>
            <a:r>
              <a:rPr lang="sk-SK" sz="2800" dirty="0" err="1" smtClean="0"/>
              <a:t>Bulgaria</a:t>
            </a:r>
            <a:r>
              <a:rPr lang="sk-SK" sz="2800" dirty="0" smtClean="0"/>
              <a:t> and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Czech</a:t>
            </a:r>
            <a:r>
              <a:rPr lang="sk-SK" sz="2800" dirty="0" smtClean="0"/>
              <a:t> </a:t>
            </a:r>
            <a:r>
              <a:rPr lang="sk-SK" sz="2800" dirty="0" err="1" smtClean="0"/>
              <a:t>Republic</a:t>
            </a:r>
            <a:r>
              <a:rPr lang="sk-SK" sz="2800" dirty="0" smtClean="0"/>
              <a:t>, 1992-2006 (% </a:t>
            </a:r>
            <a:r>
              <a:rPr lang="sk-SK" sz="2800" dirty="0" err="1" smtClean="0"/>
              <a:t>change</a:t>
            </a:r>
            <a:r>
              <a:rPr lang="sk-SK" sz="2800" dirty="0" smtClean="0"/>
              <a:t>)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6237312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cs-CZ" sz="1300" i="1" dirty="0" err="1" smtClean="0"/>
              <a:t>European</a:t>
            </a:r>
            <a:r>
              <a:rPr lang="cs-CZ" sz="1300" i="1" dirty="0" smtClean="0"/>
              <a:t> Bank </a:t>
            </a:r>
            <a:r>
              <a:rPr lang="cs-CZ" sz="1300" i="1" dirty="0" err="1" smtClean="0"/>
              <a:t>for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Reconstruction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and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Development</a:t>
            </a:r>
            <a:r>
              <a:rPr lang="cs-CZ" sz="1300" i="1" dirty="0" smtClean="0"/>
              <a:t> (EBRD): </a:t>
            </a:r>
            <a:r>
              <a:rPr lang="cs-CZ" sz="1300" i="1" dirty="0" err="1" smtClean="0"/>
              <a:t>Selected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economic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indicators</a:t>
            </a:r>
            <a:r>
              <a:rPr lang="cs-CZ" sz="1300" i="1" dirty="0" smtClean="0"/>
              <a:t> data, http://www.</a:t>
            </a:r>
            <a:r>
              <a:rPr lang="cs-CZ" sz="1300" i="1" dirty="0" err="1" smtClean="0"/>
              <a:t>ebrd.org</a:t>
            </a:r>
            <a:r>
              <a:rPr lang="cs-CZ" sz="1300" i="1" dirty="0" smtClean="0"/>
              <a:t>/country/</a:t>
            </a:r>
            <a:r>
              <a:rPr lang="cs-CZ" sz="1300" i="1" dirty="0" err="1" smtClean="0"/>
              <a:t>sector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econo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stats</a:t>
            </a:r>
            <a:r>
              <a:rPr lang="cs-CZ" sz="1300" i="1" dirty="0" smtClean="0"/>
              <a:t>/index.</a:t>
            </a:r>
            <a:r>
              <a:rPr lang="cs-CZ" sz="1300" i="1" dirty="0" err="1" smtClean="0"/>
              <a:t>htm</a:t>
            </a:r>
            <a:r>
              <a:rPr lang="cs-CZ" sz="1300" i="1" dirty="0" smtClean="0"/>
              <a:t> (29. 4. 2009)</a:t>
            </a:r>
            <a:endParaRPr lang="en-US" sz="1300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79" t="24858" r="27104" b="11753"/>
          <a:stretch>
            <a:fillRect/>
          </a:stretch>
        </p:blipFill>
        <p:spPr bwMode="auto">
          <a:xfrm>
            <a:off x="467544" y="1628800"/>
            <a:ext cx="8208912" cy="4608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sk-SK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recession</a:t>
            </a:r>
            <a:r>
              <a:rPr lang="sk-SK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1990-1993 III.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95537" y="4653134"/>
          <a:ext cx="8280919" cy="1512170"/>
        </p:xfrm>
        <a:graphic>
          <a:graphicData uri="http://schemas.openxmlformats.org/drawingml/2006/table">
            <a:tbl>
              <a:tblPr/>
              <a:tblGrid>
                <a:gridCol w="3065597"/>
                <a:gridCol w="1662808"/>
                <a:gridCol w="1738994"/>
                <a:gridCol w="1813520"/>
              </a:tblGrid>
              <a:tr h="3024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1989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1993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Change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Social</a:t>
                      </a:r>
                      <a:r>
                        <a:rPr lang="cs-CZ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10,4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15,8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5,4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Subventions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15,5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4,8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-10,7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Expenditures</a:t>
                      </a:r>
                      <a:r>
                        <a:rPr lang="cs-CZ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on </a:t>
                      </a:r>
                      <a:r>
                        <a:rPr lang="cs-CZ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capital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5,5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1,9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-3,6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cs-CZ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expenditures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61,5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51,2 </a:t>
                      </a:r>
                      <a:endParaRPr lang="sk-SK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-10,3 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95536" y="6237313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cs-CZ" sz="1400" i="1" dirty="0" err="1" smtClean="0"/>
              <a:t>Coricelli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Macroeconomic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Policies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and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Development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of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Markets</a:t>
            </a:r>
            <a:r>
              <a:rPr lang="cs-CZ" sz="1400" i="1" dirty="0" smtClean="0"/>
              <a:t> in </a:t>
            </a:r>
            <a:r>
              <a:rPr lang="cs-CZ" sz="1400" i="1" dirty="0" err="1" smtClean="0"/>
              <a:t>Transition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Economies</a:t>
            </a:r>
            <a:r>
              <a:rPr lang="cs-CZ" sz="1400" i="1" dirty="0" smtClean="0"/>
              <a:t>, 1998</a:t>
            </a:r>
            <a:endParaRPr lang="en-US" sz="1400" i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4293096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2</a:t>
            </a:r>
            <a:r>
              <a:rPr lang="en-US" b="1" dirty="0" smtClean="0"/>
              <a:t>: </a:t>
            </a:r>
            <a:r>
              <a:rPr lang="sk-SK" b="1" dirty="0" err="1" smtClean="0"/>
              <a:t>Government</a:t>
            </a:r>
            <a:r>
              <a:rPr lang="sk-SK" b="1" dirty="0" smtClean="0"/>
              <a:t> </a:t>
            </a:r>
            <a:r>
              <a:rPr lang="sk-SK" b="1" dirty="0" err="1" smtClean="0"/>
              <a:t>expenditures</a:t>
            </a:r>
            <a:r>
              <a:rPr lang="sk-SK" b="1" dirty="0" smtClean="0"/>
              <a:t> in </a:t>
            </a:r>
            <a:r>
              <a:rPr lang="sk-SK" b="1" dirty="0" err="1" smtClean="0"/>
              <a:t>Bulgaria</a:t>
            </a:r>
            <a:r>
              <a:rPr lang="sk-SK" b="1" dirty="0" smtClean="0"/>
              <a:t>  (% </a:t>
            </a:r>
            <a:r>
              <a:rPr lang="sk-SK" b="1" dirty="0" err="1" smtClean="0"/>
              <a:t>of</a:t>
            </a:r>
            <a:r>
              <a:rPr lang="sk-SK" b="1" dirty="0" smtClean="0"/>
              <a:t> GDP)</a:t>
            </a:r>
            <a:endParaRPr lang="en-US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67544" y="1340768"/>
            <a:ext cx="835292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b="1" noProof="0" dirty="0" smtClean="0"/>
              <a:t>Serious problems </a:t>
            </a:r>
            <a:r>
              <a:rPr lang="en-GB" sz="2400" noProof="0" dirty="0" smtClean="0"/>
              <a:t>with 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200" noProof="0" dirty="0" smtClean="0"/>
              <a:t>banking sector –&gt;  support of loss-maker state companies 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200" dirty="0" err="1" smtClean="0"/>
              <a:t>unsastainable</a:t>
            </a:r>
            <a:r>
              <a:rPr lang="en-GB" sz="2200" dirty="0" smtClean="0"/>
              <a:t> policy of CB</a:t>
            </a:r>
            <a:r>
              <a:rPr lang="en-GB" sz="2200" noProof="0" dirty="0" smtClean="0"/>
              <a:t> -&gt; dept monetization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200" b="1" dirty="0" smtClean="0"/>
              <a:t>f</a:t>
            </a:r>
            <a:r>
              <a:rPr lang="en-GB" sz="2200" b="1" noProof="0" dirty="0" err="1" smtClean="0"/>
              <a:t>iscal</a:t>
            </a:r>
            <a:r>
              <a:rPr lang="en-GB" sz="2200" b="1" noProof="0" dirty="0" smtClean="0"/>
              <a:t> discipline </a:t>
            </a:r>
            <a:r>
              <a:rPr lang="en-GB" sz="2200" noProof="0" dirty="0" smtClean="0"/>
              <a:t>-&gt; deficit, increasing dept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noProof="0" dirty="0" smtClean="0"/>
              <a:t>No progress in </a:t>
            </a:r>
            <a:r>
              <a:rPr lang="en-GB" sz="2400" b="1" noProof="0" dirty="0" smtClean="0"/>
              <a:t>privatization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1E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81E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restricitive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D81E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measures  + weak position of governments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D81E0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Chart</a:t>
            </a:r>
            <a:r>
              <a:rPr lang="sk-SK" sz="3200" dirty="0" smtClean="0"/>
              <a:t> 3: </a:t>
            </a:r>
            <a:r>
              <a:rPr lang="sk-SK" sz="3200" dirty="0" err="1" smtClean="0"/>
              <a:t>National</a:t>
            </a:r>
            <a:r>
              <a:rPr lang="sk-SK" sz="3200" dirty="0" smtClean="0"/>
              <a:t> </a:t>
            </a:r>
            <a:r>
              <a:rPr lang="sk-SK" sz="3200" dirty="0" err="1" smtClean="0"/>
              <a:t>savings</a:t>
            </a:r>
            <a:r>
              <a:rPr lang="sk-SK" sz="3200" dirty="0" smtClean="0"/>
              <a:t> in </a:t>
            </a:r>
            <a:r>
              <a:rPr lang="sk-SK" sz="3200" dirty="0" err="1" smtClean="0"/>
              <a:t>Bulgaria</a:t>
            </a:r>
            <a:r>
              <a:rPr lang="sk-SK" sz="3200" dirty="0" smtClean="0"/>
              <a:t> and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Czech</a:t>
            </a:r>
            <a:r>
              <a:rPr lang="sk-SK" sz="3200" dirty="0" smtClean="0"/>
              <a:t> </a:t>
            </a:r>
            <a:r>
              <a:rPr lang="sk-SK" sz="3200" dirty="0" err="1" smtClean="0"/>
              <a:t>Republic</a:t>
            </a:r>
            <a:r>
              <a:rPr lang="sk-SK" sz="3200" dirty="0" smtClean="0"/>
              <a:t>, 1980-2008 (% </a:t>
            </a:r>
            <a:r>
              <a:rPr lang="sk-SK" sz="3200" dirty="0" err="1" smtClean="0"/>
              <a:t>of</a:t>
            </a:r>
            <a:r>
              <a:rPr lang="sk-SK" sz="3200" dirty="0" smtClean="0"/>
              <a:t> GDP)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395536" y="6237313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cs-CZ" sz="1300" i="1" dirty="0" smtClean="0"/>
              <a:t>MMF: </a:t>
            </a:r>
            <a:r>
              <a:rPr lang="cs-CZ" sz="1300" i="1" dirty="0" err="1" smtClean="0"/>
              <a:t>World</a:t>
            </a:r>
            <a:r>
              <a:rPr lang="cs-CZ" sz="1300" i="1" dirty="0" smtClean="0"/>
              <a:t> Outlook </a:t>
            </a:r>
            <a:r>
              <a:rPr lang="cs-CZ" sz="1300" i="1" dirty="0" err="1" smtClean="0"/>
              <a:t>Database</a:t>
            </a:r>
            <a:r>
              <a:rPr lang="cs-CZ" sz="1300" i="1" dirty="0" smtClean="0"/>
              <a:t>, http://www.</a:t>
            </a:r>
            <a:r>
              <a:rPr lang="cs-CZ" sz="1300" i="1" dirty="0" err="1" smtClean="0"/>
              <a:t>imf.org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external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pubs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ft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weo</a:t>
            </a:r>
            <a:r>
              <a:rPr lang="cs-CZ" sz="1300" i="1" dirty="0" smtClean="0"/>
              <a:t>/2011/01/</a:t>
            </a:r>
            <a:r>
              <a:rPr lang="cs-CZ" sz="1300" i="1" dirty="0" err="1" smtClean="0"/>
              <a:t>weodata</a:t>
            </a:r>
            <a:r>
              <a:rPr lang="cs-CZ" sz="1300" i="1" dirty="0" smtClean="0"/>
              <a:t>/index.</a:t>
            </a:r>
            <a:r>
              <a:rPr lang="cs-CZ" sz="1300" i="1" dirty="0" err="1" smtClean="0"/>
              <a:t>aspx</a:t>
            </a:r>
            <a:r>
              <a:rPr lang="cs-CZ" sz="1300" i="1" dirty="0" smtClean="0"/>
              <a:t> (12. 7. 2011)</a:t>
            </a:r>
            <a:endParaRPr lang="en-US" sz="13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71" t="25861" r="26830" b="11671"/>
          <a:stretch>
            <a:fillRect/>
          </a:stretch>
        </p:blipFill>
        <p:spPr bwMode="auto">
          <a:xfrm>
            <a:off x="467544" y="1700808"/>
            <a:ext cx="8208912" cy="44644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k-SK" sz="42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sk-SK" sz="42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2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sk-SK" sz="42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1994-1995</a:t>
            </a:r>
            <a:endParaRPr lang="sk-SK" sz="4200" dirty="0">
              <a:solidFill>
                <a:srgbClr val="00A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95536" y="4653136"/>
          <a:ext cx="8274261" cy="1688596"/>
        </p:xfrm>
        <a:graphic>
          <a:graphicData uri="http://schemas.openxmlformats.org/drawingml/2006/table">
            <a:tbl>
              <a:tblPr/>
              <a:tblGrid>
                <a:gridCol w="864000"/>
                <a:gridCol w="712418"/>
                <a:gridCol w="710683"/>
                <a:gridCol w="569240"/>
                <a:gridCol w="569240"/>
                <a:gridCol w="569240"/>
                <a:gridCol w="569240"/>
                <a:gridCol w="569240"/>
                <a:gridCol w="569240"/>
                <a:gridCol w="569240"/>
                <a:gridCol w="569240"/>
                <a:gridCol w="569240"/>
                <a:gridCol w="864000"/>
              </a:tblGrid>
              <a:tr h="246004">
                <a:tc>
                  <a:txBody>
                    <a:bodyPr/>
                    <a:lstStyle/>
                    <a:p>
                      <a:pPr algn="l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1989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1991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  <a:endParaRPr lang="sk-SK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  <a:endParaRPr lang="sk-SK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sk-SK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sk-SK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sk-SK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2000-06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00">
                <a:tc grid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Share of administrative prices</a:t>
                      </a:r>
                      <a:r>
                        <a:rPr lang="en-GB" sz="1400" b="1" baseline="0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on </a:t>
                      </a:r>
                      <a:r>
                        <a:rPr lang="en-GB" sz="14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CPI</a:t>
                      </a:r>
                      <a:endParaRPr lang="en-GB" sz="16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Bulgaria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46,0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52,0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14,4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15,8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20-24,7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27,9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10,9-19,7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00">
                <a:tc grid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Tariff returns as % of imports</a:t>
                      </a:r>
                      <a:endParaRPr lang="en-GB" sz="16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Bulgaria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13,9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8,0-10,6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0,2-1,1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95536" y="6454497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100" i="1" dirty="0" err="1" smtClean="0"/>
              <a:t>Source</a:t>
            </a:r>
            <a:r>
              <a:rPr lang="sk-SK" sz="1100" i="1" dirty="0" smtClean="0"/>
              <a:t>: </a:t>
            </a:r>
            <a:r>
              <a:rPr lang="cs-CZ" sz="1100" i="1" dirty="0" err="1" smtClean="0"/>
              <a:t>European</a:t>
            </a:r>
            <a:r>
              <a:rPr lang="cs-CZ" sz="1100" i="1" dirty="0" smtClean="0"/>
              <a:t> Bank </a:t>
            </a:r>
            <a:r>
              <a:rPr lang="cs-CZ" sz="1100" i="1" dirty="0" err="1" smtClean="0"/>
              <a:t>for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Reconstruction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and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Development</a:t>
            </a:r>
            <a:r>
              <a:rPr lang="cs-CZ" sz="1100" i="1" dirty="0" smtClean="0"/>
              <a:t> (EBRD): </a:t>
            </a:r>
            <a:r>
              <a:rPr lang="cs-CZ" sz="1100" i="1" dirty="0" err="1" smtClean="0"/>
              <a:t>Selected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economic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indicators</a:t>
            </a:r>
            <a:r>
              <a:rPr lang="cs-CZ" sz="1100" i="1" dirty="0" smtClean="0"/>
              <a:t> data, http://www.</a:t>
            </a:r>
            <a:r>
              <a:rPr lang="cs-CZ" sz="1100" i="1" dirty="0" err="1" smtClean="0"/>
              <a:t>ebrd.org</a:t>
            </a:r>
            <a:r>
              <a:rPr lang="cs-CZ" sz="1100" i="1" dirty="0" smtClean="0"/>
              <a:t>/country/</a:t>
            </a:r>
            <a:r>
              <a:rPr lang="cs-CZ" sz="1100" i="1" dirty="0" err="1" smtClean="0"/>
              <a:t>sector</a:t>
            </a:r>
            <a:r>
              <a:rPr lang="cs-CZ" sz="1100" i="1" dirty="0" smtClean="0"/>
              <a:t>/</a:t>
            </a:r>
            <a:r>
              <a:rPr lang="cs-CZ" sz="1100" i="1" dirty="0" err="1" smtClean="0"/>
              <a:t>econo</a:t>
            </a:r>
            <a:r>
              <a:rPr lang="cs-CZ" sz="1100" i="1" dirty="0" smtClean="0"/>
              <a:t>/</a:t>
            </a:r>
            <a:r>
              <a:rPr lang="cs-CZ" sz="1100" i="1" dirty="0" err="1" smtClean="0"/>
              <a:t>stats</a:t>
            </a:r>
            <a:r>
              <a:rPr lang="cs-CZ" sz="1100" i="1" dirty="0" smtClean="0"/>
              <a:t>/index.</a:t>
            </a:r>
            <a:r>
              <a:rPr lang="cs-CZ" sz="1100" i="1" dirty="0" err="1" smtClean="0"/>
              <a:t>htm</a:t>
            </a:r>
            <a:r>
              <a:rPr lang="cs-CZ" sz="1100" i="1" dirty="0" smtClean="0"/>
              <a:t> (29. 4. 2009)</a:t>
            </a:r>
            <a:endParaRPr lang="en-US" sz="1100" i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221088"/>
            <a:ext cx="88924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kumimoji="0" lang="sk-SK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</a:t>
            </a:r>
            <a:r>
              <a:rPr lang="sk-SK" sz="2100" b="1" dirty="0" smtClean="0">
                <a:latin typeface="+mj-lt"/>
                <a:ea typeface="+mj-ea"/>
                <a:cs typeface="+mj-cs"/>
              </a:rPr>
              <a:t>3</a:t>
            </a:r>
            <a:r>
              <a:rPr lang="en-US" sz="2100" b="1" dirty="0" smtClean="0"/>
              <a:t>:</a:t>
            </a:r>
            <a:r>
              <a:rPr lang="sk-SK" sz="2100" b="1" dirty="0" smtClean="0"/>
              <a:t> </a:t>
            </a:r>
            <a:r>
              <a:rPr lang="sk-SK" sz="2100" b="1" dirty="0" err="1" smtClean="0"/>
              <a:t>Selected</a:t>
            </a:r>
            <a:r>
              <a:rPr lang="sk-SK" sz="2100" b="1" dirty="0" smtClean="0"/>
              <a:t> </a:t>
            </a:r>
            <a:r>
              <a:rPr lang="sk-SK" sz="2100" b="1" dirty="0" err="1" smtClean="0"/>
              <a:t>statistics</a:t>
            </a:r>
            <a:r>
              <a:rPr lang="sk-SK" sz="2100" b="1" dirty="0" smtClean="0"/>
              <a:t> </a:t>
            </a:r>
            <a:r>
              <a:rPr lang="sk-SK" sz="2100" b="1" dirty="0" err="1" smtClean="0"/>
              <a:t>of</a:t>
            </a:r>
            <a:r>
              <a:rPr lang="sk-SK" sz="2100" b="1" dirty="0" smtClean="0"/>
              <a:t> </a:t>
            </a:r>
            <a:r>
              <a:rPr lang="sk-SK" sz="2100" b="1" dirty="0" err="1" smtClean="0"/>
              <a:t>economic</a:t>
            </a:r>
            <a:r>
              <a:rPr lang="sk-SK" sz="2100" b="1" dirty="0" smtClean="0"/>
              <a:t> </a:t>
            </a:r>
            <a:r>
              <a:rPr lang="sk-SK" sz="2100" b="1" dirty="0" err="1" smtClean="0"/>
              <a:t>environment</a:t>
            </a:r>
            <a:r>
              <a:rPr lang="sk-SK" sz="2100" b="1" dirty="0" smtClean="0"/>
              <a:t>  in </a:t>
            </a:r>
            <a:r>
              <a:rPr lang="sk-SK" sz="2100" b="1" dirty="0" err="1" smtClean="0"/>
              <a:t>Bulgaria</a:t>
            </a:r>
            <a:r>
              <a:rPr lang="sk-SK" sz="2100" b="1" dirty="0" smtClean="0"/>
              <a:t> and </a:t>
            </a:r>
            <a:r>
              <a:rPr lang="sk-SK" sz="2100" b="1" dirty="0" err="1" smtClean="0"/>
              <a:t>the</a:t>
            </a:r>
            <a:r>
              <a:rPr lang="sk-SK" sz="2100" b="1" dirty="0" smtClean="0"/>
              <a:t> </a:t>
            </a:r>
            <a:r>
              <a:rPr lang="sk-SK" sz="2100" b="1" dirty="0" err="1" smtClean="0"/>
              <a:t>Czech</a:t>
            </a:r>
            <a:r>
              <a:rPr lang="sk-SK" sz="2100" b="1" dirty="0" smtClean="0"/>
              <a:t> </a:t>
            </a:r>
            <a:r>
              <a:rPr lang="sk-SK" sz="2100" b="1" dirty="0" err="1" smtClean="0"/>
              <a:t>Republic</a:t>
            </a:r>
            <a:r>
              <a:rPr lang="sk-SK" sz="2100" b="1" dirty="0" smtClean="0"/>
              <a:t>, 1989-2006</a:t>
            </a:r>
            <a:endParaRPr lang="en-US" sz="21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251520" y="980728"/>
            <a:ext cx="88924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D81E05"/>
                </a:solidFill>
              </a:rPr>
              <a:t>Problems 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000" b="1" dirty="0" smtClean="0"/>
              <a:t>foreign dept - </a:t>
            </a:r>
            <a:r>
              <a:rPr lang="en-GB" sz="2000" dirty="0" smtClean="0"/>
              <a:t>ongoing monetization, agreement with London creditors club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000" b="1" dirty="0" smtClean="0"/>
              <a:t>unstable monetary policy </a:t>
            </a:r>
            <a:r>
              <a:rPr lang="en-GB" sz="2000" dirty="0" smtClean="0"/>
              <a:t>– inflation, devaluation, lack of foreign reserves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000" b="1" noProof="0" dirty="0" smtClean="0"/>
              <a:t>unemployment</a:t>
            </a:r>
            <a:r>
              <a:rPr lang="en-GB" sz="2000" noProof="0" dirty="0" smtClean="0">
                <a:solidFill>
                  <a:srgbClr val="D81E05"/>
                </a:solidFill>
              </a:rPr>
              <a:t> </a:t>
            </a:r>
            <a:r>
              <a:rPr lang="en-GB" sz="2000" noProof="0" dirty="0" smtClean="0"/>
              <a:t>and </a:t>
            </a:r>
            <a:r>
              <a:rPr lang="en-GB" sz="2000" b="1" noProof="0" dirty="0" smtClean="0"/>
              <a:t>income inequality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2000" dirty="0" smtClean="0"/>
              <a:t>weak position of the </a:t>
            </a:r>
            <a:r>
              <a:rPr lang="en-GB" sz="2000" b="1" dirty="0" smtClean="0"/>
              <a:t>banking sector </a:t>
            </a:r>
            <a:r>
              <a:rPr lang="en-GB" sz="2000" dirty="0" smtClean="0"/>
              <a:t>+ poor regulation</a:t>
            </a:r>
            <a:endParaRPr lang="en-GB" sz="2000" b="1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rgbClr val="D81E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Attempts of new government </a:t>
            </a:r>
            <a:endParaRPr lang="en-GB" sz="2000" dirty="0" smtClean="0"/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 the role of state </a:t>
            </a:r>
            <a:r>
              <a:rPr kumimoji="0" lang="cs-CZ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cs-CZ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</a:t>
            </a:r>
            <a:r>
              <a:rPr kumimoji="0" lang="cs-CZ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regulations</a:t>
            </a:r>
            <a:r>
              <a:rPr kumimoji="0" lang="cs-CZ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cs-CZ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protectionism</a:t>
            </a:r>
            <a:endParaRPr kumimoji="0" lang="cs-CZ" sz="20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GB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GB" sz="2000" b="1" dirty="0" smtClean="0"/>
              <a:t>rivatisation</a:t>
            </a:r>
            <a:endParaRPr lang="en-GB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A47D"/>
                </a:solidFill>
              </a:rPr>
              <a:t>Positive development </a:t>
            </a:r>
            <a:r>
              <a:rPr lang="en-GB" sz="2000" dirty="0" smtClean="0"/>
              <a:t>of main indicators  (except some surprising facts)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and stabilization 1996-199</a:t>
            </a:r>
            <a:r>
              <a:rPr lang="sk-SK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I.</a:t>
            </a:r>
            <a:endParaRPr lang="en-GB" dirty="0">
              <a:solidFill>
                <a:srgbClr val="00A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448272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First steps  of CB to crisis already in 1995</a:t>
            </a:r>
          </a:p>
          <a:p>
            <a:endParaRPr lang="en-GB" sz="400" dirty="0" smtClean="0"/>
          </a:p>
          <a:p>
            <a:r>
              <a:rPr lang="en-GB" sz="2600" b="1" dirty="0" smtClean="0">
                <a:solidFill>
                  <a:srgbClr val="D81E05"/>
                </a:solidFill>
              </a:rPr>
              <a:t>Dramatic situation in 1996</a:t>
            </a:r>
          </a:p>
          <a:p>
            <a:pPr lvl="1"/>
            <a:r>
              <a:rPr lang="en-GB" sz="2200" dirty="0" smtClean="0"/>
              <a:t>collapse of fixed </a:t>
            </a:r>
            <a:r>
              <a:rPr lang="en-GB" sz="2200" dirty="0" smtClean="0">
                <a:hlinkClick r:id="rId2" action="ppaction://hlinksldjump"/>
              </a:rPr>
              <a:t>exchange rate </a:t>
            </a:r>
            <a:r>
              <a:rPr lang="en-GB" sz="2200" dirty="0" smtClean="0"/>
              <a:t>-&gt; inflation, depletion of foreign reserves, loss of credibility, dollarization</a:t>
            </a:r>
          </a:p>
          <a:p>
            <a:pPr lvl="1"/>
            <a:r>
              <a:rPr lang="en-GB" sz="2200" dirty="0" smtClean="0"/>
              <a:t>problems in financial sector  -&gt; bankrupts and bank </a:t>
            </a:r>
            <a:r>
              <a:rPr lang="en-GB" sz="2200" dirty="0" smtClean="0"/>
              <a:t>runs</a:t>
            </a:r>
            <a:r>
              <a:rPr lang="cs-CZ" sz="2200" dirty="0" smtClean="0"/>
              <a:t> (9 </a:t>
            </a:r>
            <a:r>
              <a:rPr lang="cs-CZ" sz="2200" dirty="0" err="1" smtClean="0"/>
              <a:t>out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10)</a:t>
            </a:r>
            <a:endParaRPr lang="en-GB" sz="2200" dirty="0" smtClean="0"/>
          </a:p>
          <a:p>
            <a:pPr lvl="1"/>
            <a:r>
              <a:rPr lang="en-GB" sz="2200" dirty="0" smtClean="0"/>
              <a:t>fiscal problems -&gt; budget deficit, public </a:t>
            </a:r>
            <a:r>
              <a:rPr lang="en-GB" sz="2200" dirty="0" smtClean="0"/>
              <a:t>de</a:t>
            </a:r>
            <a:r>
              <a:rPr lang="cs-CZ" sz="2200" dirty="0" smtClean="0"/>
              <a:t>b</a:t>
            </a:r>
            <a:r>
              <a:rPr lang="en-GB" sz="2200" dirty="0" smtClean="0"/>
              <a:t>t</a:t>
            </a:r>
            <a:r>
              <a:rPr lang="en-GB" sz="2200" dirty="0" smtClean="0"/>
              <a:t>, </a:t>
            </a:r>
          </a:p>
          <a:p>
            <a:pPr lvl="1"/>
            <a:endParaRPr lang="sk-SK" sz="600" dirty="0" smtClean="0"/>
          </a:p>
          <a:p>
            <a:pPr lvl="1"/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/>
        </p:nvGraphicFramePr>
        <p:xfrm>
          <a:off x="323528" y="4509122"/>
          <a:ext cx="8640962" cy="1872204"/>
        </p:xfrm>
        <a:graphic>
          <a:graphicData uri="http://schemas.openxmlformats.org/drawingml/2006/table">
            <a:tbl>
              <a:tblPr/>
              <a:tblGrid>
                <a:gridCol w="1107048"/>
                <a:gridCol w="772939"/>
                <a:gridCol w="618352"/>
                <a:gridCol w="618352"/>
                <a:gridCol w="618352"/>
                <a:gridCol w="618352"/>
                <a:gridCol w="618352"/>
                <a:gridCol w="598404"/>
                <a:gridCol w="598404"/>
                <a:gridCol w="598404"/>
                <a:gridCol w="598404"/>
                <a:gridCol w="598404"/>
                <a:gridCol w="677195"/>
              </a:tblGrid>
              <a:tr h="312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Country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Total budget deficit</a:t>
                      </a:r>
                      <a:endParaRPr lang="en-GB" sz="16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Financing</a:t>
                      </a:r>
                      <a:r>
                        <a:rPr lang="en-GB" sz="16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by central bank</a:t>
                      </a:r>
                      <a:endParaRPr lang="en-GB" sz="16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Bulgaria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-5.2 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-10.9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-5.8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-6.3.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-13.3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-2.6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11.0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5.5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4.9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14.5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-0.1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-1.2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-1.8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-1.2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-2.1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-2.1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-2.4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-1.0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-0.8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Hungary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-6.9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-8.5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-8.3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-7.1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-3.1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-4.6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16.5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13.2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11.2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7.3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Poland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-7.5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-4.0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-2.0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-2.7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-2.5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-2.3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  <a:cs typeface="Times New Roman"/>
                        </a:rPr>
                        <a:t>5.2</a:t>
                      </a:r>
                      <a:endParaRPr lang="sk-SK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51520" y="3933056"/>
            <a:ext cx="88924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</a:t>
            </a:r>
            <a:r>
              <a:rPr lang="sk-SK" b="1" dirty="0" smtClean="0">
                <a:latin typeface="+mj-lt"/>
                <a:ea typeface="+mj-ea"/>
                <a:cs typeface="+mj-cs"/>
              </a:rPr>
              <a:t>4</a:t>
            </a:r>
            <a:r>
              <a:rPr lang="en-US" b="1" dirty="0" smtClean="0"/>
              <a:t>:</a:t>
            </a:r>
            <a:r>
              <a:rPr lang="sk-SK" b="1" dirty="0" smtClean="0"/>
              <a:t> </a:t>
            </a:r>
            <a:r>
              <a:rPr lang="sk-SK" b="1" dirty="0" err="1" smtClean="0"/>
              <a:t>Total</a:t>
            </a:r>
            <a:r>
              <a:rPr lang="sk-SK" b="1" dirty="0" smtClean="0"/>
              <a:t> </a:t>
            </a:r>
            <a:r>
              <a:rPr lang="sk-SK" b="1" dirty="0" err="1" smtClean="0"/>
              <a:t>balance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public</a:t>
            </a:r>
            <a:r>
              <a:rPr lang="sk-SK" b="1" dirty="0" smtClean="0"/>
              <a:t> </a:t>
            </a:r>
            <a:r>
              <a:rPr lang="sk-SK" b="1" dirty="0" err="1" smtClean="0"/>
              <a:t>finances</a:t>
            </a:r>
            <a:r>
              <a:rPr lang="sk-SK" b="1" dirty="0" smtClean="0"/>
              <a:t> and </a:t>
            </a:r>
            <a:r>
              <a:rPr lang="sk-SK" b="1" dirty="0" err="1" smtClean="0"/>
              <a:t>central</a:t>
            </a:r>
            <a:r>
              <a:rPr lang="sk-SK" b="1" dirty="0" smtClean="0"/>
              <a:t> </a:t>
            </a:r>
            <a:r>
              <a:rPr lang="sk-SK" b="1" dirty="0" err="1" smtClean="0"/>
              <a:t>bank´s</a:t>
            </a:r>
            <a:r>
              <a:rPr lang="sk-SK" b="1" dirty="0" smtClean="0"/>
              <a:t> </a:t>
            </a:r>
            <a:r>
              <a:rPr lang="sk-SK" b="1" dirty="0" err="1" smtClean="0"/>
              <a:t>financing</a:t>
            </a:r>
            <a:r>
              <a:rPr lang="sk-SK" b="1" dirty="0" smtClean="0"/>
              <a:t>, 1992-1997 (% </a:t>
            </a:r>
            <a:r>
              <a:rPr lang="sk-SK" b="1" dirty="0" err="1" smtClean="0"/>
              <a:t>of</a:t>
            </a:r>
            <a:r>
              <a:rPr lang="sk-SK" b="1" dirty="0" smtClean="0"/>
              <a:t> GDP)</a:t>
            </a:r>
            <a:endParaRPr lang="sk-SK" sz="1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6381328"/>
            <a:ext cx="8892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Source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Dabrowski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Disinflation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Strategies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and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thein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Effectiveness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Transition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Economies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2003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>
                <a:hlinkClick r:id="rId2" action="ppaction://hlinksldjump"/>
              </a:rPr>
              <a:t>Chart</a:t>
            </a:r>
            <a:r>
              <a:rPr lang="sk-SK" sz="3200" dirty="0" smtClean="0">
                <a:hlinkClick r:id="rId2" action="ppaction://hlinksldjump"/>
              </a:rPr>
              <a:t> 4</a:t>
            </a:r>
            <a:r>
              <a:rPr lang="sk-SK" sz="3200" dirty="0" smtClean="0"/>
              <a:t>: Exchange rate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Bulgarian</a:t>
            </a:r>
            <a:r>
              <a:rPr lang="sk-SK" sz="3200" dirty="0" smtClean="0"/>
              <a:t> </a:t>
            </a:r>
            <a:r>
              <a:rPr lang="sk-SK" sz="3200" dirty="0" smtClean="0"/>
              <a:t>lev to </a:t>
            </a:r>
            <a:r>
              <a:rPr lang="sk-SK" sz="3200" dirty="0" err="1" smtClean="0"/>
              <a:t>american</a:t>
            </a:r>
            <a:r>
              <a:rPr lang="sk-SK" sz="3200" dirty="0" smtClean="0"/>
              <a:t> </a:t>
            </a:r>
            <a:r>
              <a:rPr lang="sk-SK" sz="3200" dirty="0" err="1" smtClean="0"/>
              <a:t>dollar</a:t>
            </a:r>
            <a:r>
              <a:rPr lang="sk-SK" sz="3200" dirty="0" smtClean="0"/>
              <a:t>, 1991-2000 ()</a:t>
            </a:r>
            <a:endParaRPr lang="sk-SK" sz="3200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59" t="24112" r="27129" b="13005"/>
          <a:stretch>
            <a:fillRect/>
          </a:stretch>
        </p:blipFill>
        <p:spPr bwMode="auto">
          <a:xfrm>
            <a:off x="395536" y="1628800"/>
            <a:ext cx="8280920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6237313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cs-CZ" sz="1300" i="1" dirty="0" err="1" smtClean="0"/>
              <a:t>Bulgarian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National</a:t>
            </a:r>
            <a:r>
              <a:rPr lang="cs-CZ" sz="1300" i="1" dirty="0" smtClean="0"/>
              <a:t> Bank, http://www.</a:t>
            </a:r>
            <a:r>
              <a:rPr lang="cs-CZ" sz="1300" i="1" dirty="0" err="1" smtClean="0"/>
              <a:t>bnb.bg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bnbweb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groups</a:t>
            </a:r>
            <a:r>
              <a:rPr lang="cs-CZ" sz="1300" i="1" dirty="0" smtClean="0"/>
              <a:t>/public/</a:t>
            </a:r>
            <a:r>
              <a:rPr lang="cs-CZ" sz="1300" i="1" dirty="0" err="1" smtClean="0"/>
              <a:t>documents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bnb</a:t>
            </a:r>
            <a:r>
              <a:rPr lang="cs-CZ" sz="1300" i="1" dirty="0" smtClean="0"/>
              <a:t>_</a:t>
            </a:r>
            <a:r>
              <a:rPr lang="cs-CZ" sz="1300" i="1" dirty="0" err="1" smtClean="0"/>
              <a:t>download</a:t>
            </a:r>
            <a:r>
              <a:rPr lang="cs-CZ" sz="1300" i="1" dirty="0" smtClean="0"/>
              <a:t>/s_</a:t>
            </a:r>
            <a:r>
              <a:rPr lang="cs-CZ" sz="1300" i="1" dirty="0" err="1" smtClean="0"/>
              <a:t>monthly</a:t>
            </a:r>
            <a:r>
              <a:rPr lang="cs-CZ" sz="1300" i="1" dirty="0" smtClean="0"/>
              <a:t>_</a:t>
            </a:r>
            <a:r>
              <a:rPr lang="cs-CZ" sz="1300" i="1" dirty="0" err="1" smtClean="0"/>
              <a:t>exr</a:t>
            </a:r>
            <a:r>
              <a:rPr lang="cs-CZ" sz="1300" i="1" dirty="0" smtClean="0"/>
              <a:t>_</a:t>
            </a:r>
            <a:r>
              <a:rPr lang="cs-CZ" sz="1300" i="1" dirty="0" err="1" smtClean="0"/>
              <a:t>en.xls</a:t>
            </a:r>
            <a:r>
              <a:rPr lang="cs-CZ" sz="1300" i="1" dirty="0" smtClean="0"/>
              <a:t> (12. 7. 2011)</a:t>
            </a:r>
            <a:endParaRPr lang="en-US" sz="1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51520" y="404664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GB" sz="44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Crisis and stabilization 1996-199</a:t>
            </a:r>
            <a:r>
              <a:rPr lang="sk-SK" sz="44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 II.</a:t>
            </a:r>
            <a:endParaRPr lang="sk-SK" sz="4400" dirty="0">
              <a:solidFill>
                <a:srgbClr val="00A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55576" y="30689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395532" y="5500862"/>
          <a:ext cx="8424939" cy="792000"/>
        </p:xfrm>
        <a:graphic>
          <a:graphicData uri="http://schemas.openxmlformats.org/drawingml/2006/table">
            <a:tbl>
              <a:tblPr/>
              <a:tblGrid>
                <a:gridCol w="1008116"/>
                <a:gridCol w="676378"/>
                <a:gridCol w="842247"/>
                <a:gridCol w="842247"/>
                <a:gridCol w="842247"/>
                <a:gridCol w="842247"/>
                <a:gridCol w="842247"/>
                <a:gridCol w="843070"/>
                <a:gridCol w="843070"/>
                <a:gridCol w="843070"/>
              </a:tblGrid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1991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Bulgaria</a:t>
                      </a:r>
                      <a:endParaRPr lang="sk-SK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61,2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65,9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62,7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55,7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50,8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34,8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29,6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  <a:cs typeface="Times New Roman"/>
                        </a:rPr>
                        <a:t>40,2</a:t>
                      </a:r>
                      <a:endParaRPr lang="sk-S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323528" y="5157192"/>
            <a:ext cx="86044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b="1" dirty="0" smtClean="0">
                <a:latin typeface="+mj-lt"/>
                <a:ea typeface="+mj-ea"/>
                <a:cs typeface="+mj-cs"/>
              </a:rPr>
              <a:t>Table 5</a:t>
            </a:r>
            <a:r>
              <a:rPr lang="en-US" b="1" dirty="0" smtClean="0">
                <a:latin typeface="+mj-lt"/>
                <a:ea typeface="+mj-ea"/>
                <a:cs typeface="+mj-cs"/>
              </a:rPr>
              <a:t>:</a:t>
            </a:r>
            <a:r>
              <a:rPr lang="sk-SK" b="1" dirty="0" smtClean="0">
                <a:latin typeface="+mj-lt"/>
                <a:ea typeface="+mj-ea"/>
                <a:cs typeface="+mj-cs"/>
              </a:rPr>
              <a:t> </a:t>
            </a:r>
            <a:r>
              <a:rPr lang="sk-SK" b="1" dirty="0" err="1" smtClean="0">
                <a:latin typeface="+mj-lt"/>
                <a:ea typeface="+mj-ea"/>
                <a:cs typeface="+mj-cs"/>
              </a:rPr>
              <a:t>Real</a:t>
            </a:r>
            <a:r>
              <a:rPr lang="sk-SK" b="1" dirty="0" smtClean="0">
                <a:latin typeface="+mj-lt"/>
                <a:ea typeface="+mj-ea"/>
                <a:cs typeface="+mj-cs"/>
              </a:rPr>
              <a:t> </a:t>
            </a:r>
            <a:r>
              <a:rPr lang="sk-SK" b="1" dirty="0" err="1" smtClean="0">
                <a:latin typeface="+mj-lt"/>
                <a:ea typeface="+mj-ea"/>
                <a:cs typeface="+mj-cs"/>
              </a:rPr>
              <a:t>income</a:t>
            </a:r>
            <a:r>
              <a:rPr lang="sk-SK" b="1" dirty="0" smtClean="0">
                <a:latin typeface="+mj-lt"/>
                <a:ea typeface="+mj-ea"/>
                <a:cs typeface="+mj-cs"/>
              </a:rPr>
              <a:t>, </a:t>
            </a:r>
            <a:r>
              <a:rPr lang="cs-CZ" b="1" dirty="0" smtClean="0">
                <a:latin typeface="+mj-lt"/>
                <a:ea typeface="+mj-ea"/>
                <a:cs typeface="+mj-cs"/>
              </a:rPr>
              <a:t>1989-1998 (1990=100</a:t>
            </a:r>
            <a:r>
              <a:rPr lang="cs-CZ" dirty="0" smtClean="0"/>
              <a:t>)</a:t>
            </a:r>
            <a:endParaRPr lang="sk-SK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6381328"/>
            <a:ext cx="35260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Source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lang="cs-CZ" sz="1200" i="1" dirty="0" err="1" smtClean="0"/>
              <a:t>Stattev</a:t>
            </a:r>
            <a:r>
              <a:rPr lang="cs-CZ" sz="1200" i="1" dirty="0" smtClean="0"/>
              <a:t>, </a:t>
            </a:r>
            <a:r>
              <a:rPr lang="cs-CZ" sz="1200" i="1" dirty="0" err="1" smtClean="0"/>
              <a:t>Bulgarian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Transition</a:t>
            </a:r>
            <a:r>
              <a:rPr lang="cs-CZ" sz="1200" i="1" dirty="0" smtClean="0"/>
              <a:t>, 2001</a:t>
            </a:r>
            <a:endParaRPr lang="sk-SK" sz="1200" dirty="0"/>
          </a:p>
        </p:txBody>
      </p:sp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3672408"/>
          </a:xfrm>
        </p:spPr>
        <p:txBody>
          <a:bodyPr>
            <a:normAutofit/>
          </a:bodyPr>
          <a:lstStyle/>
          <a:p>
            <a:r>
              <a:rPr lang="en-GB" sz="2200" b="1" dirty="0" smtClean="0"/>
              <a:t>Failed stabilization program </a:t>
            </a:r>
            <a:r>
              <a:rPr lang="en-GB" sz="2200" dirty="0" smtClean="0"/>
              <a:t>as answer</a:t>
            </a:r>
          </a:p>
          <a:p>
            <a:pPr lvl="1"/>
            <a:r>
              <a:rPr lang="en-GB" sz="2200" dirty="0" smtClean="0"/>
              <a:t>monetary restrictions (high interest rates) but </a:t>
            </a:r>
            <a:r>
              <a:rPr lang="en-GB" sz="2200" dirty="0" smtClean="0"/>
              <a:t>de</a:t>
            </a:r>
            <a:r>
              <a:rPr lang="cs-CZ" sz="2200" dirty="0" smtClean="0"/>
              <a:t>b</a:t>
            </a:r>
            <a:r>
              <a:rPr lang="en-GB" sz="2200" dirty="0" smtClean="0"/>
              <a:t>t </a:t>
            </a:r>
            <a:r>
              <a:rPr lang="en-GB" sz="2200" dirty="0" smtClean="0"/>
              <a:t>monetization -&gt; inflation and increase of </a:t>
            </a:r>
            <a:r>
              <a:rPr lang="en-GB" sz="2200" dirty="0" smtClean="0"/>
              <a:t>de</a:t>
            </a:r>
            <a:r>
              <a:rPr lang="cs-CZ" sz="2200" dirty="0" smtClean="0"/>
              <a:t>b</a:t>
            </a:r>
            <a:r>
              <a:rPr lang="en-GB" sz="2200" dirty="0" smtClean="0"/>
              <a:t>t </a:t>
            </a:r>
            <a:r>
              <a:rPr lang="en-GB" sz="2200" dirty="0" smtClean="0"/>
              <a:t>services</a:t>
            </a:r>
          </a:p>
          <a:p>
            <a:pPr lvl="1"/>
            <a:r>
              <a:rPr lang="en-GB" sz="2200" dirty="0" smtClean="0"/>
              <a:t>support of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en-GB" sz="2200" b="1" dirty="0" smtClean="0"/>
              <a:t>MMF</a:t>
            </a:r>
            <a:endParaRPr lang="en-GB" sz="2200" b="1" dirty="0" smtClean="0"/>
          </a:p>
          <a:p>
            <a:pPr lvl="1"/>
            <a:endParaRPr lang="en-GB" sz="500" dirty="0" smtClean="0"/>
          </a:p>
          <a:p>
            <a:r>
              <a:rPr lang="en-GB" sz="2200" dirty="0" smtClean="0"/>
              <a:t> Voucher </a:t>
            </a:r>
            <a:r>
              <a:rPr lang="en-GB" sz="2200" b="1" dirty="0" smtClean="0"/>
              <a:t>privatization </a:t>
            </a:r>
            <a:r>
              <a:rPr lang="en-GB" sz="2200" dirty="0" smtClean="0"/>
              <a:t>since 1996</a:t>
            </a:r>
          </a:p>
          <a:p>
            <a:pPr lvl="1"/>
            <a:r>
              <a:rPr lang="en-GB" sz="2200" dirty="0" smtClean="0"/>
              <a:t>Only fifth  state ownership + low attendance</a:t>
            </a:r>
          </a:p>
          <a:p>
            <a:r>
              <a:rPr lang="en-GB" sz="2200" dirty="0" smtClean="0"/>
              <a:t>Catastrophic econ situation + strikes and conflicts in 1996</a:t>
            </a:r>
          </a:p>
          <a:p>
            <a:r>
              <a:rPr lang="en-GB" sz="2200" b="1" dirty="0" smtClean="0">
                <a:solidFill>
                  <a:srgbClr val="D81E05"/>
                </a:solidFill>
              </a:rPr>
              <a:t>Peek of the crisis in 1997 </a:t>
            </a:r>
            <a:r>
              <a:rPr lang="en-GB" sz="2200" dirty="0" smtClean="0"/>
              <a:t>-&gt;   of GDP and real incomes,    poverty, lack of basic foods, depreciation + resignation of  </a:t>
            </a:r>
            <a:r>
              <a:rPr lang="en-GB" sz="2200" dirty="0" err="1" smtClean="0"/>
              <a:t>Videnov</a:t>
            </a:r>
            <a:endParaRPr lang="en-GB" sz="2200" dirty="0"/>
          </a:p>
        </p:txBody>
      </p:sp>
      <p:sp>
        <p:nvSpPr>
          <p:cNvPr id="12" name="Šípka dolu 11"/>
          <p:cNvSpPr/>
          <p:nvPr/>
        </p:nvSpPr>
        <p:spPr>
          <a:xfrm>
            <a:off x="4067944" y="4293096"/>
            <a:ext cx="72008" cy="186320"/>
          </a:xfrm>
          <a:prstGeom prst="downArrow">
            <a:avLst/>
          </a:prstGeom>
          <a:solidFill>
            <a:srgbClr val="D81E0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nahor 12"/>
          <p:cNvSpPr/>
          <p:nvPr/>
        </p:nvSpPr>
        <p:spPr>
          <a:xfrm>
            <a:off x="7164288" y="4293096"/>
            <a:ext cx="72006" cy="216024"/>
          </a:xfrm>
          <a:prstGeom prst="upArrow">
            <a:avLst/>
          </a:prstGeom>
          <a:solidFill>
            <a:srgbClr val="D81E0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and stabilization 1996-199</a:t>
            </a:r>
            <a:r>
              <a:rPr lang="sk-SK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III.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252028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Radical structural program</a:t>
            </a:r>
            <a:r>
              <a:rPr lang="en-GB" sz="2400" b="1" dirty="0" smtClean="0">
                <a:solidFill>
                  <a:srgbClr val="00A47D"/>
                </a:solidFill>
              </a:rPr>
              <a:t> </a:t>
            </a:r>
            <a:r>
              <a:rPr lang="en-GB" sz="2400" dirty="0" smtClean="0"/>
              <a:t>of new government (1997)</a:t>
            </a:r>
          </a:p>
          <a:p>
            <a:pPr lvl="1"/>
            <a:r>
              <a:rPr lang="cs-CZ" sz="2000" dirty="0" err="1" smtClean="0"/>
              <a:t>currency</a:t>
            </a:r>
            <a:r>
              <a:rPr lang="cs-CZ" sz="2000" dirty="0" smtClean="0"/>
              <a:t> </a:t>
            </a:r>
            <a:r>
              <a:rPr lang="cs-CZ" sz="2000" dirty="0" err="1" smtClean="0"/>
              <a:t>board</a:t>
            </a:r>
            <a:r>
              <a:rPr lang="en-GB" sz="2000" dirty="0" smtClean="0"/>
              <a:t> </a:t>
            </a:r>
            <a:r>
              <a:rPr lang="en-GB" sz="2000" dirty="0" smtClean="0"/>
              <a:t>(BGN:DEM -&gt; </a:t>
            </a:r>
            <a:r>
              <a:rPr lang="en-GB" sz="2000" dirty="0" smtClean="0"/>
              <a:t>1000:1</a:t>
            </a:r>
            <a:r>
              <a:rPr lang="cs-CZ" sz="2000" dirty="0" smtClean="0"/>
              <a:t>, </a:t>
            </a:r>
            <a:r>
              <a:rPr lang="cs-CZ" sz="2000" dirty="0" err="1" smtClean="0"/>
              <a:t>later</a:t>
            </a:r>
            <a:r>
              <a:rPr lang="cs-CZ" sz="2000" dirty="0" smtClean="0"/>
              <a:t> on euro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pPr lvl="1"/>
            <a:r>
              <a:rPr lang="en-GB" sz="2000" dirty="0" smtClean="0"/>
              <a:t>mass privatization + liquidation program</a:t>
            </a:r>
          </a:p>
          <a:p>
            <a:pPr lvl="1"/>
            <a:r>
              <a:rPr lang="en-GB" sz="2000" dirty="0" smtClean="0"/>
              <a:t>measures in banking sector</a:t>
            </a:r>
          </a:p>
          <a:p>
            <a:pPr lvl="1"/>
            <a:r>
              <a:rPr lang="en-GB" sz="2000" dirty="0" smtClean="0"/>
              <a:t>reforms of labour market</a:t>
            </a:r>
          </a:p>
          <a:p>
            <a:r>
              <a:rPr lang="en-GB" sz="2400" b="1" dirty="0" err="1" smtClean="0">
                <a:solidFill>
                  <a:srgbClr val="00A47D"/>
                </a:solidFill>
              </a:rPr>
              <a:t>Stabilizitation</a:t>
            </a:r>
            <a:r>
              <a:rPr lang="en-GB" sz="2400" dirty="0" smtClean="0"/>
              <a:t> in 1998 ...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51520" y="3933056"/>
          <a:ext cx="8640960" cy="2576235"/>
        </p:xfrm>
        <a:graphic>
          <a:graphicData uri="http://schemas.openxmlformats.org/drawingml/2006/table">
            <a:tbl>
              <a:tblPr/>
              <a:tblGrid>
                <a:gridCol w="146470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  <a:gridCol w="512590"/>
              </a:tblGrid>
              <a:tr h="584255">
                <a:tc>
                  <a:txBody>
                    <a:bodyPr/>
                    <a:lstStyle/>
                    <a:p>
                      <a:endParaRPr lang="sk-SK" sz="1200" dirty="0">
                        <a:latin typeface="Calibri"/>
                      </a:endParaRPr>
                    </a:p>
                  </a:txBody>
                  <a:tcPr marL="64094" marR="64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1993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1994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1995</a:t>
                      </a:r>
                      <a:endParaRPr lang="sk-SK" sz="1200" b="1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1996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1997</a:t>
                      </a:r>
                      <a:endParaRPr lang="sk-SK" sz="1200" b="1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1998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1999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2000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2001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2002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2003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2004</a:t>
                      </a:r>
                      <a:endParaRPr lang="sk-SK" sz="1200" b="1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2005/8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latin typeface="Times New Roman"/>
                          <a:ea typeface="Times New Roman"/>
                        </a:rPr>
                        <a:t>Total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2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Number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cases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161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318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513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584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1085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1211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590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231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103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118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208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5255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cs-CZ" sz="12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baseline="0" dirty="0" err="1" smtClean="0"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cs-CZ" sz="12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baseline="0" dirty="0" err="1" smtClean="0">
                          <a:latin typeface="Times New Roman"/>
                          <a:ea typeface="Times New Roman"/>
                        </a:rPr>
                        <a:t>privatized</a:t>
                      </a:r>
                      <a:r>
                        <a:rPr lang="cs-CZ" sz="12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baseline="0" dirty="0" err="1" smtClean="0">
                          <a:latin typeface="Times New Roman"/>
                          <a:ea typeface="Times New Roman"/>
                        </a:rPr>
                        <a:t>property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</a:rPr>
                        <a:t>0,4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</a:rPr>
                        <a:t>1,6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</a:rPr>
                        <a:t>1,1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</a:rPr>
                        <a:t>4,1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18,4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</a:rPr>
                        <a:t>4,5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17,0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4,4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1,0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1,2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1,4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2,6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8,0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65,5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5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Privatization</a:t>
                      </a:r>
                      <a:r>
                        <a:rPr lang="cs-CZ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agency</a:t>
                      </a:r>
                      <a:r>
                        <a:rPr lang="cs-CZ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and</a:t>
                      </a:r>
                      <a:r>
                        <a:rPr lang="cs-CZ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state</a:t>
                      </a:r>
                      <a:r>
                        <a:rPr lang="cs-CZ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offices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4,1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3,8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4,5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17,0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4,4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2,6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8,0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</a:rPr>
                        <a:t>50,9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Mass</a:t>
                      </a:r>
                      <a:r>
                        <a:rPr lang="cs-CZ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privatization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14,6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</a:rPr>
                        <a:t>14,6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 err="1" smtClean="0">
                          <a:latin typeface="Times New Roman"/>
                          <a:ea typeface="Times New Roman"/>
                        </a:rPr>
                        <a:t>Privatization</a:t>
                      </a:r>
                      <a:r>
                        <a:rPr lang="cs-CZ" sz="12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baseline="0" dirty="0" err="1" smtClean="0">
                          <a:latin typeface="Times New Roman"/>
                          <a:ea typeface="Times New Roman"/>
                        </a:rPr>
                        <a:t>returns</a:t>
                      </a:r>
                      <a:r>
                        <a:rPr lang="cs-CZ" sz="12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200" b="1" dirty="0" smtClean="0">
                          <a:latin typeface="Times New Roman"/>
                          <a:ea typeface="Times New Roman"/>
                        </a:rPr>
                        <a:t>(mil</a:t>
                      </a:r>
                      <a:r>
                        <a:rPr lang="cs-CZ" sz="1200" b="1" dirty="0">
                          <a:latin typeface="Times New Roman"/>
                          <a:ea typeface="Times New Roman"/>
                        </a:rPr>
                        <a:t>. $)</a:t>
                      </a:r>
                      <a:endParaRPr lang="sk-SK" sz="1200" b="1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72,2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232,8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181,9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418,8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607,6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613,1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1152,9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440,6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178,4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198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268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406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Calibri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Calibri"/>
                      </a:endParaRPr>
                    </a:p>
                  </a:txBody>
                  <a:tcPr marL="64094" marR="64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251520" y="3717032"/>
            <a:ext cx="88924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</a:t>
            </a:r>
            <a:r>
              <a:rPr lang="sk-SK" b="1" noProof="0" dirty="0" smtClean="0">
                <a:latin typeface="+mj-lt"/>
                <a:ea typeface="+mj-ea"/>
                <a:cs typeface="+mj-cs"/>
              </a:rPr>
              <a:t>6</a:t>
            </a:r>
            <a:r>
              <a:rPr lang="en-US" b="1" dirty="0" smtClean="0"/>
              <a:t>:</a:t>
            </a:r>
            <a:r>
              <a:rPr lang="sk-SK" b="1" dirty="0" smtClean="0"/>
              <a:t> </a:t>
            </a:r>
            <a:r>
              <a:rPr lang="sk-SK" b="1" dirty="0" err="1" smtClean="0"/>
              <a:t>Privatization</a:t>
            </a:r>
            <a:r>
              <a:rPr lang="sk-SK" b="1" dirty="0" smtClean="0"/>
              <a:t> </a:t>
            </a:r>
            <a:r>
              <a:rPr lang="sk-SK" b="1" dirty="0" err="1" smtClean="0"/>
              <a:t>procedure</a:t>
            </a:r>
            <a:r>
              <a:rPr lang="sk-SK" b="1" dirty="0" smtClean="0"/>
              <a:t> in </a:t>
            </a:r>
            <a:r>
              <a:rPr lang="sk-SK" b="1" dirty="0" err="1" smtClean="0"/>
              <a:t>Bulgaria</a:t>
            </a:r>
            <a:r>
              <a:rPr lang="sk-SK" b="1" dirty="0" smtClean="0"/>
              <a:t>, 1993-2008</a:t>
            </a:r>
            <a:endParaRPr lang="sk-SK" sz="1400" dirty="0" smtClean="0"/>
          </a:p>
          <a:p>
            <a:pPr lvl="0"/>
            <a:endParaRPr lang="sk-SK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3000" y="6588695"/>
            <a:ext cx="900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100" i="1" dirty="0" err="1" smtClean="0"/>
              <a:t>Source</a:t>
            </a:r>
            <a:r>
              <a:rPr lang="cs-CZ" sz="1100" i="1" dirty="0" smtClean="0"/>
              <a:t>: </a:t>
            </a:r>
            <a:r>
              <a:rPr lang="cs-CZ" sz="1100" i="1" dirty="0" err="1" smtClean="0"/>
              <a:t>Privatization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Agency</a:t>
            </a:r>
            <a:r>
              <a:rPr lang="cs-CZ" sz="1100" i="1" dirty="0" smtClean="0"/>
              <a:t> , http://www.</a:t>
            </a:r>
            <a:r>
              <a:rPr lang="cs-CZ" sz="1100" i="1" dirty="0" err="1" smtClean="0"/>
              <a:t>priv.government.bg</a:t>
            </a:r>
            <a:r>
              <a:rPr lang="cs-CZ" sz="1100" i="1" dirty="0" smtClean="0"/>
              <a:t>/</a:t>
            </a:r>
            <a:r>
              <a:rPr lang="cs-CZ" sz="1100" i="1" dirty="0" err="1" smtClean="0"/>
              <a:t>apnew</a:t>
            </a:r>
            <a:r>
              <a:rPr lang="cs-CZ" sz="1100" i="1" dirty="0" smtClean="0"/>
              <a:t>/</a:t>
            </a:r>
            <a:r>
              <a:rPr lang="cs-CZ" sz="1100" i="1" dirty="0" err="1" smtClean="0"/>
              <a:t>Root</a:t>
            </a:r>
            <a:r>
              <a:rPr lang="cs-CZ" sz="1100" i="1" dirty="0" smtClean="0"/>
              <a:t>/index.</a:t>
            </a:r>
            <a:r>
              <a:rPr lang="cs-CZ" sz="1100" i="1" dirty="0" err="1" smtClean="0"/>
              <a:t>php</a:t>
            </a:r>
            <a:r>
              <a:rPr lang="cs-CZ" sz="1100" i="1" dirty="0" smtClean="0"/>
              <a:t>?</a:t>
            </a:r>
            <a:r>
              <a:rPr lang="cs-CZ" sz="1100" i="1" dirty="0" err="1" smtClean="0"/>
              <a:t>magic</a:t>
            </a:r>
            <a:r>
              <a:rPr lang="cs-CZ" sz="1100" i="1" dirty="0" smtClean="0"/>
              <a:t>=0.0.0.0.2; MMF, 2002, MMF 2004 (20. 7. 2011)</a:t>
            </a:r>
            <a:endParaRPr lang="sk-SK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D81E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during the communist regime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Economic situation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D81E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 period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3" action="ppaction://hlinksldjump"/>
              </a:rPr>
              <a:t>Political situation</a:t>
            </a:r>
            <a:endParaRPr lang="en-US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Economic reforms after 1990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D81E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 results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" action="ppaction://noaction"/>
              </a:rPr>
              <a:t>Economic growth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5" action="ppaction://hlinksldjump"/>
              </a:rPr>
              <a:t>Unemployment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rId6" action="ppaction://hlinksldjump"/>
              </a:rPr>
              <a:t>Inflation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effectLst/>
                <a:hlinkClick r:id="" action="ppaction://noaction"/>
              </a:rPr>
              <a:t>External relationships</a:t>
            </a:r>
            <a:endParaRPr lang="en-US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err="1" smtClean="0"/>
              <a:t>Chart</a:t>
            </a:r>
            <a:r>
              <a:rPr lang="sk-SK" sz="2800" dirty="0" smtClean="0"/>
              <a:t> 5: </a:t>
            </a:r>
            <a:r>
              <a:rPr lang="sk-SK" sz="2800" dirty="0" err="1" smtClean="0"/>
              <a:t>Foreign</a:t>
            </a:r>
            <a:r>
              <a:rPr lang="sk-SK" sz="2800" dirty="0" smtClean="0"/>
              <a:t> </a:t>
            </a:r>
            <a:r>
              <a:rPr lang="sk-SK" sz="2800" dirty="0" err="1" smtClean="0"/>
              <a:t>reserves</a:t>
            </a:r>
            <a:r>
              <a:rPr lang="sk-SK" sz="2800" dirty="0" smtClean="0"/>
              <a:t> in mil. USD (</a:t>
            </a:r>
            <a:r>
              <a:rPr lang="sk-SK" sz="2800" dirty="0" err="1" smtClean="0"/>
              <a:t>left</a:t>
            </a:r>
            <a:r>
              <a:rPr lang="sk-SK" sz="2800" dirty="0" smtClean="0"/>
              <a:t> </a:t>
            </a:r>
            <a:r>
              <a:rPr lang="sk-SK" sz="2800" dirty="0" err="1" smtClean="0"/>
              <a:t>axis</a:t>
            </a:r>
            <a:r>
              <a:rPr lang="sk-SK" sz="2800" dirty="0" smtClean="0"/>
              <a:t>) and </a:t>
            </a:r>
            <a:r>
              <a:rPr lang="sk-SK" sz="2800" dirty="0" err="1" smtClean="0"/>
              <a:t>interest</a:t>
            </a:r>
            <a:r>
              <a:rPr lang="sk-SK" sz="2800" dirty="0" smtClean="0"/>
              <a:t> </a:t>
            </a:r>
            <a:r>
              <a:rPr lang="sk-SK" sz="2800" dirty="0" err="1" smtClean="0"/>
              <a:t>rates</a:t>
            </a:r>
            <a:r>
              <a:rPr lang="sk-SK" sz="2800" dirty="0" smtClean="0"/>
              <a:t> on </a:t>
            </a:r>
            <a:r>
              <a:rPr lang="sk-SK" sz="2800" dirty="0" err="1" smtClean="0"/>
              <a:t>deposits</a:t>
            </a:r>
            <a:r>
              <a:rPr lang="sk-SK" sz="2800" dirty="0" smtClean="0"/>
              <a:t> in % (</a:t>
            </a:r>
            <a:r>
              <a:rPr lang="sk-SK" sz="2800" dirty="0" err="1" smtClean="0"/>
              <a:t>right</a:t>
            </a:r>
            <a:r>
              <a:rPr lang="sk-SK" sz="2800" dirty="0" smtClean="0"/>
              <a:t> </a:t>
            </a:r>
            <a:r>
              <a:rPr lang="sk-SK" sz="2800" dirty="0" err="1" smtClean="0"/>
              <a:t>axis</a:t>
            </a:r>
            <a:r>
              <a:rPr lang="sk-SK" sz="2800" dirty="0" smtClean="0"/>
              <a:t>), 1991-2002</a:t>
            </a:r>
            <a:endParaRPr lang="sk-SK" sz="2800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62" t="22906" r="20169" b="9515"/>
          <a:stretch>
            <a:fillRect/>
          </a:stretch>
        </p:blipFill>
        <p:spPr bwMode="auto">
          <a:xfrm>
            <a:off x="395536" y="1700808"/>
            <a:ext cx="8280920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6237313"/>
            <a:ext cx="83529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 MMF</a:t>
            </a:r>
            <a:r>
              <a:rPr lang="sk-SK" sz="1300" i="1" dirty="0" smtClean="0"/>
              <a:t>:</a:t>
            </a:r>
            <a:r>
              <a:rPr lang="en-GB" sz="1300" i="1" dirty="0" smtClean="0"/>
              <a:t> Database IFS</a:t>
            </a:r>
            <a:r>
              <a:rPr lang="sk-SK" sz="1300" i="1" dirty="0" smtClean="0"/>
              <a:t>, ......</a:t>
            </a:r>
            <a:endParaRPr lang="en-GB" sz="1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sk-SK" sz="38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</a:t>
            </a:r>
            <a:r>
              <a:rPr lang="sk-SK" sz="38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8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38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8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sk-SK" sz="38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1999-2004 I.</a:t>
            </a:r>
            <a:endParaRPr lang="sk-SK" sz="3800" dirty="0">
              <a:solidFill>
                <a:srgbClr val="00A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467544" y="5661248"/>
          <a:ext cx="8064895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095"/>
                <a:gridCol w="1088467"/>
                <a:gridCol w="1108281"/>
                <a:gridCol w="1108281"/>
                <a:gridCol w="1108281"/>
                <a:gridCol w="1108281"/>
                <a:gridCol w="1415209"/>
              </a:tblGrid>
              <a:tr h="324000">
                <a:tc>
                  <a:txBody>
                    <a:bodyPr/>
                    <a:lstStyle/>
                    <a:p>
                      <a:pPr algn="r"/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Bulgaria</a:t>
                      </a:r>
                      <a:endParaRPr lang="sk-SK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CSR/CR</a:t>
                      </a:r>
                      <a:endParaRPr lang="sk-SK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Hungary</a:t>
                      </a:r>
                      <a:endParaRPr lang="sk-SK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Poland</a:t>
                      </a:r>
                      <a:endParaRPr lang="sk-SK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Romania</a:t>
                      </a:r>
                      <a:endParaRPr lang="sk-SK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Baltic</a:t>
                      </a:r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k-SK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states</a:t>
                      </a:r>
                      <a:endParaRPr lang="sk-SK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Index</a:t>
                      </a:r>
                      <a:endParaRPr lang="sk-SK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395536" y="6381328"/>
            <a:ext cx="83529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 smtClean="0"/>
              <a:t>Source: </a:t>
            </a:r>
            <a:r>
              <a:rPr lang="cs-CZ" sz="1300" i="1" dirty="0" smtClean="0"/>
              <a:t>Gros, </a:t>
            </a:r>
            <a:r>
              <a:rPr lang="cs-CZ" sz="1300" i="1" dirty="0" err="1" smtClean="0"/>
              <a:t>Steinherr</a:t>
            </a:r>
            <a:r>
              <a:rPr lang="cs-CZ" sz="1300" i="1" dirty="0" smtClean="0"/>
              <a:t>, </a:t>
            </a:r>
            <a:r>
              <a:rPr lang="cs-CZ" sz="1300" i="1" dirty="0" err="1" smtClean="0"/>
              <a:t>Economic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Transition</a:t>
            </a:r>
            <a:r>
              <a:rPr lang="cs-CZ" sz="1300" i="1" dirty="0" smtClean="0"/>
              <a:t> in </a:t>
            </a:r>
            <a:r>
              <a:rPr lang="cs-CZ" sz="1300" i="1" dirty="0" err="1" smtClean="0"/>
              <a:t>Central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and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Eastern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Europe</a:t>
            </a:r>
            <a:r>
              <a:rPr lang="cs-CZ" sz="1300" i="1" dirty="0" smtClean="0"/>
              <a:t>, 2004</a:t>
            </a:r>
            <a:endParaRPr lang="sk-SK" sz="13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5229200"/>
            <a:ext cx="849694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</a:t>
            </a:r>
            <a:r>
              <a:rPr lang="sk-SK" b="1" noProof="0" dirty="0" smtClean="0">
                <a:latin typeface="+mj-lt"/>
                <a:ea typeface="+mj-ea"/>
                <a:cs typeface="+mj-cs"/>
              </a:rPr>
              <a:t>7</a:t>
            </a:r>
            <a:r>
              <a:rPr lang="en-US" b="1" dirty="0" smtClean="0"/>
              <a:t>:</a:t>
            </a:r>
            <a:r>
              <a:rPr lang="sk-SK" b="1" dirty="0" smtClean="0"/>
              <a:t>  </a:t>
            </a:r>
            <a:r>
              <a:rPr lang="sk-SK" b="1" dirty="0" err="1" smtClean="0"/>
              <a:t>Exports</a:t>
            </a:r>
            <a:r>
              <a:rPr lang="sk-SK" b="1" dirty="0" smtClean="0"/>
              <a:t> in USD, 1999 (1989=100)</a:t>
            </a:r>
            <a:endParaRPr kumimoji="0" lang="sk-SK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467544" y="112474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200" dirty="0" smtClean="0"/>
              <a:t>Ongoing </a:t>
            </a:r>
            <a:r>
              <a:rPr lang="en-GB" sz="2200" b="1" dirty="0" smtClean="0"/>
              <a:t>economic reforms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1900" dirty="0" smtClean="0"/>
              <a:t>price liberalization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1900" dirty="0" smtClean="0"/>
              <a:t>denomination of the currency (cutting 3 nulls)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1900" dirty="0" smtClean="0"/>
              <a:t>progress in privatization process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1900" dirty="0" smtClean="0"/>
              <a:t>recovery of banking sector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b="1" dirty="0" smtClean="0"/>
              <a:t>External relations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1900" dirty="0" smtClean="0"/>
              <a:t> elimination of trade barriers + CEFTA, FTA  with Turkey, EU (application)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1900" dirty="0" smtClean="0"/>
              <a:t>Negative consequences of the conflict in Kosovo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4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Encouraging macroeconomic</a:t>
            </a:r>
            <a:r>
              <a:rPr kumimoji="0" lang="en-GB" sz="2200" b="1" i="0" u="none" strike="noStrike" kern="1200" cap="none" spc="0" normalizeH="0" noProof="0" dirty="0" smtClean="0">
                <a:ln>
                  <a:noFill/>
                </a:ln>
                <a:solidFill>
                  <a:srgbClr val="00A4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indicators</a:t>
            </a:r>
            <a:r>
              <a:rPr lang="en-GB" sz="2200" b="1" dirty="0" smtClean="0">
                <a:solidFill>
                  <a:srgbClr val="00A47D"/>
                </a:solidFill>
              </a:rPr>
              <a:t> </a:t>
            </a:r>
            <a:r>
              <a:rPr lang="en-GB" sz="2200" dirty="0" smtClean="0"/>
              <a:t>but </a:t>
            </a:r>
            <a:r>
              <a:rPr lang="en-GB" sz="2200" b="1" dirty="0" smtClean="0">
                <a:solidFill>
                  <a:srgbClr val="D81E05"/>
                </a:solidFill>
              </a:rPr>
              <a:t>problems</a:t>
            </a:r>
            <a:r>
              <a:rPr lang="en-GB" sz="2200" dirty="0" smtClean="0"/>
              <a:t> with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Deficit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current account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GB" sz="1900" baseline="0" dirty="0" smtClean="0"/>
              <a:t>Still</a:t>
            </a:r>
            <a:r>
              <a:rPr lang="en-GB" sz="1900" dirty="0" smtClean="0"/>
              <a:t> low volume of foreign trade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sk-SK" sz="38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</a:t>
            </a:r>
            <a:r>
              <a:rPr lang="sk-SK" sz="38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8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38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800" dirty="0" err="1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sk-SK" sz="3800" dirty="0" smtClean="0">
                <a:solidFill>
                  <a:srgbClr val="00A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1999-2004 II.</a:t>
            </a:r>
            <a:endParaRPr lang="sk-SK" sz="3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525963"/>
          </a:xfrm>
        </p:spPr>
        <p:txBody>
          <a:bodyPr/>
          <a:lstStyle/>
          <a:p>
            <a:r>
              <a:rPr lang="en-GB" sz="2400" b="1" dirty="0" smtClean="0"/>
              <a:t>Continual reforms</a:t>
            </a:r>
            <a:r>
              <a:rPr lang="en-GB" sz="2400" dirty="0" smtClean="0"/>
              <a:t> also in the new century</a:t>
            </a:r>
          </a:p>
          <a:p>
            <a:pPr lvl="1"/>
            <a:r>
              <a:rPr lang="en-GB" sz="2000" dirty="0" smtClean="0"/>
              <a:t>Privatization (FDI, foreign </a:t>
            </a:r>
            <a:r>
              <a:rPr lang="en-GB" sz="2000" dirty="0" err="1" smtClean="0"/>
              <a:t>resreves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Social  reforms</a:t>
            </a:r>
          </a:p>
          <a:p>
            <a:pPr lvl="1"/>
            <a:r>
              <a:rPr lang="en-GB" sz="2000" dirty="0" smtClean="0"/>
              <a:t>Integration process with EU</a:t>
            </a:r>
          </a:p>
          <a:p>
            <a:pPr lvl="1"/>
            <a:r>
              <a:rPr lang="en-GB" sz="2000" dirty="0" smtClean="0"/>
              <a:t>Trade liberalization</a:t>
            </a:r>
          </a:p>
          <a:p>
            <a:pPr lvl="1"/>
            <a:r>
              <a:rPr lang="en-GB" sz="2000" dirty="0" smtClean="0"/>
              <a:t>Measures to reduce unemployment</a:t>
            </a:r>
          </a:p>
          <a:p>
            <a:pPr lvl="1"/>
            <a:r>
              <a:rPr lang="en-GB" sz="2000" dirty="0" smtClean="0"/>
              <a:t>Deregulation of prices</a:t>
            </a:r>
          </a:p>
          <a:p>
            <a:pPr lvl="1"/>
            <a:r>
              <a:rPr lang="en-GB" sz="2000" dirty="0" smtClean="0"/>
              <a:t>Legislative changes (commercial code, law of propriety rights, privatization law...)</a:t>
            </a:r>
          </a:p>
          <a:p>
            <a:pPr lvl="1"/>
            <a:endParaRPr lang="en-GB" sz="800" dirty="0" smtClean="0"/>
          </a:p>
          <a:p>
            <a:pPr>
              <a:buNone/>
            </a:pPr>
            <a:r>
              <a:rPr lang="en-GB" sz="2400" b="1" dirty="0" smtClean="0">
                <a:solidFill>
                  <a:srgbClr val="00A47D"/>
                </a:solidFill>
              </a:rPr>
              <a:t> </a:t>
            </a:r>
            <a:r>
              <a:rPr lang="en-GB" sz="2200" b="1" dirty="0" smtClean="0">
                <a:solidFill>
                  <a:srgbClr val="00A47D"/>
                </a:solidFill>
              </a:rPr>
              <a:t>Stabilized economic situation, </a:t>
            </a:r>
            <a:r>
              <a:rPr lang="en-GB" sz="2200" dirty="0" smtClean="0"/>
              <a:t>apart from</a:t>
            </a:r>
            <a:r>
              <a:rPr lang="en-GB" sz="2200" b="1" dirty="0" smtClean="0">
                <a:solidFill>
                  <a:srgbClr val="00A47D"/>
                </a:solidFill>
              </a:rPr>
              <a:t> </a:t>
            </a:r>
            <a:r>
              <a:rPr lang="en-GB" sz="2200" b="1" dirty="0" smtClean="0">
                <a:solidFill>
                  <a:srgbClr val="D81E05"/>
                </a:solidFill>
              </a:rPr>
              <a:t>some problematic indicators</a:t>
            </a:r>
          </a:p>
          <a:p>
            <a:endParaRPr lang="sk-SK" sz="2400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467542" y="5517232"/>
          <a:ext cx="8352927" cy="856104"/>
        </p:xfrm>
        <a:graphic>
          <a:graphicData uri="http://schemas.openxmlformats.org/drawingml/2006/table">
            <a:tbl>
              <a:tblPr/>
              <a:tblGrid>
                <a:gridCol w="1367519"/>
                <a:gridCol w="933118"/>
                <a:gridCol w="1008715"/>
                <a:gridCol w="1008715"/>
                <a:gridCol w="1008715"/>
                <a:gridCol w="1008715"/>
                <a:gridCol w="1008715"/>
                <a:gridCol w="1008715"/>
              </a:tblGrid>
              <a:tr h="285368">
                <a:tc>
                  <a:txBody>
                    <a:bodyPr/>
                    <a:lstStyle/>
                    <a:p>
                      <a:endParaRPr lang="sk-SK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2001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2002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2003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2004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2005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2006</a:t>
                      </a:r>
                      <a:endParaRPr lang="sk-SK" sz="1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2007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Bulgaria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0,835</a:t>
                      </a:r>
                      <a:endParaRPr lang="sk-SK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1,233</a:t>
                      </a:r>
                      <a:endParaRPr lang="sk-SK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1,378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2,27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1,932</a:t>
                      </a:r>
                      <a:endParaRPr lang="sk-SK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1,823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0,414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</a:t>
                      </a:r>
                      <a:endParaRPr lang="sk-SK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-5,3</a:t>
                      </a:r>
                      <a:endParaRPr lang="sk-SK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-6,117</a:t>
                      </a:r>
                      <a:endParaRPr lang="sk-SK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-6,221</a:t>
                      </a:r>
                      <a:endParaRPr lang="sk-SK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-2,799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-3,513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-2,705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-1,235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95536" y="6381328"/>
            <a:ext cx="8748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 smtClean="0"/>
              <a:t>Source: </a:t>
            </a:r>
            <a:r>
              <a:rPr lang="cs-CZ" sz="1300" i="1" dirty="0" smtClean="0"/>
              <a:t>MMF, </a:t>
            </a:r>
            <a:r>
              <a:rPr lang="cs-CZ" sz="1300" i="1" dirty="0" err="1" smtClean="0"/>
              <a:t>World</a:t>
            </a:r>
            <a:r>
              <a:rPr lang="cs-CZ" sz="1300" i="1" dirty="0" smtClean="0"/>
              <a:t> Outlook </a:t>
            </a:r>
            <a:r>
              <a:rPr lang="cs-CZ" sz="1300" i="1" dirty="0" err="1" smtClean="0"/>
              <a:t>Database</a:t>
            </a:r>
            <a:r>
              <a:rPr lang="cs-CZ" sz="1300" i="1" dirty="0" smtClean="0"/>
              <a:t>, http://www.</a:t>
            </a:r>
            <a:r>
              <a:rPr lang="cs-CZ" sz="1300" i="1" dirty="0" err="1" smtClean="0"/>
              <a:t>imf.org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external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pubs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ft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weo</a:t>
            </a:r>
            <a:r>
              <a:rPr lang="cs-CZ" sz="1300" i="1" dirty="0" smtClean="0"/>
              <a:t>/2011/01/</a:t>
            </a:r>
            <a:r>
              <a:rPr lang="cs-CZ" sz="1300" i="1" dirty="0" err="1" smtClean="0"/>
              <a:t>weodata</a:t>
            </a:r>
            <a:r>
              <a:rPr lang="cs-CZ" sz="1300" i="1" dirty="0" smtClean="0"/>
              <a:t>/index.</a:t>
            </a:r>
            <a:r>
              <a:rPr lang="cs-CZ" sz="1300" i="1" dirty="0" err="1" smtClean="0"/>
              <a:t>aspx</a:t>
            </a:r>
            <a:r>
              <a:rPr lang="cs-CZ" sz="1300" i="1" dirty="0" smtClean="0"/>
              <a:t> (12. 7. 2011)</a:t>
            </a:r>
            <a:endParaRPr lang="sk-SK" sz="13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5085184"/>
            <a:ext cx="889248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8</a:t>
            </a:r>
            <a:r>
              <a:rPr lang="en-US" b="1" dirty="0" smtClean="0"/>
              <a:t>:</a:t>
            </a:r>
            <a:r>
              <a:rPr lang="sk-SK" b="1" dirty="0" smtClean="0"/>
              <a:t>  </a:t>
            </a:r>
            <a:r>
              <a:rPr lang="sk-SK" b="1" dirty="0" err="1" smtClean="0"/>
              <a:t>Structural</a:t>
            </a:r>
            <a:r>
              <a:rPr lang="sk-SK" b="1" dirty="0" smtClean="0"/>
              <a:t> </a:t>
            </a:r>
            <a:r>
              <a:rPr lang="sk-SK" b="1" dirty="0" err="1" smtClean="0"/>
              <a:t>budget</a:t>
            </a:r>
            <a:r>
              <a:rPr lang="sk-SK" b="1" dirty="0" smtClean="0"/>
              <a:t> </a:t>
            </a:r>
            <a:r>
              <a:rPr lang="sk-SK" b="1" dirty="0" err="1" smtClean="0"/>
              <a:t>balance</a:t>
            </a:r>
            <a:r>
              <a:rPr lang="sk-SK" b="1" dirty="0" smtClean="0"/>
              <a:t> in </a:t>
            </a:r>
            <a:r>
              <a:rPr lang="sk-SK" b="1" dirty="0" err="1" smtClean="0"/>
              <a:t>Bulgaria</a:t>
            </a:r>
            <a:r>
              <a:rPr lang="sk-SK" b="1" dirty="0" smtClean="0"/>
              <a:t> and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Czech</a:t>
            </a:r>
            <a:r>
              <a:rPr lang="sk-SK" b="1" dirty="0" smtClean="0"/>
              <a:t> </a:t>
            </a:r>
            <a:r>
              <a:rPr lang="sk-SK" b="1" dirty="0" err="1" smtClean="0"/>
              <a:t>Republic</a:t>
            </a:r>
            <a:r>
              <a:rPr lang="sk-SK" b="1" dirty="0" smtClean="0"/>
              <a:t>  (%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potential</a:t>
            </a:r>
            <a:r>
              <a:rPr lang="sk-SK" b="1" dirty="0" smtClean="0"/>
              <a:t> </a:t>
            </a:r>
            <a:r>
              <a:rPr lang="sk-SK" b="1" dirty="0" err="1" smtClean="0"/>
              <a:t>product</a:t>
            </a:r>
            <a:r>
              <a:rPr lang="sk-SK" b="1" dirty="0" smtClean="0"/>
              <a:t>)</a:t>
            </a:r>
            <a:endParaRPr kumimoji="0" lang="sk-SK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Šípka doprava 6"/>
          <p:cNvSpPr/>
          <p:nvPr/>
        </p:nvSpPr>
        <p:spPr>
          <a:xfrm>
            <a:off x="179512" y="4725144"/>
            <a:ext cx="288032" cy="196600"/>
          </a:xfrm>
          <a:prstGeom prst="rightArrow">
            <a:avLst/>
          </a:prstGeom>
          <a:solidFill>
            <a:srgbClr val="00A47D"/>
          </a:solidFill>
          <a:ln>
            <a:solidFill>
              <a:srgbClr val="00A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Chart</a:t>
            </a:r>
            <a:r>
              <a:rPr lang="sk-SK" sz="3200" dirty="0" smtClean="0"/>
              <a:t> 6: </a:t>
            </a:r>
            <a:r>
              <a:rPr lang="sk-SK" sz="3200" dirty="0" err="1" smtClean="0"/>
              <a:t>Government</a:t>
            </a:r>
            <a:r>
              <a:rPr lang="sk-SK" sz="3200" dirty="0" smtClean="0"/>
              <a:t> </a:t>
            </a:r>
            <a:r>
              <a:rPr lang="sk-SK" sz="3200" dirty="0" err="1" smtClean="0"/>
              <a:t>dept</a:t>
            </a:r>
            <a:r>
              <a:rPr lang="sk-SK" sz="3200" dirty="0" smtClean="0"/>
              <a:t> in </a:t>
            </a:r>
            <a:r>
              <a:rPr lang="sk-SK" sz="3200" dirty="0" err="1" smtClean="0"/>
              <a:t>Bulgaria</a:t>
            </a:r>
            <a:r>
              <a:rPr lang="sk-SK" sz="3200" dirty="0" smtClean="0"/>
              <a:t> and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Czech</a:t>
            </a:r>
            <a:r>
              <a:rPr lang="sk-SK" sz="3200" dirty="0" smtClean="0"/>
              <a:t> </a:t>
            </a:r>
            <a:r>
              <a:rPr lang="sk-SK" sz="3200" dirty="0" err="1" smtClean="0"/>
              <a:t>Republic</a:t>
            </a:r>
            <a:r>
              <a:rPr lang="sk-SK" sz="3200" dirty="0" smtClean="0"/>
              <a:t>, 1991-2006 (% </a:t>
            </a:r>
            <a:r>
              <a:rPr lang="sk-SK" sz="3200" dirty="0" err="1" smtClean="0"/>
              <a:t>of</a:t>
            </a:r>
            <a:r>
              <a:rPr lang="sk-SK" sz="3200" dirty="0" smtClean="0"/>
              <a:t> GDP)</a:t>
            </a:r>
            <a:endParaRPr lang="sk-SK" sz="3200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6165304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 </a:t>
            </a:r>
            <a:r>
              <a:rPr lang="cs-CZ" sz="1300" i="1" dirty="0" err="1" smtClean="0"/>
              <a:t>European</a:t>
            </a:r>
            <a:r>
              <a:rPr lang="cs-CZ" sz="1300" i="1" dirty="0" smtClean="0"/>
              <a:t> Bank </a:t>
            </a:r>
            <a:r>
              <a:rPr lang="cs-CZ" sz="1300" i="1" dirty="0" err="1" smtClean="0"/>
              <a:t>for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Reconstruction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and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Development</a:t>
            </a:r>
            <a:r>
              <a:rPr lang="cs-CZ" sz="1300" i="1" dirty="0" smtClean="0"/>
              <a:t> (EBRD): </a:t>
            </a:r>
            <a:r>
              <a:rPr lang="cs-CZ" sz="1300" i="1" dirty="0" err="1" smtClean="0"/>
              <a:t>Selected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economic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indicators</a:t>
            </a:r>
            <a:r>
              <a:rPr lang="cs-CZ" sz="1300" i="1" dirty="0" smtClean="0"/>
              <a:t> data, http://www.</a:t>
            </a:r>
            <a:r>
              <a:rPr lang="cs-CZ" sz="1300" i="1" dirty="0" err="1" smtClean="0"/>
              <a:t>ebrd.org</a:t>
            </a:r>
            <a:r>
              <a:rPr lang="cs-CZ" sz="1300" i="1" dirty="0" smtClean="0"/>
              <a:t>/country/</a:t>
            </a:r>
            <a:r>
              <a:rPr lang="cs-CZ" sz="1300" i="1" dirty="0" err="1" smtClean="0"/>
              <a:t>sector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econo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stats</a:t>
            </a:r>
            <a:r>
              <a:rPr lang="cs-CZ" sz="1300" i="1" dirty="0" smtClean="0"/>
              <a:t>/index.</a:t>
            </a:r>
            <a:r>
              <a:rPr lang="cs-CZ" sz="1300" i="1" dirty="0" err="1" smtClean="0"/>
              <a:t>htm</a:t>
            </a:r>
            <a:r>
              <a:rPr lang="cs-CZ" sz="1300" i="1" dirty="0" smtClean="0"/>
              <a:t> (29. 4. 2009)</a:t>
            </a:r>
            <a:endParaRPr lang="en-GB" sz="1300" i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25515" r="26472" b="12476"/>
          <a:stretch>
            <a:fillRect/>
          </a:stretch>
        </p:blipFill>
        <p:spPr bwMode="auto">
          <a:xfrm>
            <a:off x="395536" y="1556792"/>
            <a:ext cx="8352927" cy="4608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sk-SK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third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Chart</a:t>
            </a:r>
            <a:r>
              <a:rPr lang="sk-SK" sz="3200" dirty="0" smtClean="0"/>
              <a:t> 7: </a:t>
            </a:r>
            <a:r>
              <a:rPr lang="sk-SK" sz="3200" dirty="0" err="1" smtClean="0"/>
              <a:t>Economic</a:t>
            </a:r>
            <a:r>
              <a:rPr lang="sk-SK" sz="3200" dirty="0" smtClean="0"/>
              <a:t> </a:t>
            </a:r>
            <a:r>
              <a:rPr lang="sk-SK" sz="3200" dirty="0" err="1" smtClean="0"/>
              <a:t>growth</a:t>
            </a:r>
            <a:r>
              <a:rPr lang="sk-SK" sz="3200" dirty="0" smtClean="0"/>
              <a:t> in </a:t>
            </a:r>
            <a:r>
              <a:rPr lang="sk-SK" sz="3200" dirty="0" err="1" smtClean="0"/>
              <a:t>Bulgaria</a:t>
            </a:r>
            <a:r>
              <a:rPr lang="sk-SK" sz="3200" dirty="0" smtClean="0"/>
              <a:t> and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Czech</a:t>
            </a:r>
            <a:r>
              <a:rPr lang="sk-SK" sz="3200" dirty="0" smtClean="0"/>
              <a:t> </a:t>
            </a:r>
            <a:r>
              <a:rPr lang="sk-SK" sz="3200" dirty="0" err="1" smtClean="0"/>
              <a:t>Republic</a:t>
            </a:r>
            <a:r>
              <a:rPr lang="sk-SK" sz="3200" dirty="0" smtClean="0"/>
              <a:t>, 1989-2006 (%)  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6237312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err="1" smtClean="0"/>
              <a:t>European</a:t>
            </a:r>
            <a:r>
              <a:rPr lang="cs-CZ" sz="1200" i="1" dirty="0" smtClean="0"/>
              <a:t> Bank </a:t>
            </a:r>
            <a:r>
              <a:rPr lang="cs-CZ" sz="1200" i="1" dirty="0" err="1" smtClean="0"/>
              <a:t>for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Reconstruction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and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Development</a:t>
            </a:r>
            <a:r>
              <a:rPr lang="cs-CZ" sz="1200" i="1" dirty="0" smtClean="0"/>
              <a:t> (EBRD): </a:t>
            </a:r>
            <a:r>
              <a:rPr lang="cs-CZ" sz="1200" i="1" dirty="0" err="1" smtClean="0"/>
              <a:t>Selected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indicators</a:t>
            </a:r>
            <a:r>
              <a:rPr lang="cs-CZ" sz="1200" i="1" dirty="0" smtClean="0"/>
              <a:t> data, http://www.</a:t>
            </a:r>
            <a:r>
              <a:rPr lang="cs-CZ" sz="1200" i="1" dirty="0" err="1" smtClean="0"/>
              <a:t>ebrd.org</a:t>
            </a:r>
            <a:r>
              <a:rPr lang="cs-CZ" sz="1200" i="1" dirty="0" smtClean="0"/>
              <a:t>/country/</a:t>
            </a:r>
            <a:r>
              <a:rPr lang="cs-CZ" sz="1200" i="1" dirty="0" err="1" smtClean="0"/>
              <a:t>sector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econo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stats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htm</a:t>
            </a:r>
            <a:r>
              <a:rPr lang="cs-CZ" sz="1200" i="1" dirty="0" smtClean="0"/>
              <a:t> (29. 4. 2009)</a:t>
            </a:r>
            <a:endParaRPr lang="en-GB" sz="13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06" t="23820" r="27054" b="12792"/>
          <a:stretch>
            <a:fillRect/>
          </a:stretch>
        </p:blipFill>
        <p:spPr bwMode="auto">
          <a:xfrm>
            <a:off x="395536" y="1628800"/>
            <a:ext cx="8352928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err="1" smtClean="0"/>
              <a:t>Chart</a:t>
            </a:r>
            <a:r>
              <a:rPr lang="sk-SK" sz="2800" dirty="0" smtClean="0"/>
              <a:t> 8: </a:t>
            </a:r>
            <a:r>
              <a:rPr lang="sk-SK" sz="2800" dirty="0" err="1" smtClean="0"/>
              <a:t>Cumulative</a:t>
            </a:r>
            <a:r>
              <a:rPr lang="sk-SK" sz="2800" dirty="0" smtClean="0"/>
              <a:t> </a:t>
            </a:r>
            <a:r>
              <a:rPr lang="sk-SK" sz="2800" dirty="0" err="1" smtClean="0"/>
              <a:t>development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GDP in </a:t>
            </a:r>
            <a:r>
              <a:rPr lang="sk-SK" sz="2800" dirty="0" err="1" smtClean="0"/>
              <a:t>Bulgaria</a:t>
            </a:r>
            <a:r>
              <a:rPr lang="sk-SK" sz="2800" dirty="0" smtClean="0"/>
              <a:t> and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Czech</a:t>
            </a:r>
            <a:r>
              <a:rPr lang="sk-SK" sz="2800" dirty="0" smtClean="0"/>
              <a:t> </a:t>
            </a:r>
            <a:r>
              <a:rPr lang="sk-SK" sz="2800" dirty="0" err="1" smtClean="0"/>
              <a:t>Republic</a:t>
            </a:r>
            <a:r>
              <a:rPr lang="sk-SK" sz="2800" dirty="0" smtClean="0"/>
              <a:t>, 1989-2006 (1989=100)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6237312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err="1" smtClean="0"/>
              <a:t>European</a:t>
            </a:r>
            <a:r>
              <a:rPr lang="cs-CZ" sz="1200" i="1" dirty="0" smtClean="0"/>
              <a:t> Bank </a:t>
            </a:r>
            <a:r>
              <a:rPr lang="cs-CZ" sz="1200" i="1" dirty="0" err="1" smtClean="0"/>
              <a:t>for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Reconstruction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and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Development</a:t>
            </a:r>
            <a:r>
              <a:rPr lang="cs-CZ" sz="1200" i="1" dirty="0" smtClean="0"/>
              <a:t> (EBRD): </a:t>
            </a:r>
            <a:r>
              <a:rPr lang="cs-CZ" sz="1200" i="1" dirty="0" err="1" smtClean="0"/>
              <a:t>Selected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indicators</a:t>
            </a:r>
            <a:r>
              <a:rPr lang="cs-CZ" sz="1200" i="1" dirty="0" smtClean="0"/>
              <a:t> data, http://www.</a:t>
            </a:r>
            <a:r>
              <a:rPr lang="cs-CZ" sz="1200" i="1" dirty="0" err="1" smtClean="0"/>
              <a:t>ebrd.org</a:t>
            </a:r>
            <a:r>
              <a:rPr lang="cs-CZ" sz="1200" i="1" dirty="0" smtClean="0"/>
              <a:t>/country/</a:t>
            </a:r>
            <a:r>
              <a:rPr lang="cs-CZ" sz="1200" i="1" dirty="0" err="1" smtClean="0"/>
              <a:t>sector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econo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stats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htm</a:t>
            </a:r>
            <a:r>
              <a:rPr lang="cs-CZ" sz="1200" i="1" dirty="0" smtClean="0"/>
              <a:t> (29. 4. 2009)</a:t>
            </a:r>
            <a:endParaRPr lang="sk-SK" sz="1200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87" t="25590" r="26930" b="11714"/>
          <a:stretch>
            <a:fillRect/>
          </a:stretch>
        </p:blipFill>
        <p:spPr bwMode="auto">
          <a:xfrm>
            <a:off x="429336" y="1628800"/>
            <a:ext cx="8319129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Chart 9: GDP per capita, 1989-2007 (PPP, current international dollars)</a:t>
            </a:r>
            <a:endParaRPr lang="en-GB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8" t="26339" r="26952" b="10794"/>
          <a:stretch>
            <a:fillRect/>
          </a:stretch>
        </p:blipFill>
        <p:spPr bwMode="auto">
          <a:xfrm>
            <a:off x="395536" y="1484784"/>
            <a:ext cx="8280920" cy="475252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6237312"/>
            <a:ext cx="83529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smtClean="0"/>
              <a:t>MMF: </a:t>
            </a:r>
            <a:r>
              <a:rPr lang="cs-CZ" sz="1200" i="1" dirty="0" err="1" smtClean="0"/>
              <a:t>World</a:t>
            </a:r>
            <a:r>
              <a:rPr lang="cs-CZ" sz="1200" i="1" dirty="0" smtClean="0"/>
              <a:t> Outlook </a:t>
            </a:r>
            <a:r>
              <a:rPr lang="cs-CZ" sz="1200" i="1" dirty="0" err="1" smtClean="0"/>
              <a:t>Database</a:t>
            </a:r>
            <a:r>
              <a:rPr lang="cs-CZ" sz="1200" i="1" dirty="0" smtClean="0"/>
              <a:t>, http://www.</a:t>
            </a:r>
            <a:r>
              <a:rPr lang="cs-CZ" sz="1200" i="1" dirty="0" err="1" smtClean="0"/>
              <a:t>imf.org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external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pubs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ft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weo</a:t>
            </a:r>
            <a:r>
              <a:rPr lang="cs-CZ" sz="1200" i="1" dirty="0" smtClean="0"/>
              <a:t>/2011/01/</a:t>
            </a:r>
            <a:r>
              <a:rPr lang="cs-CZ" sz="1200" i="1" dirty="0" err="1" smtClean="0"/>
              <a:t>weodata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aspx</a:t>
            </a:r>
            <a:r>
              <a:rPr lang="cs-CZ" sz="1200" i="1" dirty="0" smtClean="0"/>
              <a:t> (12. 7. 2011) </a:t>
            </a:r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5536" y="11247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sk-SK" sz="2000" b="1" dirty="0" smtClean="0"/>
              <a:t>Table 9</a:t>
            </a:r>
            <a:r>
              <a:rPr lang="en-US" sz="2000" b="1" dirty="0" smtClean="0"/>
              <a:t>: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Cumulative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growth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price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level</a:t>
            </a:r>
            <a:r>
              <a:rPr lang="sk-SK" sz="2000" b="1" dirty="0" smtClean="0"/>
              <a:t> in </a:t>
            </a:r>
            <a:r>
              <a:rPr lang="sk-SK" sz="2000" b="1" dirty="0" err="1" smtClean="0"/>
              <a:t>Bulgaria</a:t>
            </a:r>
            <a:r>
              <a:rPr lang="sk-SK" sz="2000" b="1" dirty="0" smtClean="0"/>
              <a:t> and </a:t>
            </a:r>
            <a:r>
              <a:rPr lang="sk-SK" sz="2000" b="1" dirty="0" err="1" smtClean="0"/>
              <a:t>the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Czech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Republic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selected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years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1989-2006 (%)</a:t>
            </a:r>
          </a:p>
          <a:p>
            <a:endParaRPr lang="sk-SK" sz="1100" dirty="0" smtClean="0"/>
          </a:p>
          <a:p>
            <a:pPr lvl="0"/>
            <a:endParaRPr kumimoji="0" lang="sk-SK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5536" y="2780928"/>
            <a:ext cx="82089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1300" i="1" dirty="0" smtClean="0"/>
              <a:t>Source:</a:t>
            </a:r>
            <a:r>
              <a:rPr lang="cs-CZ" sz="1300" dirty="0" smtClean="0"/>
              <a:t> </a:t>
            </a:r>
            <a:r>
              <a:rPr lang="cs-CZ" sz="1300" i="1" dirty="0" err="1" smtClean="0"/>
              <a:t>European</a:t>
            </a:r>
            <a:r>
              <a:rPr lang="cs-CZ" sz="1300" i="1" dirty="0" smtClean="0"/>
              <a:t> Bank </a:t>
            </a:r>
            <a:r>
              <a:rPr lang="cs-CZ" sz="1300" i="1" dirty="0" err="1" smtClean="0"/>
              <a:t>for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Reconstruction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and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Development</a:t>
            </a:r>
            <a:r>
              <a:rPr lang="cs-CZ" sz="1300" i="1" dirty="0" smtClean="0"/>
              <a:t> (EBRD): </a:t>
            </a:r>
            <a:r>
              <a:rPr lang="cs-CZ" sz="1300" i="1" dirty="0" err="1" smtClean="0"/>
              <a:t>Selected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economic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indicators</a:t>
            </a:r>
            <a:r>
              <a:rPr lang="cs-CZ" sz="1300" i="1" dirty="0" smtClean="0"/>
              <a:t> data, http://www.</a:t>
            </a:r>
            <a:r>
              <a:rPr lang="cs-CZ" sz="1300" i="1" dirty="0" err="1" smtClean="0"/>
              <a:t>ebrd.org</a:t>
            </a:r>
            <a:r>
              <a:rPr lang="cs-CZ" sz="1300" i="1" dirty="0" smtClean="0"/>
              <a:t>/country/</a:t>
            </a:r>
            <a:r>
              <a:rPr lang="cs-CZ" sz="1300" i="1" dirty="0" err="1" smtClean="0"/>
              <a:t>sector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econo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stats</a:t>
            </a:r>
            <a:r>
              <a:rPr lang="cs-CZ" sz="1300" i="1" dirty="0" smtClean="0"/>
              <a:t>/index.</a:t>
            </a:r>
            <a:r>
              <a:rPr lang="cs-CZ" sz="1300" i="1" dirty="0" err="1" smtClean="0"/>
              <a:t>htm</a:t>
            </a:r>
            <a:r>
              <a:rPr lang="cs-CZ" sz="1300" i="1" dirty="0" smtClean="0"/>
              <a:t> (29. 4. 2009)</a:t>
            </a:r>
            <a:endParaRPr lang="sk-SK" sz="1300" dirty="0" smtClean="0"/>
          </a:p>
          <a:p>
            <a:pPr algn="just"/>
            <a:endParaRPr lang="en-GB" sz="1300" i="1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467544" y="4149080"/>
          <a:ext cx="8208912" cy="1882130"/>
        </p:xfrm>
        <a:graphic>
          <a:graphicData uri="http://schemas.openxmlformats.org/drawingml/2006/table">
            <a:tbl>
              <a:tblPr/>
              <a:tblGrid>
                <a:gridCol w="1045584"/>
                <a:gridCol w="895416"/>
                <a:gridCol w="895416"/>
                <a:gridCol w="895416"/>
                <a:gridCol w="895416"/>
                <a:gridCol w="895416"/>
                <a:gridCol w="895416"/>
                <a:gridCol w="895416"/>
                <a:gridCol w="895416"/>
              </a:tblGrid>
              <a:tr h="323973">
                <a:tc>
                  <a:txBody>
                    <a:bodyPr/>
                    <a:lstStyle/>
                    <a:p>
                      <a:endParaRPr lang="sk-SK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1990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1991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1992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1993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1994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1995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1996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1997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 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9,7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52,0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11,1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20,8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9,9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9,6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8,9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8,4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Bulgaria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26,3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333,5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82,0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73,0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96,3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62,0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123,0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1 082,0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7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1998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1999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2000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2001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2002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2003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2004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2005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Times New Roman"/>
                        </a:rPr>
                        <a:t>2006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10,6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2,1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4,0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4,7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1,8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0,2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2,8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1,9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2,5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22,2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0,7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9,9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7,4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5,9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Times New Roman"/>
                        </a:rPr>
                        <a:t>2,3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6,1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Times New Roman"/>
                        </a:rPr>
                        <a:t>7,3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323528" y="6165503"/>
            <a:ext cx="83529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300" i="1" dirty="0" err="1" smtClean="0"/>
              <a:t>European</a:t>
            </a:r>
            <a:r>
              <a:rPr lang="cs-CZ" sz="1300" i="1" dirty="0" smtClean="0"/>
              <a:t> Bank </a:t>
            </a:r>
            <a:r>
              <a:rPr lang="cs-CZ" sz="1300" i="1" dirty="0" err="1" smtClean="0"/>
              <a:t>for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Reconstruction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and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Development</a:t>
            </a:r>
            <a:r>
              <a:rPr lang="cs-CZ" sz="1300" i="1" dirty="0" smtClean="0"/>
              <a:t> (EBRD): </a:t>
            </a:r>
            <a:r>
              <a:rPr lang="cs-CZ" sz="1300" i="1" dirty="0" err="1" smtClean="0"/>
              <a:t>Selected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economic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indicators</a:t>
            </a:r>
            <a:r>
              <a:rPr lang="cs-CZ" sz="1300" i="1" dirty="0" smtClean="0"/>
              <a:t> data, http://www.</a:t>
            </a:r>
            <a:r>
              <a:rPr lang="cs-CZ" sz="1300" i="1" dirty="0" err="1" smtClean="0"/>
              <a:t>ebrd.org</a:t>
            </a:r>
            <a:r>
              <a:rPr lang="cs-CZ" sz="1300" i="1" dirty="0" smtClean="0"/>
              <a:t>/country/</a:t>
            </a:r>
            <a:r>
              <a:rPr lang="cs-CZ" sz="1300" i="1" dirty="0" err="1" smtClean="0"/>
              <a:t>sector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econo</a:t>
            </a:r>
            <a:r>
              <a:rPr lang="cs-CZ" sz="1300" i="1" dirty="0" smtClean="0"/>
              <a:t>/</a:t>
            </a:r>
            <a:r>
              <a:rPr lang="cs-CZ" sz="1300" i="1" dirty="0" err="1" smtClean="0"/>
              <a:t>stats</a:t>
            </a:r>
            <a:r>
              <a:rPr lang="cs-CZ" sz="1300" i="1" dirty="0" smtClean="0"/>
              <a:t>/index.</a:t>
            </a:r>
            <a:r>
              <a:rPr lang="cs-CZ" sz="1300" i="1" dirty="0" err="1" smtClean="0"/>
              <a:t>htm</a:t>
            </a:r>
            <a:r>
              <a:rPr lang="cs-CZ" sz="1300" i="1" dirty="0" smtClean="0"/>
              <a:t> (29. 4. 2009)</a:t>
            </a:r>
            <a:endParaRPr lang="sk-SK" sz="1300" dirty="0" smtClean="0"/>
          </a:p>
          <a:p>
            <a:pPr algn="just"/>
            <a:endParaRPr lang="en-GB" sz="1300" i="1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95536" y="3717032"/>
            <a:ext cx="82089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sk-SK" sz="2000" b="1" dirty="0" smtClean="0"/>
              <a:t>Table 10</a:t>
            </a:r>
            <a:r>
              <a:rPr lang="en-US" sz="2000" b="1" dirty="0" smtClean="0"/>
              <a:t>:</a:t>
            </a:r>
            <a:r>
              <a:rPr lang="sk-SK" sz="2000" b="1" dirty="0" smtClean="0"/>
              <a:t>  </a:t>
            </a:r>
            <a:r>
              <a:rPr lang="sk-SK" sz="2000" b="1" dirty="0" err="1" smtClean="0"/>
              <a:t>Growth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inflation</a:t>
            </a:r>
            <a:r>
              <a:rPr lang="sk-SK" sz="2000" b="1" dirty="0" smtClean="0"/>
              <a:t> rate, 1990-2006 (</a:t>
            </a:r>
            <a:r>
              <a:rPr lang="sk-SK" sz="2000" b="1" dirty="0" err="1" smtClean="0"/>
              <a:t>annual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averages</a:t>
            </a:r>
            <a:r>
              <a:rPr lang="sk-SK" sz="2000" b="1" dirty="0" smtClean="0"/>
              <a:t> in %)</a:t>
            </a:r>
          </a:p>
          <a:p>
            <a:pPr lvl="0"/>
            <a:endParaRPr lang="sk-SK" sz="2000" b="1" dirty="0"/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467544" y="1700808"/>
          <a:ext cx="7920879" cy="1080120"/>
        </p:xfrm>
        <a:graphic>
          <a:graphicData uri="http://schemas.openxmlformats.org/drawingml/2006/table">
            <a:tbl>
              <a:tblPr/>
              <a:tblGrid>
                <a:gridCol w="1047024"/>
                <a:gridCol w="641486"/>
                <a:gridCol w="794484"/>
                <a:gridCol w="943796"/>
                <a:gridCol w="1046102"/>
                <a:gridCol w="1149329"/>
                <a:gridCol w="1149329"/>
                <a:gridCol w="1149329"/>
              </a:tblGrid>
              <a:tr h="360040">
                <a:tc>
                  <a:txBody>
                    <a:bodyPr/>
                    <a:lstStyle/>
                    <a:p>
                      <a:endParaRPr lang="sk-SK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1989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1990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1993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1996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2000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2003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2006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Bulgaria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126,30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1 723,89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12 225,04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195 451,05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227 241,30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271 762,67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</a:t>
                      </a:r>
                      <a:endParaRPr lang="sk-SK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109,70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223,79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293,60</a:t>
                      </a:r>
                      <a:endParaRPr lang="sk-SK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373,91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399,54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428,99</a:t>
                      </a:r>
                      <a:endParaRPr lang="sk-SK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Chart 10: Unemployment rate in Bulgaria and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en-GB" sz="2800" dirty="0" smtClean="0"/>
              <a:t>Czech </a:t>
            </a:r>
            <a:r>
              <a:rPr lang="en-GB" sz="2800" dirty="0" smtClean="0"/>
              <a:t>Republic, 1990-2006 (% of labour force)</a:t>
            </a:r>
            <a:endParaRPr lang="en-GB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64" t="25648" r="27129" b="11613"/>
          <a:stretch>
            <a:fillRect/>
          </a:stretch>
        </p:blipFill>
        <p:spPr bwMode="auto">
          <a:xfrm>
            <a:off x="539552" y="1556792"/>
            <a:ext cx="8188471" cy="4608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6237312"/>
            <a:ext cx="8280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err="1" smtClean="0"/>
              <a:t>European</a:t>
            </a:r>
            <a:r>
              <a:rPr lang="cs-CZ" sz="1200" i="1" dirty="0" smtClean="0"/>
              <a:t> Bank </a:t>
            </a:r>
            <a:r>
              <a:rPr lang="cs-CZ" sz="1200" i="1" dirty="0" err="1" smtClean="0"/>
              <a:t>for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Reconstruction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and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Development</a:t>
            </a:r>
            <a:r>
              <a:rPr lang="cs-CZ" sz="1200" i="1" dirty="0" smtClean="0"/>
              <a:t> (EBRD): </a:t>
            </a:r>
            <a:r>
              <a:rPr lang="cs-CZ" sz="1200" i="1" dirty="0" err="1" smtClean="0"/>
              <a:t>Selected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indicators</a:t>
            </a:r>
            <a:r>
              <a:rPr lang="cs-CZ" sz="1200" i="1" dirty="0" smtClean="0"/>
              <a:t> data, http://www.</a:t>
            </a:r>
            <a:r>
              <a:rPr lang="cs-CZ" sz="1200" i="1" dirty="0" err="1" smtClean="0"/>
              <a:t>ebrd.org</a:t>
            </a:r>
            <a:r>
              <a:rPr lang="cs-CZ" sz="1200" i="1" dirty="0" smtClean="0"/>
              <a:t>/country/</a:t>
            </a:r>
            <a:r>
              <a:rPr lang="cs-CZ" sz="1200" i="1" dirty="0" err="1" smtClean="0"/>
              <a:t>sector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econo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stats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htm</a:t>
            </a:r>
            <a:r>
              <a:rPr lang="cs-CZ" sz="1200" i="1" dirty="0" smtClean="0"/>
              <a:t> (29. 4. 2009)</a:t>
            </a:r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dirty="0" smtClean="0">
                <a:solidFill>
                  <a:srgbClr val="D81E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</a:t>
            </a:r>
            <a:r>
              <a:rPr lang="sk-SK" dirty="0" smtClean="0">
                <a:solidFill>
                  <a:srgbClr val="D81E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 THE COMMUNIST REGIME</a:t>
            </a:r>
            <a:endParaRPr lang="en-GB" dirty="0">
              <a:solidFill>
                <a:srgbClr val="D81E0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Chart 11: Cumulative change of unemployment rate in Bulgaria and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en-GB" sz="2800" dirty="0" smtClean="0"/>
              <a:t>Czech </a:t>
            </a:r>
            <a:r>
              <a:rPr lang="en-GB" sz="2800" dirty="0" smtClean="0"/>
              <a:t>Republic, 1989-2006 (1989=100) </a:t>
            </a:r>
            <a:endParaRPr lang="en-GB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01" t="22166" r="22190" b="11516"/>
          <a:stretch>
            <a:fillRect/>
          </a:stretch>
        </p:blipFill>
        <p:spPr bwMode="auto">
          <a:xfrm>
            <a:off x="395536" y="1556792"/>
            <a:ext cx="8280920" cy="46805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6237312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err="1" smtClean="0"/>
              <a:t>European</a:t>
            </a:r>
            <a:r>
              <a:rPr lang="cs-CZ" sz="1200" i="1" dirty="0" smtClean="0"/>
              <a:t> Bank </a:t>
            </a:r>
            <a:r>
              <a:rPr lang="cs-CZ" sz="1200" i="1" dirty="0" err="1" smtClean="0"/>
              <a:t>for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Reconstruction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and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Development</a:t>
            </a:r>
            <a:r>
              <a:rPr lang="cs-CZ" sz="1200" i="1" dirty="0" smtClean="0"/>
              <a:t> (EBRD): </a:t>
            </a:r>
            <a:r>
              <a:rPr lang="cs-CZ" sz="1200" i="1" dirty="0" err="1" smtClean="0"/>
              <a:t>Selected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indicators</a:t>
            </a:r>
            <a:r>
              <a:rPr lang="cs-CZ" sz="1200" i="1" dirty="0" smtClean="0"/>
              <a:t> data, http://www.</a:t>
            </a:r>
            <a:r>
              <a:rPr lang="cs-CZ" sz="1200" i="1" dirty="0" err="1" smtClean="0"/>
              <a:t>ebrd.org</a:t>
            </a:r>
            <a:r>
              <a:rPr lang="cs-CZ" sz="1200" i="1" dirty="0" smtClean="0"/>
              <a:t>/country/</a:t>
            </a:r>
            <a:r>
              <a:rPr lang="cs-CZ" sz="1200" i="1" dirty="0" err="1" smtClean="0"/>
              <a:t>sector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econo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stats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htm</a:t>
            </a:r>
            <a:r>
              <a:rPr lang="cs-CZ" sz="1200" i="1" dirty="0" smtClean="0"/>
              <a:t> (29. 4. 2009)</a:t>
            </a:r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Chart</a:t>
            </a:r>
            <a:r>
              <a:rPr lang="sk-SK" sz="3200" dirty="0" smtClean="0"/>
              <a:t> 12: </a:t>
            </a:r>
            <a:r>
              <a:rPr lang="sk-SK" sz="3200" dirty="0" err="1" smtClean="0"/>
              <a:t>Exports</a:t>
            </a:r>
            <a:r>
              <a:rPr lang="sk-SK" sz="3200" dirty="0" smtClean="0"/>
              <a:t> in </a:t>
            </a:r>
            <a:r>
              <a:rPr lang="sk-SK" sz="3200" dirty="0" err="1" smtClean="0"/>
              <a:t>Bulgaria</a:t>
            </a:r>
            <a:r>
              <a:rPr lang="sk-SK" sz="3200" dirty="0" smtClean="0"/>
              <a:t> and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Czech</a:t>
            </a:r>
            <a:r>
              <a:rPr lang="sk-SK" sz="3200" dirty="0" smtClean="0"/>
              <a:t> </a:t>
            </a:r>
            <a:r>
              <a:rPr lang="sk-SK" sz="3200" dirty="0" err="1" smtClean="0"/>
              <a:t>Republic</a:t>
            </a:r>
            <a:r>
              <a:rPr lang="sk-SK" sz="3200" dirty="0" smtClean="0"/>
              <a:t>, 1989-2006 (% </a:t>
            </a:r>
            <a:r>
              <a:rPr lang="sk-SK" sz="3200" dirty="0" err="1" smtClean="0"/>
              <a:t>of</a:t>
            </a:r>
            <a:r>
              <a:rPr lang="sk-SK" sz="3200" dirty="0" smtClean="0"/>
              <a:t> GDP) </a:t>
            </a:r>
            <a:endParaRPr lang="sk-SK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5" t="22682" r="22412" b="10487"/>
          <a:stretch>
            <a:fillRect/>
          </a:stretch>
        </p:blipFill>
        <p:spPr bwMode="auto">
          <a:xfrm>
            <a:off x="467544" y="1484784"/>
            <a:ext cx="8352928" cy="46805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237312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err="1" smtClean="0"/>
              <a:t>European</a:t>
            </a:r>
            <a:r>
              <a:rPr lang="cs-CZ" sz="1200" i="1" dirty="0" smtClean="0"/>
              <a:t> Bank </a:t>
            </a:r>
            <a:r>
              <a:rPr lang="cs-CZ" sz="1200" i="1" dirty="0" err="1" smtClean="0"/>
              <a:t>for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Reconstruction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and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Development</a:t>
            </a:r>
            <a:r>
              <a:rPr lang="cs-CZ" sz="1200" i="1" dirty="0" smtClean="0"/>
              <a:t> (EBRD): </a:t>
            </a:r>
            <a:r>
              <a:rPr lang="cs-CZ" sz="1200" i="1" dirty="0" err="1" smtClean="0"/>
              <a:t>Selected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indicators</a:t>
            </a:r>
            <a:r>
              <a:rPr lang="cs-CZ" sz="1200" i="1" dirty="0" smtClean="0"/>
              <a:t> data, http://www.</a:t>
            </a:r>
            <a:r>
              <a:rPr lang="cs-CZ" sz="1200" i="1" dirty="0" err="1" smtClean="0"/>
              <a:t>ebrd.org</a:t>
            </a:r>
            <a:r>
              <a:rPr lang="cs-CZ" sz="1200" i="1" dirty="0" smtClean="0"/>
              <a:t>/country/</a:t>
            </a:r>
            <a:r>
              <a:rPr lang="cs-CZ" sz="1200" i="1" dirty="0" err="1" smtClean="0"/>
              <a:t>sector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econo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stats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htm</a:t>
            </a:r>
            <a:r>
              <a:rPr lang="cs-CZ" sz="1200" i="1" dirty="0" smtClean="0"/>
              <a:t> (29. 4. 2009)</a:t>
            </a:r>
            <a:r>
              <a:rPr lang="cs-CZ" sz="1200" dirty="0" smtClean="0"/>
              <a:t>,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own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calculation</a:t>
            </a:r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Chart 13: Development of current account in Bulgaria and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en-GB" sz="2800" dirty="0" smtClean="0"/>
              <a:t>Czech </a:t>
            </a:r>
            <a:r>
              <a:rPr lang="en-GB" sz="2800" dirty="0" smtClean="0"/>
              <a:t>Republic, 1990-2006 (% of GDP)</a:t>
            </a:r>
            <a:endParaRPr lang="en-GB" sz="2800" dirty="0"/>
          </a:p>
        </p:txBody>
      </p:sp>
      <p:sp>
        <p:nvSpPr>
          <p:cNvPr id="4" name="BlokTextu 3"/>
          <p:cNvSpPr txBox="1"/>
          <p:nvPr/>
        </p:nvSpPr>
        <p:spPr>
          <a:xfrm>
            <a:off x="467544" y="6237312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err="1" smtClean="0"/>
              <a:t>European</a:t>
            </a:r>
            <a:r>
              <a:rPr lang="cs-CZ" sz="1200" i="1" dirty="0" smtClean="0"/>
              <a:t> Bank </a:t>
            </a:r>
            <a:r>
              <a:rPr lang="cs-CZ" sz="1200" i="1" dirty="0" err="1" smtClean="0"/>
              <a:t>for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Reconstruction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and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Development</a:t>
            </a:r>
            <a:r>
              <a:rPr lang="cs-CZ" sz="1200" i="1" dirty="0" smtClean="0"/>
              <a:t> (EBRD): </a:t>
            </a:r>
            <a:r>
              <a:rPr lang="cs-CZ" sz="1200" i="1" dirty="0" err="1" smtClean="0"/>
              <a:t>Selected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indicators</a:t>
            </a:r>
            <a:r>
              <a:rPr lang="cs-CZ" sz="1200" i="1" dirty="0" smtClean="0"/>
              <a:t> data, http://www.</a:t>
            </a:r>
            <a:r>
              <a:rPr lang="cs-CZ" sz="1200" i="1" dirty="0" err="1" smtClean="0"/>
              <a:t>ebrd.org</a:t>
            </a:r>
            <a:r>
              <a:rPr lang="cs-CZ" sz="1200" i="1" dirty="0" smtClean="0"/>
              <a:t>/country/</a:t>
            </a:r>
            <a:r>
              <a:rPr lang="cs-CZ" sz="1200" i="1" dirty="0" err="1" smtClean="0"/>
              <a:t>sector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econo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stats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htm</a:t>
            </a:r>
            <a:r>
              <a:rPr lang="cs-CZ" sz="1200" i="1" dirty="0" smtClean="0"/>
              <a:t> (29. 4. 2009)</a:t>
            </a:r>
            <a:endParaRPr lang="sk-SK" sz="1200" dirty="0" smtClean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24" t="21444" r="22090" b="11525"/>
          <a:stretch>
            <a:fillRect/>
          </a:stretch>
        </p:blipFill>
        <p:spPr bwMode="auto">
          <a:xfrm>
            <a:off x="569664" y="1556792"/>
            <a:ext cx="8178800" cy="4608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Chart 14: Net inflow</a:t>
            </a:r>
            <a:r>
              <a:rPr lang="sk-SK" sz="3200" dirty="0" smtClean="0"/>
              <a:t>s</a:t>
            </a:r>
            <a:r>
              <a:rPr lang="en-GB" sz="3200" dirty="0" smtClean="0"/>
              <a:t> of </a:t>
            </a:r>
            <a:r>
              <a:rPr lang="sk-SK" sz="3200" dirty="0" smtClean="0"/>
              <a:t>FDI</a:t>
            </a:r>
            <a:r>
              <a:rPr lang="en-GB" sz="3200" dirty="0" smtClean="0"/>
              <a:t> to Bulgaria </a:t>
            </a:r>
            <a:r>
              <a:rPr lang="sk-SK" sz="3200" dirty="0" smtClean="0"/>
              <a:t>and</a:t>
            </a:r>
            <a:r>
              <a:rPr lang="en-GB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en-GB" sz="3200" dirty="0" smtClean="0"/>
              <a:t>Czech</a:t>
            </a:r>
            <a:r>
              <a:rPr lang="sk-SK" sz="3200" dirty="0" smtClean="0"/>
              <a:t> </a:t>
            </a:r>
            <a:r>
              <a:rPr lang="sk-SK" sz="3200" dirty="0" smtClean="0"/>
              <a:t>R</a:t>
            </a:r>
            <a:r>
              <a:rPr lang="en-GB" sz="3200" dirty="0" err="1" smtClean="0"/>
              <a:t>epublic</a:t>
            </a:r>
            <a:r>
              <a:rPr lang="en-GB" sz="3200" dirty="0" smtClean="0"/>
              <a:t>, 1990-2005 (% of GDP)</a:t>
            </a:r>
            <a:endParaRPr lang="en-GB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20" t="23872" r="22538" b="9378"/>
          <a:stretch>
            <a:fillRect/>
          </a:stretch>
        </p:blipFill>
        <p:spPr bwMode="auto">
          <a:xfrm>
            <a:off x="467544" y="1556792"/>
            <a:ext cx="8263858" cy="4608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237312"/>
            <a:ext cx="83529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i="1" dirty="0" smtClean="0"/>
              <a:t>Source:</a:t>
            </a:r>
            <a:r>
              <a:rPr lang="sk-SK" sz="1300" i="1" dirty="0" smtClean="0"/>
              <a:t> </a:t>
            </a:r>
            <a:r>
              <a:rPr lang="cs-CZ" sz="1200" i="1" dirty="0" err="1" smtClean="0"/>
              <a:t>World</a:t>
            </a:r>
            <a:r>
              <a:rPr lang="cs-CZ" sz="1200" i="1" dirty="0" smtClean="0"/>
              <a:t> Bank (WB):  Data , http://data.</a:t>
            </a:r>
            <a:r>
              <a:rPr lang="cs-CZ" sz="1200" i="1" dirty="0" err="1" smtClean="0"/>
              <a:t>worldbank.org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indicator</a:t>
            </a:r>
            <a:r>
              <a:rPr lang="cs-CZ" sz="1200" i="1" dirty="0" smtClean="0"/>
              <a:t>/BX.KLT.DINV.WD.GD.ZS(29. 4. 2009)</a:t>
            </a:r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000" dirty="0" err="1" smtClean="0"/>
              <a:t>Chart</a:t>
            </a:r>
            <a:r>
              <a:rPr lang="sk-SK" sz="3000" dirty="0" smtClean="0"/>
              <a:t> 15: EBRD index </a:t>
            </a:r>
            <a:r>
              <a:rPr lang="sk-SK" sz="3000" dirty="0" err="1" smtClean="0"/>
              <a:t>of</a:t>
            </a:r>
            <a:r>
              <a:rPr lang="sk-SK" sz="3000" dirty="0" smtClean="0"/>
              <a:t> </a:t>
            </a:r>
            <a:r>
              <a:rPr lang="sk-SK" sz="3000" dirty="0" err="1" smtClean="0"/>
              <a:t>large-scale</a:t>
            </a:r>
            <a:r>
              <a:rPr lang="sk-SK" sz="3000" dirty="0" smtClean="0"/>
              <a:t> </a:t>
            </a:r>
            <a:r>
              <a:rPr lang="sk-SK" sz="3000" dirty="0" err="1" smtClean="0"/>
              <a:t>privatisationin</a:t>
            </a:r>
            <a:r>
              <a:rPr lang="sk-SK" sz="3000" dirty="0" smtClean="0"/>
              <a:t> </a:t>
            </a:r>
            <a:r>
              <a:rPr lang="sk-SK" sz="3000" dirty="0" err="1" smtClean="0"/>
              <a:t>Bulgaria</a:t>
            </a:r>
            <a:r>
              <a:rPr lang="sk-SK" sz="3000" dirty="0" smtClean="0"/>
              <a:t> and </a:t>
            </a:r>
            <a:r>
              <a:rPr lang="sk-SK" sz="3000" dirty="0" err="1" smtClean="0"/>
              <a:t>the</a:t>
            </a:r>
            <a:r>
              <a:rPr lang="sk-SK" sz="3000" dirty="0" smtClean="0"/>
              <a:t> </a:t>
            </a:r>
            <a:r>
              <a:rPr lang="sk-SK" sz="3000" dirty="0" err="1" smtClean="0"/>
              <a:t>Czech</a:t>
            </a:r>
            <a:r>
              <a:rPr lang="sk-SK" sz="3000" dirty="0" smtClean="0"/>
              <a:t> </a:t>
            </a:r>
            <a:r>
              <a:rPr lang="sk-SK" sz="3000" dirty="0" err="1" smtClean="0"/>
              <a:t>Republic</a:t>
            </a:r>
            <a:r>
              <a:rPr lang="sk-SK" sz="3000" dirty="0" smtClean="0"/>
              <a:t>, 1989-2006</a:t>
            </a:r>
            <a:endParaRPr lang="sk-SK" sz="3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53" t="22311" r="23135" b="11059"/>
          <a:stretch>
            <a:fillRect/>
          </a:stretch>
        </p:blipFill>
        <p:spPr bwMode="auto">
          <a:xfrm>
            <a:off x="467544" y="1412776"/>
            <a:ext cx="8280920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59492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1200" i="1" dirty="0" smtClean="0"/>
              <a:t>The index contains values from 1 to 4.3</a:t>
            </a:r>
            <a:r>
              <a:rPr lang="cs-CZ" sz="1200" i="1" dirty="0" smtClean="0"/>
              <a:t>;</a:t>
            </a:r>
            <a:r>
              <a:rPr lang="en-US" sz="1200" i="1" dirty="0" smtClean="0"/>
              <a:t> the higher the value, the closer 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country </a:t>
            </a:r>
            <a:r>
              <a:rPr lang="cs-CZ" sz="1200" i="1" dirty="0" err="1" smtClean="0"/>
              <a:t>is</a:t>
            </a:r>
            <a:r>
              <a:rPr lang="cs-CZ" sz="1200" i="1" dirty="0" smtClean="0"/>
              <a:t> to </a:t>
            </a:r>
            <a:r>
              <a:rPr lang="cs-CZ" sz="1200" i="1" dirty="0" err="1" smtClean="0"/>
              <a:t>developed</a:t>
            </a:r>
            <a:r>
              <a:rPr lang="cs-CZ" sz="1200" i="1" dirty="0" smtClean="0"/>
              <a:t>  </a:t>
            </a:r>
            <a:r>
              <a:rPr lang="cs-CZ" sz="1200" i="1" dirty="0" err="1" smtClean="0"/>
              <a:t>countries</a:t>
            </a:r>
            <a:r>
              <a:rPr lang="cs-CZ" sz="1200" i="1" dirty="0" smtClean="0"/>
              <a:t>.</a:t>
            </a:r>
          </a:p>
          <a:p>
            <a:pPr algn="just"/>
            <a:r>
              <a:rPr lang="en-GB" sz="1200" i="1" dirty="0" smtClean="0"/>
              <a:t>Source:</a:t>
            </a:r>
            <a:r>
              <a:rPr lang="sk-SK" sz="1200" i="1" dirty="0" smtClean="0"/>
              <a:t> </a:t>
            </a:r>
            <a:r>
              <a:rPr lang="cs-CZ" sz="1200" i="1" dirty="0" err="1" smtClean="0"/>
              <a:t>European</a:t>
            </a:r>
            <a:r>
              <a:rPr lang="cs-CZ" sz="1200" i="1" dirty="0" smtClean="0"/>
              <a:t> Bank </a:t>
            </a:r>
            <a:r>
              <a:rPr lang="cs-CZ" sz="1200" i="1" dirty="0" err="1" smtClean="0"/>
              <a:t>for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Reconstruction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and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Development</a:t>
            </a:r>
            <a:r>
              <a:rPr lang="cs-CZ" sz="1200" i="1" dirty="0" smtClean="0"/>
              <a:t> (EBRD): </a:t>
            </a:r>
            <a:r>
              <a:rPr lang="cs-CZ" sz="1200" i="1" dirty="0" err="1" smtClean="0"/>
              <a:t>Selected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economic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indicators</a:t>
            </a:r>
            <a:r>
              <a:rPr lang="cs-CZ" sz="1200" i="1" dirty="0" smtClean="0"/>
              <a:t> data, http://www.</a:t>
            </a:r>
            <a:r>
              <a:rPr lang="cs-CZ" sz="1200" i="1" dirty="0" err="1" smtClean="0"/>
              <a:t>ebrd.org</a:t>
            </a:r>
            <a:r>
              <a:rPr lang="cs-CZ" sz="1200" i="1" dirty="0" smtClean="0"/>
              <a:t>/country/</a:t>
            </a:r>
            <a:r>
              <a:rPr lang="cs-CZ" sz="1200" i="1" dirty="0" err="1" smtClean="0"/>
              <a:t>sector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econo</a:t>
            </a:r>
            <a:r>
              <a:rPr lang="cs-CZ" sz="1200" i="1" dirty="0" smtClean="0"/>
              <a:t>/</a:t>
            </a:r>
            <a:r>
              <a:rPr lang="cs-CZ" sz="1200" i="1" dirty="0" err="1" smtClean="0"/>
              <a:t>stats</a:t>
            </a:r>
            <a:r>
              <a:rPr lang="cs-CZ" sz="1200" i="1" dirty="0" smtClean="0"/>
              <a:t>/index.</a:t>
            </a:r>
            <a:r>
              <a:rPr lang="cs-CZ" sz="1200" i="1" dirty="0" err="1" smtClean="0"/>
              <a:t>htm</a:t>
            </a:r>
            <a:r>
              <a:rPr lang="cs-CZ" sz="1200" i="1" dirty="0" smtClean="0"/>
              <a:t> (29. 4. 2009)</a:t>
            </a:r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Conclusions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968552"/>
          </a:xfrm>
        </p:spPr>
        <p:txBody>
          <a:bodyPr>
            <a:normAutofit fontScale="77500" lnSpcReduction="20000"/>
          </a:bodyPr>
          <a:lstStyle/>
          <a:p>
            <a:r>
              <a:rPr lang="en-GB" sz="4100" b="1" dirty="0" smtClean="0">
                <a:solidFill>
                  <a:srgbClr val="D81E05"/>
                </a:solidFill>
              </a:rPr>
              <a:t>Gradual economic </a:t>
            </a:r>
            <a:r>
              <a:rPr lang="cs-CZ" sz="4100" b="1" dirty="0" err="1" smtClean="0">
                <a:solidFill>
                  <a:srgbClr val="D81E05"/>
                </a:solidFill>
              </a:rPr>
              <a:t>reforms</a:t>
            </a:r>
            <a:endParaRPr lang="en-GB" sz="4100" b="1" dirty="0" smtClean="0">
              <a:solidFill>
                <a:srgbClr val="D81E05"/>
              </a:solidFill>
            </a:endParaRPr>
          </a:p>
          <a:p>
            <a:pPr lvl="1"/>
            <a:r>
              <a:rPr lang="en-GB" sz="3600" dirty="0" smtClean="0"/>
              <a:t>insufficient economic reforms</a:t>
            </a:r>
          </a:p>
          <a:p>
            <a:pPr lvl="1"/>
            <a:r>
              <a:rPr lang="en-GB" sz="3600" dirty="0" smtClean="0"/>
              <a:t>slow progress of privatisation</a:t>
            </a:r>
          </a:p>
          <a:p>
            <a:pPr lvl="1"/>
            <a:r>
              <a:rPr lang="en-GB" sz="3600" dirty="0" smtClean="0"/>
              <a:t>lack of monetary and fiscal restrictions</a:t>
            </a:r>
          </a:p>
          <a:p>
            <a:pPr lvl="1"/>
            <a:r>
              <a:rPr lang="en-GB" sz="3600" dirty="0" smtClean="0"/>
              <a:t>populist policy</a:t>
            </a:r>
          </a:p>
          <a:p>
            <a:pPr lvl="1"/>
            <a:r>
              <a:rPr lang="en-GB" sz="3600" dirty="0" smtClean="0"/>
              <a:t>lack of political support for transformation</a:t>
            </a:r>
          </a:p>
          <a:p>
            <a:pPr lvl="1">
              <a:buNone/>
            </a:pPr>
            <a:r>
              <a:rPr lang="en-GB" sz="3600" b="1" dirty="0" smtClean="0"/>
              <a:t>                                                       </a:t>
            </a:r>
            <a:endParaRPr lang="en-GB" sz="1400" dirty="0" smtClean="0"/>
          </a:p>
          <a:p>
            <a:r>
              <a:rPr lang="en-GB" sz="4100" b="1" dirty="0" smtClean="0">
                <a:solidFill>
                  <a:srgbClr val="00A47D"/>
                </a:solidFill>
              </a:rPr>
              <a:t>Stabilization</a:t>
            </a:r>
          </a:p>
          <a:p>
            <a:pPr lvl="1"/>
            <a:r>
              <a:rPr lang="en-GB" sz="3600" dirty="0" smtClean="0"/>
              <a:t>after implementation of </a:t>
            </a:r>
            <a:r>
              <a:rPr lang="en-GB" sz="3600" b="1" dirty="0" smtClean="0"/>
              <a:t>drastic restrictions </a:t>
            </a:r>
            <a:r>
              <a:rPr lang="sk-SK" sz="3600" b="1" dirty="0" smtClean="0"/>
              <a:t> </a:t>
            </a:r>
            <a:r>
              <a:rPr lang="sk-SK" sz="3600" dirty="0" smtClean="0"/>
              <a:t>and </a:t>
            </a:r>
            <a:r>
              <a:rPr lang="cs-CZ" sz="3600" b="1" dirty="0" err="1" smtClean="0"/>
              <a:t>currency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board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only</a:t>
            </a:r>
            <a:r>
              <a:rPr lang="cs-CZ" sz="3600" b="1" dirty="0" smtClean="0"/>
              <a:t> in 1997</a:t>
            </a:r>
            <a:endParaRPr lang="en-GB" sz="3600" b="1" dirty="0" smtClean="0"/>
          </a:p>
          <a:p>
            <a:pPr lvl="1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			</a:t>
            </a:r>
            <a:endParaRPr lang="en-GB" sz="5100" b="1" dirty="0" smtClean="0">
              <a:solidFill>
                <a:srgbClr val="00A4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attention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I.</a:t>
            </a:r>
            <a:endParaRPr lang="sk-SK" dirty="0">
              <a:solidFill>
                <a:srgbClr val="00A47D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sz="2400" b="1" dirty="0" smtClean="0"/>
              <a:t>Centrally planned </a:t>
            </a:r>
            <a:r>
              <a:rPr lang="cs-CZ" sz="2400" b="1" dirty="0" err="1" smtClean="0"/>
              <a:t>system</a:t>
            </a:r>
            <a:endParaRPr lang="cs-CZ" sz="2400" b="1" dirty="0" smtClean="0"/>
          </a:p>
          <a:p>
            <a:r>
              <a:rPr lang="cs-CZ" sz="2400" b="1" dirty="0" err="1" smtClean="0"/>
              <a:t>Relatively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backward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economy</a:t>
            </a:r>
            <a:endParaRPr lang="cs-CZ" sz="2400" b="1" dirty="0" smtClean="0"/>
          </a:p>
          <a:p>
            <a:pPr lvl="1"/>
            <a:r>
              <a:rPr lang="cs-CZ" sz="2000" dirty="0" err="1" smtClean="0"/>
              <a:t>large</a:t>
            </a:r>
            <a:r>
              <a:rPr lang="cs-CZ" sz="2000" dirty="0" smtClean="0"/>
              <a:t> </a:t>
            </a:r>
            <a:r>
              <a:rPr lang="cs-CZ" sz="2000" dirty="0" err="1" smtClean="0"/>
              <a:t>portion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agriculture</a:t>
            </a:r>
            <a:r>
              <a:rPr lang="cs-CZ" sz="2000" dirty="0" smtClean="0"/>
              <a:t> vs. 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portion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services</a:t>
            </a:r>
            <a:r>
              <a:rPr lang="cs-CZ" sz="2000" dirty="0" smtClean="0"/>
              <a:t>  </a:t>
            </a:r>
          </a:p>
          <a:p>
            <a:pPr lvl="1"/>
            <a:r>
              <a:rPr lang="cs-CZ" sz="2000" dirty="0" err="1" smtClean="0"/>
              <a:t>almost</a:t>
            </a:r>
            <a:r>
              <a:rPr lang="cs-CZ" sz="2000" dirty="0" smtClean="0"/>
              <a:t> no </a:t>
            </a:r>
            <a:r>
              <a:rPr lang="cs-CZ" sz="2000" dirty="0" err="1" smtClean="0"/>
              <a:t>private</a:t>
            </a:r>
            <a:r>
              <a:rPr lang="cs-CZ" sz="2000" dirty="0" smtClean="0"/>
              <a:t> </a:t>
            </a:r>
            <a:r>
              <a:rPr lang="cs-CZ" sz="2000" dirty="0" err="1" smtClean="0"/>
              <a:t>sector</a:t>
            </a:r>
            <a:endParaRPr lang="cs-CZ" sz="2000" dirty="0" smtClean="0"/>
          </a:p>
          <a:p>
            <a:pPr lvl="1"/>
            <a:r>
              <a:rPr lang="cs-CZ" sz="2000" dirty="0" err="1" smtClean="0"/>
              <a:t>huge</a:t>
            </a:r>
            <a:r>
              <a:rPr lang="cs-CZ" sz="2000" dirty="0" smtClean="0"/>
              <a:t> </a:t>
            </a:r>
            <a:r>
              <a:rPr lang="cs-CZ" sz="2000" dirty="0" err="1" smtClean="0"/>
              <a:t>government</a:t>
            </a:r>
            <a:r>
              <a:rPr lang="cs-CZ" sz="2000" dirty="0" smtClean="0"/>
              <a:t> </a:t>
            </a:r>
            <a:r>
              <a:rPr lang="cs-CZ" sz="2000" dirty="0" err="1" smtClean="0"/>
              <a:t>spendings</a:t>
            </a:r>
            <a:r>
              <a:rPr lang="cs-CZ" sz="2000" dirty="0" smtClean="0"/>
              <a:t> (</a:t>
            </a:r>
            <a:r>
              <a:rPr lang="cs-CZ" sz="2000" dirty="0" err="1" smtClean="0"/>
              <a:t>subventions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low</a:t>
            </a:r>
            <a:r>
              <a:rPr lang="cs-CZ" sz="2000" dirty="0" smtClean="0"/>
              <a:t> GDP </a:t>
            </a:r>
            <a:r>
              <a:rPr lang="cs-CZ" sz="2000" dirty="0" err="1" smtClean="0"/>
              <a:t>p.c</a:t>
            </a:r>
            <a:r>
              <a:rPr lang="cs-CZ" sz="2000" dirty="0" smtClean="0"/>
              <a:t>. </a:t>
            </a:r>
            <a:r>
              <a:rPr lang="cs-CZ" sz="2000" dirty="0" err="1" smtClean="0"/>
              <a:t>compared</a:t>
            </a:r>
            <a:r>
              <a:rPr lang="cs-CZ" sz="2000" dirty="0" smtClean="0"/>
              <a:t> to </a:t>
            </a:r>
            <a:r>
              <a:rPr lang="cs-CZ" sz="2000" dirty="0" err="1" smtClean="0"/>
              <a:t>developed</a:t>
            </a:r>
            <a:r>
              <a:rPr lang="cs-CZ" sz="2000" dirty="0" smtClean="0"/>
              <a:t> </a:t>
            </a:r>
            <a:r>
              <a:rPr lang="cs-CZ" sz="2000" dirty="0" err="1" smtClean="0"/>
              <a:t>countries</a:t>
            </a:r>
            <a:endParaRPr lang="cs-CZ" sz="2000" dirty="0" smtClean="0"/>
          </a:p>
          <a:p>
            <a:r>
              <a:rPr lang="cs-CZ" sz="2400" b="1" dirty="0" err="1" smtClean="0">
                <a:solidFill>
                  <a:srgbClr val="00A47D"/>
                </a:solidFill>
              </a:rPr>
              <a:t>Relatively</a:t>
            </a:r>
            <a:r>
              <a:rPr lang="cs-CZ" sz="2400" b="1" dirty="0" smtClean="0">
                <a:solidFill>
                  <a:srgbClr val="00A47D"/>
                </a:solidFill>
              </a:rPr>
              <a:t> positive performance</a:t>
            </a:r>
            <a:r>
              <a:rPr lang="cs-CZ" sz="2400" b="1" dirty="0" smtClean="0">
                <a:solidFill>
                  <a:srgbClr val="00B050"/>
                </a:solidFill>
              </a:rPr>
              <a:t>  </a:t>
            </a:r>
            <a:r>
              <a:rPr lang="cs-CZ" sz="2400" dirty="0" smtClean="0"/>
              <a:t>vs. </a:t>
            </a:r>
            <a:r>
              <a:rPr lang="cs-CZ" sz="2400" b="1" dirty="0" err="1" smtClean="0">
                <a:solidFill>
                  <a:srgbClr val="D81E05"/>
                </a:solidFill>
              </a:rPr>
              <a:t>economic</a:t>
            </a:r>
            <a:r>
              <a:rPr lang="cs-CZ" sz="2400" b="1" dirty="0" smtClean="0">
                <a:solidFill>
                  <a:srgbClr val="D81E05"/>
                </a:solidFill>
              </a:rPr>
              <a:t> </a:t>
            </a:r>
            <a:r>
              <a:rPr lang="cs-CZ" sz="2400" b="1" dirty="0" err="1" smtClean="0">
                <a:solidFill>
                  <a:srgbClr val="D81E05"/>
                </a:solidFill>
              </a:rPr>
              <a:t>catastrophe</a:t>
            </a:r>
            <a:r>
              <a:rPr lang="cs-CZ" sz="2400" b="1" dirty="0" smtClean="0">
                <a:solidFill>
                  <a:srgbClr val="D81E05"/>
                </a:solidFill>
              </a:rPr>
              <a:t> in 80´s</a:t>
            </a:r>
          </a:p>
          <a:p>
            <a:endParaRPr lang="cs-CZ" sz="2400" dirty="0" smtClean="0"/>
          </a:p>
          <a:p>
            <a:pPr lvl="1"/>
            <a:endParaRPr lang="cs-CZ" sz="2400" b="1" dirty="0" smtClean="0"/>
          </a:p>
          <a:p>
            <a:pPr>
              <a:buNone/>
            </a:pPr>
            <a:endParaRPr lang="en-GB" sz="2800" b="1" dirty="0" smtClean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467544" y="5157192"/>
          <a:ext cx="8280921" cy="1224096"/>
        </p:xfrm>
        <a:graphic>
          <a:graphicData uri="http://schemas.openxmlformats.org/drawingml/2006/table">
            <a:tbl>
              <a:tblPr/>
              <a:tblGrid>
                <a:gridCol w="668679"/>
                <a:gridCol w="657088"/>
                <a:gridCol w="657088"/>
                <a:gridCol w="656197"/>
                <a:gridCol w="656197"/>
                <a:gridCol w="656197"/>
                <a:gridCol w="656197"/>
                <a:gridCol w="656197"/>
                <a:gridCol w="656197"/>
                <a:gridCol w="590221"/>
                <a:gridCol w="590221"/>
                <a:gridCol w="590221"/>
                <a:gridCol w="590221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1949-52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1953-57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1958-60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1961-65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1966-70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1971-75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1976-80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1981-85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1987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1988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1989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GMP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-0,3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GDP </a:t>
                      </a: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(CIA)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-1,0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-0,1</a:t>
                      </a: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251520" y="4581128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1</a:t>
            </a:r>
            <a:r>
              <a:rPr lang="en-US" b="1" dirty="0" smtClean="0"/>
              <a:t>: </a:t>
            </a:r>
            <a:r>
              <a:rPr lang="sk-SK" b="1" dirty="0" err="1" smtClean="0"/>
              <a:t>Economic</a:t>
            </a:r>
            <a:r>
              <a:rPr lang="sk-SK" b="1" dirty="0" smtClean="0"/>
              <a:t> </a:t>
            </a:r>
            <a:r>
              <a:rPr lang="sk-SK" b="1" dirty="0" err="1" smtClean="0"/>
              <a:t>growth</a:t>
            </a:r>
            <a:r>
              <a:rPr lang="sk-SK" b="1" dirty="0" smtClean="0"/>
              <a:t> in </a:t>
            </a:r>
            <a:r>
              <a:rPr lang="sk-SK" b="1" dirty="0" err="1" smtClean="0"/>
              <a:t>Bulgaria</a:t>
            </a:r>
            <a:r>
              <a:rPr lang="sk-SK" b="1" dirty="0" smtClean="0"/>
              <a:t>  - </a:t>
            </a:r>
            <a:r>
              <a:rPr lang="sk-SK" b="1" dirty="0" err="1" smtClean="0"/>
              <a:t>gross</a:t>
            </a:r>
            <a:r>
              <a:rPr lang="sk-SK" b="1" dirty="0" smtClean="0"/>
              <a:t>  </a:t>
            </a:r>
            <a:r>
              <a:rPr lang="sk-SK" b="1" dirty="0" err="1" smtClean="0"/>
              <a:t>material</a:t>
            </a:r>
            <a:r>
              <a:rPr lang="sk-SK" b="1" dirty="0" smtClean="0"/>
              <a:t> </a:t>
            </a:r>
            <a:r>
              <a:rPr lang="sk-SK" b="1" dirty="0" err="1" smtClean="0"/>
              <a:t>product</a:t>
            </a:r>
            <a:r>
              <a:rPr lang="sk-SK" b="1" dirty="0" smtClean="0"/>
              <a:t> and </a:t>
            </a:r>
            <a:r>
              <a:rPr lang="sk-SK" b="1" dirty="0" err="1" smtClean="0"/>
              <a:t>gross</a:t>
            </a:r>
            <a:r>
              <a:rPr lang="sk-SK" b="1" dirty="0" smtClean="0"/>
              <a:t> </a:t>
            </a:r>
            <a:r>
              <a:rPr lang="sk-SK" b="1" dirty="0" err="1" smtClean="0"/>
              <a:t>domestic</a:t>
            </a:r>
            <a:r>
              <a:rPr lang="sk-SK" b="1" dirty="0" smtClean="0"/>
              <a:t> </a:t>
            </a:r>
            <a:r>
              <a:rPr lang="sk-SK" b="1" dirty="0" err="1" smtClean="0"/>
              <a:t>product</a:t>
            </a:r>
            <a:r>
              <a:rPr lang="sk-SK" b="1" dirty="0" smtClean="0"/>
              <a:t> (</a:t>
            </a:r>
            <a:r>
              <a:rPr lang="sk-SK" b="1" dirty="0" err="1" smtClean="0"/>
              <a:t>estimation</a:t>
            </a:r>
            <a:r>
              <a:rPr lang="sk-SK" b="1" dirty="0" smtClean="0"/>
              <a:t> </a:t>
            </a:r>
            <a:r>
              <a:rPr lang="sk-SK" b="1" dirty="0" err="1" smtClean="0"/>
              <a:t>based</a:t>
            </a:r>
            <a:r>
              <a:rPr lang="sk-SK" b="1" dirty="0" smtClean="0"/>
              <a:t> on CIA)  in %</a:t>
            </a:r>
            <a:endParaRPr lang="en-US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95536" y="638132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cs-CZ" sz="1400" i="1" dirty="0" err="1" smtClean="0"/>
              <a:t>Jeffries</a:t>
            </a:r>
            <a:r>
              <a:rPr lang="cs-CZ" sz="1400" i="1" dirty="0" smtClean="0"/>
              <a:t>, Socialist </a:t>
            </a:r>
            <a:r>
              <a:rPr lang="cs-CZ" sz="1400" i="1" dirty="0" err="1" smtClean="0"/>
              <a:t>Economies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and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Transformation</a:t>
            </a:r>
            <a:r>
              <a:rPr lang="cs-CZ" sz="1400" i="1" dirty="0" smtClean="0"/>
              <a:t> to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Market, 2003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II.</a:t>
            </a:r>
            <a:endParaRPr lang="sk-SK" dirty="0">
              <a:solidFill>
                <a:srgbClr val="00A47D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65104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 smtClean="0"/>
              <a:t>Unfavourable development in 80´s </a:t>
            </a:r>
          </a:p>
          <a:p>
            <a:pPr lvl="1"/>
            <a:r>
              <a:rPr lang="en-GB" sz="3000" dirty="0" smtClean="0"/>
              <a:t>economic slowdown</a:t>
            </a:r>
          </a:p>
          <a:p>
            <a:pPr lvl="1"/>
            <a:r>
              <a:rPr lang="en-GB" sz="3000" dirty="0" smtClean="0"/>
              <a:t>increasing foreign dept  (half in USD, consequences of its monetization)</a:t>
            </a:r>
          </a:p>
          <a:p>
            <a:pPr lvl="1"/>
            <a:r>
              <a:rPr lang="en-GB" sz="3000" dirty="0" smtClean="0"/>
              <a:t>decreasing volume of foreign trade + dependence on COMECON countries</a:t>
            </a:r>
          </a:p>
          <a:p>
            <a:pPr lvl="1"/>
            <a:r>
              <a:rPr lang="en-GB" sz="3000" dirty="0" smtClean="0"/>
              <a:t>lack of basic foods despite the system of rationing</a:t>
            </a:r>
          </a:p>
          <a:p>
            <a:pPr lvl="1"/>
            <a:endParaRPr lang="en-GB" sz="600" dirty="0" smtClean="0"/>
          </a:p>
          <a:p>
            <a:pPr lvl="1"/>
            <a:endParaRPr lang="en-GB" sz="600" dirty="0" smtClean="0"/>
          </a:p>
          <a:p>
            <a:r>
              <a:rPr lang="en-GB" sz="3100" b="1" dirty="0" smtClean="0"/>
              <a:t>Only negligible economic reforms</a:t>
            </a:r>
          </a:p>
          <a:p>
            <a:pPr lvl="1"/>
            <a:r>
              <a:rPr lang="en-GB" sz="3000" dirty="0" smtClean="0"/>
              <a:t>slight</a:t>
            </a:r>
            <a:r>
              <a:rPr lang="sk-SK" sz="3000" dirty="0" smtClean="0"/>
              <a:t>l</a:t>
            </a:r>
            <a:r>
              <a:rPr lang="en-GB" sz="3000" dirty="0" smtClean="0"/>
              <a:t>y more competencies for firms in decision-making process</a:t>
            </a:r>
          </a:p>
          <a:p>
            <a:pPr lvl="1"/>
            <a:r>
              <a:rPr lang="en-GB" sz="3000" dirty="0" smtClean="0"/>
              <a:t>certain reduction of mandatory indicators</a:t>
            </a:r>
          </a:p>
          <a:p>
            <a:pPr lvl="1"/>
            <a:r>
              <a:rPr lang="en-GB" sz="3000" dirty="0" smtClean="0"/>
              <a:t>no measures at microeconomic level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467544" y="6021288"/>
            <a:ext cx="576064" cy="360040"/>
          </a:xfrm>
          <a:prstGeom prst="rightArrow">
            <a:avLst>
              <a:gd name="adj1" fmla="val 57361"/>
              <a:gd name="adj2" fmla="val 50000"/>
            </a:avLst>
          </a:prstGeom>
          <a:solidFill>
            <a:srgbClr val="D81E05"/>
          </a:solidFill>
          <a:ln>
            <a:solidFill>
              <a:srgbClr val="D81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rgbClr val="D81E05"/>
                </a:solidFill>
              </a:ln>
              <a:solidFill>
                <a:srgbClr val="D81E05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87624" y="57332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D81E05"/>
                </a:solidFill>
              </a:rPr>
              <a:t>Unstable economic situation without any significant reforms as starting point for transformation</a:t>
            </a:r>
            <a:r>
              <a:rPr lang="cs-CZ" sz="2400" b="1" dirty="0" smtClean="0">
                <a:solidFill>
                  <a:srgbClr val="D81E05"/>
                </a:solidFill>
              </a:rPr>
              <a:t> !</a:t>
            </a:r>
            <a:endParaRPr lang="en-GB" sz="2400" dirty="0">
              <a:solidFill>
                <a:srgbClr val="D81E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Chart</a:t>
            </a:r>
            <a:r>
              <a:rPr lang="sk-SK" sz="3200" dirty="0" smtClean="0"/>
              <a:t> 1: </a:t>
            </a:r>
            <a:r>
              <a:rPr lang="sk-SK" sz="3200" dirty="0" err="1" smtClean="0"/>
              <a:t>Comparison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GDP </a:t>
            </a:r>
            <a:r>
              <a:rPr lang="sk-SK" sz="3200" dirty="0" err="1" smtClean="0"/>
              <a:t>p.c</a:t>
            </a:r>
            <a:r>
              <a:rPr lang="sk-SK" sz="3200" dirty="0" smtClean="0"/>
              <a:t>. in </a:t>
            </a:r>
            <a:r>
              <a:rPr lang="sk-SK" sz="3200" dirty="0" err="1" smtClean="0"/>
              <a:t>Bulgaria</a:t>
            </a:r>
            <a:r>
              <a:rPr lang="sk-SK" sz="3200" dirty="0" smtClean="0"/>
              <a:t> and </a:t>
            </a:r>
            <a:r>
              <a:rPr lang="sk-SK" sz="3200" dirty="0" err="1" smtClean="0"/>
              <a:t>Czech</a:t>
            </a:r>
            <a:r>
              <a:rPr lang="sk-SK" sz="3200" dirty="0" smtClean="0"/>
              <a:t> </a:t>
            </a:r>
            <a:r>
              <a:rPr lang="sk-SK" sz="3200" dirty="0" err="1" smtClean="0"/>
              <a:t>Republic</a:t>
            </a:r>
            <a:r>
              <a:rPr lang="sk-SK" sz="3200" dirty="0" smtClean="0"/>
              <a:t> (</a:t>
            </a:r>
            <a:r>
              <a:rPr lang="sk-SK" sz="3200" dirty="0" err="1" smtClean="0"/>
              <a:t>Austria</a:t>
            </a:r>
            <a:r>
              <a:rPr lang="sk-SK" sz="3200" dirty="0" smtClean="0"/>
              <a:t> = 100)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395536" y="6237313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cs-CZ" sz="1400" i="1" dirty="0" err="1" smtClean="0"/>
              <a:t>Maddison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Historical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Statistics</a:t>
            </a:r>
            <a:r>
              <a:rPr lang="cs-CZ" sz="1400" i="1" dirty="0" smtClean="0"/>
              <a:t> - http://www.</a:t>
            </a:r>
            <a:r>
              <a:rPr lang="cs-CZ" sz="1400" i="1" dirty="0" err="1" smtClean="0"/>
              <a:t>ggdc.net</a:t>
            </a:r>
            <a:r>
              <a:rPr lang="cs-CZ" sz="1400" i="1" dirty="0" smtClean="0"/>
              <a:t>/</a:t>
            </a:r>
            <a:r>
              <a:rPr lang="cs-CZ" sz="1400" i="1" dirty="0" err="1" smtClean="0"/>
              <a:t>maddison</a:t>
            </a:r>
            <a:r>
              <a:rPr lang="cs-CZ" sz="1400" i="1" dirty="0" smtClean="0"/>
              <a:t>/ (11. 10. 2008)</a:t>
            </a:r>
            <a:endParaRPr lang="en-US" sz="14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59" t="23663" r="26860" b="13454"/>
          <a:stretch>
            <a:fillRect/>
          </a:stretch>
        </p:blipFill>
        <p:spPr bwMode="auto">
          <a:xfrm>
            <a:off x="467544" y="1648440"/>
            <a:ext cx="8280920" cy="451686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D81E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dirty="0" smtClean="0">
                <a:solidFill>
                  <a:srgbClr val="D81E05"/>
                </a:solidFill>
              </a:rPr>
              <a:t> </a:t>
            </a:r>
            <a:r>
              <a:rPr lang="sk-SK" dirty="0" err="1" smtClean="0">
                <a:solidFill>
                  <a:srgbClr val="D81E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</a:t>
            </a:r>
            <a:endParaRPr lang="sk-SK" dirty="0">
              <a:solidFill>
                <a:srgbClr val="D81E0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second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sk-SK" dirty="0">
              <a:solidFill>
                <a:srgbClr val="00A47D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47500" lnSpcReduction="20000"/>
          </a:bodyPr>
          <a:lstStyle/>
          <a:p>
            <a:r>
              <a:rPr lang="en-GB" sz="4400" b="1" dirty="0" smtClean="0"/>
              <a:t>Overthrow of </a:t>
            </a:r>
            <a:r>
              <a:rPr lang="en-GB" sz="4400" b="1" dirty="0" err="1" smtClean="0"/>
              <a:t>Živkov</a:t>
            </a:r>
            <a:r>
              <a:rPr lang="en-GB" sz="4400" b="1" dirty="0" smtClean="0"/>
              <a:t>* in 1989 </a:t>
            </a:r>
          </a:p>
          <a:p>
            <a:pPr lvl="1"/>
            <a:r>
              <a:rPr lang="en-GB" sz="4400" dirty="0" smtClean="0"/>
              <a:t>demonstrations vs. internal attempts for the coup</a:t>
            </a:r>
          </a:p>
          <a:p>
            <a:pPr lvl="1"/>
            <a:r>
              <a:rPr lang="en-GB" sz="4400" dirty="0" smtClean="0"/>
              <a:t>*General Secretary of the Communist party since 1954</a:t>
            </a:r>
          </a:p>
          <a:p>
            <a:pPr lvl="1"/>
            <a:endParaRPr lang="en-GB" sz="700" dirty="0" smtClean="0"/>
          </a:p>
          <a:p>
            <a:r>
              <a:rPr lang="en-GB" sz="4400" b="1" dirty="0" smtClean="0"/>
              <a:t>First free elections in 1990 -&gt; Bulgarian socialist party (BSP)</a:t>
            </a:r>
          </a:p>
          <a:p>
            <a:pPr lvl="1"/>
            <a:r>
              <a:rPr lang="en-GB" sz="4400" dirty="0" smtClean="0"/>
              <a:t>new constitution</a:t>
            </a:r>
          </a:p>
          <a:p>
            <a:pPr lvl="1"/>
            <a:r>
              <a:rPr lang="en-GB" sz="4400" dirty="0" smtClean="0"/>
              <a:t>political pressures and general strike -&gt; fall of the government after few </a:t>
            </a:r>
            <a:r>
              <a:rPr lang="en-GB" sz="4400" dirty="0" smtClean="0"/>
              <a:t>months</a:t>
            </a:r>
            <a:endParaRPr lang="en-GB" sz="4400" dirty="0" smtClean="0"/>
          </a:p>
          <a:p>
            <a:pPr lvl="1"/>
            <a:endParaRPr lang="en-GB" sz="700" dirty="0" smtClean="0"/>
          </a:p>
          <a:p>
            <a:r>
              <a:rPr lang="en-GB" sz="4400" b="1" dirty="0" smtClean="0">
                <a:solidFill>
                  <a:srgbClr val="D81E05"/>
                </a:solidFill>
              </a:rPr>
              <a:t>Unstable</a:t>
            </a:r>
            <a:r>
              <a:rPr lang="en-GB" sz="4400" b="1" dirty="0" smtClean="0">
                <a:solidFill>
                  <a:srgbClr val="FA2400"/>
                </a:solidFill>
              </a:rPr>
              <a:t> </a:t>
            </a:r>
            <a:r>
              <a:rPr lang="en-GB" sz="4400" b="1" dirty="0" smtClean="0"/>
              <a:t>political situation until 1997</a:t>
            </a:r>
          </a:p>
          <a:p>
            <a:pPr lvl="1"/>
            <a:r>
              <a:rPr lang="en-GB" sz="4400" dirty="0" smtClean="0"/>
              <a:t>1990-1991 interim government with Popov</a:t>
            </a:r>
          </a:p>
          <a:p>
            <a:pPr lvl="1"/>
            <a:r>
              <a:rPr lang="en-GB" sz="4400" dirty="0" smtClean="0"/>
              <a:t>1991 -1992 Union of Democratic Forces </a:t>
            </a:r>
            <a:r>
              <a:rPr lang="cs-CZ" sz="4400" dirty="0" smtClean="0"/>
              <a:t>(UDF) + </a:t>
            </a:r>
            <a:r>
              <a:rPr lang="cs-CZ" sz="4400" dirty="0" err="1" smtClean="0"/>
              <a:t>Turk</a:t>
            </a:r>
            <a:r>
              <a:rPr lang="cs-CZ" sz="4400" dirty="0" err="1" smtClean="0"/>
              <a:t>ish</a:t>
            </a:r>
            <a:r>
              <a:rPr lang="cs-CZ" sz="4400" dirty="0" smtClean="0"/>
              <a:t> </a:t>
            </a:r>
            <a:r>
              <a:rPr lang="cs-CZ" sz="4400" dirty="0" smtClean="0"/>
              <a:t>- </a:t>
            </a:r>
            <a:r>
              <a:rPr lang="en-GB" sz="4400" dirty="0" err="1" smtClean="0"/>
              <a:t>Dimitrov</a:t>
            </a:r>
            <a:endParaRPr lang="en-GB" sz="4400" dirty="0" smtClean="0"/>
          </a:p>
          <a:p>
            <a:pPr lvl="1"/>
            <a:r>
              <a:rPr lang="en-GB" sz="4400" dirty="0" smtClean="0"/>
              <a:t>1992-1994 </a:t>
            </a:r>
            <a:r>
              <a:rPr lang="cs-CZ" sz="4400" dirty="0" err="1" smtClean="0"/>
              <a:t>clerk</a:t>
            </a:r>
            <a:r>
              <a:rPr lang="cs-CZ" sz="4400" dirty="0" smtClean="0"/>
              <a:t> </a:t>
            </a:r>
            <a:r>
              <a:rPr lang="en-GB" sz="4400" dirty="0" err="1" smtClean="0"/>
              <a:t>gover</a:t>
            </a:r>
            <a:r>
              <a:rPr lang="cs-CZ" sz="4400" dirty="0" err="1" smtClean="0"/>
              <a:t>nments</a:t>
            </a:r>
            <a:r>
              <a:rPr lang="en-GB" sz="4400" dirty="0" smtClean="0"/>
              <a:t> until </a:t>
            </a:r>
            <a:r>
              <a:rPr lang="en-GB" sz="4400" dirty="0" smtClean="0"/>
              <a:t>new elections</a:t>
            </a:r>
          </a:p>
          <a:p>
            <a:pPr lvl="1"/>
            <a:r>
              <a:rPr lang="en-GB" sz="4400" dirty="0" smtClean="0"/>
              <a:t>1994-1997 BSP </a:t>
            </a:r>
            <a:r>
              <a:rPr lang="cs-CZ" sz="4400" dirty="0" smtClean="0"/>
              <a:t>- </a:t>
            </a:r>
            <a:r>
              <a:rPr lang="en-GB" sz="4400" dirty="0" err="1" smtClean="0"/>
              <a:t>Videnov</a:t>
            </a:r>
            <a:r>
              <a:rPr lang="en-GB" sz="4400" dirty="0" smtClean="0"/>
              <a:t> </a:t>
            </a:r>
            <a:r>
              <a:rPr lang="en-GB" sz="4400" dirty="0" smtClean="0"/>
              <a:t>-&gt; economic </a:t>
            </a:r>
            <a:r>
              <a:rPr lang="en-GB" sz="4400" dirty="0" smtClean="0"/>
              <a:t>catastrophe</a:t>
            </a:r>
            <a:endParaRPr lang="en-GB" sz="4400" dirty="0" smtClean="0"/>
          </a:p>
          <a:p>
            <a:pPr lvl="1"/>
            <a:endParaRPr lang="en-GB" sz="700" dirty="0" smtClean="0"/>
          </a:p>
          <a:p>
            <a:r>
              <a:rPr lang="en-GB" sz="4400" b="1" dirty="0" smtClean="0">
                <a:solidFill>
                  <a:srgbClr val="00A47D"/>
                </a:solidFill>
              </a:rPr>
              <a:t>Stabilization </a:t>
            </a:r>
            <a:r>
              <a:rPr lang="en-GB" sz="4400" b="1" dirty="0" smtClean="0"/>
              <a:t>after 1997</a:t>
            </a:r>
          </a:p>
          <a:p>
            <a:pPr lvl="1"/>
            <a:r>
              <a:rPr lang="en-GB" sz="4400" dirty="0" smtClean="0"/>
              <a:t>1997-2001 UDF </a:t>
            </a:r>
            <a:r>
              <a:rPr lang="cs-CZ" sz="4400" dirty="0" smtClean="0"/>
              <a:t>-</a:t>
            </a:r>
            <a:r>
              <a:rPr lang="en-GB" sz="4400" dirty="0" err="1" smtClean="0"/>
              <a:t>Kostov</a:t>
            </a:r>
            <a:r>
              <a:rPr lang="en-GB" sz="4400" dirty="0" smtClean="0"/>
              <a:t> </a:t>
            </a:r>
            <a:r>
              <a:rPr lang="en-GB" sz="4400" dirty="0" smtClean="0"/>
              <a:t>–&gt; radical reforms</a:t>
            </a:r>
          </a:p>
          <a:p>
            <a:pPr lvl="1"/>
            <a:r>
              <a:rPr lang="en-GB" sz="4400" dirty="0" smtClean="0"/>
              <a:t>2001-2005 National Movement Simeon II -&gt; </a:t>
            </a:r>
            <a:r>
              <a:rPr lang="en-GB" sz="4400" b="1" dirty="0" smtClean="0">
                <a:solidFill>
                  <a:srgbClr val="00A47D"/>
                </a:solidFill>
              </a:rPr>
              <a:t>NATO (2004)</a:t>
            </a:r>
          </a:p>
          <a:p>
            <a:pPr lvl="1"/>
            <a:r>
              <a:rPr lang="en-GB" sz="4400" dirty="0" smtClean="0"/>
              <a:t>2005- 2009 BSP (coalition with NDSV and MRF) -&gt; </a:t>
            </a:r>
            <a:r>
              <a:rPr lang="en-GB" sz="4400" b="1" dirty="0" smtClean="0">
                <a:solidFill>
                  <a:srgbClr val="00A47D"/>
                </a:solidFill>
              </a:rPr>
              <a:t>EU (2007)</a:t>
            </a:r>
          </a:p>
          <a:p>
            <a:pPr lvl="1"/>
            <a:endParaRPr lang="cs-CZ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reforms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after</a:t>
            </a:r>
            <a:r>
              <a:rPr lang="sk-SK" dirty="0" smtClean="0">
                <a:solidFill>
                  <a:srgbClr val="00A4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1990</a:t>
            </a:r>
            <a:endParaRPr lang="sk-SK" dirty="0">
              <a:solidFill>
                <a:srgbClr val="00A4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sk-SK" b="1" dirty="0" smtClean="0"/>
          </a:p>
          <a:p>
            <a:r>
              <a:rPr lang="sk-SK" b="1" dirty="0" err="1" smtClean="0"/>
              <a:t>Gradualistist</a:t>
            </a:r>
            <a:r>
              <a:rPr lang="sk-SK" b="1" dirty="0" smtClean="0"/>
              <a:t> </a:t>
            </a:r>
            <a:r>
              <a:rPr lang="sk-SK" b="1" dirty="0" err="1" smtClean="0"/>
              <a:t>approach</a:t>
            </a:r>
            <a:endParaRPr lang="sk-SK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sk-SK" dirty="0" err="1" smtClean="0">
                <a:hlinkClick r:id="rId2" action="ppaction://hlinksldjump"/>
              </a:rPr>
              <a:t>Transformation</a:t>
            </a:r>
            <a:r>
              <a:rPr lang="sk-SK" dirty="0" smtClean="0">
                <a:hlinkClick r:id="rId2" action="ppaction://hlinksldjump"/>
              </a:rPr>
              <a:t> </a:t>
            </a:r>
            <a:r>
              <a:rPr lang="sk-SK" dirty="0" err="1" smtClean="0">
                <a:hlinkClick r:id="rId2" action="ppaction://hlinksldjump"/>
              </a:rPr>
              <a:t>recession</a:t>
            </a:r>
            <a:r>
              <a:rPr lang="sk-SK" dirty="0" smtClean="0">
                <a:hlinkClick r:id="rId2" action="ppaction://hlinksldjump"/>
              </a:rPr>
              <a:t> </a:t>
            </a:r>
            <a:r>
              <a:rPr lang="sk-SK" dirty="0" smtClean="0"/>
              <a:t>1990-1993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err="1" smtClean="0">
                <a:hlinkClick r:id="rId3" action="ppaction://hlinksldjump"/>
              </a:rPr>
              <a:t>Economic</a:t>
            </a:r>
            <a:r>
              <a:rPr lang="sk-SK" dirty="0" smtClean="0">
                <a:hlinkClick r:id="rId3" action="ppaction://hlinksldjump"/>
              </a:rPr>
              <a:t> </a:t>
            </a:r>
            <a:r>
              <a:rPr lang="sk-SK" dirty="0" err="1" smtClean="0">
                <a:hlinkClick r:id="rId3" action="ppaction://hlinksldjump"/>
              </a:rPr>
              <a:t>recovery</a:t>
            </a:r>
            <a:r>
              <a:rPr lang="sk-SK" dirty="0" smtClean="0">
                <a:hlinkClick r:id="rId3" action="ppaction://hlinksldjump"/>
              </a:rPr>
              <a:t> </a:t>
            </a:r>
            <a:r>
              <a:rPr lang="sk-SK" dirty="0" smtClean="0"/>
              <a:t>1994-1995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err="1" smtClean="0">
                <a:hlinkClick r:id="rId4" action="ppaction://hlinksldjump"/>
              </a:rPr>
              <a:t>Crisis</a:t>
            </a:r>
            <a:r>
              <a:rPr lang="sk-SK" dirty="0" smtClean="0">
                <a:hlinkClick r:id="rId4" action="ppaction://hlinksldjump"/>
              </a:rPr>
              <a:t> and </a:t>
            </a:r>
            <a:r>
              <a:rPr lang="sk-SK" dirty="0" err="1" smtClean="0">
                <a:hlinkClick r:id="rId4" action="ppaction://hlinksldjump"/>
              </a:rPr>
              <a:t>stabilization</a:t>
            </a:r>
            <a:r>
              <a:rPr lang="sk-SK" dirty="0" smtClean="0">
                <a:hlinkClick r:id="rId4" action="ppaction://hlinksldjump"/>
              </a:rPr>
              <a:t> </a:t>
            </a:r>
            <a:r>
              <a:rPr lang="sk-SK" dirty="0" smtClean="0"/>
              <a:t>1996-1999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err="1" smtClean="0">
                <a:hlinkClick r:id="rId5" action="ppaction://hlinksldjump"/>
              </a:rPr>
              <a:t>Completion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of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transformation</a:t>
            </a:r>
            <a:r>
              <a:rPr lang="sk-SK" dirty="0" smtClean="0"/>
              <a:t> 1999-2004</a:t>
            </a:r>
          </a:p>
          <a:p>
            <a:pPr lvl="1">
              <a:buNone/>
            </a:pPr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2323</Words>
  <Application>Microsoft Office PowerPoint</Application>
  <PresentationFormat>Předvádění na obrazovce (4:3)</PresentationFormat>
  <Paragraphs>633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Transformation in Bulgaria</vt:lpstr>
      <vt:lpstr>Contents</vt:lpstr>
      <vt:lpstr>Development DURING THE COMMUNIST REGIME</vt:lpstr>
      <vt:lpstr>Economic situation I.</vt:lpstr>
      <vt:lpstr>Economic situation II.</vt:lpstr>
      <vt:lpstr>Chart 1: Comparison of GDP p.c. in Bulgaria and Czech Republic (Austria = 100)</vt:lpstr>
      <vt:lpstr>Transformation Period</vt:lpstr>
      <vt:lpstr>Political situation </vt:lpstr>
      <vt:lpstr>Economic reforms after 1990</vt:lpstr>
      <vt:lpstr>Transformation recession 1990-1993 I. </vt:lpstr>
      <vt:lpstr>Transformation recession 1990-1993 II. </vt:lpstr>
      <vt:lpstr>Chart 2: Development of M2 in Bulgaria and the Czech Republic, 1992-2006 (% change)</vt:lpstr>
      <vt:lpstr>Transformation recession 1990-1993 III. </vt:lpstr>
      <vt:lpstr>Chart 3: National savings in Bulgaria and the Czech Republic, 1980-2008 (% of GDP)</vt:lpstr>
      <vt:lpstr>Economic recovery 1994-1995</vt:lpstr>
      <vt:lpstr>Crisis and stabilization 1996-1999 I.</vt:lpstr>
      <vt:lpstr>Chart 4: Exchange rate of Bulgarian lev to american dollar, 1991-2000 ()</vt:lpstr>
      <vt:lpstr>Snímek 18</vt:lpstr>
      <vt:lpstr>Crisis and stabilization 1996-1999 III.</vt:lpstr>
      <vt:lpstr>Chart 5: Foreign reserves in mil. USD (left axis) and interest rates on deposits in % (right axis), 1991-2002</vt:lpstr>
      <vt:lpstr>Completion of transformation 1999-2004 I.</vt:lpstr>
      <vt:lpstr>Completion of transformation 1999-2004 II.</vt:lpstr>
      <vt:lpstr>Chart 6: Government dept in Bulgaria and the Czech Republic, 1991-2006 (% of GDP)</vt:lpstr>
      <vt:lpstr>Economic results</vt:lpstr>
      <vt:lpstr>Chart 7: Economic growth in Bulgaria and the Czech Republic, 1989-2006 (%)  </vt:lpstr>
      <vt:lpstr>Chart 8: Cumulative development of GDP in Bulgaria and the Czech Republic, 1989-2006 (1989=100)</vt:lpstr>
      <vt:lpstr>Chart 9: GDP per capita, 1989-2007 (PPP, current international dollars)</vt:lpstr>
      <vt:lpstr>Snímek 28</vt:lpstr>
      <vt:lpstr>Chart 10: Unemployment rate in Bulgaria and the Czech Republic, 1990-2006 (% of labour force)</vt:lpstr>
      <vt:lpstr>Chart 11: Cumulative change of unemployment rate in Bulgaria and the Czech Republic, 1989-2006 (1989=100) </vt:lpstr>
      <vt:lpstr>Chart 12: Exports in Bulgaria and the Czech Republic, 1989-2006 (% of GDP) </vt:lpstr>
      <vt:lpstr>Chart 13: Development of current account in Bulgaria and the Czech Republic, 1990-2006 (% of GDP)</vt:lpstr>
      <vt:lpstr>Chart 14: Net inflows of FDI to Bulgaria and the Czech Republic, 1990-2005 (% of GDP)</vt:lpstr>
      <vt:lpstr>Chart 15: EBRD index of large-scale privatisationin Bulgaria and the Czech Republic, 1989-2006</vt:lpstr>
      <vt:lpstr>Conclusions</vt:lpstr>
      <vt:lpstr>Thank you for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Libor</dc:creator>
  <cp:lastModifiedBy>Libor</cp:lastModifiedBy>
  <cp:revision>131</cp:revision>
  <dcterms:created xsi:type="dcterms:W3CDTF">2014-11-15T10:39:03Z</dcterms:created>
  <dcterms:modified xsi:type="dcterms:W3CDTF">2015-06-09T16:56:55Z</dcterms:modified>
</cp:coreProperties>
</file>