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9" r:id="rId3"/>
    <p:sldId id="262" r:id="rId4"/>
    <p:sldId id="299" r:id="rId5"/>
    <p:sldId id="277" r:id="rId6"/>
    <p:sldId id="278" r:id="rId7"/>
    <p:sldId id="317" r:id="rId8"/>
    <p:sldId id="280" r:id="rId9"/>
    <p:sldId id="281" r:id="rId10"/>
    <p:sldId id="300" r:id="rId11"/>
    <p:sldId id="267" r:id="rId12"/>
    <p:sldId id="268" r:id="rId13"/>
    <p:sldId id="332" r:id="rId14"/>
    <p:sldId id="335" r:id="rId15"/>
    <p:sldId id="282" r:id="rId16"/>
    <p:sldId id="266" r:id="rId17"/>
    <p:sldId id="301" r:id="rId18"/>
    <p:sldId id="333" r:id="rId19"/>
    <p:sldId id="263" r:id="rId20"/>
    <p:sldId id="283" r:id="rId21"/>
    <p:sldId id="302" r:id="rId22"/>
    <p:sldId id="319" r:id="rId23"/>
    <p:sldId id="321" r:id="rId24"/>
    <p:sldId id="320" r:id="rId25"/>
    <p:sldId id="322" r:id="rId26"/>
    <p:sldId id="323" r:id="rId27"/>
    <p:sldId id="318" r:id="rId28"/>
    <p:sldId id="324" r:id="rId29"/>
    <p:sldId id="325" r:id="rId30"/>
    <p:sldId id="326" r:id="rId31"/>
    <p:sldId id="327" r:id="rId32"/>
    <p:sldId id="284" r:id="rId33"/>
    <p:sldId id="330" r:id="rId34"/>
    <p:sldId id="331" r:id="rId35"/>
    <p:sldId id="290" r:id="rId36"/>
    <p:sldId id="334" r:id="rId37"/>
    <p:sldId id="264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260" r:id="rId53"/>
    <p:sldId id="298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F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794" autoAdjust="0"/>
    <p:restoredTop sz="94658" autoAdjust="0"/>
  </p:normalViewPr>
  <p:slideViewPr>
    <p:cSldViewPr>
      <p:cViewPr varScale="1">
        <p:scale>
          <a:sx n="101" d="100"/>
          <a:sy n="101" d="100"/>
        </p:scale>
        <p:origin x="-96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1795F-9EF0-4BF7-A093-A9BD38166FF0}" type="datetimeFigureOut">
              <a:rPr lang="sk-SK" smtClean="0"/>
              <a:pPr/>
              <a:t>29. 4. 2015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23E91-7FE3-4BDE-8EF0-4D4D95C0D2E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23E91-7FE3-4BDE-8EF0-4D4D95C0D2EC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D6C7-7866-4AC1-8FC0-4075CF3CE525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D6C7-7866-4AC1-8FC0-4075CF3CE525}" type="datetimeFigureOut">
              <a:rPr lang="cs-CZ" smtClean="0"/>
              <a:pPr/>
              <a:t>29.4.2015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FF802-20AA-42FB-9D23-5A4B92633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15.xml"/><Relationship Id="rId7" Type="http://schemas.openxmlformats.org/officeDocument/2006/relationships/slide" Target="slide3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slide" Target="slide46.xml"/><Relationship Id="rId5" Type="http://schemas.openxmlformats.org/officeDocument/2006/relationships/slide" Target="slide20.xml"/><Relationship Id="rId10" Type="http://schemas.openxmlformats.org/officeDocument/2006/relationships/slide" Target="slide45.xml"/><Relationship Id="rId4" Type="http://schemas.openxmlformats.org/officeDocument/2006/relationships/slide" Target="slide5.xml"/><Relationship Id="rId9" Type="http://schemas.openxmlformats.org/officeDocument/2006/relationships/slide" Target="slide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15.xml"/><Relationship Id="rId7" Type="http://schemas.openxmlformats.org/officeDocument/2006/relationships/slide" Target="slide3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slide" Target="slide46.xml"/><Relationship Id="rId5" Type="http://schemas.openxmlformats.org/officeDocument/2006/relationships/slide" Target="slide20.xml"/><Relationship Id="rId10" Type="http://schemas.openxmlformats.org/officeDocument/2006/relationships/slide" Target="slide45.xml"/><Relationship Id="rId4" Type="http://schemas.openxmlformats.org/officeDocument/2006/relationships/slide" Target="slide5.xml"/><Relationship Id="rId9" Type="http://schemas.openxmlformats.org/officeDocument/2006/relationships/slide" Target="slide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15.xml"/><Relationship Id="rId7" Type="http://schemas.openxmlformats.org/officeDocument/2006/relationships/slide" Target="slide3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slide" Target="slide46.xml"/><Relationship Id="rId5" Type="http://schemas.openxmlformats.org/officeDocument/2006/relationships/slide" Target="slide20.xml"/><Relationship Id="rId10" Type="http://schemas.openxmlformats.org/officeDocument/2006/relationships/slide" Target="slide45.xml"/><Relationship Id="rId4" Type="http://schemas.openxmlformats.org/officeDocument/2006/relationships/slide" Target="slide5.xml"/><Relationship Id="rId9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15.xml"/><Relationship Id="rId7" Type="http://schemas.openxmlformats.org/officeDocument/2006/relationships/slide" Target="slide3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slide" Target="slide46.xml"/><Relationship Id="rId5" Type="http://schemas.openxmlformats.org/officeDocument/2006/relationships/slide" Target="slide20.xml"/><Relationship Id="rId10" Type="http://schemas.openxmlformats.org/officeDocument/2006/relationships/slide" Target="slide45.xml"/><Relationship Id="rId4" Type="http://schemas.openxmlformats.org/officeDocument/2006/relationships/slide" Target="slide5.xml"/><Relationship Id="rId9" Type="http://schemas.openxmlformats.org/officeDocument/2006/relationships/slide" Target="slide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rmAutofit/>
          </a:bodyPr>
          <a:lstStyle/>
          <a:p>
            <a:r>
              <a:rPr lang="cs-CZ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Transformation</a:t>
            </a:r>
            <a:r>
              <a:rPr lang="cs-CZ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</a:t>
            </a:r>
            <a:r>
              <a:rPr lang="cs-CZ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Hungary</a:t>
            </a:r>
            <a:endParaRPr lang="cs-CZ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91880" y="4437112"/>
            <a:ext cx="4384576" cy="720080"/>
          </a:xfrm>
        </p:spPr>
        <p:txBody>
          <a:bodyPr/>
          <a:lstStyle/>
          <a:p>
            <a:r>
              <a:rPr lang="cs-CZ" dirty="0" smtClean="0"/>
              <a:t>Libor Žídek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Table 3: Government Incomes and Expenditures in % of GDP in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4563" t="13421" r="38188" b="15705"/>
          <a:stretch>
            <a:fillRect/>
          </a:stretch>
        </p:blipFill>
        <p:spPr bwMode="auto">
          <a:xfrm>
            <a:off x="1259632" y="1484784"/>
            <a:ext cx="6336704" cy="468052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259632" y="6237312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Jonáš, Ekonomická </a:t>
            </a:r>
            <a:r>
              <a:rPr lang="sk-SK" sz="1400" i="1" dirty="0" err="1" smtClean="0"/>
              <a:t>transformace</a:t>
            </a:r>
            <a:r>
              <a:rPr lang="sk-SK" sz="1400" i="1" dirty="0" smtClean="0"/>
              <a:t> v České </a:t>
            </a:r>
            <a:r>
              <a:rPr lang="sk-SK" sz="1400" i="1" dirty="0" err="1" smtClean="0"/>
              <a:t>republice</a:t>
            </a:r>
            <a:r>
              <a:rPr lang="sk-SK" sz="1400" i="1" dirty="0" smtClean="0"/>
              <a:t>, 1997.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Chart 2: Economic Growth During the Communist Regime (1948-1989) and its</a:t>
            </a:r>
            <a:r>
              <a:rPr lang="sk-SK" sz="2800" dirty="0" smtClean="0"/>
              <a:t> </a:t>
            </a:r>
            <a:r>
              <a:rPr lang="en-US" sz="2800" dirty="0" smtClean="0"/>
              <a:t>Trend Estimated with HP Filter</a:t>
            </a:r>
            <a:endParaRPr lang="en-US" sz="2800" dirty="0"/>
          </a:p>
        </p:txBody>
      </p:sp>
      <p:sp>
        <p:nvSpPr>
          <p:cNvPr id="5" name="BlokTextu 4"/>
          <p:cNvSpPr txBox="1"/>
          <p:nvPr/>
        </p:nvSpPr>
        <p:spPr>
          <a:xfrm>
            <a:off x="611560" y="6309321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en-US" sz="1400" i="1" dirty="0" err="1" smtClean="0"/>
              <a:t>Maddison</a:t>
            </a:r>
            <a:r>
              <a:rPr lang="en-US" sz="1400" i="1" dirty="0" smtClean="0"/>
              <a:t>, Historical Statistics - http://www.ggdc.net/MADDISON/oriindex.htm</a:t>
            </a:r>
            <a:r>
              <a:rPr lang="sk-SK" sz="1400" i="1" dirty="0" smtClean="0"/>
              <a:t> ,(11.10.2010).</a:t>
            </a:r>
            <a:endParaRPr lang="en-US" sz="1400" i="1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9150" t="24570" r="29425" b="14006"/>
          <a:stretch>
            <a:fillRect/>
          </a:stretch>
        </p:blipFill>
        <p:spPr bwMode="auto">
          <a:xfrm>
            <a:off x="467544" y="1556792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sk-SK" sz="2800" dirty="0" smtClean="0"/>
              <a:t>C</a:t>
            </a:r>
            <a:r>
              <a:rPr lang="en-US" sz="2800" dirty="0" smtClean="0"/>
              <a:t>hart 3: Basic Economic Indicators at the Beginning of the 1990s*</a:t>
            </a:r>
            <a:endParaRPr lang="sk-SK" sz="2800" dirty="0"/>
          </a:p>
        </p:txBody>
      </p:sp>
      <p:sp>
        <p:nvSpPr>
          <p:cNvPr id="5" name="BlokTextu 4"/>
          <p:cNvSpPr txBox="1"/>
          <p:nvPr/>
        </p:nvSpPr>
        <p:spPr>
          <a:xfrm>
            <a:off x="755576" y="5949280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400" i="1" dirty="0" err="1" smtClean="0"/>
              <a:t>Source</a:t>
            </a:r>
            <a:r>
              <a:rPr lang="sk-SK" sz="1400" i="1" dirty="0" smtClean="0"/>
              <a:t>: Chvojka, Zeman, </a:t>
            </a:r>
            <a:r>
              <a:rPr lang="sk-SK" sz="1400" i="1" dirty="0" err="1" smtClean="0"/>
              <a:t>Tendence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dosavadního</a:t>
            </a:r>
            <a:r>
              <a:rPr lang="sk-SK" sz="1400" i="1" dirty="0" smtClean="0"/>
              <a:t> vývoje zemí </a:t>
            </a:r>
            <a:r>
              <a:rPr lang="sk-SK" sz="1400" i="1" dirty="0" err="1" smtClean="0"/>
              <a:t>střední</a:t>
            </a:r>
            <a:r>
              <a:rPr lang="sk-SK" sz="1400" i="1" dirty="0" smtClean="0"/>
              <a:t> a východní </a:t>
            </a:r>
            <a:r>
              <a:rPr lang="sk-SK" sz="1400" i="1" dirty="0" err="1" smtClean="0"/>
              <a:t>Evropy</a:t>
            </a:r>
            <a:r>
              <a:rPr lang="sk-SK" sz="1400" i="1" dirty="0" smtClean="0"/>
              <a:t>, 2000</a:t>
            </a:r>
            <a:endParaRPr lang="en-US" sz="1400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42" t="19127" r="43039" b="23000"/>
          <a:stretch>
            <a:fillRect/>
          </a:stretch>
        </p:blipFill>
        <p:spPr bwMode="auto">
          <a:xfrm>
            <a:off x="827584" y="1484784"/>
            <a:ext cx="7488832" cy="439248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Contents</a:t>
            </a:r>
            <a:endParaRPr lang="sk-SK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during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communist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regime</a:t>
            </a:r>
            <a:endParaRPr lang="sk-SK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sk-SK" sz="2900" dirty="0" smtClean="0">
                <a:hlinkClick r:id="rId2" action="ppaction://hlinksldjump"/>
              </a:rPr>
              <a:t> </a:t>
            </a:r>
            <a:r>
              <a:rPr lang="sk-SK" sz="2900" dirty="0" err="1" smtClean="0">
                <a:hlinkClick r:id="rId2" action="ppaction://hlinksldjump"/>
              </a:rPr>
              <a:t>Insight</a:t>
            </a:r>
            <a:r>
              <a:rPr lang="sk-SK" sz="2900" dirty="0" smtClean="0">
                <a:hlinkClick r:id="rId2" action="ppaction://hlinksldjump"/>
              </a:rPr>
              <a:t> to </a:t>
            </a:r>
            <a:r>
              <a:rPr lang="sk-SK" sz="2900" dirty="0" err="1" smtClean="0">
                <a:hlinkClick r:id="rId2" action="ppaction://hlinksldjump"/>
              </a:rPr>
              <a:t>long-run</a:t>
            </a:r>
            <a:r>
              <a:rPr lang="sk-SK" sz="2900" dirty="0" smtClean="0">
                <a:hlinkClick r:id="rId2" action="ppaction://hlinksldjump"/>
              </a:rPr>
              <a:t> </a:t>
            </a:r>
            <a:r>
              <a:rPr lang="sk-SK" sz="2900" dirty="0" err="1" smtClean="0">
                <a:hlinkClick r:id="rId2" action="ppaction://hlinksldjump"/>
              </a:rPr>
              <a:t>political</a:t>
            </a:r>
            <a:r>
              <a:rPr lang="sk-SK" sz="2900" dirty="0" smtClean="0">
                <a:hlinkClick r:id="rId2" action="ppaction://hlinksldjump"/>
              </a:rPr>
              <a:t> </a:t>
            </a:r>
            <a:r>
              <a:rPr lang="sk-SK" sz="2900" dirty="0" err="1" smtClean="0">
                <a:hlinkClick r:id="rId2" action="ppaction://hlinksldjump"/>
              </a:rPr>
              <a:t>development</a:t>
            </a:r>
            <a:endParaRPr lang="sk-SK" sz="2900" dirty="0" smtClean="0">
              <a:hlinkClick r:id="rId3" action="ppaction://hlinksldjump"/>
            </a:endParaRPr>
          </a:p>
          <a:p>
            <a:pPr marL="971550" lvl="1" indent="-571500">
              <a:buFont typeface="Arial" pitchFamily="34" charset="0"/>
              <a:buChar char="•"/>
            </a:pPr>
            <a:r>
              <a:rPr lang="sk-SK" dirty="0" err="1" smtClean="0">
                <a:hlinkClick r:id="rId4" action="ppaction://hlinksldjump"/>
              </a:rPr>
              <a:t>Economic</a:t>
            </a:r>
            <a:r>
              <a:rPr lang="sk-SK" dirty="0" smtClean="0">
                <a:hlinkClick r:id="rId4" action="ppaction://hlinksldjump"/>
              </a:rPr>
              <a:t> </a:t>
            </a:r>
            <a:r>
              <a:rPr lang="sk-SK" dirty="0" err="1" smtClean="0">
                <a:hlinkClick r:id="rId4" action="ppaction://hlinksldjump"/>
              </a:rPr>
              <a:t>situation</a:t>
            </a:r>
            <a:endParaRPr lang="sk-SK" dirty="0" smtClean="0"/>
          </a:p>
          <a:p>
            <a:pPr marL="571500" indent="-571500">
              <a:buAutoNum type="arabicPeriod" startAt="2"/>
            </a:pP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Political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</a:t>
            </a:r>
            <a:endParaRPr lang="sk-SK" dirty="0" smtClean="0"/>
          </a:p>
          <a:p>
            <a:pPr marL="571500" indent="-571500">
              <a:buAutoNum type="arabicPeriod" startAt="2"/>
            </a:pP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Transformation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period</a:t>
            </a:r>
            <a:endParaRPr lang="sk-SK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71550" lvl="1" indent="-571500">
              <a:buFont typeface="Arial" pitchFamily="34" charset="0"/>
              <a:buChar char="•"/>
            </a:pPr>
            <a:r>
              <a:rPr lang="sk-SK" dirty="0" err="1" smtClean="0">
                <a:hlinkClick r:id="rId5" action="ppaction://hlinksldjump"/>
              </a:rPr>
              <a:t>Economic</a:t>
            </a:r>
            <a:r>
              <a:rPr lang="sk-SK" dirty="0" smtClean="0">
                <a:hlinkClick r:id="rId5" action="ppaction://hlinksldjump"/>
              </a:rPr>
              <a:t> </a:t>
            </a:r>
            <a:r>
              <a:rPr lang="sk-SK" dirty="0" err="1" smtClean="0">
                <a:hlinkClick r:id="rId5" action="ppaction://hlinksldjump"/>
              </a:rPr>
              <a:t>reforms</a:t>
            </a:r>
            <a:r>
              <a:rPr lang="sk-SK" dirty="0" smtClean="0">
                <a:hlinkClick r:id="rId5" action="ppaction://hlinksldjump"/>
              </a:rPr>
              <a:t> </a:t>
            </a:r>
            <a:r>
              <a:rPr lang="sk-SK" dirty="0" err="1" smtClean="0">
                <a:hlinkClick r:id="rId5" action="ppaction://hlinksldjump"/>
              </a:rPr>
              <a:t>after</a:t>
            </a:r>
            <a:r>
              <a:rPr lang="sk-SK" dirty="0" smtClean="0">
                <a:hlinkClick r:id="rId5" action="ppaction://hlinksldjump"/>
              </a:rPr>
              <a:t> 1990</a:t>
            </a:r>
            <a:endParaRPr lang="sk-SK" dirty="0" smtClean="0"/>
          </a:p>
          <a:p>
            <a:pPr marL="971550" lvl="1" indent="-571500">
              <a:buFont typeface="Arial" pitchFamily="34" charset="0"/>
              <a:buChar char="•"/>
            </a:pPr>
            <a:r>
              <a:rPr lang="sk-SK" dirty="0" err="1" smtClean="0">
                <a:hlinkClick r:id="rId6" action="ppaction://hlinksldjump"/>
              </a:rPr>
              <a:t>Currency</a:t>
            </a:r>
            <a:r>
              <a:rPr lang="sk-SK" dirty="0" smtClean="0">
                <a:hlinkClick r:id="rId6" action="ppaction://hlinksldjump"/>
              </a:rPr>
              <a:t> </a:t>
            </a:r>
            <a:r>
              <a:rPr lang="sk-SK" dirty="0" err="1" smtClean="0">
                <a:hlinkClick r:id="rId6" action="ppaction://hlinksldjump"/>
              </a:rPr>
              <a:t>problems</a:t>
            </a:r>
            <a:endParaRPr lang="sk-SK" dirty="0" smtClean="0"/>
          </a:p>
          <a:p>
            <a:pPr marL="971550" lvl="1" indent="-571500">
              <a:buFont typeface="Arial" pitchFamily="34" charset="0"/>
              <a:buChar char="•"/>
            </a:pPr>
            <a:r>
              <a:rPr lang="sk-SK" dirty="0" err="1" smtClean="0">
                <a:hlinkClick r:id="rId7" action="ppaction://hlinksldjump"/>
              </a:rPr>
              <a:t>Privatisation</a:t>
            </a:r>
            <a:endParaRPr lang="sk-SK" dirty="0" smtClean="0"/>
          </a:p>
          <a:p>
            <a:pPr marL="514350" indent="-514350">
              <a:buNone/>
            </a:pP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4. 	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Economic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results</a:t>
            </a:r>
            <a:endParaRPr lang="sk-SK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sk-SK" dirty="0" err="1" smtClean="0">
                <a:effectLst/>
                <a:hlinkClick r:id="rId8" action="ppaction://hlinksldjump"/>
              </a:rPr>
              <a:t>Economic</a:t>
            </a:r>
            <a:r>
              <a:rPr lang="sk-SK" dirty="0" smtClean="0">
                <a:effectLst/>
                <a:hlinkClick r:id="rId8" action="ppaction://hlinksldjump"/>
              </a:rPr>
              <a:t> </a:t>
            </a:r>
            <a:r>
              <a:rPr lang="sk-SK" dirty="0" err="1" smtClean="0">
                <a:effectLst/>
                <a:hlinkClick r:id="rId8" action="ppaction://hlinksldjump"/>
              </a:rPr>
              <a:t>growth</a:t>
            </a: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sk-SK" dirty="0" err="1" smtClean="0">
                <a:effectLst/>
                <a:hlinkClick r:id="rId9" action="ppaction://hlinksldjump"/>
              </a:rPr>
              <a:t>Structure</a:t>
            </a:r>
            <a:r>
              <a:rPr lang="sk-SK" dirty="0" smtClean="0">
                <a:effectLst/>
                <a:hlinkClick r:id="rId9" action="ppaction://hlinksldjump"/>
              </a:rPr>
              <a:t> </a:t>
            </a:r>
            <a:r>
              <a:rPr lang="sk-SK" dirty="0" err="1" smtClean="0">
                <a:effectLst/>
                <a:hlinkClick r:id="rId9" action="ppaction://hlinksldjump"/>
              </a:rPr>
              <a:t>of</a:t>
            </a:r>
            <a:r>
              <a:rPr lang="sk-SK" dirty="0" smtClean="0">
                <a:effectLst/>
                <a:hlinkClick r:id="rId9" action="ppaction://hlinksldjump"/>
              </a:rPr>
              <a:t> </a:t>
            </a:r>
            <a:r>
              <a:rPr lang="sk-SK" dirty="0" err="1" smtClean="0">
                <a:effectLst/>
                <a:hlinkClick r:id="rId9" action="ppaction://hlinksldjump"/>
              </a:rPr>
              <a:t>the</a:t>
            </a:r>
            <a:r>
              <a:rPr lang="sk-SK" dirty="0" smtClean="0">
                <a:effectLst/>
                <a:hlinkClick r:id="rId9" action="ppaction://hlinksldjump"/>
              </a:rPr>
              <a:t> </a:t>
            </a:r>
            <a:r>
              <a:rPr lang="sk-SK" dirty="0" err="1" smtClean="0">
                <a:effectLst/>
                <a:hlinkClick r:id="rId9" action="ppaction://hlinksldjump"/>
              </a:rPr>
              <a:t>economy</a:t>
            </a: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sk-SK" dirty="0" err="1" smtClean="0">
                <a:effectLst/>
                <a:hlinkClick r:id="" action="ppaction://noaction"/>
              </a:rPr>
              <a:t>Inflation</a:t>
            </a: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sk-SK" dirty="0" err="1" smtClean="0">
                <a:hlinkClick r:id="rId10" action="ppaction://hlinksldjump"/>
              </a:rPr>
              <a:t>Unemployment</a:t>
            </a:r>
            <a:endParaRPr lang="sk-SK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sk-SK" dirty="0" err="1" smtClean="0">
                <a:effectLst/>
                <a:hlinkClick r:id="rId11" action="ppaction://hlinksldjump"/>
              </a:rPr>
              <a:t>External</a:t>
            </a:r>
            <a:r>
              <a:rPr lang="sk-SK" dirty="0" smtClean="0">
                <a:effectLst/>
                <a:hlinkClick r:id="rId11" action="ppaction://hlinksldjump"/>
              </a:rPr>
              <a:t> </a:t>
            </a:r>
            <a:r>
              <a:rPr lang="sk-SK" dirty="0" err="1" smtClean="0">
                <a:effectLst/>
                <a:hlinkClick r:id="rId11" action="ppaction://hlinksldjump"/>
              </a:rPr>
              <a:t>relationship</a:t>
            </a: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endParaRPr lang="sk-SK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Political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</a:t>
            </a:r>
            <a:endParaRPr lang="sk-SK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second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part</a:t>
            </a:r>
            <a:endParaRPr lang="sk-SK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6976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rgbClr val="16AF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Political</a:t>
            </a:r>
            <a:r>
              <a:rPr lang="sk-SK" dirty="0" smtClean="0">
                <a:solidFill>
                  <a:srgbClr val="16AF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16AF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</a:t>
            </a:r>
            <a:r>
              <a:rPr lang="sk-SK" dirty="0" smtClean="0">
                <a:solidFill>
                  <a:srgbClr val="16AF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124744"/>
            <a:ext cx="8003232" cy="4752528"/>
          </a:xfrm>
        </p:spPr>
        <p:txBody>
          <a:bodyPr>
            <a:normAutofit fontScale="77500" lnSpcReduction="20000"/>
          </a:bodyPr>
          <a:lstStyle/>
          <a:p>
            <a:r>
              <a:rPr lang="en-US" sz="2900" b="1" dirty="0" smtClean="0"/>
              <a:t>First post-communist government</a:t>
            </a:r>
          </a:p>
          <a:p>
            <a:pPr lvl="1"/>
            <a:r>
              <a:rPr lang="en-US" sz="2600" dirty="0" smtClean="0"/>
              <a:t>created in 1990 by </a:t>
            </a:r>
            <a:r>
              <a:rPr lang="en-US" sz="2600" dirty="0" err="1" smtClean="0"/>
              <a:t>Jozsef</a:t>
            </a:r>
            <a:r>
              <a:rPr lang="en-US" sz="2600" dirty="0" smtClean="0"/>
              <a:t> </a:t>
            </a:r>
            <a:r>
              <a:rPr lang="en-US" sz="2600" dirty="0" err="1" smtClean="0"/>
              <a:t>Antall</a:t>
            </a:r>
            <a:endParaRPr lang="en-US" sz="2600" dirty="0" smtClean="0"/>
          </a:p>
          <a:p>
            <a:pPr lvl="1"/>
            <a:r>
              <a:rPr lang="en-US" sz="2600" dirty="0" smtClean="0"/>
              <a:t>stable position (60% in the parliament)</a:t>
            </a:r>
          </a:p>
          <a:p>
            <a:pPr lvl="1"/>
            <a:r>
              <a:rPr lang="en-US" sz="2600" dirty="0" smtClean="0"/>
              <a:t>successes – left of Soviet troops, association agreement with EC</a:t>
            </a:r>
          </a:p>
          <a:p>
            <a:pPr lvl="1"/>
            <a:endParaRPr lang="en-US" sz="600" dirty="0" smtClean="0"/>
          </a:p>
          <a:p>
            <a:r>
              <a:rPr lang="en-US" sz="2900" dirty="0" smtClean="0"/>
              <a:t>Discussion about the </a:t>
            </a:r>
            <a:r>
              <a:rPr lang="en-US" sz="2900" b="1" dirty="0" smtClean="0"/>
              <a:t>role of previous communist elites </a:t>
            </a:r>
            <a:r>
              <a:rPr lang="en-US" sz="2900" dirty="0" smtClean="0"/>
              <a:t>and nomenclature</a:t>
            </a:r>
          </a:p>
          <a:p>
            <a:endParaRPr lang="en-US" sz="600" dirty="0" smtClean="0"/>
          </a:p>
          <a:p>
            <a:r>
              <a:rPr lang="en-US" sz="2900" dirty="0" smtClean="0"/>
              <a:t>Elections in </a:t>
            </a:r>
            <a:r>
              <a:rPr lang="en-US" sz="2900" b="1" dirty="0" smtClean="0"/>
              <a:t>1994</a:t>
            </a:r>
          </a:p>
          <a:p>
            <a:pPr lvl="1"/>
            <a:r>
              <a:rPr lang="en-US" sz="2600" dirty="0" smtClean="0"/>
              <a:t>winner: MSPZ (post-communist party</a:t>
            </a:r>
            <a:r>
              <a:rPr lang="en-US" sz="2600" dirty="0" smtClean="0"/>
              <a:t>)</a:t>
            </a:r>
            <a:r>
              <a:rPr lang="cs-CZ" sz="2600" dirty="0" smtClean="0"/>
              <a:t> – </a:t>
            </a:r>
            <a:r>
              <a:rPr lang="cs-CZ" sz="2600" dirty="0" err="1" smtClean="0"/>
              <a:t>social</a:t>
            </a:r>
            <a:r>
              <a:rPr lang="cs-CZ" sz="2600" dirty="0" smtClean="0"/>
              <a:t> </a:t>
            </a:r>
            <a:r>
              <a:rPr lang="cs-CZ" sz="2600" dirty="0" err="1" smtClean="0"/>
              <a:t>democracy</a:t>
            </a:r>
            <a:endParaRPr lang="en-US" sz="2600" dirty="0" smtClean="0"/>
          </a:p>
          <a:p>
            <a:pPr lvl="1"/>
            <a:r>
              <a:rPr lang="en-US" sz="2600" dirty="0" smtClean="0"/>
              <a:t>tough economic measures</a:t>
            </a:r>
          </a:p>
          <a:p>
            <a:pPr lvl="1"/>
            <a:endParaRPr lang="en-US" sz="600" dirty="0" smtClean="0"/>
          </a:p>
          <a:p>
            <a:r>
              <a:rPr lang="en-US" sz="2900" dirty="0" smtClean="0"/>
              <a:t>Elections in </a:t>
            </a:r>
            <a:r>
              <a:rPr lang="en-US" sz="2900" b="1" dirty="0" smtClean="0"/>
              <a:t>1998</a:t>
            </a:r>
          </a:p>
          <a:p>
            <a:pPr lvl="1"/>
            <a:r>
              <a:rPr lang="en-US" sz="2600" dirty="0" smtClean="0"/>
              <a:t>shift to right-wing coalition (</a:t>
            </a:r>
            <a:r>
              <a:rPr lang="en-US" sz="2600" dirty="0" err="1" smtClean="0"/>
              <a:t>Fidesz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dirty="0" smtClean="0"/>
              <a:t>membership in </a:t>
            </a:r>
            <a:r>
              <a:rPr lang="en-US" sz="2600" b="1" dirty="0" smtClean="0"/>
              <a:t>NATO</a:t>
            </a:r>
          </a:p>
          <a:p>
            <a:pPr lvl="1"/>
            <a:endParaRPr lang="en-US" sz="700" dirty="0" smtClean="0"/>
          </a:p>
          <a:p>
            <a:r>
              <a:rPr lang="en-US" sz="2900" dirty="0" smtClean="0"/>
              <a:t>Elections in </a:t>
            </a:r>
            <a:r>
              <a:rPr lang="en-US" sz="2900" b="1" dirty="0" smtClean="0"/>
              <a:t>2002</a:t>
            </a:r>
          </a:p>
          <a:p>
            <a:pPr lvl="1"/>
            <a:r>
              <a:rPr lang="en-US" sz="2600" dirty="0" err="1" smtClean="0"/>
              <a:t>Fidesz</a:t>
            </a:r>
            <a:r>
              <a:rPr lang="en-US" sz="2600" dirty="0" smtClean="0"/>
              <a:t> as winner, but left-wing government</a:t>
            </a:r>
          </a:p>
          <a:p>
            <a:pPr lvl="1">
              <a:buNone/>
            </a:pPr>
            <a:endParaRPr lang="sk-SK" dirty="0" smtClean="0"/>
          </a:p>
          <a:p>
            <a:pPr lvl="1">
              <a:buNone/>
            </a:pPr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/>
          </a:p>
        </p:txBody>
      </p:sp>
      <p:sp>
        <p:nvSpPr>
          <p:cNvPr id="4" name="Šípka doprava 3"/>
          <p:cNvSpPr/>
          <p:nvPr/>
        </p:nvSpPr>
        <p:spPr>
          <a:xfrm>
            <a:off x="611560" y="6093296"/>
            <a:ext cx="432048" cy="268608"/>
          </a:xfrm>
          <a:prstGeom prst="rightArrow">
            <a:avLst/>
          </a:prstGeom>
          <a:solidFill>
            <a:srgbClr val="16AF01"/>
          </a:solidFill>
          <a:ln>
            <a:solidFill>
              <a:srgbClr val="16A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187624" y="5877272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>
                <a:solidFill>
                  <a:srgbClr val="16AF01"/>
                </a:solidFill>
              </a:rPr>
              <a:t>Democratic</a:t>
            </a:r>
            <a:r>
              <a:rPr lang="sk-SK" sz="2400" b="1" dirty="0" smtClean="0">
                <a:solidFill>
                  <a:srgbClr val="16AF01"/>
                </a:solidFill>
              </a:rPr>
              <a:t> </a:t>
            </a:r>
            <a:r>
              <a:rPr lang="sk-SK" sz="2400" b="1" dirty="0" err="1" smtClean="0">
                <a:solidFill>
                  <a:srgbClr val="16AF01"/>
                </a:solidFill>
              </a:rPr>
              <a:t>principles</a:t>
            </a:r>
            <a:r>
              <a:rPr lang="sk-SK" sz="2400" b="1" dirty="0" smtClean="0">
                <a:solidFill>
                  <a:srgbClr val="16AF01"/>
                </a:solidFill>
              </a:rPr>
              <a:t>, </a:t>
            </a:r>
            <a:r>
              <a:rPr lang="sk-SK" sz="2400" b="1" dirty="0" err="1" smtClean="0">
                <a:solidFill>
                  <a:srgbClr val="16AF01"/>
                </a:solidFill>
              </a:rPr>
              <a:t>membership</a:t>
            </a:r>
            <a:r>
              <a:rPr lang="sk-SK" sz="2400" b="1" dirty="0" smtClean="0">
                <a:solidFill>
                  <a:srgbClr val="16AF01"/>
                </a:solidFill>
              </a:rPr>
              <a:t> in EU </a:t>
            </a:r>
            <a:r>
              <a:rPr lang="sk-SK" sz="2400" b="1" dirty="0" smtClean="0"/>
              <a:t> </a:t>
            </a:r>
            <a:r>
              <a:rPr lang="sk-SK" sz="2400" dirty="0" err="1" smtClean="0"/>
              <a:t>vs</a:t>
            </a:r>
            <a:r>
              <a:rPr lang="sk-SK" sz="2400" dirty="0" smtClean="0"/>
              <a:t>.</a:t>
            </a:r>
          </a:p>
          <a:p>
            <a:r>
              <a:rPr lang="sk-SK" sz="2400" b="1" dirty="0" err="1" smtClean="0">
                <a:solidFill>
                  <a:srgbClr val="FF0000"/>
                </a:solidFill>
              </a:rPr>
              <a:t>Dissatisfaction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with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transformation</a:t>
            </a:r>
            <a:r>
              <a:rPr lang="sk-SK" sz="2400" b="1" dirty="0" smtClean="0">
                <a:solidFill>
                  <a:srgbClr val="FF0000"/>
                </a:solidFill>
              </a:rPr>
              <a:t> and </a:t>
            </a:r>
            <a:r>
              <a:rPr lang="sk-SK" sz="2400" b="1" dirty="0" err="1" smtClean="0">
                <a:solidFill>
                  <a:srgbClr val="FF0000"/>
                </a:solidFill>
              </a:rPr>
              <a:t>life</a:t>
            </a:r>
            <a:r>
              <a:rPr lang="sk-SK" sz="2400" b="1" dirty="0" smtClean="0">
                <a:solidFill>
                  <a:srgbClr val="FF0000"/>
                </a:solidFill>
              </a:rPr>
              <a:t> in </a:t>
            </a:r>
            <a:r>
              <a:rPr lang="sk-SK" sz="2400" b="1" dirty="0" err="1" smtClean="0">
                <a:solidFill>
                  <a:srgbClr val="FF0000"/>
                </a:solidFill>
              </a:rPr>
              <a:t>general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sk-SK" sz="2600" dirty="0" err="1" smtClean="0"/>
              <a:t>Chart</a:t>
            </a:r>
            <a:r>
              <a:rPr lang="sk-SK" sz="2600" dirty="0" smtClean="0"/>
              <a:t> 1: </a:t>
            </a:r>
            <a:r>
              <a:rPr lang="en-US" sz="2600" dirty="0" smtClean="0"/>
              <a:t>Occupational Destinations in 1993 of People Who Were in the</a:t>
            </a:r>
            <a:r>
              <a:rPr lang="sk-SK" sz="2600" dirty="0" smtClean="0"/>
              <a:t> </a:t>
            </a:r>
            <a:r>
              <a:rPr lang="en-US" sz="2600" dirty="0" smtClean="0"/>
              <a:t>Nomenclature Positions in 1988 by Country</a:t>
            </a:r>
            <a:endParaRPr lang="sk-SK" sz="2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467544" y="6365557"/>
            <a:ext cx="84249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i="1" dirty="0" err="1" smtClean="0"/>
              <a:t>Source</a:t>
            </a:r>
            <a:r>
              <a:rPr lang="sk-SK" sz="1300" i="1" dirty="0" smtClean="0"/>
              <a:t>: </a:t>
            </a:r>
            <a:r>
              <a:rPr lang="en-US" sz="1300" i="1" dirty="0" err="1" smtClean="0"/>
              <a:t>Eyal</a:t>
            </a:r>
            <a:r>
              <a:rPr lang="en-US" sz="1300" i="1" dirty="0" smtClean="0"/>
              <a:t>, </a:t>
            </a:r>
            <a:r>
              <a:rPr lang="en-US" sz="1300" i="1" dirty="0" err="1" smtClean="0"/>
              <a:t>Szelényi</a:t>
            </a:r>
            <a:r>
              <a:rPr lang="en-US" sz="1300" i="1" dirty="0" smtClean="0"/>
              <a:t>, </a:t>
            </a:r>
            <a:r>
              <a:rPr lang="en-US" sz="1300" i="1" dirty="0" err="1" smtClean="0"/>
              <a:t>Townsley</a:t>
            </a:r>
            <a:r>
              <a:rPr lang="en-US" sz="1300" i="1" dirty="0" smtClean="0"/>
              <a:t>: Making Capitalism Without Capitalist: Class Formation and</a:t>
            </a:r>
            <a:r>
              <a:rPr lang="sk-SK" sz="1300" i="1" dirty="0" smtClean="0"/>
              <a:t> Elite </a:t>
            </a:r>
            <a:r>
              <a:rPr lang="sk-SK" sz="1300" i="1" dirty="0" err="1" smtClean="0"/>
              <a:t>Struggles</a:t>
            </a:r>
            <a:r>
              <a:rPr lang="sk-SK" sz="1300" i="1" dirty="0" smtClean="0"/>
              <a:t> in </a:t>
            </a:r>
            <a:r>
              <a:rPr lang="sk-SK" sz="1300" i="1" dirty="0" err="1" smtClean="0"/>
              <a:t>Post-Communist</a:t>
            </a:r>
            <a:r>
              <a:rPr lang="sk-SK" sz="1300" i="1" dirty="0" smtClean="0"/>
              <a:t> </a:t>
            </a:r>
            <a:r>
              <a:rPr lang="sk-SK" sz="1300" i="1" dirty="0" err="1" smtClean="0"/>
              <a:t>Central</a:t>
            </a:r>
            <a:r>
              <a:rPr lang="sk-SK" sz="1300" i="1" dirty="0" smtClean="0"/>
              <a:t> </a:t>
            </a:r>
            <a:r>
              <a:rPr lang="sk-SK" sz="1300" i="1" dirty="0" err="1" smtClean="0"/>
              <a:t>Europe</a:t>
            </a:r>
            <a:r>
              <a:rPr lang="sk-SK" sz="1300" i="1" dirty="0" smtClean="0"/>
              <a:t>, </a:t>
            </a:r>
            <a:r>
              <a:rPr lang="sk-SK" sz="1300" i="1" dirty="0" err="1" smtClean="0"/>
              <a:t>London</a:t>
            </a:r>
            <a:r>
              <a:rPr lang="sk-SK" sz="1300" i="1" dirty="0" smtClean="0"/>
              <a:t> </a:t>
            </a:r>
            <a:r>
              <a:rPr lang="sk-SK" sz="1300" i="1" dirty="0" err="1" smtClean="0"/>
              <a:t>Verso</a:t>
            </a:r>
            <a:r>
              <a:rPr lang="sk-SK" sz="1300" i="1" dirty="0" smtClean="0"/>
              <a:t>, 1998</a:t>
            </a:r>
            <a:endParaRPr lang="sk-SK" sz="13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788" t="22680" r="28835" b="12116"/>
          <a:stretch>
            <a:fillRect/>
          </a:stretch>
        </p:blipFill>
        <p:spPr bwMode="auto">
          <a:xfrm>
            <a:off x="467544" y="1340769"/>
            <a:ext cx="8208912" cy="489654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Table 7: Results of the Survey – A Comparison of Economic Situation in 2008 and</a:t>
            </a:r>
            <a:r>
              <a:rPr lang="sk-SK" sz="2800" dirty="0" smtClean="0"/>
              <a:t> </a:t>
            </a:r>
            <a:r>
              <a:rPr lang="en-US" sz="2800" dirty="0" smtClean="0"/>
              <a:t>1991</a:t>
            </a:r>
            <a:endParaRPr lang="sk-SK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42" t="34043" r="28124" b="22177"/>
          <a:stretch>
            <a:fillRect/>
          </a:stretch>
        </p:blipFill>
        <p:spPr bwMode="auto">
          <a:xfrm>
            <a:off x="683568" y="2420888"/>
            <a:ext cx="7992888" cy="331236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611560" y="16288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16AF01"/>
                </a:solidFill>
              </a:rPr>
              <a:t>„</a:t>
            </a:r>
            <a:r>
              <a:rPr lang="en-US" b="1" dirty="0" smtClean="0">
                <a:solidFill>
                  <a:srgbClr val="16AF01"/>
                </a:solidFill>
              </a:rPr>
              <a:t>Thinking back to 1989/1991, do you approve of your country moving</a:t>
            </a:r>
            <a:r>
              <a:rPr lang="sk-SK" b="1" dirty="0" smtClean="0">
                <a:solidFill>
                  <a:srgbClr val="16AF01"/>
                </a:solidFill>
              </a:rPr>
              <a:t> </a:t>
            </a:r>
            <a:r>
              <a:rPr lang="en-US" b="1" dirty="0" smtClean="0">
                <a:solidFill>
                  <a:srgbClr val="16AF01"/>
                </a:solidFill>
              </a:rPr>
              <a:t>from having a state controlled economy to having a market economy?</a:t>
            </a:r>
            <a:r>
              <a:rPr lang="sk-SK" b="1" dirty="0" smtClean="0">
                <a:solidFill>
                  <a:srgbClr val="16AF01"/>
                </a:solidFill>
              </a:rPr>
              <a:t>“</a:t>
            </a:r>
            <a:endParaRPr lang="sk-SK" dirty="0">
              <a:solidFill>
                <a:srgbClr val="16AF0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755576" y="5949280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en-US" sz="1400" i="1" dirty="0" smtClean="0"/>
              <a:t>The PEW: Global Attitudes project, www.pewglobal.org, published 2. 11. 2009, 15. 5.</a:t>
            </a:r>
            <a:r>
              <a:rPr lang="sk-SK" sz="1400" i="1" dirty="0" smtClean="0"/>
              <a:t> 2013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Contents</a:t>
            </a:r>
            <a:endParaRPr lang="sk-SK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during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communist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regime</a:t>
            </a:r>
            <a:endParaRPr lang="sk-SK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sk-SK" sz="2900" dirty="0" smtClean="0">
                <a:hlinkClick r:id="rId2" action="ppaction://hlinksldjump"/>
              </a:rPr>
              <a:t> </a:t>
            </a:r>
            <a:r>
              <a:rPr lang="sk-SK" sz="2900" dirty="0" err="1" smtClean="0">
                <a:hlinkClick r:id="rId2" action="ppaction://hlinksldjump"/>
              </a:rPr>
              <a:t>Insight</a:t>
            </a:r>
            <a:r>
              <a:rPr lang="sk-SK" sz="2900" dirty="0" smtClean="0">
                <a:hlinkClick r:id="rId2" action="ppaction://hlinksldjump"/>
              </a:rPr>
              <a:t> to </a:t>
            </a:r>
            <a:r>
              <a:rPr lang="sk-SK" sz="2900" dirty="0" err="1" smtClean="0">
                <a:hlinkClick r:id="rId2" action="ppaction://hlinksldjump"/>
              </a:rPr>
              <a:t>long-run</a:t>
            </a:r>
            <a:r>
              <a:rPr lang="sk-SK" sz="2900" dirty="0" smtClean="0">
                <a:hlinkClick r:id="rId2" action="ppaction://hlinksldjump"/>
              </a:rPr>
              <a:t> </a:t>
            </a:r>
            <a:r>
              <a:rPr lang="sk-SK" sz="2900" dirty="0" err="1" smtClean="0">
                <a:hlinkClick r:id="rId2" action="ppaction://hlinksldjump"/>
              </a:rPr>
              <a:t>political</a:t>
            </a:r>
            <a:r>
              <a:rPr lang="sk-SK" sz="2900" dirty="0" smtClean="0">
                <a:hlinkClick r:id="rId2" action="ppaction://hlinksldjump"/>
              </a:rPr>
              <a:t> </a:t>
            </a:r>
            <a:r>
              <a:rPr lang="sk-SK" sz="2900" dirty="0" err="1" smtClean="0">
                <a:hlinkClick r:id="rId2" action="ppaction://hlinksldjump"/>
              </a:rPr>
              <a:t>development</a:t>
            </a:r>
            <a:endParaRPr lang="sk-SK" sz="2900" dirty="0" smtClean="0">
              <a:hlinkClick r:id="rId3" action="ppaction://hlinksldjump"/>
            </a:endParaRPr>
          </a:p>
          <a:p>
            <a:pPr marL="971550" lvl="1" indent="-571500">
              <a:buFont typeface="Arial" pitchFamily="34" charset="0"/>
              <a:buChar char="•"/>
            </a:pPr>
            <a:r>
              <a:rPr lang="sk-SK" dirty="0" err="1" smtClean="0">
                <a:hlinkClick r:id="rId4" action="ppaction://hlinksldjump"/>
              </a:rPr>
              <a:t>Economic</a:t>
            </a:r>
            <a:r>
              <a:rPr lang="sk-SK" dirty="0" smtClean="0">
                <a:hlinkClick r:id="rId4" action="ppaction://hlinksldjump"/>
              </a:rPr>
              <a:t> </a:t>
            </a:r>
            <a:r>
              <a:rPr lang="sk-SK" dirty="0" err="1" smtClean="0">
                <a:hlinkClick r:id="rId4" action="ppaction://hlinksldjump"/>
              </a:rPr>
              <a:t>situation</a:t>
            </a:r>
            <a:endParaRPr lang="sk-SK" dirty="0" smtClean="0"/>
          </a:p>
          <a:p>
            <a:pPr marL="571500" indent="-571500">
              <a:buAutoNum type="arabicPeriod" startAt="2"/>
            </a:pP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Political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</a:t>
            </a:r>
            <a:endParaRPr lang="sk-SK" dirty="0" smtClean="0"/>
          </a:p>
          <a:p>
            <a:pPr marL="571500" indent="-571500">
              <a:buAutoNum type="arabicPeriod" startAt="2"/>
            </a:pP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Transformation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period</a:t>
            </a:r>
            <a:endParaRPr lang="sk-SK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71550" lvl="1" indent="-571500">
              <a:buFont typeface="Arial" pitchFamily="34" charset="0"/>
              <a:buChar char="•"/>
            </a:pPr>
            <a:r>
              <a:rPr lang="sk-SK" dirty="0" err="1" smtClean="0">
                <a:hlinkClick r:id="rId5" action="ppaction://hlinksldjump"/>
              </a:rPr>
              <a:t>Economic</a:t>
            </a:r>
            <a:r>
              <a:rPr lang="sk-SK" dirty="0" smtClean="0">
                <a:hlinkClick r:id="rId5" action="ppaction://hlinksldjump"/>
              </a:rPr>
              <a:t> </a:t>
            </a:r>
            <a:r>
              <a:rPr lang="sk-SK" dirty="0" err="1" smtClean="0">
                <a:hlinkClick r:id="rId5" action="ppaction://hlinksldjump"/>
              </a:rPr>
              <a:t>reforms</a:t>
            </a:r>
            <a:r>
              <a:rPr lang="sk-SK" dirty="0" smtClean="0">
                <a:hlinkClick r:id="rId5" action="ppaction://hlinksldjump"/>
              </a:rPr>
              <a:t> </a:t>
            </a:r>
            <a:r>
              <a:rPr lang="sk-SK" dirty="0" err="1" smtClean="0">
                <a:hlinkClick r:id="rId5" action="ppaction://hlinksldjump"/>
              </a:rPr>
              <a:t>after</a:t>
            </a:r>
            <a:r>
              <a:rPr lang="sk-SK" dirty="0" smtClean="0">
                <a:hlinkClick r:id="rId5" action="ppaction://hlinksldjump"/>
              </a:rPr>
              <a:t> 1990</a:t>
            </a:r>
            <a:endParaRPr lang="sk-SK" dirty="0" smtClean="0"/>
          </a:p>
          <a:p>
            <a:pPr marL="971550" lvl="1" indent="-571500">
              <a:buFont typeface="Arial" pitchFamily="34" charset="0"/>
              <a:buChar char="•"/>
            </a:pPr>
            <a:r>
              <a:rPr lang="sk-SK" dirty="0" err="1" smtClean="0">
                <a:hlinkClick r:id="rId6" action="ppaction://hlinksldjump"/>
              </a:rPr>
              <a:t>Currency</a:t>
            </a:r>
            <a:r>
              <a:rPr lang="sk-SK" dirty="0" smtClean="0">
                <a:hlinkClick r:id="rId6" action="ppaction://hlinksldjump"/>
              </a:rPr>
              <a:t> </a:t>
            </a:r>
            <a:r>
              <a:rPr lang="sk-SK" dirty="0" err="1" smtClean="0">
                <a:hlinkClick r:id="rId6" action="ppaction://hlinksldjump"/>
              </a:rPr>
              <a:t>problems</a:t>
            </a:r>
            <a:endParaRPr lang="sk-SK" dirty="0" smtClean="0"/>
          </a:p>
          <a:p>
            <a:pPr marL="971550" lvl="1" indent="-571500">
              <a:buFont typeface="Arial" pitchFamily="34" charset="0"/>
              <a:buChar char="•"/>
            </a:pPr>
            <a:r>
              <a:rPr lang="sk-SK" dirty="0" err="1" smtClean="0">
                <a:hlinkClick r:id="rId7" action="ppaction://hlinksldjump"/>
              </a:rPr>
              <a:t>Privatisation</a:t>
            </a:r>
            <a:endParaRPr lang="sk-SK" dirty="0" smtClean="0"/>
          </a:p>
          <a:p>
            <a:pPr marL="514350" indent="-514350">
              <a:buNone/>
            </a:pP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4. 	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Economic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results</a:t>
            </a:r>
            <a:endParaRPr lang="sk-SK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sk-SK" dirty="0" err="1" smtClean="0">
                <a:effectLst/>
                <a:hlinkClick r:id="rId8" action="ppaction://hlinksldjump"/>
              </a:rPr>
              <a:t>Economic</a:t>
            </a:r>
            <a:r>
              <a:rPr lang="sk-SK" dirty="0" smtClean="0">
                <a:effectLst/>
                <a:hlinkClick r:id="rId8" action="ppaction://hlinksldjump"/>
              </a:rPr>
              <a:t> </a:t>
            </a:r>
            <a:r>
              <a:rPr lang="sk-SK" dirty="0" err="1" smtClean="0">
                <a:effectLst/>
                <a:hlinkClick r:id="rId8" action="ppaction://hlinksldjump"/>
              </a:rPr>
              <a:t>growth</a:t>
            </a: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sk-SK" dirty="0" err="1" smtClean="0">
                <a:effectLst/>
                <a:hlinkClick r:id="rId9" action="ppaction://hlinksldjump"/>
              </a:rPr>
              <a:t>Structure</a:t>
            </a:r>
            <a:r>
              <a:rPr lang="sk-SK" dirty="0" smtClean="0">
                <a:effectLst/>
                <a:hlinkClick r:id="rId9" action="ppaction://hlinksldjump"/>
              </a:rPr>
              <a:t> </a:t>
            </a:r>
            <a:r>
              <a:rPr lang="sk-SK" dirty="0" err="1" smtClean="0">
                <a:effectLst/>
                <a:hlinkClick r:id="rId9" action="ppaction://hlinksldjump"/>
              </a:rPr>
              <a:t>of</a:t>
            </a:r>
            <a:r>
              <a:rPr lang="sk-SK" dirty="0" smtClean="0">
                <a:effectLst/>
                <a:hlinkClick r:id="rId9" action="ppaction://hlinksldjump"/>
              </a:rPr>
              <a:t> </a:t>
            </a:r>
            <a:r>
              <a:rPr lang="sk-SK" dirty="0" err="1" smtClean="0">
                <a:effectLst/>
                <a:hlinkClick r:id="rId9" action="ppaction://hlinksldjump"/>
              </a:rPr>
              <a:t>the</a:t>
            </a:r>
            <a:r>
              <a:rPr lang="sk-SK" dirty="0" smtClean="0">
                <a:effectLst/>
                <a:hlinkClick r:id="rId9" action="ppaction://hlinksldjump"/>
              </a:rPr>
              <a:t> </a:t>
            </a:r>
            <a:r>
              <a:rPr lang="sk-SK" dirty="0" err="1" smtClean="0">
                <a:effectLst/>
                <a:hlinkClick r:id="rId9" action="ppaction://hlinksldjump"/>
              </a:rPr>
              <a:t>economy</a:t>
            </a: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sk-SK" dirty="0" err="1" smtClean="0">
                <a:effectLst/>
                <a:hlinkClick r:id="" action="ppaction://noaction"/>
              </a:rPr>
              <a:t>Inflation</a:t>
            </a: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sk-SK" dirty="0" err="1" smtClean="0">
                <a:hlinkClick r:id="rId10" action="ppaction://hlinksldjump"/>
              </a:rPr>
              <a:t>Unemployment</a:t>
            </a:r>
            <a:endParaRPr lang="sk-SK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sk-SK" dirty="0" err="1" smtClean="0">
                <a:effectLst/>
                <a:hlinkClick r:id="rId11" action="ppaction://hlinksldjump"/>
              </a:rPr>
              <a:t>External</a:t>
            </a:r>
            <a:r>
              <a:rPr lang="sk-SK" dirty="0" smtClean="0">
                <a:effectLst/>
                <a:hlinkClick r:id="rId11" action="ppaction://hlinksldjump"/>
              </a:rPr>
              <a:t> </a:t>
            </a:r>
            <a:r>
              <a:rPr lang="sk-SK" dirty="0" err="1" smtClean="0">
                <a:effectLst/>
                <a:hlinkClick r:id="rId11" action="ppaction://hlinksldjump"/>
              </a:rPr>
              <a:t>relationship</a:t>
            </a: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endParaRPr lang="sk-SK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Transformation</a:t>
            </a:r>
            <a:r>
              <a:rPr lang="sk-SK" dirty="0" smtClean="0"/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Period</a:t>
            </a:r>
            <a:endParaRPr lang="sk-SK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third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part</a:t>
            </a:r>
            <a:endParaRPr lang="sk-SK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Contents</a:t>
            </a:r>
            <a:endParaRPr lang="sk-SK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during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communist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regime</a:t>
            </a:r>
            <a:endParaRPr lang="sk-SK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sk-SK" sz="2900" dirty="0" smtClean="0">
                <a:hlinkClick r:id="rId2" action="ppaction://hlinksldjump"/>
              </a:rPr>
              <a:t> </a:t>
            </a:r>
            <a:r>
              <a:rPr lang="sk-SK" sz="2900" dirty="0" err="1" smtClean="0">
                <a:hlinkClick r:id="rId2" action="ppaction://hlinksldjump"/>
              </a:rPr>
              <a:t>Insight</a:t>
            </a:r>
            <a:r>
              <a:rPr lang="sk-SK" sz="2900" dirty="0" smtClean="0">
                <a:hlinkClick r:id="rId2" action="ppaction://hlinksldjump"/>
              </a:rPr>
              <a:t> to </a:t>
            </a:r>
            <a:r>
              <a:rPr lang="sk-SK" sz="2900" dirty="0" err="1" smtClean="0">
                <a:hlinkClick r:id="rId2" action="ppaction://hlinksldjump"/>
              </a:rPr>
              <a:t>long-run</a:t>
            </a:r>
            <a:r>
              <a:rPr lang="sk-SK" sz="2900" dirty="0" smtClean="0">
                <a:hlinkClick r:id="rId2" action="ppaction://hlinksldjump"/>
              </a:rPr>
              <a:t> </a:t>
            </a:r>
            <a:r>
              <a:rPr lang="sk-SK" sz="2900" dirty="0" err="1" smtClean="0">
                <a:hlinkClick r:id="rId2" action="ppaction://hlinksldjump"/>
              </a:rPr>
              <a:t>political</a:t>
            </a:r>
            <a:r>
              <a:rPr lang="sk-SK" sz="2900" dirty="0" smtClean="0">
                <a:hlinkClick r:id="rId2" action="ppaction://hlinksldjump"/>
              </a:rPr>
              <a:t> </a:t>
            </a:r>
            <a:r>
              <a:rPr lang="sk-SK" sz="2900" dirty="0" err="1" smtClean="0">
                <a:hlinkClick r:id="rId2" action="ppaction://hlinksldjump"/>
              </a:rPr>
              <a:t>development</a:t>
            </a:r>
            <a:endParaRPr lang="sk-SK" sz="2900" dirty="0" smtClean="0">
              <a:hlinkClick r:id="rId3" action="ppaction://hlinksldjump"/>
            </a:endParaRPr>
          </a:p>
          <a:p>
            <a:pPr marL="971550" lvl="1" indent="-571500">
              <a:buFont typeface="Arial" pitchFamily="34" charset="0"/>
              <a:buChar char="•"/>
            </a:pPr>
            <a:r>
              <a:rPr lang="sk-SK" dirty="0" err="1" smtClean="0">
                <a:hlinkClick r:id="rId4" action="ppaction://hlinksldjump"/>
              </a:rPr>
              <a:t>Economic</a:t>
            </a:r>
            <a:r>
              <a:rPr lang="sk-SK" dirty="0" smtClean="0">
                <a:hlinkClick r:id="rId4" action="ppaction://hlinksldjump"/>
              </a:rPr>
              <a:t> </a:t>
            </a:r>
            <a:r>
              <a:rPr lang="sk-SK" dirty="0" err="1" smtClean="0">
                <a:hlinkClick r:id="rId4" action="ppaction://hlinksldjump"/>
              </a:rPr>
              <a:t>situation</a:t>
            </a:r>
            <a:endParaRPr lang="sk-SK" dirty="0" smtClean="0"/>
          </a:p>
          <a:p>
            <a:pPr marL="571500" indent="-571500">
              <a:buAutoNum type="arabicPeriod" startAt="2"/>
            </a:pP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Political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</a:t>
            </a:r>
            <a:endParaRPr lang="sk-SK" dirty="0" smtClean="0"/>
          </a:p>
          <a:p>
            <a:pPr marL="571500" indent="-571500">
              <a:buAutoNum type="arabicPeriod" startAt="2"/>
            </a:pP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Transformation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period</a:t>
            </a:r>
            <a:endParaRPr lang="sk-SK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71550" lvl="1" indent="-571500">
              <a:buFont typeface="Arial" pitchFamily="34" charset="0"/>
              <a:buChar char="•"/>
            </a:pPr>
            <a:r>
              <a:rPr lang="sk-SK" dirty="0" err="1" smtClean="0">
                <a:hlinkClick r:id="rId5" action="ppaction://hlinksldjump"/>
              </a:rPr>
              <a:t>Economic</a:t>
            </a:r>
            <a:r>
              <a:rPr lang="sk-SK" dirty="0" smtClean="0">
                <a:hlinkClick r:id="rId5" action="ppaction://hlinksldjump"/>
              </a:rPr>
              <a:t> </a:t>
            </a:r>
            <a:r>
              <a:rPr lang="sk-SK" dirty="0" err="1" smtClean="0">
                <a:hlinkClick r:id="rId5" action="ppaction://hlinksldjump"/>
              </a:rPr>
              <a:t>reforms</a:t>
            </a:r>
            <a:r>
              <a:rPr lang="sk-SK" dirty="0" smtClean="0">
                <a:hlinkClick r:id="rId5" action="ppaction://hlinksldjump"/>
              </a:rPr>
              <a:t> </a:t>
            </a:r>
            <a:r>
              <a:rPr lang="sk-SK" dirty="0" err="1" smtClean="0">
                <a:hlinkClick r:id="rId5" action="ppaction://hlinksldjump"/>
              </a:rPr>
              <a:t>after</a:t>
            </a:r>
            <a:r>
              <a:rPr lang="sk-SK" dirty="0" smtClean="0">
                <a:hlinkClick r:id="rId5" action="ppaction://hlinksldjump"/>
              </a:rPr>
              <a:t> 1990</a:t>
            </a:r>
            <a:endParaRPr lang="sk-SK" dirty="0" smtClean="0"/>
          </a:p>
          <a:p>
            <a:pPr marL="971550" lvl="1" indent="-571500">
              <a:buFont typeface="Arial" pitchFamily="34" charset="0"/>
              <a:buChar char="•"/>
            </a:pPr>
            <a:r>
              <a:rPr lang="sk-SK" dirty="0" err="1" smtClean="0">
                <a:hlinkClick r:id="rId6" action="ppaction://hlinksldjump"/>
              </a:rPr>
              <a:t>Currency</a:t>
            </a:r>
            <a:r>
              <a:rPr lang="sk-SK" dirty="0" smtClean="0">
                <a:hlinkClick r:id="rId6" action="ppaction://hlinksldjump"/>
              </a:rPr>
              <a:t> </a:t>
            </a:r>
            <a:r>
              <a:rPr lang="sk-SK" dirty="0" err="1" smtClean="0">
                <a:hlinkClick r:id="rId6" action="ppaction://hlinksldjump"/>
              </a:rPr>
              <a:t>problems</a:t>
            </a:r>
            <a:endParaRPr lang="sk-SK" dirty="0" smtClean="0"/>
          </a:p>
          <a:p>
            <a:pPr marL="971550" lvl="1" indent="-571500">
              <a:buFont typeface="Arial" pitchFamily="34" charset="0"/>
              <a:buChar char="•"/>
            </a:pPr>
            <a:r>
              <a:rPr lang="sk-SK" dirty="0" err="1" smtClean="0">
                <a:hlinkClick r:id="rId7" action="ppaction://hlinksldjump"/>
              </a:rPr>
              <a:t>Privatisation</a:t>
            </a:r>
            <a:endParaRPr lang="sk-SK" dirty="0" smtClean="0"/>
          </a:p>
          <a:p>
            <a:pPr marL="514350" indent="-514350">
              <a:buNone/>
            </a:pP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4. 	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Economic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results</a:t>
            </a:r>
            <a:endParaRPr lang="sk-SK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sk-SK" dirty="0" err="1" smtClean="0">
                <a:effectLst/>
                <a:hlinkClick r:id="rId8" action="ppaction://hlinksldjump"/>
              </a:rPr>
              <a:t>Economic</a:t>
            </a:r>
            <a:r>
              <a:rPr lang="sk-SK" dirty="0" smtClean="0">
                <a:effectLst/>
                <a:hlinkClick r:id="rId8" action="ppaction://hlinksldjump"/>
              </a:rPr>
              <a:t> </a:t>
            </a:r>
            <a:r>
              <a:rPr lang="sk-SK" dirty="0" err="1" smtClean="0">
                <a:effectLst/>
                <a:hlinkClick r:id="rId8" action="ppaction://hlinksldjump"/>
              </a:rPr>
              <a:t>growth</a:t>
            </a: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sk-SK" dirty="0" err="1" smtClean="0">
                <a:effectLst/>
                <a:hlinkClick r:id="rId9" action="ppaction://hlinksldjump"/>
              </a:rPr>
              <a:t>Structure</a:t>
            </a:r>
            <a:r>
              <a:rPr lang="sk-SK" dirty="0" smtClean="0">
                <a:effectLst/>
                <a:hlinkClick r:id="rId9" action="ppaction://hlinksldjump"/>
              </a:rPr>
              <a:t> </a:t>
            </a:r>
            <a:r>
              <a:rPr lang="sk-SK" dirty="0" err="1" smtClean="0">
                <a:effectLst/>
                <a:hlinkClick r:id="rId9" action="ppaction://hlinksldjump"/>
              </a:rPr>
              <a:t>of</a:t>
            </a:r>
            <a:r>
              <a:rPr lang="sk-SK" dirty="0" smtClean="0">
                <a:effectLst/>
                <a:hlinkClick r:id="rId9" action="ppaction://hlinksldjump"/>
              </a:rPr>
              <a:t> </a:t>
            </a:r>
            <a:r>
              <a:rPr lang="sk-SK" dirty="0" err="1" smtClean="0">
                <a:effectLst/>
                <a:hlinkClick r:id="rId9" action="ppaction://hlinksldjump"/>
              </a:rPr>
              <a:t>the</a:t>
            </a:r>
            <a:r>
              <a:rPr lang="sk-SK" dirty="0" smtClean="0">
                <a:effectLst/>
                <a:hlinkClick r:id="rId9" action="ppaction://hlinksldjump"/>
              </a:rPr>
              <a:t> </a:t>
            </a:r>
            <a:r>
              <a:rPr lang="sk-SK" dirty="0" err="1" smtClean="0">
                <a:effectLst/>
                <a:hlinkClick r:id="rId9" action="ppaction://hlinksldjump"/>
              </a:rPr>
              <a:t>economy</a:t>
            </a: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sk-SK" dirty="0" err="1" smtClean="0">
                <a:effectLst/>
                <a:hlinkClick r:id="" action="ppaction://noaction"/>
              </a:rPr>
              <a:t>Inflation</a:t>
            </a: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sk-SK" dirty="0" err="1" smtClean="0">
                <a:hlinkClick r:id="rId10" action="ppaction://hlinksldjump"/>
              </a:rPr>
              <a:t>Unemployment</a:t>
            </a:r>
            <a:endParaRPr lang="sk-SK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sk-SK" dirty="0" err="1" smtClean="0">
                <a:effectLst/>
                <a:hlinkClick r:id="rId11" action="ppaction://hlinksldjump"/>
              </a:rPr>
              <a:t>External</a:t>
            </a:r>
            <a:r>
              <a:rPr lang="sk-SK" dirty="0" smtClean="0">
                <a:effectLst/>
                <a:hlinkClick r:id="rId11" action="ppaction://hlinksldjump"/>
              </a:rPr>
              <a:t> </a:t>
            </a:r>
            <a:r>
              <a:rPr lang="sk-SK" dirty="0" err="1" smtClean="0">
                <a:effectLst/>
                <a:hlinkClick r:id="rId11" action="ppaction://hlinksldjump"/>
              </a:rPr>
              <a:t>relationship</a:t>
            </a: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endParaRPr lang="sk-SK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16AF01"/>
                </a:solidFill>
              </a:rPr>
              <a:t>Economic</a:t>
            </a:r>
            <a:r>
              <a:rPr lang="sk-SK" dirty="0" smtClean="0">
                <a:solidFill>
                  <a:srgbClr val="16AF01"/>
                </a:solidFill>
              </a:rPr>
              <a:t> </a:t>
            </a:r>
            <a:r>
              <a:rPr lang="sk-SK" dirty="0" err="1" smtClean="0">
                <a:solidFill>
                  <a:srgbClr val="16AF01"/>
                </a:solidFill>
              </a:rPr>
              <a:t>reforms</a:t>
            </a:r>
            <a:r>
              <a:rPr lang="sk-SK" dirty="0" smtClean="0">
                <a:solidFill>
                  <a:srgbClr val="16AF01"/>
                </a:solidFill>
              </a:rPr>
              <a:t> – </a:t>
            </a:r>
            <a:r>
              <a:rPr lang="sk-SK" dirty="0" err="1" smtClean="0">
                <a:solidFill>
                  <a:srgbClr val="16AF01"/>
                </a:solidFill>
              </a:rPr>
              <a:t>Gradualism</a:t>
            </a:r>
            <a:r>
              <a:rPr lang="sk-SK" dirty="0" smtClean="0">
                <a:solidFill>
                  <a:srgbClr val="16AF01"/>
                </a:solidFill>
              </a:rPr>
              <a:t> I. </a:t>
            </a:r>
            <a:endParaRPr lang="sk-SK" dirty="0">
              <a:solidFill>
                <a:srgbClr val="16AF0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24536"/>
          </a:xfrm>
        </p:spPr>
        <p:txBody>
          <a:bodyPr>
            <a:normAutofit fontScale="85000" lnSpcReduction="20000"/>
          </a:bodyPr>
          <a:lstStyle/>
          <a:p>
            <a:r>
              <a:rPr lang="sk-SK" sz="2800" b="1" dirty="0" err="1" smtClean="0"/>
              <a:t>Specific</a:t>
            </a:r>
            <a:r>
              <a:rPr lang="sk-SK" sz="2800" b="1" dirty="0" smtClean="0"/>
              <a:t> feature  </a:t>
            </a:r>
            <a:endParaRPr lang="sk-SK" sz="2800" dirty="0" smtClean="0"/>
          </a:p>
          <a:p>
            <a:pPr lvl="1"/>
            <a:r>
              <a:rPr lang="sk-SK" sz="2600" dirty="0" err="1" smtClean="0"/>
              <a:t>reforms</a:t>
            </a:r>
            <a:r>
              <a:rPr lang="sk-SK" sz="2600" dirty="0" smtClean="0"/>
              <a:t> </a:t>
            </a:r>
            <a:r>
              <a:rPr lang="sk-SK" sz="2600" dirty="0" err="1" smtClean="0"/>
              <a:t>started</a:t>
            </a:r>
            <a:r>
              <a:rPr lang="sk-SK" sz="2600" dirty="0" smtClean="0"/>
              <a:t> by </a:t>
            </a:r>
            <a:r>
              <a:rPr lang="sk-SK" sz="2600" dirty="0" err="1" smtClean="0"/>
              <a:t>communist</a:t>
            </a:r>
            <a:r>
              <a:rPr lang="en-US" sz="2600" dirty="0" smtClean="0"/>
              <a:t> party</a:t>
            </a:r>
            <a:r>
              <a:rPr lang="sk-SK" sz="2600" dirty="0" smtClean="0"/>
              <a:t> </a:t>
            </a:r>
            <a:r>
              <a:rPr lang="sk-SK" sz="2600" dirty="0" err="1" smtClean="0"/>
              <a:t>before</a:t>
            </a:r>
            <a:r>
              <a:rPr lang="sk-SK" sz="2600" dirty="0" smtClean="0"/>
              <a:t> </a:t>
            </a:r>
            <a:r>
              <a:rPr lang="sk-SK" sz="2600" dirty="0" err="1" smtClean="0"/>
              <a:t>the</a:t>
            </a:r>
            <a:r>
              <a:rPr lang="sk-SK" sz="2600" dirty="0" smtClean="0"/>
              <a:t> </a:t>
            </a:r>
            <a:r>
              <a:rPr lang="sk-SK" sz="2600" dirty="0" err="1" smtClean="0"/>
              <a:t>fall</a:t>
            </a:r>
            <a:r>
              <a:rPr lang="sk-SK" sz="2600" dirty="0" smtClean="0"/>
              <a:t> </a:t>
            </a:r>
            <a:r>
              <a:rPr lang="sk-SK" sz="2600" dirty="0" err="1" smtClean="0"/>
              <a:t>of</a:t>
            </a:r>
            <a:r>
              <a:rPr lang="sk-SK" sz="2600" dirty="0" smtClean="0"/>
              <a:t> </a:t>
            </a:r>
            <a:r>
              <a:rPr lang="sk-SK" sz="2600" dirty="0" err="1" smtClean="0"/>
              <a:t>the</a:t>
            </a:r>
            <a:r>
              <a:rPr lang="sk-SK" sz="2600" dirty="0" smtClean="0"/>
              <a:t> </a:t>
            </a:r>
            <a:r>
              <a:rPr lang="sk-SK" sz="2600" dirty="0" err="1" smtClean="0"/>
              <a:t>regime</a:t>
            </a:r>
            <a:endParaRPr lang="en-US" sz="2600" dirty="0" smtClean="0"/>
          </a:p>
          <a:p>
            <a:endParaRPr lang="en-US" sz="6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sk-SK" b="1" dirty="0" err="1" smtClean="0">
                <a:solidFill>
                  <a:srgbClr val="16AF01"/>
                </a:solidFill>
              </a:rPr>
              <a:t>Gradualist</a:t>
            </a:r>
            <a:r>
              <a:rPr lang="sk-SK" b="1" dirty="0" smtClean="0">
                <a:solidFill>
                  <a:srgbClr val="16AF01"/>
                </a:solidFill>
              </a:rPr>
              <a:t> </a:t>
            </a:r>
            <a:r>
              <a:rPr lang="sk-SK" b="1" dirty="0" err="1" smtClean="0">
                <a:solidFill>
                  <a:srgbClr val="16AF01"/>
                </a:solidFill>
              </a:rPr>
              <a:t>reforms</a:t>
            </a:r>
            <a:r>
              <a:rPr lang="en-US" b="1" dirty="0" smtClean="0">
                <a:solidFill>
                  <a:srgbClr val="16AF01"/>
                </a:solidFill>
              </a:rPr>
              <a:t> </a:t>
            </a:r>
            <a:r>
              <a:rPr lang="en-US" b="1" dirty="0" smtClean="0"/>
              <a:t>- first half of the 1990s</a:t>
            </a:r>
            <a:endParaRPr lang="sk-SK" b="1" dirty="0" smtClean="0"/>
          </a:p>
          <a:p>
            <a:pPr lvl="1"/>
            <a:r>
              <a:rPr lang="sk-SK" sz="2600" dirty="0" smtClean="0"/>
              <a:t>in </a:t>
            </a:r>
            <a:r>
              <a:rPr lang="sk-SK" sz="2600" dirty="0" err="1" smtClean="0"/>
              <a:t>contrast</a:t>
            </a:r>
            <a:r>
              <a:rPr lang="sk-SK" sz="2600" dirty="0" smtClean="0"/>
              <a:t> to </a:t>
            </a:r>
            <a:r>
              <a:rPr lang="sk-SK" sz="2600" dirty="0" err="1" smtClean="0"/>
              <a:t>radical</a:t>
            </a:r>
            <a:r>
              <a:rPr lang="sk-SK" sz="2600" dirty="0" smtClean="0"/>
              <a:t> </a:t>
            </a:r>
            <a:r>
              <a:rPr lang="sk-SK" sz="2600" dirty="0" err="1" smtClean="0"/>
              <a:t>reforms</a:t>
            </a:r>
            <a:r>
              <a:rPr lang="sk-SK" sz="2600" dirty="0" smtClean="0"/>
              <a:t> and </a:t>
            </a:r>
            <a:r>
              <a:rPr lang="sk-SK" sz="2600" dirty="0" err="1" smtClean="0"/>
              <a:t>shock</a:t>
            </a:r>
            <a:r>
              <a:rPr lang="sk-SK" sz="2600" dirty="0" smtClean="0"/>
              <a:t> </a:t>
            </a:r>
            <a:r>
              <a:rPr lang="sk-SK" sz="2600" dirty="0" err="1" smtClean="0"/>
              <a:t>therapy</a:t>
            </a:r>
            <a:endParaRPr lang="en-US" sz="2600" dirty="0" smtClean="0"/>
          </a:p>
          <a:p>
            <a:pPr lvl="1"/>
            <a:r>
              <a:rPr lang="en-US" sz="2600" dirty="0" err="1" smtClean="0"/>
              <a:t>cosequence</a:t>
            </a:r>
            <a:r>
              <a:rPr lang="en-US" sz="2600" dirty="0" smtClean="0"/>
              <a:t> of previous steps </a:t>
            </a:r>
            <a:r>
              <a:rPr lang="sk-SK" sz="2600" dirty="0" smtClean="0"/>
              <a:t>+</a:t>
            </a:r>
            <a:r>
              <a:rPr lang="en-US" sz="2600" dirty="0" smtClean="0"/>
              <a:t> public opinion against radical change</a:t>
            </a:r>
            <a:endParaRPr lang="sk-SK" sz="2600" dirty="0" smtClean="0"/>
          </a:p>
          <a:p>
            <a:pPr lvl="1"/>
            <a:r>
              <a:rPr lang="sk-SK" sz="2600" dirty="0" err="1" smtClean="0"/>
              <a:t>belief</a:t>
            </a:r>
            <a:r>
              <a:rPr lang="sk-SK" sz="2600" dirty="0" smtClean="0"/>
              <a:t> </a:t>
            </a:r>
            <a:r>
              <a:rPr lang="sk-SK" sz="2600" dirty="0" err="1" smtClean="0"/>
              <a:t>that</a:t>
            </a:r>
            <a:r>
              <a:rPr lang="sk-SK" sz="2600" dirty="0" smtClean="0"/>
              <a:t> </a:t>
            </a:r>
            <a:r>
              <a:rPr lang="sk-SK" sz="2600" dirty="0" err="1" smtClean="0"/>
              <a:t>slower</a:t>
            </a:r>
            <a:r>
              <a:rPr lang="sk-SK" sz="2600" dirty="0" smtClean="0"/>
              <a:t> </a:t>
            </a:r>
            <a:r>
              <a:rPr lang="sk-SK" sz="2600" dirty="0" err="1" smtClean="0"/>
              <a:t>reforms</a:t>
            </a:r>
            <a:r>
              <a:rPr lang="sk-SK" sz="2600" dirty="0" smtClean="0"/>
              <a:t> </a:t>
            </a:r>
            <a:r>
              <a:rPr lang="sk-SK" sz="2600" dirty="0" err="1" smtClean="0"/>
              <a:t>lead</a:t>
            </a:r>
            <a:r>
              <a:rPr lang="sk-SK" sz="2600" dirty="0" smtClean="0"/>
              <a:t> to s</a:t>
            </a:r>
            <a:r>
              <a:rPr lang="en-US" sz="2600" dirty="0" err="1" smtClean="0"/>
              <a:t>imilar</a:t>
            </a:r>
            <a:r>
              <a:rPr lang="sk-SK" sz="2600" dirty="0" smtClean="0"/>
              <a:t> </a:t>
            </a:r>
            <a:r>
              <a:rPr lang="sk-SK" sz="2600" dirty="0" err="1" smtClean="0"/>
              <a:t>result</a:t>
            </a:r>
            <a:r>
              <a:rPr lang="sk-SK" sz="2600" dirty="0" smtClean="0"/>
              <a:t> </a:t>
            </a:r>
            <a:r>
              <a:rPr lang="sk-SK" sz="2600" dirty="0" err="1" smtClean="0"/>
              <a:t>with</a:t>
            </a:r>
            <a:r>
              <a:rPr lang="sk-SK" sz="2600" dirty="0" smtClean="0"/>
              <a:t> </a:t>
            </a:r>
            <a:r>
              <a:rPr lang="sk-SK" sz="2600" dirty="0" err="1" smtClean="0"/>
              <a:t>lower</a:t>
            </a:r>
            <a:r>
              <a:rPr lang="sk-SK" sz="2600" dirty="0" smtClean="0"/>
              <a:t> </a:t>
            </a:r>
            <a:r>
              <a:rPr lang="sk-SK" sz="2600" dirty="0" err="1" smtClean="0"/>
              <a:t>cost</a:t>
            </a:r>
            <a:endParaRPr lang="sk-SK" sz="2600" dirty="0" smtClean="0"/>
          </a:p>
          <a:p>
            <a:pPr lvl="1"/>
            <a:r>
              <a:rPr lang="sk-SK" sz="2600" dirty="0" err="1" smtClean="0"/>
              <a:t>with</a:t>
            </a:r>
            <a:r>
              <a:rPr lang="sk-SK" sz="2600" dirty="0" smtClean="0"/>
              <a:t> </a:t>
            </a:r>
            <a:r>
              <a:rPr lang="sk-SK" sz="2600" dirty="0" err="1" smtClean="0"/>
              <a:t>few</a:t>
            </a:r>
            <a:r>
              <a:rPr lang="sk-SK" sz="2600" dirty="0" smtClean="0"/>
              <a:t> </a:t>
            </a:r>
            <a:r>
              <a:rPr lang="sk-SK" sz="2600" dirty="0" err="1" smtClean="0"/>
              <a:t>exceptions</a:t>
            </a:r>
            <a:r>
              <a:rPr lang="sk-SK" sz="2600" dirty="0" smtClean="0"/>
              <a:t>  (</a:t>
            </a:r>
            <a:r>
              <a:rPr lang="sk-SK" sz="2600" dirty="0" err="1" smtClean="0"/>
              <a:t>f.e</a:t>
            </a:r>
            <a:r>
              <a:rPr lang="sk-SK" sz="2600" dirty="0" smtClean="0"/>
              <a:t>. </a:t>
            </a:r>
            <a:r>
              <a:rPr lang="sk-SK" sz="2600" dirty="0" err="1" smtClean="0"/>
              <a:t>bankruptcy</a:t>
            </a:r>
            <a:r>
              <a:rPr lang="sk-SK" sz="2600" dirty="0" smtClean="0"/>
              <a:t> </a:t>
            </a:r>
            <a:r>
              <a:rPr lang="sk-SK" sz="2600" dirty="0" err="1" smtClean="0"/>
              <a:t>law</a:t>
            </a:r>
            <a:r>
              <a:rPr lang="sk-SK" sz="2600" dirty="0" smtClean="0"/>
              <a:t>)</a:t>
            </a:r>
          </a:p>
          <a:p>
            <a:pPr lvl="1"/>
            <a:endParaRPr lang="en-US" sz="600" dirty="0" smtClean="0"/>
          </a:p>
          <a:p>
            <a:r>
              <a:rPr lang="en-US" sz="2800" b="1" dirty="0" smtClean="0"/>
              <a:t>Macroeconomic </a:t>
            </a:r>
            <a:r>
              <a:rPr lang="en-US" sz="2800" b="1" dirty="0" smtClean="0">
                <a:solidFill>
                  <a:srgbClr val="FF0000"/>
                </a:solidFill>
              </a:rPr>
              <a:t>imbalances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/>
              <a:t>creditworthiness of the country </a:t>
            </a:r>
            <a:endParaRPr lang="sk-SK" sz="26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/>
              <a:t>inflation </a:t>
            </a:r>
            <a:r>
              <a:rPr lang="sk-SK" sz="2600" dirty="0" smtClean="0"/>
              <a:t>				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/>
              <a:t>growing </a:t>
            </a:r>
            <a:r>
              <a:rPr lang="en-US" sz="2600" b="1" dirty="0" smtClean="0"/>
              <a:t>public deficit</a:t>
            </a:r>
          </a:p>
          <a:p>
            <a:pPr lvl="2"/>
            <a:endParaRPr lang="en-US" dirty="0" smtClean="0"/>
          </a:p>
          <a:p>
            <a:endParaRPr lang="sk-SK" sz="1600" dirty="0" smtClean="0"/>
          </a:p>
          <a:p>
            <a:pPr lvl="1"/>
            <a:endParaRPr lang="sk-SK" dirty="0" smtClean="0"/>
          </a:p>
          <a:p>
            <a:pPr lvl="1"/>
            <a:endParaRPr lang="sk-SK" dirty="0"/>
          </a:p>
        </p:txBody>
      </p:sp>
      <p:sp>
        <p:nvSpPr>
          <p:cNvPr id="4" name="Pravá zložená zátvorka 3"/>
          <p:cNvSpPr/>
          <p:nvPr/>
        </p:nvSpPr>
        <p:spPr>
          <a:xfrm>
            <a:off x="5508104" y="4797152"/>
            <a:ext cx="288032" cy="1224136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5796136" y="479715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0000"/>
                </a:solidFill>
              </a:rPr>
              <a:t>Main </a:t>
            </a:r>
            <a:r>
              <a:rPr lang="sk-SK" sz="2400" b="1" dirty="0" err="1" smtClean="0">
                <a:solidFill>
                  <a:srgbClr val="FF0000"/>
                </a:solidFill>
              </a:rPr>
              <a:t>tasks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sk-SK" sz="2400" b="1" dirty="0" err="1" smtClean="0">
                <a:solidFill>
                  <a:srgbClr val="FF0000"/>
                </a:solidFill>
              </a:rPr>
              <a:t>of</a:t>
            </a:r>
            <a:r>
              <a:rPr lang="sk-SK" sz="2400" b="1" dirty="0" smtClean="0">
                <a:solidFill>
                  <a:srgbClr val="FF0000"/>
                </a:solidFill>
              </a:rPr>
              <a:t>  </a:t>
            </a:r>
            <a:r>
              <a:rPr lang="sk-SK" sz="2400" b="1" dirty="0" err="1" smtClean="0">
                <a:solidFill>
                  <a:srgbClr val="FF0000"/>
                </a:solidFill>
              </a:rPr>
              <a:t>the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government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42" t="41998" r="29118" b="29364"/>
          <a:stretch>
            <a:fillRect/>
          </a:stretch>
        </p:blipFill>
        <p:spPr bwMode="auto">
          <a:xfrm>
            <a:off x="755576" y="1196752"/>
            <a:ext cx="7848872" cy="201622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95536" y="404664"/>
            <a:ext cx="84969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kumimoji="0" lang="sk-SK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3:</a:t>
            </a:r>
            <a:r>
              <a:rPr lang="en-US" sz="2000" dirty="0" smtClean="0"/>
              <a:t> </a:t>
            </a:r>
            <a:r>
              <a:rPr lang="en-US" sz="2000" b="1" dirty="0" smtClean="0"/>
              <a:t>Overall Government Balances and Central-bank</a:t>
            </a:r>
            <a:r>
              <a:rPr lang="sk-SK" sz="2000" b="1" dirty="0" smtClean="0"/>
              <a:t> </a:t>
            </a:r>
            <a:r>
              <a:rPr lang="en-US" sz="2000" b="1" dirty="0" smtClean="0"/>
              <a:t>Financing of</a:t>
            </a:r>
            <a:r>
              <a:rPr lang="sk-SK" sz="2000" b="1" dirty="0" smtClean="0"/>
              <a:t> </a:t>
            </a:r>
            <a:r>
              <a:rPr lang="en-US" sz="2000" b="1" dirty="0" smtClean="0"/>
              <a:t>Governments, 1992-1997 (</a:t>
            </a:r>
            <a:r>
              <a:rPr lang="sk-SK" sz="2000" b="1" dirty="0" smtClean="0"/>
              <a:t>% </a:t>
            </a:r>
            <a:r>
              <a:rPr lang="en-US" sz="2000" b="1" dirty="0" smtClean="0"/>
              <a:t>of GDP)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47056" y="3717032"/>
            <a:ext cx="84969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0" lang="sk-SK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3:</a:t>
            </a:r>
            <a:r>
              <a:rPr lang="en-US" sz="2000" dirty="0" smtClean="0"/>
              <a:t> </a:t>
            </a:r>
            <a:r>
              <a:rPr lang="en-US" sz="2000" b="1" dirty="0" smtClean="0"/>
              <a:t>Real Wages: Annually in Percentage Change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55576" y="3284984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en-US" sz="1400" i="1" dirty="0" err="1" smtClean="0"/>
              <a:t>Dabrowski</a:t>
            </a:r>
            <a:r>
              <a:rPr lang="en-US" sz="1400" i="1" dirty="0" smtClean="0"/>
              <a:t>, Disinflation Strategies and their Effectiveness in Transition Economies, 2003</a:t>
            </a:r>
            <a:endParaRPr lang="en-US" sz="1400" i="1" dirty="0"/>
          </a:p>
        </p:txBody>
      </p:sp>
      <p:sp>
        <p:nvSpPr>
          <p:cNvPr id="10" name="BlokTextu 9"/>
          <p:cNvSpPr txBox="1"/>
          <p:nvPr/>
        </p:nvSpPr>
        <p:spPr>
          <a:xfrm>
            <a:off x="827584" y="6237312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sk-SK" sz="1400" i="1" dirty="0" err="1" smtClean="0"/>
              <a:t>Winiecki</a:t>
            </a:r>
            <a:r>
              <a:rPr lang="sk-SK" sz="1400" i="1" dirty="0" smtClean="0"/>
              <a:t>; </a:t>
            </a:r>
            <a:r>
              <a:rPr lang="sk-SK" sz="1400" i="1" dirty="0" err="1" smtClean="0"/>
              <a:t>Regional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Survey</a:t>
            </a:r>
            <a:r>
              <a:rPr lang="sk-SK" sz="1400" i="1" dirty="0" smtClean="0"/>
              <a:t>, 1993</a:t>
            </a:r>
            <a:endParaRPr lang="en-US" sz="1400" i="1" dirty="0"/>
          </a:p>
        </p:txBody>
      </p:sp>
      <p:sp>
        <p:nvSpPr>
          <p:cNvPr id="9" name="Obdĺžnik 8"/>
          <p:cNvSpPr/>
          <p:nvPr/>
        </p:nvSpPr>
        <p:spPr>
          <a:xfrm>
            <a:off x="3904028" y="3244334"/>
            <a:ext cx="133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Jozsef</a:t>
            </a:r>
            <a:r>
              <a:rPr lang="sk-SK" dirty="0" smtClean="0"/>
              <a:t> </a:t>
            </a:r>
            <a:r>
              <a:rPr lang="sk-SK" dirty="0" err="1" smtClean="0"/>
              <a:t>Antall</a:t>
            </a:r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0672" t="54450" r="15542" b="14366"/>
          <a:stretch>
            <a:fillRect/>
          </a:stretch>
        </p:blipFill>
        <p:spPr bwMode="auto">
          <a:xfrm>
            <a:off x="899592" y="4327492"/>
            <a:ext cx="7560840" cy="180580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>
                <a:solidFill>
                  <a:srgbClr val="16AF01"/>
                </a:solidFill>
              </a:rPr>
              <a:t>Economic</a:t>
            </a:r>
            <a:r>
              <a:rPr lang="sk-SK" dirty="0" smtClean="0">
                <a:solidFill>
                  <a:srgbClr val="16AF01"/>
                </a:solidFill>
              </a:rPr>
              <a:t> </a:t>
            </a:r>
            <a:r>
              <a:rPr lang="sk-SK" dirty="0" err="1" smtClean="0">
                <a:solidFill>
                  <a:srgbClr val="16AF01"/>
                </a:solidFill>
              </a:rPr>
              <a:t>reforms</a:t>
            </a:r>
            <a:r>
              <a:rPr lang="sk-SK" dirty="0" smtClean="0">
                <a:solidFill>
                  <a:srgbClr val="16AF01"/>
                </a:solidFill>
              </a:rPr>
              <a:t> - </a:t>
            </a:r>
            <a:r>
              <a:rPr lang="sk-SK" dirty="0" err="1" smtClean="0">
                <a:solidFill>
                  <a:srgbClr val="16AF01"/>
                </a:solidFill>
              </a:rPr>
              <a:t>Gradualism</a:t>
            </a:r>
            <a:r>
              <a:rPr lang="sk-SK" dirty="0" smtClean="0">
                <a:solidFill>
                  <a:srgbClr val="16AF01"/>
                </a:solidFill>
              </a:rPr>
              <a:t> II. </a:t>
            </a:r>
            <a:endParaRPr lang="sk-SK" dirty="0">
              <a:solidFill>
                <a:srgbClr val="16AF0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24536"/>
          </a:xfrm>
        </p:spPr>
        <p:txBody>
          <a:bodyPr>
            <a:normAutofit fontScale="92500" lnSpcReduction="20000"/>
          </a:bodyPr>
          <a:lstStyle/>
          <a:p>
            <a:r>
              <a:rPr lang="sk-SK" sz="2600" b="1" dirty="0" smtClean="0"/>
              <a:t>R</a:t>
            </a:r>
            <a:r>
              <a:rPr lang="en-US" sz="2600" b="1" dirty="0" err="1" smtClean="0"/>
              <a:t>eforms</a:t>
            </a:r>
            <a:r>
              <a:rPr lang="en-US" sz="2600" b="1" dirty="0" smtClean="0"/>
              <a:t> of the business and the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financial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sectors</a:t>
            </a:r>
            <a:endParaRPr lang="sk-SK" sz="2600" b="1" dirty="0" smtClean="0"/>
          </a:p>
          <a:p>
            <a:pPr lvl="1"/>
            <a:r>
              <a:rPr lang="sk-SK" sz="2400" dirty="0" smtClean="0"/>
              <a:t>i</a:t>
            </a:r>
            <a:r>
              <a:rPr lang="en-US" sz="2400" dirty="0" err="1" smtClean="0"/>
              <a:t>mprove</a:t>
            </a:r>
            <a:r>
              <a:rPr lang="sk-SK" sz="2400" dirty="0" err="1" smtClean="0"/>
              <a:t>ment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en-US" sz="2400" dirty="0" smtClean="0"/>
              <a:t> the legal system</a:t>
            </a:r>
            <a:endParaRPr lang="sk-SK" sz="2400" dirty="0" smtClean="0"/>
          </a:p>
          <a:p>
            <a:pPr lvl="1"/>
            <a:r>
              <a:rPr lang="sk-SK" sz="2400" dirty="0" err="1" smtClean="0"/>
              <a:t>privatization</a:t>
            </a:r>
            <a:endParaRPr lang="sk-SK" sz="2400" dirty="0" smtClean="0"/>
          </a:p>
          <a:p>
            <a:pPr lvl="1"/>
            <a:r>
              <a:rPr lang="sk-SK" sz="2400" dirty="0" err="1" smtClean="0"/>
              <a:t>improvement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en-US" sz="2400" dirty="0" smtClean="0"/>
              <a:t>antitrust policy</a:t>
            </a:r>
            <a:endParaRPr lang="sk-SK" sz="2400" dirty="0" smtClean="0"/>
          </a:p>
          <a:p>
            <a:pPr lvl="1"/>
            <a:r>
              <a:rPr lang="sk-SK" sz="2400" dirty="0" err="1" smtClean="0"/>
              <a:t>bankruptcy</a:t>
            </a:r>
            <a:r>
              <a:rPr lang="sk-SK" sz="2400" dirty="0" smtClean="0"/>
              <a:t> </a:t>
            </a:r>
            <a:r>
              <a:rPr lang="sk-SK" sz="2400" dirty="0" err="1" smtClean="0"/>
              <a:t>law</a:t>
            </a:r>
            <a:endParaRPr lang="sk-SK" sz="2400" dirty="0" smtClean="0"/>
          </a:p>
          <a:p>
            <a:pPr lvl="1"/>
            <a:endParaRPr lang="sk-SK" sz="500" dirty="0" smtClean="0"/>
          </a:p>
          <a:p>
            <a:r>
              <a:rPr lang="sk-SK" sz="2600" b="1" dirty="0" err="1" smtClean="0"/>
              <a:t>Transformation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recession</a:t>
            </a:r>
            <a:endParaRPr lang="sk-SK" sz="2600" b="1" dirty="0" smtClean="0"/>
          </a:p>
          <a:p>
            <a:pPr lvl="1"/>
            <a:r>
              <a:rPr lang="sk-SK" sz="2400" dirty="0" err="1" smtClean="0"/>
              <a:t>relatively</a:t>
            </a:r>
            <a:r>
              <a:rPr lang="sk-SK" sz="2400" dirty="0" smtClean="0"/>
              <a:t> </a:t>
            </a:r>
            <a:r>
              <a:rPr lang="sk-SK" sz="2400" dirty="0" err="1" smtClean="0"/>
              <a:t>high</a:t>
            </a:r>
            <a:r>
              <a:rPr lang="sk-SK" sz="2400" dirty="0" smtClean="0"/>
              <a:t> U</a:t>
            </a:r>
          </a:p>
          <a:p>
            <a:pPr lvl="1"/>
            <a:r>
              <a:rPr lang="sk-SK" sz="2400" dirty="0" err="1" smtClean="0"/>
              <a:t>continuously</a:t>
            </a:r>
            <a:r>
              <a:rPr lang="sk-SK" sz="2400" dirty="0" smtClean="0"/>
              <a:t> </a:t>
            </a:r>
            <a:r>
              <a:rPr lang="sk-SK" sz="2400" dirty="0" err="1" smtClean="0"/>
              <a:t>higher</a:t>
            </a:r>
            <a:r>
              <a:rPr lang="sk-SK" sz="2400" dirty="0" smtClean="0"/>
              <a:t> </a:t>
            </a:r>
            <a:r>
              <a:rPr lang="sk-SK" sz="2400" dirty="0" err="1" smtClean="0"/>
              <a:t>inflation</a:t>
            </a:r>
            <a:endParaRPr lang="sk-SK" sz="2400" dirty="0" smtClean="0"/>
          </a:p>
          <a:p>
            <a:pPr lvl="1"/>
            <a:r>
              <a:rPr lang="sk-SK" sz="2400" dirty="0" smtClean="0"/>
              <a:t>deficit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current</a:t>
            </a:r>
            <a:r>
              <a:rPr lang="sk-SK" sz="2400" dirty="0" smtClean="0"/>
              <a:t> </a:t>
            </a:r>
            <a:r>
              <a:rPr lang="sk-SK" sz="2400" dirty="0" err="1" smtClean="0"/>
              <a:t>account</a:t>
            </a:r>
            <a:endParaRPr lang="sk-SK" sz="2400" dirty="0" smtClean="0"/>
          </a:p>
          <a:p>
            <a:pPr lvl="1"/>
            <a:endParaRPr lang="sk-SK" sz="600" dirty="0" smtClean="0"/>
          </a:p>
          <a:p>
            <a:r>
              <a:rPr lang="sk-SK" sz="2600" b="1" dirty="0" err="1" smtClean="0"/>
              <a:t>Inflow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of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foreign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capital</a:t>
            </a:r>
            <a:r>
              <a:rPr lang="sk-SK" sz="2600" b="1" dirty="0" smtClean="0"/>
              <a:t> </a:t>
            </a:r>
          </a:p>
          <a:p>
            <a:endParaRPr lang="sk-SK" sz="500" b="1" dirty="0" smtClean="0"/>
          </a:p>
          <a:p>
            <a:pPr>
              <a:buNone/>
            </a:pPr>
            <a:r>
              <a:rPr lang="sk-SK" b="1" dirty="0" smtClean="0">
                <a:solidFill>
                  <a:srgbClr val="16AF01"/>
                </a:solidFill>
              </a:rPr>
              <a:t>         </a:t>
            </a:r>
            <a:r>
              <a:rPr lang="sk-SK" sz="3000" b="1" dirty="0" err="1" smtClean="0">
                <a:solidFill>
                  <a:srgbClr val="16AF01"/>
                </a:solidFill>
              </a:rPr>
              <a:t>Progress</a:t>
            </a:r>
            <a:r>
              <a:rPr lang="sk-SK" sz="3000" b="1" dirty="0" smtClean="0">
                <a:solidFill>
                  <a:srgbClr val="16AF01"/>
                </a:solidFill>
              </a:rPr>
              <a:t> on </a:t>
            </a:r>
            <a:r>
              <a:rPr lang="sk-SK" sz="3000" b="1" dirty="0" err="1" smtClean="0">
                <a:solidFill>
                  <a:srgbClr val="16AF01"/>
                </a:solidFill>
              </a:rPr>
              <a:t>the</a:t>
            </a:r>
            <a:r>
              <a:rPr lang="sk-SK" sz="3000" b="1" dirty="0" smtClean="0">
                <a:solidFill>
                  <a:srgbClr val="16AF01"/>
                </a:solidFill>
              </a:rPr>
              <a:t> </a:t>
            </a:r>
            <a:r>
              <a:rPr lang="sk-SK" sz="3000" b="1" dirty="0" err="1" smtClean="0">
                <a:solidFill>
                  <a:srgbClr val="16AF01"/>
                </a:solidFill>
              </a:rPr>
              <a:t>microeconomic</a:t>
            </a:r>
            <a:r>
              <a:rPr lang="sk-SK" sz="3000" b="1" dirty="0" smtClean="0">
                <a:solidFill>
                  <a:srgbClr val="16AF01"/>
                </a:solidFill>
              </a:rPr>
              <a:t> </a:t>
            </a:r>
            <a:r>
              <a:rPr lang="sk-SK" sz="3000" b="1" dirty="0" err="1" smtClean="0">
                <a:solidFill>
                  <a:srgbClr val="16AF01"/>
                </a:solidFill>
              </a:rPr>
              <a:t>level</a:t>
            </a:r>
            <a:r>
              <a:rPr lang="sk-SK" sz="3000" b="1" dirty="0" smtClean="0">
                <a:solidFill>
                  <a:srgbClr val="16AF01"/>
                </a:solidFill>
              </a:rPr>
              <a:t> </a:t>
            </a:r>
            <a:r>
              <a:rPr lang="sk-SK" sz="3000" dirty="0" err="1" smtClean="0"/>
              <a:t>vs</a:t>
            </a:r>
            <a:r>
              <a:rPr lang="sk-SK" sz="3000" dirty="0" smtClean="0"/>
              <a:t>. </a:t>
            </a:r>
          </a:p>
          <a:p>
            <a:pPr>
              <a:buNone/>
            </a:pPr>
            <a:r>
              <a:rPr lang="sk-SK" sz="3000" b="1" dirty="0" smtClean="0">
                <a:solidFill>
                  <a:srgbClr val="FF0000"/>
                </a:solidFill>
              </a:rPr>
              <a:t>         </a:t>
            </a:r>
            <a:r>
              <a:rPr lang="sk-SK" sz="3000" b="1" dirty="0" err="1" smtClean="0">
                <a:solidFill>
                  <a:srgbClr val="FF0000"/>
                </a:solidFill>
              </a:rPr>
              <a:t>Unsolved</a:t>
            </a:r>
            <a:r>
              <a:rPr lang="sk-SK" sz="3000" b="1" dirty="0" smtClean="0">
                <a:solidFill>
                  <a:srgbClr val="FF0000"/>
                </a:solidFill>
              </a:rPr>
              <a:t> </a:t>
            </a:r>
            <a:r>
              <a:rPr lang="sk-SK" sz="3000" b="1" dirty="0" err="1" smtClean="0">
                <a:solidFill>
                  <a:srgbClr val="FF0000"/>
                </a:solidFill>
              </a:rPr>
              <a:t>macroeconomic</a:t>
            </a:r>
            <a:r>
              <a:rPr lang="sk-SK" sz="3000" b="1" dirty="0" smtClean="0">
                <a:solidFill>
                  <a:srgbClr val="FF0000"/>
                </a:solidFill>
              </a:rPr>
              <a:t> </a:t>
            </a:r>
            <a:r>
              <a:rPr lang="sk-SK" sz="3000" b="1" dirty="0" err="1" smtClean="0">
                <a:solidFill>
                  <a:srgbClr val="FF0000"/>
                </a:solidFill>
              </a:rPr>
              <a:t>problems</a:t>
            </a:r>
            <a:endParaRPr lang="sk-SK" b="1" dirty="0" smtClean="0">
              <a:solidFill>
                <a:srgbClr val="FF0000"/>
              </a:solidFill>
            </a:endParaRPr>
          </a:p>
          <a:p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6" name="Šípka doprava 5"/>
          <p:cNvSpPr/>
          <p:nvPr/>
        </p:nvSpPr>
        <p:spPr>
          <a:xfrm>
            <a:off x="611560" y="5445224"/>
            <a:ext cx="432048" cy="288032"/>
          </a:xfrm>
          <a:prstGeom prst="rightArrow">
            <a:avLst/>
          </a:prstGeom>
          <a:solidFill>
            <a:srgbClr val="16AF01"/>
          </a:solidFill>
          <a:ln>
            <a:solidFill>
              <a:srgbClr val="16A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Table 10: Selected Economic Indicators for Hungary, 1993–1998</a:t>
            </a:r>
            <a:endParaRPr lang="sk-SK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127" t="14679" r="27129" b="19706"/>
          <a:stretch>
            <a:fillRect/>
          </a:stretch>
        </p:blipFill>
        <p:spPr bwMode="auto">
          <a:xfrm>
            <a:off x="1115616" y="980728"/>
            <a:ext cx="6840760" cy="5400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043608" y="6381328"/>
            <a:ext cx="6912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 err="1" smtClean="0"/>
              <a:t>Source</a:t>
            </a:r>
            <a:r>
              <a:rPr lang="sk-SK" sz="1200" i="1" dirty="0" smtClean="0"/>
              <a:t>: </a:t>
            </a:r>
            <a:r>
              <a:rPr lang="en-US" sz="1200" i="1" dirty="0" err="1" smtClean="0"/>
              <a:t>Stojanov</a:t>
            </a:r>
            <a:r>
              <a:rPr lang="en-US" sz="1200" i="1" dirty="0" smtClean="0"/>
              <a:t>, Hungary and Bosnia and Herzegovina: A Success and a Failure of Transition,</a:t>
            </a:r>
            <a:r>
              <a:rPr lang="sk-SK" sz="1200" i="1" dirty="0" smtClean="0"/>
              <a:t> 2004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rgbClr val="16AF01"/>
                </a:solidFill>
              </a:rPr>
              <a:t>Economic</a:t>
            </a:r>
            <a:r>
              <a:rPr lang="sk-SK" dirty="0" smtClean="0">
                <a:solidFill>
                  <a:srgbClr val="16AF01"/>
                </a:solidFill>
              </a:rPr>
              <a:t> </a:t>
            </a:r>
            <a:r>
              <a:rPr lang="sk-SK" dirty="0" err="1" smtClean="0">
                <a:solidFill>
                  <a:srgbClr val="16AF01"/>
                </a:solidFill>
              </a:rPr>
              <a:t>reforms</a:t>
            </a:r>
            <a:r>
              <a:rPr lang="sk-SK" dirty="0" smtClean="0">
                <a:solidFill>
                  <a:srgbClr val="16AF01"/>
                </a:solidFill>
              </a:rPr>
              <a:t> – </a:t>
            </a:r>
            <a:r>
              <a:rPr lang="sk-SK" dirty="0" err="1" smtClean="0">
                <a:solidFill>
                  <a:srgbClr val="16AF01"/>
                </a:solidFill>
              </a:rPr>
              <a:t>Bokros</a:t>
            </a:r>
            <a:r>
              <a:rPr lang="sk-SK" dirty="0" smtClean="0">
                <a:solidFill>
                  <a:srgbClr val="16AF01"/>
                </a:solidFill>
              </a:rPr>
              <a:t> </a:t>
            </a:r>
            <a:r>
              <a:rPr lang="sk-SK" dirty="0" err="1" smtClean="0">
                <a:solidFill>
                  <a:srgbClr val="16AF01"/>
                </a:solidFill>
              </a:rPr>
              <a:t>Package</a:t>
            </a:r>
            <a:r>
              <a:rPr lang="sk-SK" dirty="0" smtClean="0">
                <a:solidFill>
                  <a:srgbClr val="16AF01"/>
                </a:solidFill>
              </a:rPr>
              <a:t> I. </a:t>
            </a:r>
            <a:endParaRPr lang="sk-SK" dirty="0">
              <a:solidFill>
                <a:srgbClr val="16AF0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24536"/>
          </a:xfrm>
        </p:spPr>
        <p:txBody>
          <a:bodyPr>
            <a:normAutofit fontScale="92500"/>
          </a:bodyPr>
          <a:lstStyle/>
          <a:p>
            <a:r>
              <a:rPr lang="sk-SK" sz="2800" b="1" dirty="0" err="1" smtClean="0"/>
              <a:t>Reforms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of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social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democrats</a:t>
            </a:r>
            <a:r>
              <a:rPr lang="sk-SK" sz="2800" b="1" dirty="0" smtClean="0"/>
              <a:t> </a:t>
            </a:r>
            <a:r>
              <a:rPr lang="sk-SK" sz="2800" dirty="0" smtClean="0"/>
              <a:t>(1995), </a:t>
            </a:r>
            <a:r>
              <a:rPr lang="sk-SK" sz="2800" dirty="0" err="1" smtClean="0"/>
              <a:t>supported</a:t>
            </a:r>
            <a:r>
              <a:rPr lang="sk-SK" sz="2800" dirty="0" smtClean="0"/>
              <a:t> by </a:t>
            </a:r>
            <a:r>
              <a:rPr lang="sk-SK" sz="2800" b="1" dirty="0" smtClean="0"/>
              <a:t>IMF</a:t>
            </a:r>
          </a:p>
          <a:p>
            <a:pPr lvl="1"/>
            <a:r>
              <a:rPr lang="sk-SK" sz="2400" b="1" dirty="0" err="1" smtClean="0"/>
              <a:t>Austerity</a:t>
            </a:r>
            <a:r>
              <a:rPr lang="sk-SK" sz="2400" b="1" dirty="0" smtClean="0"/>
              <a:t>  </a:t>
            </a:r>
            <a:r>
              <a:rPr lang="sk-SK" sz="2400" dirty="0" err="1" smtClean="0"/>
              <a:t>for</a:t>
            </a:r>
            <a:r>
              <a:rPr lang="sk-SK" sz="2400" dirty="0" smtClean="0"/>
              <a:t> </a:t>
            </a:r>
            <a:r>
              <a:rPr lang="sk-SK" sz="2400" b="1" dirty="0" err="1" smtClean="0"/>
              <a:t>loans</a:t>
            </a:r>
            <a:r>
              <a:rPr lang="sk-SK" sz="2400" dirty="0" smtClean="0"/>
              <a:t> </a:t>
            </a:r>
            <a:r>
              <a:rPr lang="sk-SK" sz="2400" dirty="0" err="1" smtClean="0"/>
              <a:t>from</a:t>
            </a:r>
            <a:r>
              <a:rPr lang="sk-SK" sz="2400" dirty="0" smtClean="0"/>
              <a:t> IMF and EBRD</a:t>
            </a:r>
          </a:p>
          <a:p>
            <a:pPr lvl="1"/>
            <a:r>
              <a:rPr lang="sk-SK" sz="2400" dirty="0" err="1" smtClean="0"/>
              <a:t>Bokros</a:t>
            </a:r>
            <a:r>
              <a:rPr lang="sk-SK" sz="2400" dirty="0" smtClean="0"/>
              <a:t> – </a:t>
            </a:r>
            <a:r>
              <a:rPr lang="sk-SK" sz="2400" dirty="0" err="1" smtClean="0"/>
              <a:t>ministry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finance</a:t>
            </a:r>
            <a:endParaRPr lang="sk-SK" sz="2400" dirty="0" smtClean="0"/>
          </a:p>
          <a:p>
            <a:r>
              <a:rPr lang="sk-SK" sz="2800" b="1" dirty="0" err="1" smtClean="0">
                <a:solidFill>
                  <a:srgbClr val="16AF01"/>
                </a:solidFill>
              </a:rPr>
              <a:t>Measures</a:t>
            </a:r>
            <a:r>
              <a:rPr lang="sk-SK" sz="2800" b="1" dirty="0" smtClean="0">
                <a:solidFill>
                  <a:srgbClr val="16AF01"/>
                </a:solidFill>
              </a:rPr>
              <a:t> – </a:t>
            </a:r>
            <a:r>
              <a:rPr lang="sk-SK" sz="2800" b="1" dirty="0" err="1" smtClean="0">
                <a:solidFill>
                  <a:srgbClr val="16AF01"/>
                </a:solidFill>
              </a:rPr>
              <a:t>Bokros</a:t>
            </a:r>
            <a:r>
              <a:rPr lang="sk-SK" sz="2800" b="1" dirty="0" smtClean="0">
                <a:solidFill>
                  <a:srgbClr val="16AF01"/>
                </a:solidFill>
              </a:rPr>
              <a:t> </a:t>
            </a:r>
            <a:r>
              <a:rPr lang="sk-SK" sz="2800" b="1" dirty="0" err="1" smtClean="0">
                <a:solidFill>
                  <a:srgbClr val="16AF01"/>
                </a:solidFill>
              </a:rPr>
              <a:t>Package</a:t>
            </a:r>
            <a:endParaRPr lang="sk-SK" sz="2800" b="1" dirty="0" smtClean="0">
              <a:solidFill>
                <a:srgbClr val="16AF01"/>
              </a:solidFill>
            </a:endParaRPr>
          </a:p>
          <a:p>
            <a:pPr lvl="1"/>
            <a:r>
              <a:rPr lang="sk-SK" sz="2400" dirty="0" err="1" smtClean="0"/>
              <a:t>Devaluation</a:t>
            </a:r>
            <a:r>
              <a:rPr lang="sk-SK" sz="2400" dirty="0" smtClean="0"/>
              <a:t> + </a:t>
            </a:r>
            <a:r>
              <a:rPr lang="sk-SK" sz="2400" dirty="0" err="1" smtClean="0"/>
              <a:t>shift</a:t>
            </a:r>
            <a:r>
              <a:rPr lang="sk-SK" sz="2400" dirty="0" smtClean="0"/>
              <a:t> to </a:t>
            </a:r>
            <a:r>
              <a:rPr lang="sk-SK" sz="2400" dirty="0" err="1" smtClean="0"/>
              <a:t>crawling</a:t>
            </a:r>
            <a:r>
              <a:rPr lang="sk-SK" sz="2400" dirty="0" smtClean="0"/>
              <a:t> </a:t>
            </a:r>
            <a:r>
              <a:rPr lang="sk-SK" sz="2400" dirty="0" err="1" smtClean="0"/>
              <a:t>peg</a:t>
            </a:r>
            <a:endParaRPr lang="sk-SK" sz="2400" dirty="0" smtClean="0"/>
          </a:p>
          <a:p>
            <a:pPr lvl="1"/>
            <a:r>
              <a:rPr lang="sk-SK" sz="2400" dirty="0" err="1" smtClean="0"/>
              <a:t>Temporary</a:t>
            </a:r>
            <a:r>
              <a:rPr lang="sk-SK" sz="2400" dirty="0" smtClean="0"/>
              <a:t> import </a:t>
            </a:r>
            <a:r>
              <a:rPr lang="sk-SK" sz="2400" dirty="0" err="1" smtClean="0"/>
              <a:t>surchage</a:t>
            </a:r>
            <a:r>
              <a:rPr lang="sk-SK" sz="2400" dirty="0" smtClean="0"/>
              <a:t> and </a:t>
            </a:r>
            <a:r>
              <a:rPr lang="sk-SK" sz="2400" dirty="0" err="1" smtClean="0"/>
              <a:t>restrictions</a:t>
            </a:r>
            <a:endParaRPr lang="sk-SK" sz="2400" dirty="0" smtClean="0"/>
          </a:p>
          <a:p>
            <a:pPr lvl="1"/>
            <a:r>
              <a:rPr lang="sk-SK" sz="2400" dirty="0" smtClean="0"/>
              <a:t>New </a:t>
            </a:r>
            <a:r>
              <a:rPr lang="sk-SK" sz="2400" dirty="0" err="1" smtClean="0"/>
              <a:t>jobs</a:t>
            </a:r>
            <a:r>
              <a:rPr lang="sk-SK" sz="2400" dirty="0" smtClean="0"/>
              <a:t> in </a:t>
            </a:r>
            <a:r>
              <a:rPr lang="sk-SK" sz="2400" dirty="0" err="1" smtClean="0"/>
              <a:t>public</a:t>
            </a:r>
            <a:r>
              <a:rPr lang="sk-SK" sz="2400" dirty="0" smtClean="0"/>
              <a:t> </a:t>
            </a:r>
            <a:r>
              <a:rPr lang="sk-SK" sz="2400" dirty="0" err="1" smtClean="0"/>
              <a:t>sector</a:t>
            </a:r>
            <a:endParaRPr lang="sk-SK" sz="2400" dirty="0" smtClean="0"/>
          </a:p>
          <a:p>
            <a:pPr lvl="1"/>
            <a:r>
              <a:rPr lang="sk-SK" sz="2400" dirty="0" err="1" smtClean="0"/>
              <a:t>Tightening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social</a:t>
            </a:r>
            <a:r>
              <a:rPr lang="sk-SK" sz="2400" dirty="0" smtClean="0"/>
              <a:t> </a:t>
            </a:r>
            <a:r>
              <a:rPr lang="sk-SK" sz="2400" dirty="0" err="1" smtClean="0"/>
              <a:t>benefits</a:t>
            </a:r>
            <a:endParaRPr lang="sk-SK" sz="2400" dirty="0" smtClean="0"/>
          </a:p>
          <a:p>
            <a:pPr lvl="1"/>
            <a:r>
              <a:rPr lang="sk-SK" sz="2400" dirty="0" err="1" smtClean="0"/>
              <a:t>Agreements</a:t>
            </a:r>
            <a:r>
              <a:rPr lang="sk-SK" sz="2400" dirty="0" smtClean="0"/>
              <a:t> on </a:t>
            </a:r>
            <a:r>
              <a:rPr lang="sk-SK" sz="2400" dirty="0" err="1" smtClean="0"/>
              <a:t>real</a:t>
            </a:r>
            <a:r>
              <a:rPr lang="sk-SK" sz="2400" dirty="0" smtClean="0"/>
              <a:t> </a:t>
            </a:r>
            <a:r>
              <a:rPr lang="sk-SK" sz="2400" dirty="0" err="1" smtClean="0"/>
              <a:t>wage</a:t>
            </a:r>
            <a:r>
              <a:rPr lang="sk-SK" sz="2400" dirty="0" smtClean="0"/>
              <a:t> </a:t>
            </a:r>
            <a:r>
              <a:rPr lang="sk-SK" sz="2400" dirty="0" err="1" smtClean="0"/>
              <a:t>reduction</a:t>
            </a:r>
            <a:endParaRPr lang="sk-SK" sz="2400" dirty="0" smtClean="0"/>
          </a:p>
          <a:p>
            <a:pPr lvl="1"/>
            <a:r>
              <a:rPr lang="sk-SK" sz="2400" dirty="0" err="1" smtClean="0"/>
              <a:t>Privatization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state </a:t>
            </a:r>
            <a:r>
              <a:rPr lang="sk-SK" sz="2400" dirty="0" err="1" smtClean="0"/>
              <a:t>companies</a:t>
            </a:r>
            <a:r>
              <a:rPr lang="sk-SK" sz="2400" dirty="0" smtClean="0"/>
              <a:t> (FDI)</a:t>
            </a:r>
          </a:p>
          <a:p>
            <a:r>
              <a:rPr lang="sk-SK" sz="2800" b="1" dirty="0" err="1" smtClean="0">
                <a:solidFill>
                  <a:srgbClr val="FF0000"/>
                </a:solidFill>
              </a:rPr>
              <a:t>Consequences</a:t>
            </a:r>
            <a:r>
              <a:rPr lang="sk-SK" sz="2800" b="1" dirty="0" smtClean="0">
                <a:solidFill>
                  <a:srgbClr val="FF0000"/>
                </a:solidFill>
              </a:rPr>
              <a:t>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Table 11: FDI Inflows in Hungary in USD mil (1972-2000)</a:t>
            </a:r>
            <a:endParaRPr lang="sk-SK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41" t="21002" r="11219" b="8681"/>
          <a:stretch>
            <a:fillRect/>
          </a:stretch>
        </p:blipFill>
        <p:spPr bwMode="auto">
          <a:xfrm>
            <a:off x="755576" y="1412776"/>
            <a:ext cx="7800473" cy="460851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755576" y="6093296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 err="1" smtClean="0"/>
              <a:t>Source</a:t>
            </a:r>
            <a:r>
              <a:rPr lang="sk-SK" sz="1200" i="1" dirty="0" smtClean="0"/>
              <a:t>: </a:t>
            </a:r>
            <a:r>
              <a:rPr lang="en-US" sz="1200" i="1" dirty="0" err="1" smtClean="0"/>
              <a:t>Csáki</a:t>
            </a:r>
            <a:r>
              <a:rPr lang="en-US" sz="1200" i="1" dirty="0" smtClean="0"/>
              <a:t>, From Transition to Integration, 2002, own calculations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err="1" smtClean="0"/>
              <a:t>Figure</a:t>
            </a:r>
            <a:r>
              <a:rPr lang="sk-SK" sz="2800" dirty="0" smtClean="0"/>
              <a:t> 2: Deficit in </a:t>
            </a:r>
            <a:r>
              <a:rPr lang="sk-SK" sz="2800" dirty="0" err="1" smtClean="0"/>
              <a:t>Public</a:t>
            </a:r>
            <a:r>
              <a:rPr lang="sk-SK" sz="2800" dirty="0" smtClean="0"/>
              <a:t> </a:t>
            </a:r>
            <a:r>
              <a:rPr lang="sk-SK" sz="2800" dirty="0" err="1" smtClean="0"/>
              <a:t>Finance</a:t>
            </a:r>
            <a:r>
              <a:rPr lang="sk-SK" sz="2800" dirty="0" smtClean="0"/>
              <a:t> </a:t>
            </a:r>
            <a:r>
              <a:rPr lang="sk-SK" sz="2800" dirty="0" err="1" smtClean="0"/>
              <a:t>in</a:t>
            </a:r>
            <a:r>
              <a:rPr lang="sk-SK" sz="2800" dirty="0" smtClean="0"/>
              <a:t> % GDP</a:t>
            </a:r>
            <a:endParaRPr lang="sk-SK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890" t="21315" r="11968" b="8681"/>
          <a:stretch>
            <a:fillRect/>
          </a:stretch>
        </p:blipFill>
        <p:spPr bwMode="auto">
          <a:xfrm>
            <a:off x="539552" y="1340768"/>
            <a:ext cx="8064896" cy="482453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7544" y="6309320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en-US" sz="1400" i="1" dirty="0" smtClean="0"/>
              <a:t>EBRD: Selected economic indicators data, 26. 11. 2007.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rgbClr val="16AF01"/>
                </a:solidFill>
              </a:rPr>
              <a:t>Currency</a:t>
            </a:r>
            <a:r>
              <a:rPr lang="sk-SK" dirty="0" smtClean="0">
                <a:solidFill>
                  <a:srgbClr val="16AF01"/>
                </a:solidFill>
              </a:rPr>
              <a:t> </a:t>
            </a:r>
            <a:r>
              <a:rPr lang="sk-SK" dirty="0" err="1" smtClean="0">
                <a:solidFill>
                  <a:srgbClr val="16AF01"/>
                </a:solidFill>
              </a:rPr>
              <a:t>problems</a:t>
            </a:r>
            <a:endParaRPr lang="sk-SK" dirty="0" smtClean="0">
              <a:solidFill>
                <a:srgbClr val="16AF0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sk-SK" sz="2600" dirty="0" err="1" smtClean="0"/>
              <a:t>Beginning</a:t>
            </a:r>
            <a:r>
              <a:rPr lang="sk-SK" sz="2600" dirty="0" smtClean="0"/>
              <a:t> </a:t>
            </a:r>
            <a:r>
              <a:rPr lang="sk-SK" sz="2600" dirty="0" err="1" smtClean="0"/>
              <a:t>of</a:t>
            </a:r>
            <a:r>
              <a:rPr lang="sk-SK" sz="2600" dirty="0" smtClean="0"/>
              <a:t> </a:t>
            </a:r>
            <a:r>
              <a:rPr lang="sk-SK" sz="2600" dirty="0" err="1" smtClean="0"/>
              <a:t>the</a:t>
            </a:r>
            <a:r>
              <a:rPr lang="sk-SK" sz="2600" dirty="0" smtClean="0"/>
              <a:t> 21</a:t>
            </a:r>
            <a:r>
              <a:rPr lang="sk-SK" sz="2600" baseline="30000" dirty="0" smtClean="0"/>
              <a:t>st</a:t>
            </a:r>
            <a:r>
              <a:rPr lang="sk-SK" sz="2600" dirty="0" smtClean="0"/>
              <a:t> </a:t>
            </a:r>
            <a:r>
              <a:rPr lang="sk-SK" sz="2600" dirty="0" err="1" smtClean="0"/>
              <a:t>century</a:t>
            </a:r>
            <a:r>
              <a:rPr lang="sk-SK" sz="2600" dirty="0" smtClean="0"/>
              <a:t> – </a:t>
            </a:r>
            <a:r>
              <a:rPr lang="sk-SK" sz="2600" b="1" dirty="0" err="1" smtClean="0"/>
              <a:t>problems</a:t>
            </a:r>
            <a:r>
              <a:rPr lang="sk-SK" sz="2600" b="1" dirty="0" smtClean="0"/>
              <a:t> are </a:t>
            </a:r>
            <a:r>
              <a:rPr lang="sk-SK" sz="2600" b="1" dirty="0" err="1" smtClean="0"/>
              <a:t>back</a:t>
            </a:r>
            <a:endParaRPr lang="sk-SK" sz="2600" b="1" dirty="0" smtClean="0"/>
          </a:p>
          <a:p>
            <a:pPr lvl="1"/>
            <a:r>
              <a:rPr lang="sk-SK" sz="2400" dirty="0" err="1" smtClean="0"/>
              <a:t>Notorious</a:t>
            </a:r>
            <a:r>
              <a:rPr lang="sk-SK" sz="2400" dirty="0" smtClean="0"/>
              <a:t> </a:t>
            </a:r>
            <a:r>
              <a:rPr lang="sk-SK" sz="2400" dirty="0" err="1" smtClean="0"/>
              <a:t>problems</a:t>
            </a:r>
            <a:r>
              <a:rPr lang="sk-SK" sz="2400" dirty="0" smtClean="0"/>
              <a:t> </a:t>
            </a:r>
            <a:r>
              <a:rPr lang="sk-SK" sz="2400" dirty="0" err="1" smtClean="0"/>
              <a:t>with</a:t>
            </a:r>
            <a:r>
              <a:rPr lang="sk-SK" sz="2400" dirty="0" smtClean="0"/>
              <a:t> </a:t>
            </a:r>
            <a:r>
              <a:rPr lang="sk-SK" sz="2400" dirty="0" err="1" smtClean="0"/>
              <a:t>fiscal</a:t>
            </a:r>
            <a:r>
              <a:rPr lang="sk-SK" sz="2400" dirty="0" smtClean="0"/>
              <a:t> </a:t>
            </a:r>
            <a:r>
              <a:rPr lang="sk-SK" sz="2400" dirty="0" err="1" smtClean="0"/>
              <a:t>dicipline</a:t>
            </a:r>
            <a:endParaRPr lang="sk-SK" sz="2400" dirty="0" smtClean="0"/>
          </a:p>
          <a:p>
            <a:pPr lvl="1"/>
            <a:r>
              <a:rPr lang="sk-SK" sz="2400" dirty="0" err="1" smtClean="0"/>
              <a:t>Growing</a:t>
            </a:r>
            <a:r>
              <a:rPr lang="sk-SK" sz="2400" dirty="0" smtClean="0"/>
              <a:t> </a:t>
            </a:r>
            <a:r>
              <a:rPr lang="sk-SK" sz="2400" dirty="0" err="1" smtClean="0"/>
              <a:t>trade</a:t>
            </a:r>
            <a:r>
              <a:rPr lang="sk-SK" sz="2400" dirty="0" smtClean="0"/>
              <a:t> deficit</a:t>
            </a:r>
          </a:p>
          <a:p>
            <a:pPr lvl="1"/>
            <a:r>
              <a:rPr lang="sk-SK" sz="2400" dirty="0" err="1" smtClean="0"/>
              <a:t>Increasing</a:t>
            </a:r>
            <a:r>
              <a:rPr lang="sk-SK" sz="2400" dirty="0" smtClean="0"/>
              <a:t> </a:t>
            </a:r>
            <a:r>
              <a:rPr lang="sk-SK" sz="2400" dirty="0" err="1" smtClean="0"/>
              <a:t>wages</a:t>
            </a:r>
            <a:r>
              <a:rPr lang="sk-SK" sz="2400" dirty="0" smtClean="0"/>
              <a:t> -&gt; </a:t>
            </a:r>
            <a:r>
              <a:rPr lang="sk-SK" sz="2400" dirty="0" err="1" smtClean="0"/>
              <a:t>declining</a:t>
            </a:r>
            <a:r>
              <a:rPr lang="sk-SK" sz="2400" dirty="0" smtClean="0"/>
              <a:t> </a:t>
            </a:r>
            <a:r>
              <a:rPr lang="sk-SK" sz="2400" dirty="0" err="1" smtClean="0"/>
              <a:t>competitiveness</a:t>
            </a:r>
            <a:endParaRPr lang="sk-SK" sz="2400" dirty="0" smtClean="0"/>
          </a:p>
          <a:p>
            <a:pPr lvl="1"/>
            <a:endParaRPr lang="sk-SK" sz="500" dirty="0" smtClean="0"/>
          </a:p>
          <a:p>
            <a:r>
              <a:rPr lang="sk-SK" sz="2600" b="1" dirty="0" err="1" smtClean="0"/>
              <a:t>Monetary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policy</a:t>
            </a:r>
            <a:r>
              <a:rPr lang="sk-SK" sz="2600" b="1" dirty="0" smtClean="0"/>
              <a:t> </a:t>
            </a:r>
            <a:r>
              <a:rPr lang="sk-SK" sz="2600" dirty="0" smtClean="0"/>
              <a:t>– </a:t>
            </a:r>
            <a:r>
              <a:rPr lang="sk-SK" sz="2600" dirty="0" err="1" smtClean="0"/>
              <a:t>response</a:t>
            </a:r>
            <a:r>
              <a:rPr lang="sk-SK" sz="2600" dirty="0" smtClean="0"/>
              <a:t> to </a:t>
            </a:r>
            <a:r>
              <a:rPr lang="sk-SK" sz="2600" dirty="0" err="1" smtClean="0"/>
              <a:t>inflation</a:t>
            </a:r>
            <a:r>
              <a:rPr lang="sk-SK" sz="2600" dirty="0" smtClean="0"/>
              <a:t> </a:t>
            </a:r>
            <a:r>
              <a:rPr lang="sk-SK" sz="2600" dirty="0" err="1" smtClean="0"/>
              <a:t>pressures</a:t>
            </a:r>
            <a:endParaRPr lang="sk-SK" sz="2600" dirty="0" smtClean="0"/>
          </a:p>
          <a:p>
            <a:pPr lvl="1"/>
            <a:r>
              <a:rPr lang="sk-SK" sz="2400" dirty="0" err="1" smtClean="0"/>
              <a:t>Monetary</a:t>
            </a:r>
            <a:r>
              <a:rPr lang="sk-SK" sz="2400" dirty="0" smtClean="0"/>
              <a:t> </a:t>
            </a:r>
            <a:r>
              <a:rPr lang="sk-SK" sz="2400" dirty="0" err="1" smtClean="0"/>
              <a:t>restriction</a:t>
            </a:r>
            <a:endParaRPr lang="sk-SK" sz="2400" dirty="0" smtClean="0"/>
          </a:p>
          <a:p>
            <a:pPr lvl="1"/>
            <a:r>
              <a:rPr lang="sk-SK" sz="2400" dirty="0" err="1" smtClean="0"/>
              <a:t>Widening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flutuation</a:t>
            </a:r>
            <a:r>
              <a:rPr lang="sk-SK" sz="2400" dirty="0" smtClean="0"/>
              <a:t> </a:t>
            </a:r>
            <a:r>
              <a:rPr lang="sk-SK" sz="2400" dirty="0" err="1" smtClean="0"/>
              <a:t>band</a:t>
            </a:r>
            <a:r>
              <a:rPr lang="sk-SK" sz="2400" dirty="0" smtClean="0"/>
              <a:t> </a:t>
            </a:r>
          </a:p>
          <a:p>
            <a:pPr lvl="1"/>
            <a:r>
              <a:rPr lang="sk-SK" sz="2400" dirty="0" err="1" smtClean="0"/>
              <a:t>Inflation</a:t>
            </a:r>
            <a:r>
              <a:rPr lang="sk-SK" sz="2400" dirty="0" smtClean="0"/>
              <a:t> </a:t>
            </a:r>
            <a:r>
              <a:rPr lang="sk-SK" sz="2400" dirty="0" err="1" smtClean="0"/>
              <a:t>targeting</a:t>
            </a:r>
            <a:r>
              <a:rPr lang="sk-SK" sz="2400" dirty="0" smtClean="0"/>
              <a:t> (2001)</a:t>
            </a:r>
          </a:p>
          <a:p>
            <a:pPr lvl="1"/>
            <a:r>
              <a:rPr lang="sk-SK" sz="2400" dirty="0" err="1" smtClean="0"/>
              <a:t>Full</a:t>
            </a:r>
            <a:r>
              <a:rPr lang="sk-SK" sz="2400" dirty="0" smtClean="0"/>
              <a:t> </a:t>
            </a:r>
            <a:r>
              <a:rPr lang="sk-SK" sz="2400" dirty="0" err="1" smtClean="0"/>
              <a:t>convertibility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forint + </a:t>
            </a:r>
            <a:r>
              <a:rPr lang="sk-SK" sz="2400" b="1" dirty="0" err="1" smtClean="0"/>
              <a:t>fixed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central</a:t>
            </a:r>
            <a:r>
              <a:rPr lang="sk-SK" sz="2400" b="1" dirty="0" smtClean="0"/>
              <a:t> parity</a:t>
            </a:r>
          </a:p>
          <a:p>
            <a:pPr lvl="1">
              <a:buFont typeface="Symbol" pitchFamily="18" charset="2"/>
              <a:buChar char=""/>
            </a:pPr>
            <a:r>
              <a:rPr lang="sk-SK" sz="2400" dirty="0" err="1" smtClean="0"/>
              <a:t>Interest</a:t>
            </a:r>
            <a:r>
              <a:rPr lang="sk-SK" sz="2400" dirty="0" smtClean="0"/>
              <a:t> </a:t>
            </a:r>
            <a:r>
              <a:rPr lang="sk-SK" sz="2400" dirty="0" err="1" smtClean="0"/>
              <a:t>rates</a:t>
            </a:r>
            <a:r>
              <a:rPr lang="sk-SK" sz="2400" dirty="0" smtClean="0"/>
              <a:t> </a:t>
            </a:r>
            <a:r>
              <a:rPr lang="sk-SK" sz="2400" dirty="0" err="1" smtClean="0"/>
              <a:t>as</a:t>
            </a:r>
            <a:r>
              <a:rPr lang="sk-SK" sz="2400" dirty="0" smtClean="0"/>
              <a:t> a </a:t>
            </a:r>
            <a:r>
              <a:rPr lang="sk-SK" sz="2400" dirty="0" err="1" smtClean="0"/>
              <a:t>sigle</a:t>
            </a:r>
            <a:r>
              <a:rPr lang="sk-SK" sz="2400" dirty="0" smtClean="0"/>
              <a:t> </a:t>
            </a:r>
            <a:r>
              <a:rPr lang="sk-SK" sz="2400" dirty="0" err="1" smtClean="0"/>
              <a:t>tool</a:t>
            </a:r>
            <a:r>
              <a:rPr lang="sk-SK" sz="2400" dirty="0" smtClean="0"/>
              <a:t> to hit </a:t>
            </a:r>
            <a:r>
              <a:rPr lang="sk-SK" sz="2400" dirty="0" err="1" smtClean="0"/>
              <a:t>targets</a:t>
            </a:r>
            <a:endParaRPr lang="sk-SK" sz="2400" dirty="0" smtClean="0"/>
          </a:p>
          <a:p>
            <a:r>
              <a:rPr lang="sk-SK" sz="2600" b="1" dirty="0" err="1" smtClean="0"/>
              <a:t>Loose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fiscal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policy</a:t>
            </a:r>
            <a:endParaRPr lang="sk-SK" sz="2600" b="1" dirty="0" smtClean="0"/>
          </a:p>
          <a:p>
            <a:endParaRPr lang="sk-SK" sz="600" b="1" dirty="0" smtClean="0"/>
          </a:p>
          <a:p>
            <a:r>
              <a:rPr lang="sk-SK" sz="2600" b="1" dirty="0" smtClean="0"/>
              <a:t> </a:t>
            </a:r>
            <a:r>
              <a:rPr lang="sk-SK" sz="2600" dirty="0" err="1" smtClean="0"/>
              <a:t>Massive</a:t>
            </a:r>
            <a:r>
              <a:rPr lang="sk-SK" sz="2600" dirty="0" smtClean="0"/>
              <a:t> </a:t>
            </a:r>
            <a:r>
              <a:rPr lang="sk-SK" sz="2600" b="1" dirty="0" err="1" smtClean="0"/>
              <a:t>interventions</a:t>
            </a:r>
            <a:r>
              <a:rPr lang="sk-SK" sz="2600" b="1" dirty="0" smtClean="0"/>
              <a:t> on </a:t>
            </a:r>
            <a:r>
              <a:rPr lang="sk-SK" sz="2600" b="1" dirty="0" err="1" smtClean="0"/>
              <a:t>the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foreign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exchange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market</a:t>
            </a:r>
            <a:endParaRPr lang="sk-SK" sz="2600" b="1" dirty="0" smtClean="0"/>
          </a:p>
          <a:p>
            <a:endParaRPr lang="sk-SK" sz="1200" b="1" dirty="0" smtClean="0"/>
          </a:p>
          <a:p>
            <a:endParaRPr lang="sk-SK" sz="300" b="1" dirty="0" smtClean="0"/>
          </a:p>
          <a:p>
            <a:pPr lvl="1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     </a:t>
            </a:r>
            <a:r>
              <a:rPr lang="sk-SK" sz="2400" b="1" dirty="0" err="1" smtClean="0">
                <a:solidFill>
                  <a:srgbClr val="FF0000"/>
                </a:solidFill>
              </a:rPr>
              <a:t>Loss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of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the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CB´s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credibility</a:t>
            </a:r>
            <a:r>
              <a:rPr lang="sk-SK" sz="2400" b="1" dirty="0" smtClean="0">
                <a:solidFill>
                  <a:srgbClr val="FF0000"/>
                </a:solidFill>
              </a:rPr>
              <a:t>, </a:t>
            </a:r>
            <a:r>
              <a:rPr lang="sk-SK" sz="2400" b="1" dirty="0" err="1" smtClean="0">
                <a:solidFill>
                  <a:srgbClr val="FF0000"/>
                </a:solidFill>
              </a:rPr>
              <a:t>decline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of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confidence</a:t>
            </a:r>
            <a:r>
              <a:rPr lang="sk-SK" sz="2400" b="1" dirty="0" smtClean="0">
                <a:solidFill>
                  <a:srgbClr val="FF0000"/>
                </a:solidFill>
              </a:rPr>
              <a:t> in </a:t>
            </a:r>
            <a:r>
              <a:rPr lang="sk-SK" sz="2400" b="1" dirty="0" err="1" smtClean="0">
                <a:solidFill>
                  <a:srgbClr val="FF0000"/>
                </a:solidFill>
              </a:rPr>
              <a:t>the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currency</a:t>
            </a:r>
            <a:r>
              <a:rPr lang="sk-SK" sz="2400" b="1" dirty="0" smtClean="0">
                <a:solidFill>
                  <a:srgbClr val="FF0000"/>
                </a:solidFill>
              </a:rPr>
              <a:t>, </a:t>
            </a:r>
            <a:r>
              <a:rPr lang="sk-SK" sz="2400" b="1" dirty="0" err="1" smtClean="0">
                <a:solidFill>
                  <a:srgbClr val="FF0000"/>
                </a:solidFill>
              </a:rPr>
              <a:t>inflation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</a:p>
          <a:p>
            <a:pPr lvl="1">
              <a:buNone/>
            </a:pPr>
            <a:endParaRPr lang="sk-SK" dirty="0" smtClean="0"/>
          </a:p>
          <a:p>
            <a:pPr lvl="1">
              <a:buNone/>
            </a:pPr>
            <a:endParaRPr lang="sk-SK" sz="2400" dirty="0"/>
          </a:p>
        </p:txBody>
      </p:sp>
      <p:sp>
        <p:nvSpPr>
          <p:cNvPr id="4" name="Šípka doprava 3"/>
          <p:cNvSpPr/>
          <p:nvPr/>
        </p:nvSpPr>
        <p:spPr>
          <a:xfrm flipV="1">
            <a:off x="827584" y="5877272"/>
            <a:ext cx="432048" cy="288032"/>
          </a:xfrm>
          <a:prstGeom prst="rightArrow">
            <a:avLst>
              <a:gd name="adj1" fmla="val 50000"/>
              <a:gd name="adj2" fmla="val 470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Figure 3: Nominal (left) and Real Exchange Rate (1991 = 100) in Hungary, Poland</a:t>
            </a:r>
            <a:r>
              <a:rPr lang="sk-SK" sz="2600" dirty="0" smtClean="0"/>
              <a:t> </a:t>
            </a:r>
            <a:r>
              <a:rPr lang="en-US" sz="2600" dirty="0" smtClean="0"/>
              <a:t>and the Czech Republic 1991-2004</a:t>
            </a:r>
            <a:endParaRPr lang="sk-SK" sz="2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448" t="31352" r="11418" b="14495"/>
          <a:stretch>
            <a:fillRect/>
          </a:stretch>
        </p:blipFill>
        <p:spPr bwMode="auto">
          <a:xfrm>
            <a:off x="539552" y="1700808"/>
            <a:ext cx="8136904" cy="446449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7544" y="6309320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IMF, </a:t>
            </a:r>
            <a:r>
              <a:rPr lang="sk-SK" sz="1400" i="1" dirty="0" err="1" smtClean="0"/>
              <a:t>International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financial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statistics</a:t>
            </a:r>
            <a:r>
              <a:rPr lang="sk-SK" sz="1400" i="1" dirty="0" smtClean="0"/>
              <a:t>, http://elibrary-data</a:t>
            </a:r>
            <a:r>
              <a:rPr lang="en-US" sz="1400" i="1" dirty="0" smtClean="0"/>
              <a:t>.</a:t>
            </a:r>
            <a:r>
              <a:rPr lang="sk-SK" sz="1400" i="1" dirty="0" err="1" smtClean="0"/>
              <a:t>imf.org</a:t>
            </a:r>
            <a:r>
              <a:rPr lang="sk-SK" sz="1400" i="1" dirty="0" smtClean="0"/>
              <a:t>/</a:t>
            </a:r>
            <a:endParaRPr lang="sk-SK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Figure 4: Inflation, Its Projection and Inflation Target at the End of 2004</a:t>
            </a:r>
            <a:endParaRPr lang="sk-SK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86" t="16542" r="10225" b="13454"/>
          <a:stretch>
            <a:fillRect/>
          </a:stretch>
        </p:blipFill>
        <p:spPr bwMode="auto">
          <a:xfrm>
            <a:off x="467544" y="1567643"/>
            <a:ext cx="8280920" cy="459766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7544" y="6309320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en-US" sz="1400" i="1" dirty="0" smtClean="0"/>
              <a:t> Magyar </a:t>
            </a:r>
            <a:r>
              <a:rPr lang="en-US" sz="1400" i="1" dirty="0" err="1" smtClean="0"/>
              <a:t>Nemzeti</a:t>
            </a:r>
            <a:r>
              <a:rPr lang="en-US" sz="1400" i="1" dirty="0" smtClean="0"/>
              <a:t> Bank, Quarterly Report on Inflation, February 2005</a:t>
            </a:r>
            <a:endParaRPr lang="sk-SK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 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DURING THE COMMUNIST REGIME</a:t>
            </a:r>
            <a:endParaRPr lang="en-GB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first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part</a:t>
            </a:r>
            <a:endParaRPr lang="sk-SK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Figure 5: Household Indebtedness Over One Year Maturity. Share of Debt in</a:t>
            </a:r>
            <a:r>
              <a:rPr lang="sk-SK" sz="2800" dirty="0" smtClean="0"/>
              <a:t> </a:t>
            </a:r>
            <a:r>
              <a:rPr lang="en-US" sz="2800" dirty="0" smtClean="0"/>
              <a:t>Forints (HUF) and Foreign Currency; and Overall Volume of Debt in Billions of</a:t>
            </a:r>
            <a:r>
              <a:rPr lang="sk-SK" sz="2800" dirty="0" smtClean="0"/>
              <a:t> HUF (</a:t>
            </a:r>
            <a:r>
              <a:rPr lang="sk-SK" sz="2800" dirty="0" err="1" smtClean="0"/>
              <a:t>right</a:t>
            </a:r>
            <a:r>
              <a:rPr lang="sk-SK" sz="2800" dirty="0" smtClean="0"/>
              <a:t> </a:t>
            </a:r>
            <a:r>
              <a:rPr lang="sk-SK" sz="2800" dirty="0" err="1" smtClean="0"/>
              <a:t>scale</a:t>
            </a:r>
            <a:r>
              <a:rPr lang="sk-SK" sz="2800" dirty="0" smtClean="0"/>
              <a:t>) </a:t>
            </a:r>
            <a:r>
              <a:rPr lang="en-US" sz="2900" b="1" dirty="0" smtClean="0"/>
              <a:t/>
            </a:r>
            <a:br>
              <a:rPr lang="en-US" sz="2900" b="1" dirty="0" smtClean="0"/>
            </a:br>
            <a:endParaRPr lang="sk-SK" sz="29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86" t="18133" r="10225" b="8681"/>
          <a:stretch>
            <a:fillRect/>
          </a:stretch>
        </p:blipFill>
        <p:spPr bwMode="auto">
          <a:xfrm>
            <a:off x="539552" y="1740264"/>
            <a:ext cx="7992888" cy="449704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7544" y="6309320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 err="1" smtClean="0"/>
              <a:t>Source</a:t>
            </a:r>
            <a:r>
              <a:rPr lang="sk-SK" sz="1200" i="1" dirty="0" smtClean="0"/>
              <a:t>: </a:t>
            </a:r>
            <a:r>
              <a:rPr lang="en-US" sz="1200" i="1" dirty="0" smtClean="0"/>
              <a:t> </a:t>
            </a:r>
            <a:r>
              <a:rPr lang="da-DK" sz="1200" i="1" dirty="0" smtClean="0"/>
              <a:t>Magyar Nemzeti Bank, http://english.mnb.hu/Statisztika/data</a:t>
            </a:r>
            <a:r>
              <a:rPr lang="sk-SK" sz="1200" i="1" dirty="0" smtClean="0"/>
              <a:t>-</a:t>
            </a:r>
            <a:r>
              <a:rPr lang="sk-SK" sz="1200" i="1" dirty="0" err="1" smtClean="0"/>
              <a:t>and-information</a:t>
            </a:r>
            <a:r>
              <a:rPr lang="sk-SK" sz="1200" i="1" dirty="0" smtClean="0"/>
              <a:t>/</a:t>
            </a:r>
            <a:r>
              <a:rPr lang="sk-SK" sz="1200" i="1" dirty="0" err="1" smtClean="0"/>
              <a:t>mnben_statisztikai_idosorok</a:t>
            </a:r>
            <a:r>
              <a:rPr lang="sk-SK" sz="1200" i="1" dirty="0" smtClean="0"/>
              <a:t>, 15. 4. 2013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Figure 6: Government Debt as Percent of GDP</a:t>
            </a:r>
            <a:endParaRPr lang="sk-SK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86" t="20802" r="10225" b="14532"/>
          <a:stretch>
            <a:fillRect/>
          </a:stretch>
        </p:blipFill>
        <p:spPr bwMode="auto">
          <a:xfrm>
            <a:off x="611560" y="1340768"/>
            <a:ext cx="7920880" cy="468052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683568" y="6165304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 err="1" smtClean="0"/>
              <a:t>Source</a:t>
            </a:r>
            <a:r>
              <a:rPr lang="sk-SK" sz="1200" i="1" dirty="0" smtClean="0"/>
              <a:t>: </a:t>
            </a:r>
            <a:r>
              <a:rPr lang="en-US" sz="1200" i="1" dirty="0" smtClean="0"/>
              <a:t> </a:t>
            </a:r>
            <a:r>
              <a:rPr lang="sk-SK" sz="1200" i="1" dirty="0" err="1" smtClean="0"/>
              <a:t>Eurostat</a:t>
            </a:r>
            <a:r>
              <a:rPr lang="sk-SK" sz="1200" i="1" dirty="0" smtClean="0"/>
              <a:t> </a:t>
            </a:r>
            <a:r>
              <a:rPr lang="sk-SK" sz="1200" i="1" dirty="0" err="1" smtClean="0"/>
              <a:t>ec.europa.eu</a:t>
            </a:r>
            <a:r>
              <a:rPr lang="sk-SK" sz="1200" i="1" dirty="0" smtClean="0"/>
              <a:t>/</a:t>
            </a:r>
            <a:r>
              <a:rPr lang="sk-SK" sz="1200" i="1" dirty="0" err="1" smtClean="0"/>
              <a:t>eurostat</a:t>
            </a:r>
            <a:r>
              <a:rPr lang="sk-SK" sz="1200" i="1" dirty="0" smtClean="0"/>
              <a:t> 15.</a:t>
            </a:r>
            <a:r>
              <a:rPr lang="en-US" sz="1200" i="1" dirty="0" smtClean="0"/>
              <a:t> 4. 2013, EBRD Selected economic indicators data,</a:t>
            </a:r>
            <a:r>
              <a:rPr lang="sk-SK" sz="1200" i="1" dirty="0" smtClean="0"/>
              <a:t>26. 11. 2007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16AF01"/>
                </a:solidFill>
              </a:rPr>
              <a:t>Privatisation</a:t>
            </a:r>
            <a:endParaRPr lang="sk-SK" dirty="0">
              <a:solidFill>
                <a:srgbClr val="16AF0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6238" t="22680" r="11116" b="25346"/>
          <a:stretch>
            <a:fillRect/>
          </a:stretch>
        </p:blipFill>
        <p:spPr bwMode="auto">
          <a:xfrm>
            <a:off x="467544" y="2348880"/>
            <a:ext cx="8173416" cy="362258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7544" y="155679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Table 12: Public Survey – How Would you Solve The Problem of Ownership</a:t>
            </a:r>
          </a:p>
          <a:p>
            <a:r>
              <a:rPr lang="sk-SK" sz="2000" b="1" dirty="0" smtClean="0"/>
              <a:t>November 1990/August 1991</a:t>
            </a:r>
            <a:endParaRPr lang="sk-SK" sz="2000" dirty="0"/>
          </a:p>
        </p:txBody>
      </p:sp>
      <p:sp>
        <p:nvSpPr>
          <p:cNvPr id="6" name="BlokTextu 5"/>
          <p:cNvSpPr txBox="1"/>
          <p:nvPr/>
        </p:nvSpPr>
        <p:spPr>
          <a:xfrm>
            <a:off x="467544" y="609329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 err="1" smtClean="0"/>
              <a:t>Source</a:t>
            </a:r>
            <a:r>
              <a:rPr lang="sk-SK" sz="1200" i="1" dirty="0" smtClean="0"/>
              <a:t>: </a:t>
            </a:r>
            <a:r>
              <a:rPr lang="sk-SK" sz="1200" i="1" dirty="0" err="1" smtClean="0"/>
              <a:t>Kende</a:t>
            </a:r>
            <a:r>
              <a:rPr lang="sk-SK" sz="1200" i="1" dirty="0" smtClean="0"/>
              <a:t>, </a:t>
            </a:r>
            <a:r>
              <a:rPr lang="sk-SK" sz="1200" i="1" dirty="0" err="1" smtClean="0"/>
              <a:t>Rovnostářské</a:t>
            </a:r>
            <a:r>
              <a:rPr lang="sk-SK" sz="1200" i="1" dirty="0" smtClean="0"/>
              <a:t> a </a:t>
            </a:r>
            <a:r>
              <a:rPr lang="sk-SK" sz="1200" i="1" dirty="0" err="1" smtClean="0"/>
              <a:t>etatistické</a:t>
            </a:r>
            <a:r>
              <a:rPr lang="sk-SK" sz="1200" i="1" dirty="0" smtClean="0"/>
              <a:t> </a:t>
            </a:r>
            <a:r>
              <a:rPr lang="sk-SK" sz="1200" i="1" dirty="0" err="1" smtClean="0"/>
              <a:t>dědictví</a:t>
            </a:r>
            <a:r>
              <a:rPr lang="sk-SK" sz="1200" i="1" dirty="0" smtClean="0"/>
              <a:t> </a:t>
            </a:r>
            <a:r>
              <a:rPr lang="sk-SK" sz="1200" i="1" dirty="0" err="1" smtClean="0"/>
              <a:t>ve</a:t>
            </a:r>
            <a:r>
              <a:rPr lang="sk-SK" sz="1200" i="1" dirty="0" smtClean="0"/>
              <a:t> </a:t>
            </a:r>
            <a:r>
              <a:rPr lang="sk-SK" sz="1200" i="1" dirty="0" err="1" smtClean="0"/>
              <a:t>střední</a:t>
            </a:r>
            <a:r>
              <a:rPr lang="sk-SK" sz="1200" i="1" dirty="0" smtClean="0"/>
              <a:t> </a:t>
            </a:r>
            <a:r>
              <a:rPr lang="sk-SK" sz="1200" i="1" dirty="0" err="1" smtClean="0"/>
              <a:t>a</a:t>
            </a:r>
            <a:r>
              <a:rPr lang="sk-SK" sz="1200" i="1" dirty="0" smtClean="0"/>
              <a:t> východní </a:t>
            </a:r>
            <a:r>
              <a:rPr lang="sk-SK" sz="1200" i="1" dirty="0" err="1" smtClean="0"/>
              <a:t>Evropě</a:t>
            </a:r>
            <a:r>
              <a:rPr lang="sk-SK" sz="1200" i="1" dirty="0" smtClean="0"/>
              <a:t> in Politická a ekonomická </a:t>
            </a:r>
            <a:r>
              <a:rPr lang="sk-SK" sz="1200" i="1" dirty="0" err="1" smtClean="0"/>
              <a:t>transformace</a:t>
            </a:r>
            <a:r>
              <a:rPr lang="sk-SK" sz="1200" i="1" dirty="0" smtClean="0"/>
              <a:t> v </a:t>
            </a:r>
            <a:r>
              <a:rPr lang="sk-SK" sz="1200" i="1" dirty="0" err="1" smtClean="0"/>
              <a:t>zemích</a:t>
            </a:r>
            <a:r>
              <a:rPr lang="sk-SK" sz="1200" i="1" dirty="0" smtClean="0"/>
              <a:t> </a:t>
            </a:r>
            <a:r>
              <a:rPr lang="sk-SK" sz="1200" i="1" dirty="0" err="1" smtClean="0"/>
              <a:t>střední</a:t>
            </a:r>
            <a:r>
              <a:rPr lang="sk-SK" sz="1200" i="1" dirty="0" smtClean="0"/>
              <a:t> a východní </a:t>
            </a:r>
            <a:r>
              <a:rPr lang="sk-SK" sz="1200" i="1" dirty="0" err="1" smtClean="0"/>
              <a:t>Evropy</a:t>
            </a:r>
            <a:r>
              <a:rPr lang="sk-SK" sz="1200" i="1" dirty="0" smtClean="0"/>
              <a:t>, 1993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Table 14: Privatization Revenues of the State Privatization Companies, 1990-2000,</a:t>
            </a:r>
            <a:r>
              <a:rPr lang="sk-SK" sz="3100" dirty="0" smtClean="0"/>
              <a:t> HUF </a:t>
            </a:r>
            <a:r>
              <a:rPr lang="sk-SK" sz="3100" dirty="0" err="1" smtClean="0"/>
              <a:t>billion</a:t>
            </a:r>
            <a:endParaRPr lang="sk-SK" sz="31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31" t="20868" r="19174" b="15045"/>
          <a:stretch>
            <a:fillRect/>
          </a:stretch>
        </p:blipFill>
        <p:spPr bwMode="auto">
          <a:xfrm>
            <a:off x="683568" y="1700808"/>
            <a:ext cx="7848871" cy="439248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683568" y="6165304"/>
            <a:ext cx="80648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i="1" dirty="0" err="1" smtClean="0"/>
              <a:t>Source</a:t>
            </a:r>
            <a:r>
              <a:rPr lang="sk-SK" sz="1300" i="1" dirty="0" smtClean="0"/>
              <a:t>: 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Csáki</a:t>
            </a:r>
            <a:r>
              <a:rPr lang="en-US" sz="1300" i="1" dirty="0" smtClean="0"/>
              <a:t>, From Transition to Integration, 2002</a:t>
            </a:r>
            <a:endParaRPr lang="sk-SK" sz="1300" i="1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Table 15: Ownership of Manufacturing Firms, % of Registered Capital</a:t>
            </a:r>
            <a:endParaRPr lang="sk-SK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225" t="24214" r="14203" b="18227"/>
          <a:stretch>
            <a:fillRect/>
          </a:stretch>
        </p:blipFill>
        <p:spPr bwMode="auto">
          <a:xfrm>
            <a:off x="539552" y="1507524"/>
            <a:ext cx="7848872" cy="446070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539552" y="6093296"/>
            <a:ext cx="80648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i="1" dirty="0" err="1" smtClean="0"/>
              <a:t>Source</a:t>
            </a:r>
            <a:r>
              <a:rPr lang="sk-SK" sz="1300" i="1" dirty="0" smtClean="0"/>
              <a:t>: 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Csáki</a:t>
            </a:r>
            <a:r>
              <a:rPr lang="en-US" sz="1300" i="1" dirty="0" smtClean="0"/>
              <a:t>, From Transition to Integration, 2002</a:t>
            </a:r>
            <a:endParaRPr lang="sk-SK" sz="1300" i="1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3573016"/>
            <a:ext cx="82809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12:</a:t>
            </a:r>
            <a:r>
              <a:rPr lang="en-US" sz="2000" b="1" dirty="0" smtClean="0"/>
              <a:t>Private Sector Share in GDP (in %)</a:t>
            </a:r>
            <a:endParaRPr kumimoji="0" lang="sk-SK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92088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Table </a:t>
            </a:r>
            <a:r>
              <a:rPr lang="sk-SK" sz="2000" b="1" dirty="0" smtClean="0"/>
              <a:t>11</a:t>
            </a:r>
            <a:r>
              <a:rPr lang="en-US" sz="2000" b="1" dirty="0" smtClean="0"/>
              <a:t>: Change in the Affiliation of Units in the Retail and Catering Sector from</a:t>
            </a:r>
            <a:r>
              <a:rPr lang="sk-SK" sz="2000" b="1" dirty="0" smtClean="0"/>
              <a:t> 1988 to 1992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395536" y="3212976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sk-SK" sz="1400" i="1" dirty="0" err="1" smtClean="0"/>
              <a:t>Earle</a:t>
            </a:r>
            <a:r>
              <a:rPr lang="sk-SK" sz="1400" i="1" dirty="0" smtClean="0"/>
              <a:t>, </a:t>
            </a:r>
            <a:r>
              <a:rPr lang="sk-SK" sz="1400" i="1" dirty="0" err="1" smtClean="0"/>
              <a:t>Frydman</a:t>
            </a:r>
            <a:r>
              <a:rPr lang="sk-SK" sz="1400" i="1" dirty="0" smtClean="0"/>
              <a:t>, </a:t>
            </a:r>
            <a:r>
              <a:rPr lang="sk-SK" sz="1400" i="1" dirty="0" err="1" smtClean="0"/>
              <a:t>Rapaczynski</a:t>
            </a:r>
            <a:r>
              <a:rPr lang="sk-SK" sz="1400" i="1" dirty="0" smtClean="0"/>
              <a:t>, </a:t>
            </a:r>
            <a:r>
              <a:rPr lang="sk-SK" sz="1400" i="1" dirty="0" err="1" smtClean="0"/>
              <a:t>Turkewitz</a:t>
            </a:r>
            <a:r>
              <a:rPr lang="sk-SK" sz="1400" i="1" dirty="0" smtClean="0"/>
              <a:t>, </a:t>
            </a:r>
            <a:r>
              <a:rPr lang="sk-SK" sz="1400" i="1" dirty="0" err="1" smtClean="0"/>
              <a:t>Small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privatization</a:t>
            </a:r>
            <a:r>
              <a:rPr lang="sk-SK" sz="1400" i="1" dirty="0" smtClean="0"/>
              <a:t>, 1994</a:t>
            </a:r>
            <a:endParaRPr lang="sk-SK" sz="1400" dirty="0"/>
          </a:p>
        </p:txBody>
      </p:sp>
      <p:sp>
        <p:nvSpPr>
          <p:cNvPr id="9" name="BlokTextu 8"/>
          <p:cNvSpPr txBox="1"/>
          <p:nvPr/>
        </p:nvSpPr>
        <p:spPr>
          <a:xfrm>
            <a:off x="467544" y="6309320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en-US" sz="1400" i="1" dirty="0" smtClean="0"/>
              <a:t>EBRD: Selected economic indicators data, 26. 11. 2007.</a:t>
            </a:r>
            <a:endParaRPr lang="sk-SK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5647" t="28350" r="10526" b="35741"/>
          <a:stretch>
            <a:fillRect/>
          </a:stretch>
        </p:blipFill>
        <p:spPr bwMode="auto">
          <a:xfrm>
            <a:off x="467544" y="908720"/>
            <a:ext cx="8280920" cy="230425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0429" t="33075" r="7476" b="27045"/>
          <a:stretch>
            <a:fillRect/>
          </a:stretch>
        </p:blipFill>
        <p:spPr bwMode="auto">
          <a:xfrm>
            <a:off x="467544" y="4221088"/>
            <a:ext cx="8280920" cy="201622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Contents</a:t>
            </a:r>
            <a:endParaRPr lang="sk-SK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during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communist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regime</a:t>
            </a:r>
            <a:endParaRPr lang="sk-SK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sk-SK" sz="2900" dirty="0" smtClean="0">
                <a:hlinkClick r:id="rId2" action="ppaction://hlinksldjump"/>
              </a:rPr>
              <a:t> </a:t>
            </a:r>
            <a:r>
              <a:rPr lang="sk-SK" sz="2900" dirty="0" err="1" smtClean="0">
                <a:hlinkClick r:id="rId2" action="ppaction://hlinksldjump"/>
              </a:rPr>
              <a:t>Insight</a:t>
            </a:r>
            <a:r>
              <a:rPr lang="sk-SK" sz="2900" dirty="0" smtClean="0">
                <a:hlinkClick r:id="rId2" action="ppaction://hlinksldjump"/>
              </a:rPr>
              <a:t> to </a:t>
            </a:r>
            <a:r>
              <a:rPr lang="sk-SK" sz="2900" dirty="0" err="1" smtClean="0">
                <a:hlinkClick r:id="rId2" action="ppaction://hlinksldjump"/>
              </a:rPr>
              <a:t>long-run</a:t>
            </a:r>
            <a:r>
              <a:rPr lang="sk-SK" sz="2900" dirty="0" smtClean="0">
                <a:hlinkClick r:id="rId2" action="ppaction://hlinksldjump"/>
              </a:rPr>
              <a:t> </a:t>
            </a:r>
            <a:r>
              <a:rPr lang="sk-SK" sz="2900" dirty="0" err="1" smtClean="0">
                <a:hlinkClick r:id="rId2" action="ppaction://hlinksldjump"/>
              </a:rPr>
              <a:t>political</a:t>
            </a:r>
            <a:r>
              <a:rPr lang="sk-SK" sz="2900" dirty="0" smtClean="0">
                <a:hlinkClick r:id="rId2" action="ppaction://hlinksldjump"/>
              </a:rPr>
              <a:t> </a:t>
            </a:r>
            <a:r>
              <a:rPr lang="sk-SK" sz="2900" dirty="0" err="1" smtClean="0">
                <a:hlinkClick r:id="rId2" action="ppaction://hlinksldjump"/>
              </a:rPr>
              <a:t>development</a:t>
            </a:r>
            <a:endParaRPr lang="sk-SK" sz="2900" dirty="0" smtClean="0">
              <a:hlinkClick r:id="rId3" action="ppaction://hlinksldjump"/>
            </a:endParaRPr>
          </a:p>
          <a:p>
            <a:pPr marL="971550" lvl="1" indent="-571500">
              <a:buFont typeface="Arial" pitchFamily="34" charset="0"/>
              <a:buChar char="•"/>
            </a:pPr>
            <a:r>
              <a:rPr lang="sk-SK" dirty="0" err="1" smtClean="0">
                <a:hlinkClick r:id="rId4" action="ppaction://hlinksldjump"/>
              </a:rPr>
              <a:t>Economic</a:t>
            </a:r>
            <a:r>
              <a:rPr lang="sk-SK" dirty="0" smtClean="0">
                <a:hlinkClick r:id="rId4" action="ppaction://hlinksldjump"/>
              </a:rPr>
              <a:t> </a:t>
            </a:r>
            <a:r>
              <a:rPr lang="sk-SK" dirty="0" err="1" smtClean="0">
                <a:hlinkClick r:id="rId4" action="ppaction://hlinksldjump"/>
              </a:rPr>
              <a:t>situation</a:t>
            </a:r>
            <a:endParaRPr lang="sk-SK" dirty="0" smtClean="0"/>
          </a:p>
          <a:p>
            <a:pPr marL="571500" indent="-571500">
              <a:buAutoNum type="arabicPeriod" startAt="2"/>
            </a:pP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Political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Development</a:t>
            </a:r>
            <a:endParaRPr lang="sk-SK" dirty="0" smtClean="0"/>
          </a:p>
          <a:p>
            <a:pPr marL="571500" indent="-571500">
              <a:buAutoNum type="arabicPeriod" startAt="2"/>
            </a:pP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Transformation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period</a:t>
            </a:r>
            <a:endParaRPr lang="sk-SK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71550" lvl="1" indent="-571500">
              <a:buFont typeface="Arial" pitchFamily="34" charset="0"/>
              <a:buChar char="•"/>
            </a:pPr>
            <a:r>
              <a:rPr lang="sk-SK" dirty="0" err="1" smtClean="0">
                <a:hlinkClick r:id="rId5" action="ppaction://hlinksldjump"/>
              </a:rPr>
              <a:t>Economic</a:t>
            </a:r>
            <a:r>
              <a:rPr lang="sk-SK" dirty="0" smtClean="0">
                <a:hlinkClick r:id="rId5" action="ppaction://hlinksldjump"/>
              </a:rPr>
              <a:t> </a:t>
            </a:r>
            <a:r>
              <a:rPr lang="sk-SK" dirty="0" err="1" smtClean="0">
                <a:hlinkClick r:id="rId5" action="ppaction://hlinksldjump"/>
              </a:rPr>
              <a:t>reforms</a:t>
            </a:r>
            <a:r>
              <a:rPr lang="sk-SK" dirty="0" smtClean="0">
                <a:hlinkClick r:id="rId5" action="ppaction://hlinksldjump"/>
              </a:rPr>
              <a:t> </a:t>
            </a:r>
            <a:r>
              <a:rPr lang="sk-SK" dirty="0" err="1" smtClean="0">
                <a:hlinkClick r:id="rId5" action="ppaction://hlinksldjump"/>
              </a:rPr>
              <a:t>after</a:t>
            </a:r>
            <a:r>
              <a:rPr lang="sk-SK" dirty="0" smtClean="0">
                <a:hlinkClick r:id="rId5" action="ppaction://hlinksldjump"/>
              </a:rPr>
              <a:t> 1990</a:t>
            </a:r>
            <a:endParaRPr lang="sk-SK" dirty="0" smtClean="0"/>
          </a:p>
          <a:p>
            <a:pPr marL="971550" lvl="1" indent="-571500">
              <a:buFont typeface="Arial" pitchFamily="34" charset="0"/>
              <a:buChar char="•"/>
            </a:pPr>
            <a:r>
              <a:rPr lang="sk-SK" dirty="0" err="1" smtClean="0">
                <a:hlinkClick r:id="rId6" action="ppaction://hlinksldjump"/>
              </a:rPr>
              <a:t>Currency</a:t>
            </a:r>
            <a:r>
              <a:rPr lang="sk-SK" dirty="0" smtClean="0">
                <a:hlinkClick r:id="rId6" action="ppaction://hlinksldjump"/>
              </a:rPr>
              <a:t> </a:t>
            </a:r>
            <a:r>
              <a:rPr lang="sk-SK" dirty="0" err="1" smtClean="0">
                <a:hlinkClick r:id="rId6" action="ppaction://hlinksldjump"/>
              </a:rPr>
              <a:t>problems</a:t>
            </a:r>
            <a:endParaRPr lang="sk-SK" dirty="0" smtClean="0"/>
          </a:p>
          <a:p>
            <a:pPr marL="971550" lvl="1" indent="-571500">
              <a:buFont typeface="Arial" pitchFamily="34" charset="0"/>
              <a:buChar char="•"/>
            </a:pPr>
            <a:r>
              <a:rPr lang="sk-SK" dirty="0" err="1" smtClean="0">
                <a:hlinkClick r:id="rId7" action="ppaction://hlinksldjump"/>
              </a:rPr>
              <a:t>Privatisation</a:t>
            </a:r>
            <a:endParaRPr lang="sk-SK" dirty="0" smtClean="0"/>
          </a:p>
          <a:p>
            <a:pPr marL="514350" indent="-514350">
              <a:buNone/>
            </a:pP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4. 	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Economic</a:t>
            </a:r>
            <a:r>
              <a:rPr lang="sk-SK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results</a:t>
            </a:r>
            <a:endParaRPr lang="sk-SK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sk-SK" dirty="0" err="1" smtClean="0">
                <a:effectLst/>
                <a:hlinkClick r:id="rId8" action="ppaction://hlinksldjump"/>
              </a:rPr>
              <a:t>Economic</a:t>
            </a:r>
            <a:r>
              <a:rPr lang="sk-SK" dirty="0" smtClean="0">
                <a:effectLst/>
                <a:hlinkClick r:id="rId8" action="ppaction://hlinksldjump"/>
              </a:rPr>
              <a:t> </a:t>
            </a:r>
            <a:r>
              <a:rPr lang="sk-SK" dirty="0" err="1" smtClean="0">
                <a:effectLst/>
                <a:hlinkClick r:id="rId8" action="ppaction://hlinksldjump"/>
              </a:rPr>
              <a:t>growth</a:t>
            </a: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sk-SK" dirty="0" err="1" smtClean="0">
                <a:effectLst/>
                <a:hlinkClick r:id="rId9" action="ppaction://hlinksldjump"/>
              </a:rPr>
              <a:t>Structure</a:t>
            </a:r>
            <a:r>
              <a:rPr lang="sk-SK" dirty="0" smtClean="0">
                <a:effectLst/>
                <a:hlinkClick r:id="rId9" action="ppaction://hlinksldjump"/>
              </a:rPr>
              <a:t> </a:t>
            </a:r>
            <a:r>
              <a:rPr lang="sk-SK" dirty="0" err="1" smtClean="0">
                <a:effectLst/>
                <a:hlinkClick r:id="rId9" action="ppaction://hlinksldjump"/>
              </a:rPr>
              <a:t>of</a:t>
            </a:r>
            <a:r>
              <a:rPr lang="sk-SK" dirty="0" smtClean="0">
                <a:effectLst/>
                <a:hlinkClick r:id="rId9" action="ppaction://hlinksldjump"/>
              </a:rPr>
              <a:t> </a:t>
            </a:r>
            <a:r>
              <a:rPr lang="sk-SK" dirty="0" err="1" smtClean="0">
                <a:effectLst/>
                <a:hlinkClick r:id="rId9" action="ppaction://hlinksldjump"/>
              </a:rPr>
              <a:t>the</a:t>
            </a:r>
            <a:r>
              <a:rPr lang="sk-SK" dirty="0" smtClean="0">
                <a:effectLst/>
                <a:hlinkClick r:id="rId9" action="ppaction://hlinksldjump"/>
              </a:rPr>
              <a:t> </a:t>
            </a:r>
            <a:r>
              <a:rPr lang="sk-SK" dirty="0" err="1" smtClean="0">
                <a:effectLst/>
                <a:hlinkClick r:id="rId9" action="ppaction://hlinksldjump"/>
              </a:rPr>
              <a:t>economy</a:t>
            </a: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sk-SK" dirty="0" err="1" smtClean="0">
                <a:effectLst/>
                <a:hlinkClick r:id="" action="ppaction://noaction"/>
              </a:rPr>
              <a:t>Inflation</a:t>
            </a: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sk-SK" dirty="0" err="1" smtClean="0">
                <a:hlinkClick r:id="rId10" action="ppaction://hlinksldjump"/>
              </a:rPr>
              <a:t>Unemployment</a:t>
            </a:r>
            <a:endParaRPr lang="sk-SK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sk-SK" dirty="0" err="1" smtClean="0">
                <a:effectLst/>
                <a:hlinkClick r:id="rId11" action="ppaction://hlinksldjump"/>
              </a:rPr>
              <a:t>External</a:t>
            </a:r>
            <a:r>
              <a:rPr lang="sk-SK" dirty="0" smtClean="0">
                <a:effectLst/>
                <a:hlinkClick r:id="rId11" action="ppaction://hlinksldjump"/>
              </a:rPr>
              <a:t> </a:t>
            </a:r>
            <a:r>
              <a:rPr lang="sk-SK" dirty="0" err="1" smtClean="0">
                <a:effectLst/>
                <a:hlinkClick r:id="rId11" action="ppaction://hlinksldjump"/>
              </a:rPr>
              <a:t>relationship</a:t>
            </a: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endParaRPr lang="sk-SK" dirty="0" smtClean="0">
              <a:effectLst/>
            </a:endParaRPr>
          </a:p>
          <a:p>
            <a:pPr marL="914400" lvl="1" indent="-514350">
              <a:buFont typeface="Arial" pitchFamily="34" charset="0"/>
              <a:buChar char="•"/>
            </a:pPr>
            <a:endParaRPr lang="sk-SK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Economic</a:t>
            </a:r>
            <a:r>
              <a:rPr lang="sk-SK" dirty="0" smtClean="0"/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results</a:t>
            </a:r>
            <a:endParaRPr lang="sk-SK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fourth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part</a:t>
            </a:r>
            <a:endParaRPr lang="sk-SK" sz="24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sk-SK" sz="2800" dirty="0" err="1" smtClean="0"/>
              <a:t>Chart</a:t>
            </a:r>
            <a:r>
              <a:rPr lang="sk-SK" sz="2800" dirty="0" smtClean="0"/>
              <a:t> X: </a:t>
            </a:r>
            <a:r>
              <a:rPr lang="en-US" sz="2800" dirty="0" smtClean="0"/>
              <a:t>Economic Growth After 1990 (in %) and Its</a:t>
            </a:r>
            <a:r>
              <a:rPr lang="sk-SK" sz="2800" dirty="0" smtClean="0"/>
              <a:t> </a:t>
            </a:r>
            <a:r>
              <a:rPr lang="en-US" sz="2800" dirty="0" smtClean="0"/>
              <a:t>Trend Estimated by HP</a:t>
            </a:r>
            <a:r>
              <a:rPr lang="sk-SK" sz="2800" dirty="0" smtClean="0"/>
              <a:t> Filter</a:t>
            </a:r>
            <a:endParaRPr lang="sk-SK" sz="2800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 l="15744" t="19845" r="11019" b="7391"/>
          <a:stretch>
            <a:fillRect/>
          </a:stretch>
        </p:blipFill>
        <p:spPr bwMode="auto">
          <a:xfrm>
            <a:off x="467544" y="1340768"/>
            <a:ext cx="8212612" cy="491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683568" y="6309320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en-US" sz="1400" i="1" dirty="0" err="1" smtClean="0"/>
              <a:t>Maddison</a:t>
            </a:r>
            <a:r>
              <a:rPr lang="en-US" sz="1400" i="1" dirty="0" smtClean="0"/>
              <a:t>, Historical Statistics - http://www.ggdc.net/MADDISON/oriindex.htm</a:t>
            </a:r>
            <a:r>
              <a:rPr lang="sk-SK" sz="1400" i="1" dirty="0" smtClean="0"/>
              <a:t>, (11.10.2010)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Figure 8: GDP per Person in USD Based on Purchasing Power Parity (1989-2004)</a:t>
            </a:r>
            <a:endParaRPr lang="sk-SK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025" t="19724" r="19174" b="11863"/>
          <a:stretch>
            <a:fillRect/>
          </a:stretch>
        </p:blipFill>
        <p:spPr bwMode="auto">
          <a:xfrm>
            <a:off x="611560" y="1556792"/>
            <a:ext cx="8064896" cy="454548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539552" y="6309320"/>
            <a:ext cx="8352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i="1" dirty="0" err="1" smtClean="0"/>
              <a:t>Source</a:t>
            </a:r>
            <a:r>
              <a:rPr lang="sk-SK" sz="1300" i="1" dirty="0" smtClean="0"/>
              <a:t>: </a:t>
            </a:r>
            <a:r>
              <a:rPr lang="en-US" sz="1300" i="1" dirty="0" smtClean="0"/>
              <a:t>IMF: World Economic Outlook Database,</a:t>
            </a:r>
            <a:r>
              <a:rPr lang="sk-SK" sz="1300" i="1" dirty="0" smtClean="0"/>
              <a:t>  http://www.imf.org/external/pubs/ft/weo/2010/02/weodata/index.aspx (9. 10. 2010)</a:t>
            </a:r>
            <a:endParaRPr lang="sk-SK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6AF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Insight to long-run political development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Aftermath of WWI</a:t>
            </a:r>
          </a:p>
          <a:p>
            <a:pPr lvl="1"/>
            <a:r>
              <a:rPr lang="en-US" sz="2200" dirty="0" smtClean="0"/>
              <a:t> fall of the Austria-Hungarian Empire -&gt; loss of land and population for Hungary</a:t>
            </a:r>
          </a:p>
          <a:p>
            <a:pPr lvl="1"/>
            <a:r>
              <a:rPr lang="en-US" sz="2200" dirty="0" smtClean="0"/>
              <a:t> recreation of „</a:t>
            </a:r>
            <a:r>
              <a:rPr lang="sk-SK" sz="2200" dirty="0" smtClean="0"/>
              <a:t>l</a:t>
            </a:r>
            <a:r>
              <a:rPr lang="en-US" sz="2200" dirty="0" err="1" smtClean="0"/>
              <a:t>arge</a:t>
            </a:r>
            <a:r>
              <a:rPr lang="en-US" sz="2200" dirty="0" smtClean="0"/>
              <a:t> Hungary“ -&gt; main aim of Hungarian diplomacy</a:t>
            </a:r>
          </a:p>
          <a:p>
            <a:pPr lvl="1"/>
            <a:r>
              <a:rPr lang="en-US" sz="2200" dirty="0" smtClean="0"/>
              <a:t> </a:t>
            </a:r>
            <a:r>
              <a:rPr lang="en-US" sz="2200" b="1" dirty="0" smtClean="0"/>
              <a:t>cooperation with fascist </a:t>
            </a:r>
            <a:r>
              <a:rPr lang="en-US" sz="2200" dirty="0" smtClean="0"/>
              <a:t>Germany</a:t>
            </a:r>
          </a:p>
          <a:p>
            <a:pPr lvl="1"/>
            <a:endParaRPr lang="en-US" sz="600" dirty="0" smtClean="0"/>
          </a:p>
          <a:p>
            <a:r>
              <a:rPr lang="en-US" sz="2200" b="1" dirty="0" smtClean="0"/>
              <a:t>Soviet influence after WWII</a:t>
            </a:r>
          </a:p>
          <a:p>
            <a:pPr lvl="1"/>
            <a:r>
              <a:rPr lang="en-US" sz="2200" dirty="0" smtClean="0"/>
              <a:t>establishment of Soviet-style regime</a:t>
            </a:r>
          </a:p>
          <a:p>
            <a:pPr lvl="1"/>
            <a:r>
              <a:rPr lang="en-US" sz="2200" dirty="0" smtClean="0"/>
              <a:t>strong opposition to regime -&gt; uprising (1956)</a:t>
            </a:r>
          </a:p>
          <a:p>
            <a:pPr lvl="1"/>
            <a:r>
              <a:rPr lang="en-US" sz="2200" dirty="0" smtClean="0"/>
              <a:t>“</a:t>
            </a:r>
            <a:r>
              <a:rPr lang="en-US" sz="2200" b="1" dirty="0" smtClean="0"/>
              <a:t>goulash socialism</a:t>
            </a:r>
            <a:r>
              <a:rPr lang="en-US" sz="2200" dirty="0" smtClean="0"/>
              <a:t>” in 1960s</a:t>
            </a:r>
          </a:p>
          <a:p>
            <a:pPr lvl="1"/>
            <a:endParaRPr lang="en-US" sz="600" dirty="0" smtClean="0"/>
          </a:p>
          <a:p>
            <a:r>
              <a:rPr lang="en-US" sz="2300" dirty="0" smtClean="0"/>
              <a:t> </a:t>
            </a:r>
            <a:r>
              <a:rPr lang="en-US" sz="2200" b="1" dirty="0" smtClean="0"/>
              <a:t>Political relaxing</a:t>
            </a:r>
          </a:p>
          <a:p>
            <a:pPr lvl="1"/>
            <a:r>
              <a:rPr lang="en-US" sz="2200" dirty="0" smtClean="0"/>
              <a:t>creation of the apposition (middle of the 1980s)</a:t>
            </a:r>
          </a:p>
          <a:p>
            <a:pPr lvl="1"/>
            <a:r>
              <a:rPr lang="en-US" sz="2200" dirty="0" smtClean="0"/>
              <a:t>change of  the cons</a:t>
            </a:r>
            <a:r>
              <a:rPr lang="sk-SK" sz="2200" dirty="0" smtClean="0"/>
              <a:t>t</a:t>
            </a:r>
            <a:r>
              <a:rPr lang="en-US" sz="2200" dirty="0" err="1" smtClean="0"/>
              <a:t>itution</a:t>
            </a:r>
            <a:r>
              <a:rPr lang="en-US" sz="2200" dirty="0" smtClean="0"/>
              <a:t> </a:t>
            </a:r>
            <a:r>
              <a:rPr lang="sk-SK" sz="2200" dirty="0" smtClean="0"/>
              <a:t>+ </a:t>
            </a:r>
            <a:r>
              <a:rPr lang="sk-SK" sz="2200" b="1" dirty="0" smtClean="0"/>
              <a:t>new</a:t>
            </a:r>
            <a:r>
              <a:rPr lang="en-US" sz="2200" b="1" dirty="0" smtClean="0"/>
              <a:t> democratic Hungary </a:t>
            </a:r>
            <a:r>
              <a:rPr lang="en-US" sz="2200" dirty="0" smtClean="0"/>
              <a:t>(1989</a:t>
            </a:r>
            <a:r>
              <a:rPr lang="sk-SK" sz="22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Figure 9: Government Expenditure in Percent of GDP (1990-2004)</a:t>
            </a:r>
            <a:endParaRPr lang="sk-SK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208" t="15520" r="14203" b="8681"/>
          <a:stretch>
            <a:fillRect/>
          </a:stretch>
        </p:blipFill>
        <p:spPr bwMode="auto">
          <a:xfrm>
            <a:off x="467544" y="1484784"/>
            <a:ext cx="8208912" cy="468052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539552" y="630932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EBRD: Selected economic indicators data, 26. 11. 2007.</a:t>
            </a:r>
            <a:endParaRPr lang="sk-SK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Table 17: Structure of Economy - Share of Industry (I), Agriculture (A) and</a:t>
            </a:r>
            <a:r>
              <a:rPr lang="sk-SK" sz="2800" dirty="0" smtClean="0"/>
              <a:t> </a:t>
            </a:r>
            <a:r>
              <a:rPr lang="en-US" sz="2800" dirty="0" smtClean="0"/>
              <a:t>Services (S) in % of GDP</a:t>
            </a:r>
            <a:endParaRPr lang="sk-SK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225" t="13360" r="12214" b="10272"/>
          <a:stretch>
            <a:fillRect/>
          </a:stretch>
        </p:blipFill>
        <p:spPr bwMode="auto">
          <a:xfrm>
            <a:off x="467544" y="1556793"/>
            <a:ext cx="8208912" cy="460851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7544" y="6309320"/>
            <a:ext cx="84249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/>
              <a:t>Source: IMF: World Economic Outlook Database,</a:t>
            </a:r>
            <a:r>
              <a:rPr lang="sk-SK" sz="1300" i="1" dirty="0" smtClean="0"/>
              <a:t> http://www.imf.org/external/pubs/ft/weo/2010/02/weodata/index.aspx (9. 10. 2010)</a:t>
            </a:r>
            <a:endParaRPr lang="sk-SK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dirty="0" err="1" smtClean="0"/>
              <a:t>Figure</a:t>
            </a:r>
            <a:r>
              <a:rPr lang="sk-SK" sz="2800" dirty="0" smtClean="0"/>
              <a:t> 10: </a:t>
            </a:r>
            <a:r>
              <a:rPr lang="sk-SK" sz="2800" dirty="0" err="1" smtClean="0"/>
              <a:t>Inflation</a:t>
            </a:r>
            <a:r>
              <a:rPr lang="sk-SK" sz="2800" dirty="0" smtClean="0"/>
              <a:t>, </a:t>
            </a:r>
            <a:r>
              <a:rPr lang="sk-SK" sz="2800" dirty="0" err="1" smtClean="0"/>
              <a:t>Average</a:t>
            </a:r>
            <a:r>
              <a:rPr lang="sk-SK" sz="2800" dirty="0" smtClean="0"/>
              <a:t> </a:t>
            </a:r>
            <a:r>
              <a:rPr lang="sk-SK" sz="2800" dirty="0" err="1" smtClean="0"/>
              <a:t>Consumer</a:t>
            </a:r>
            <a:r>
              <a:rPr lang="sk-SK" sz="2800" dirty="0" smtClean="0"/>
              <a:t> </a:t>
            </a:r>
            <a:r>
              <a:rPr lang="sk-SK" sz="2800" dirty="0" err="1" smtClean="0"/>
              <a:t>Prices</a:t>
            </a:r>
            <a:r>
              <a:rPr lang="sk-SK" sz="2800" dirty="0" smtClean="0"/>
              <a:t> (</a:t>
            </a:r>
            <a:r>
              <a:rPr lang="sk-SK" sz="2800" dirty="0" err="1" smtClean="0"/>
              <a:t>Percentage</a:t>
            </a:r>
            <a:r>
              <a:rPr lang="sk-SK" sz="2800" dirty="0" smtClean="0"/>
              <a:t> </a:t>
            </a:r>
            <a:r>
              <a:rPr lang="sk-SK" sz="2800" dirty="0" err="1" smtClean="0"/>
              <a:t>Change</a:t>
            </a:r>
            <a:r>
              <a:rPr lang="sk-SK" sz="2800" dirty="0" smtClean="0"/>
              <a:t>) 1980-2004</a:t>
            </a:r>
            <a:endParaRPr lang="sk-SK" sz="2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796" t="20210" r="16034" b="11329"/>
          <a:stretch>
            <a:fillRect/>
          </a:stretch>
        </p:blipFill>
        <p:spPr bwMode="auto">
          <a:xfrm>
            <a:off x="539552" y="1556792"/>
            <a:ext cx="8136904" cy="468052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7544" y="6309320"/>
            <a:ext cx="8352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/>
              <a:t>Source: IMF: World Economic Outlook Database,</a:t>
            </a:r>
            <a:r>
              <a:rPr lang="sk-SK" sz="1300" i="1" dirty="0" smtClean="0"/>
              <a:t> http://www.imf.org/external/pubs/ft/weo/2010/02/weodata/index.aspx (9. 10. 2010)</a:t>
            </a:r>
            <a:endParaRPr lang="sk-SK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dirty="0" err="1" smtClean="0"/>
              <a:t>Figure</a:t>
            </a:r>
            <a:r>
              <a:rPr lang="sk-SK" sz="2800" dirty="0" smtClean="0"/>
              <a:t> 11: </a:t>
            </a:r>
            <a:r>
              <a:rPr lang="sk-SK" sz="2800" dirty="0" err="1" smtClean="0"/>
              <a:t>Non-tradable</a:t>
            </a:r>
            <a:r>
              <a:rPr lang="sk-SK" sz="2800" dirty="0" smtClean="0"/>
              <a:t>/</a:t>
            </a:r>
            <a:r>
              <a:rPr lang="sk-SK" sz="2800" dirty="0" err="1" smtClean="0"/>
              <a:t>Tradable</a:t>
            </a:r>
            <a:r>
              <a:rPr lang="sk-SK" sz="2800" dirty="0" smtClean="0"/>
              <a:t> </a:t>
            </a:r>
            <a:r>
              <a:rPr lang="sk-SK" sz="2800" dirty="0" err="1" smtClean="0"/>
              <a:t>Inflation</a:t>
            </a:r>
            <a:r>
              <a:rPr lang="sk-SK" sz="2800" dirty="0" smtClean="0"/>
              <a:t> in </a:t>
            </a:r>
            <a:r>
              <a:rPr lang="sk-SK" sz="2800" dirty="0" err="1" smtClean="0"/>
              <a:t>Hungary</a:t>
            </a:r>
            <a:r>
              <a:rPr lang="sk-SK" sz="2800" dirty="0" smtClean="0"/>
              <a:t> (1991=1)</a:t>
            </a:r>
            <a:endParaRPr lang="sk-SK" sz="2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42" t="18133" r="8236" b="10272"/>
          <a:stretch>
            <a:fillRect/>
          </a:stretch>
        </p:blipFill>
        <p:spPr bwMode="auto">
          <a:xfrm>
            <a:off x="467544" y="1484784"/>
            <a:ext cx="82809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043608" y="6309321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/>
              <a:t>Source: </a:t>
            </a:r>
            <a:r>
              <a:rPr lang="en-US" sz="1400" i="1" dirty="0" err="1" smtClean="0"/>
              <a:t>Halpern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Neményi</a:t>
            </a:r>
            <a:r>
              <a:rPr lang="en-US" sz="1400" i="1" dirty="0" smtClean="0"/>
              <a:t>, Fiscal Foundations of Convergence to the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European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Union</a:t>
            </a:r>
            <a:r>
              <a:rPr lang="sk-SK" sz="1400" i="1" dirty="0" smtClean="0"/>
              <a:t>, 2001. </a:t>
            </a:r>
            <a:endParaRPr lang="sk-SK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400" dirty="0" err="1" smtClean="0"/>
              <a:t>Figure</a:t>
            </a:r>
            <a:r>
              <a:rPr lang="sk-SK" sz="2400" dirty="0" smtClean="0"/>
              <a:t> 12: </a:t>
            </a:r>
            <a:r>
              <a:rPr lang="sk-SK" sz="2400" dirty="0" err="1" smtClean="0"/>
              <a:t>Inflation</a:t>
            </a:r>
            <a:r>
              <a:rPr lang="sk-SK" sz="2400" dirty="0" smtClean="0"/>
              <a:t> (</a:t>
            </a:r>
            <a:r>
              <a:rPr lang="sk-SK" sz="2400" dirty="0" err="1" smtClean="0"/>
              <a:t>Average</a:t>
            </a:r>
            <a:r>
              <a:rPr lang="sk-SK" sz="2400" dirty="0" smtClean="0"/>
              <a:t> </a:t>
            </a:r>
            <a:r>
              <a:rPr lang="sk-SK" sz="2400" dirty="0" err="1" smtClean="0"/>
              <a:t>Percentage</a:t>
            </a:r>
            <a:r>
              <a:rPr lang="sk-SK" sz="2400" dirty="0" smtClean="0"/>
              <a:t> </a:t>
            </a:r>
            <a:r>
              <a:rPr lang="sk-SK" sz="2400" dirty="0" err="1" smtClean="0"/>
              <a:t>Change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CPI) </a:t>
            </a:r>
            <a:r>
              <a:rPr lang="sk-SK" sz="2400" dirty="0" err="1" smtClean="0"/>
              <a:t>Growth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Broad</a:t>
            </a:r>
            <a:r>
              <a:rPr lang="sk-SK" sz="2400" dirty="0" smtClean="0"/>
              <a:t> </a:t>
            </a:r>
            <a:r>
              <a:rPr lang="en-US" sz="2400" dirty="0" smtClean="0"/>
              <a:t>Money Minus Growth of Real GDP</a:t>
            </a:r>
            <a:r>
              <a:rPr lang="sk-SK" sz="2400" dirty="0" smtClean="0"/>
              <a:t> (%) </a:t>
            </a:r>
            <a:br>
              <a:rPr lang="sk-SK" sz="2400" dirty="0" smtClean="0"/>
            </a:br>
            <a:r>
              <a:rPr lang="sk-SK" sz="2400" dirty="0" err="1" smtClean="0"/>
              <a:t>Between</a:t>
            </a:r>
            <a:r>
              <a:rPr lang="sk-SK" sz="2400" dirty="0" smtClean="0"/>
              <a:t> 1993 and 2004</a:t>
            </a:r>
            <a:endParaRPr lang="sk-SK" sz="24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527" t="14535" r="43604" b="19818"/>
          <a:stretch>
            <a:fillRect/>
          </a:stretch>
        </p:blipFill>
        <p:spPr bwMode="auto">
          <a:xfrm>
            <a:off x="683568" y="1628800"/>
            <a:ext cx="7848872" cy="446449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683568" y="6309321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EBRD: Selected economic indicators data, 26.</a:t>
            </a:r>
            <a:r>
              <a:rPr lang="sk-SK" sz="1400" i="1" dirty="0" smtClean="0"/>
              <a:t>11. 2007.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Figure 13: Unemployment Rate (% of Labor Force) 1989-2004</a:t>
            </a:r>
            <a:endParaRPr lang="sk-SK" sz="2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031" t="16542" r="20169" b="11863"/>
          <a:stretch>
            <a:fillRect/>
          </a:stretch>
        </p:blipFill>
        <p:spPr bwMode="auto">
          <a:xfrm>
            <a:off x="539552" y="1628800"/>
            <a:ext cx="8136904" cy="448762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539552" y="6309321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EBRD: Selected economic indicators data, 26. 11. 2007.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Table 18: Exports to CMEA Markets (mil. USD)</a:t>
            </a:r>
            <a:endParaRPr lang="sk-SK" sz="32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225" t="24248" r="4259" b="26106"/>
          <a:stretch>
            <a:fillRect/>
          </a:stretch>
        </p:blipFill>
        <p:spPr bwMode="auto">
          <a:xfrm>
            <a:off x="539552" y="1844824"/>
            <a:ext cx="8136904" cy="381642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7544" y="5877272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</a:t>
            </a:r>
            <a:r>
              <a:rPr lang="sk-SK" sz="1400" i="1" dirty="0" smtClean="0"/>
              <a:t>Jonáš, Ekonomická </a:t>
            </a:r>
            <a:r>
              <a:rPr lang="sk-SK" sz="1400" i="1" dirty="0" err="1" smtClean="0"/>
              <a:t>transformace</a:t>
            </a:r>
            <a:r>
              <a:rPr lang="sk-SK" sz="1400" i="1" dirty="0" smtClean="0"/>
              <a:t> v České </a:t>
            </a:r>
            <a:r>
              <a:rPr lang="sk-SK" sz="1400" i="1" dirty="0" err="1" smtClean="0"/>
              <a:t>republice</a:t>
            </a:r>
            <a:r>
              <a:rPr lang="sk-SK" sz="1400" i="1" dirty="0" smtClean="0"/>
              <a:t>, 1997; </a:t>
            </a:r>
            <a:r>
              <a:rPr lang="sk-SK" sz="1400" i="1" dirty="0" err="1" smtClean="0"/>
              <a:t>own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calculation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Table 19: The Share of the Main Trading Partners in 2003 (in %)</a:t>
            </a:r>
            <a:endParaRPr lang="sk-SK" sz="28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225" t="17915" r="8236" b="14827"/>
          <a:stretch>
            <a:fillRect/>
          </a:stretch>
        </p:blipFill>
        <p:spPr bwMode="auto">
          <a:xfrm>
            <a:off x="539552" y="1700808"/>
            <a:ext cx="8064896" cy="439248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611560" y="6237313"/>
            <a:ext cx="7992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/>
              <a:t>Source: </a:t>
            </a:r>
            <a:r>
              <a:rPr lang="sk-SK" sz="1300" i="1" dirty="0" err="1" smtClean="0"/>
              <a:t>Hungarian</a:t>
            </a:r>
            <a:r>
              <a:rPr lang="sk-SK" sz="1300" i="1" dirty="0" smtClean="0"/>
              <a:t> </a:t>
            </a:r>
            <a:r>
              <a:rPr lang="sk-SK" sz="1300" i="1" dirty="0" err="1" smtClean="0"/>
              <a:t>Central</a:t>
            </a:r>
            <a:r>
              <a:rPr lang="sk-SK" sz="1300" i="1" dirty="0" smtClean="0"/>
              <a:t> </a:t>
            </a:r>
            <a:r>
              <a:rPr lang="sk-SK" sz="1300" i="1" dirty="0" err="1" smtClean="0"/>
              <a:t>Statistical</a:t>
            </a:r>
            <a:r>
              <a:rPr lang="sk-SK" sz="1300" i="1" dirty="0" smtClean="0"/>
              <a:t> Office, http://statinfo.ksh.hu/Statinfo/themeSelector.jsp?page=2&amp;szst=QKT (29.12.2010)</a:t>
            </a:r>
            <a:endParaRPr lang="sk-SK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Figure 14: Exports and Imports as Percentage of GDP in Hungary and Poland</a:t>
            </a:r>
            <a:r>
              <a:rPr lang="sk-SK" sz="2800" dirty="0" smtClean="0"/>
              <a:t> (in %)</a:t>
            </a:r>
            <a:endParaRPr lang="sk-SK" sz="28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225" t="14770" r="17186" b="10001"/>
          <a:stretch>
            <a:fillRect/>
          </a:stretch>
        </p:blipFill>
        <p:spPr bwMode="auto">
          <a:xfrm>
            <a:off x="467544" y="1556792"/>
            <a:ext cx="8208912" cy="468052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95536" y="6365557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The World Bank, Doing Business, www.doingbusiness.org, 1.12.2010</a:t>
            </a:r>
            <a:endParaRPr lang="sk-SK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Figure 15: Current Account to GDP (%) 1990 – 2004</a:t>
            </a:r>
            <a:endParaRPr lang="sk-SK" sz="28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022" t="18133" r="5992" b="8681"/>
          <a:stretch>
            <a:fillRect/>
          </a:stretch>
        </p:blipFill>
        <p:spPr bwMode="auto">
          <a:xfrm>
            <a:off x="467544" y="1484784"/>
            <a:ext cx="8136904" cy="468052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95536" y="6237312"/>
            <a:ext cx="84249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/>
              <a:t>Source: IMF: World Economic Outlook Database,</a:t>
            </a:r>
            <a:r>
              <a:rPr lang="sk-SK" sz="1300" i="1" dirty="0" smtClean="0"/>
              <a:t> http://www.imf.org/external/pubs/ft/weo/2010/02/weodata/index.aspx (9. 10. 2010)</a:t>
            </a:r>
            <a:endParaRPr lang="sk-SK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sk-SK" dirty="0" err="1" smtClean="0">
                <a:solidFill>
                  <a:srgbClr val="16AF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Economic</a:t>
            </a:r>
            <a:r>
              <a:rPr lang="sk-SK" dirty="0" smtClean="0">
                <a:solidFill>
                  <a:srgbClr val="16AF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16AF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situation</a:t>
            </a:r>
            <a:r>
              <a:rPr lang="sk-SK" dirty="0" smtClean="0">
                <a:solidFill>
                  <a:srgbClr val="16AF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I.</a:t>
            </a:r>
            <a:endParaRPr lang="sk-SK" dirty="0">
              <a:solidFill>
                <a:srgbClr val="16AF0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328592"/>
          </a:xfrm>
        </p:spPr>
        <p:txBody>
          <a:bodyPr>
            <a:normAutofit/>
          </a:bodyPr>
          <a:lstStyle/>
          <a:p>
            <a:r>
              <a:rPr lang="sk-SK" sz="2400" b="1" dirty="0" err="1" smtClean="0"/>
              <a:t>Centrally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planned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system</a:t>
            </a:r>
            <a:r>
              <a:rPr lang="sk-SK" sz="2400" b="1" dirty="0" smtClean="0"/>
              <a:t> (</a:t>
            </a:r>
            <a:r>
              <a:rPr lang="sk-SK" sz="2400" b="1" dirty="0" err="1" smtClean="0"/>
              <a:t>after</a:t>
            </a:r>
            <a:r>
              <a:rPr lang="sk-SK" sz="2400" b="1" dirty="0" smtClean="0"/>
              <a:t> WWII)</a:t>
            </a:r>
          </a:p>
          <a:p>
            <a:pPr lvl="1"/>
            <a:r>
              <a:rPr lang="sk-SK" sz="2200" dirty="0" err="1" smtClean="0"/>
              <a:t>Similar</a:t>
            </a:r>
            <a:r>
              <a:rPr lang="sk-SK" sz="2200" dirty="0" smtClean="0"/>
              <a:t> </a:t>
            </a:r>
            <a:r>
              <a:rPr lang="sk-SK" sz="2200" dirty="0" err="1" smtClean="0"/>
              <a:t>basis</a:t>
            </a:r>
            <a:r>
              <a:rPr lang="sk-SK" sz="2200" dirty="0" smtClean="0"/>
              <a:t> </a:t>
            </a:r>
            <a:r>
              <a:rPr lang="sk-SK" sz="2200" dirty="0" err="1" smtClean="0"/>
              <a:t>but</a:t>
            </a:r>
            <a:r>
              <a:rPr lang="sk-SK" sz="2200" dirty="0" smtClean="0"/>
              <a:t> </a:t>
            </a:r>
            <a:r>
              <a:rPr lang="sk-SK" sz="2200" dirty="0" err="1" smtClean="0"/>
              <a:t>less</a:t>
            </a:r>
            <a:r>
              <a:rPr lang="sk-SK" sz="2200" dirty="0" smtClean="0"/>
              <a:t> </a:t>
            </a:r>
            <a:r>
              <a:rPr lang="sk-SK" sz="2200" dirty="0" err="1" smtClean="0"/>
              <a:t>tough</a:t>
            </a:r>
            <a:r>
              <a:rPr lang="sk-SK" sz="2200" dirty="0" smtClean="0"/>
              <a:t> </a:t>
            </a:r>
            <a:r>
              <a:rPr lang="sk-SK" sz="2200" dirty="0" err="1" smtClean="0"/>
              <a:t>regime</a:t>
            </a:r>
            <a:endParaRPr lang="sk-SK" sz="2200" dirty="0" smtClean="0"/>
          </a:p>
          <a:p>
            <a:pPr lvl="1"/>
            <a:r>
              <a:rPr lang="sk-SK" sz="2200" dirty="0" smtClean="0"/>
              <a:t>More </a:t>
            </a:r>
            <a:r>
              <a:rPr lang="sk-SK" sz="2200" dirty="0" err="1" smtClean="0"/>
              <a:t>evident</a:t>
            </a:r>
            <a:r>
              <a:rPr lang="sk-SK" sz="2200" dirty="0" smtClean="0"/>
              <a:t> </a:t>
            </a:r>
            <a:r>
              <a:rPr lang="sk-SK" sz="2200" dirty="0" err="1" smtClean="0"/>
              <a:t>differences</a:t>
            </a:r>
            <a:r>
              <a:rPr lang="sk-SK" sz="2200" dirty="0" smtClean="0"/>
              <a:t> </a:t>
            </a:r>
            <a:r>
              <a:rPr lang="sk-SK" sz="2200" dirty="0" err="1" smtClean="0"/>
              <a:t>after</a:t>
            </a:r>
            <a:r>
              <a:rPr lang="sk-SK" sz="2200" dirty="0" smtClean="0"/>
              <a:t>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reforms</a:t>
            </a:r>
            <a:r>
              <a:rPr lang="sk-SK" sz="2200" dirty="0" smtClean="0"/>
              <a:t> </a:t>
            </a:r>
            <a:r>
              <a:rPr lang="sk-SK" sz="2200" dirty="0" err="1" smtClean="0"/>
              <a:t>of</a:t>
            </a:r>
            <a:r>
              <a:rPr lang="sk-SK" sz="2200" dirty="0" smtClean="0"/>
              <a:t> 1968</a:t>
            </a:r>
          </a:p>
          <a:p>
            <a:pPr lvl="1"/>
            <a:endParaRPr lang="sk-SK" sz="400" b="1" dirty="0" smtClean="0"/>
          </a:p>
          <a:p>
            <a:r>
              <a:rPr lang="sk-SK" sz="2400" b="1" dirty="0" smtClean="0">
                <a:solidFill>
                  <a:srgbClr val="16AF01"/>
                </a:solidFill>
              </a:rPr>
              <a:t>New </a:t>
            </a:r>
            <a:r>
              <a:rPr lang="sk-SK" sz="2400" b="1" dirty="0" err="1" smtClean="0">
                <a:solidFill>
                  <a:srgbClr val="16AF01"/>
                </a:solidFill>
              </a:rPr>
              <a:t>Economic</a:t>
            </a:r>
            <a:r>
              <a:rPr lang="sk-SK" sz="2400" b="1" dirty="0" smtClean="0">
                <a:solidFill>
                  <a:srgbClr val="16AF01"/>
                </a:solidFill>
              </a:rPr>
              <a:t> </a:t>
            </a:r>
            <a:r>
              <a:rPr lang="sk-SK" sz="2400" b="1" dirty="0" err="1" smtClean="0">
                <a:solidFill>
                  <a:srgbClr val="16AF01"/>
                </a:solidFill>
              </a:rPr>
              <a:t>Mechanism</a:t>
            </a:r>
            <a:r>
              <a:rPr lang="sk-SK" sz="2400" b="1" dirty="0" smtClean="0">
                <a:solidFill>
                  <a:srgbClr val="16AF01"/>
                </a:solidFill>
              </a:rPr>
              <a:t> (1968)</a:t>
            </a:r>
          </a:p>
          <a:p>
            <a:pPr lvl="1"/>
            <a:r>
              <a:rPr lang="sk-SK" sz="2200" dirty="0" err="1" smtClean="0"/>
              <a:t>Certain</a:t>
            </a:r>
            <a:r>
              <a:rPr lang="sk-SK" sz="2200" dirty="0" smtClean="0"/>
              <a:t> </a:t>
            </a:r>
            <a:r>
              <a:rPr lang="en-US" sz="2200" b="1" dirty="0" smtClean="0"/>
              <a:t>decentralization </a:t>
            </a:r>
            <a:r>
              <a:rPr lang="en-US" sz="2200" dirty="0" smtClean="0"/>
              <a:t>of the decision-making process</a:t>
            </a:r>
            <a:r>
              <a:rPr lang="sk-SK" sz="2200" dirty="0" smtClean="0"/>
              <a:t> (</a:t>
            </a:r>
            <a:r>
              <a:rPr lang="sk-SK" sz="2200" dirty="0" err="1" smtClean="0"/>
              <a:t>from</a:t>
            </a:r>
            <a:r>
              <a:rPr lang="sk-SK" sz="2200" dirty="0" smtClean="0"/>
              <a:t> centre to </a:t>
            </a:r>
            <a:r>
              <a:rPr lang="sk-SK" sz="2200" dirty="0" err="1" smtClean="0"/>
              <a:t>companies</a:t>
            </a:r>
            <a:r>
              <a:rPr lang="sk-SK" sz="2200" dirty="0" smtClean="0"/>
              <a:t>)</a:t>
            </a:r>
          </a:p>
          <a:p>
            <a:pPr lvl="1"/>
            <a:r>
              <a:rPr lang="sk-SK" sz="2200" dirty="0" err="1" smtClean="0"/>
              <a:t>Increasing</a:t>
            </a:r>
            <a:r>
              <a:rPr lang="sk-SK" sz="2200" dirty="0" smtClean="0"/>
              <a:t> </a:t>
            </a:r>
            <a:r>
              <a:rPr lang="sk-SK" sz="2200" dirty="0" err="1" smtClean="0"/>
              <a:t>responsibility</a:t>
            </a:r>
            <a:r>
              <a:rPr lang="sk-SK" sz="2200" dirty="0" smtClean="0"/>
              <a:t> </a:t>
            </a:r>
            <a:r>
              <a:rPr lang="sk-SK" sz="2200" dirty="0" err="1" smtClean="0"/>
              <a:t>of</a:t>
            </a:r>
            <a:r>
              <a:rPr lang="sk-SK" sz="2200" dirty="0" smtClean="0"/>
              <a:t> </a:t>
            </a:r>
            <a:r>
              <a:rPr lang="sk-SK" sz="2200" dirty="0" err="1" smtClean="0"/>
              <a:t>firms</a:t>
            </a:r>
            <a:r>
              <a:rPr lang="sk-SK" sz="2200" dirty="0" smtClean="0"/>
              <a:t> (</a:t>
            </a:r>
            <a:r>
              <a:rPr lang="sk-SK" sz="2200" i="1" dirty="0" smtClean="0"/>
              <a:t>p, w, i</a:t>
            </a:r>
            <a:r>
              <a:rPr lang="sk-SK" sz="2200" dirty="0" smtClean="0"/>
              <a:t>)</a:t>
            </a:r>
          </a:p>
          <a:p>
            <a:pPr lvl="1"/>
            <a:endParaRPr lang="sk-SK" sz="400" dirty="0" smtClean="0"/>
          </a:p>
          <a:p>
            <a:r>
              <a:rPr lang="sk-SK" sz="2400" b="1" dirty="0" err="1" smtClean="0"/>
              <a:t>Measures</a:t>
            </a:r>
            <a:r>
              <a:rPr lang="sk-SK" sz="2400" b="1" dirty="0" smtClean="0"/>
              <a:t> in </a:t>
            </a:r>
            <a:r>
              <a:rPr lang="sk-SK" sz="2400" b="1" dirty="0" err="1" smtClean="0"/>
              <a:t>external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sector</a:t>
            </a:r>
            <a:endParaRPr lang="sk-SK" sz="2400" b="1" dirty="0" smtClean="0"/>
          </a:p>
          <a:p>
            <a:pPr lvl="1"/>
            <a:r>
              <a:rPr lang="sk-SK" sz="2200" dirty="0" err="1" smtClean="0"/>
              <a:t>Permission</a:t>
            </a:r>
            <a:r>
              <a:rPr lang="sk-SK" sz="2200" dirty="0" smtClean="0"/>
              <a:t> </a:t>
            </a:r>
            <a:r>
              <a:rPr lang="sk-SK" sz="2200" dirty="0" err="1" smtClean="0"/>
              <a:t>of</a:t>
            </a:r>
            <a:r>
              <a:rPr lang="sk-SK" sz="2200" dirty="0" smtClean="0"/>
              <a:t> </a:t>
            </a:r>
            <a:r>
              <a:rPr lang="sk-SK" sz="2200" b="1" dirty="0" smtClean="0"/>
              <a:t>FDI</a:t>
            </a:r>
            <a:r>
              <a:rPr lang="sk-SK" sz="2200" dirty="0" smtClean="0"/>
              <a:t> (1980s)</a:t>
            </a:r>
          </a:p>
          <a:p>
            <a:pPr lvl="1"/>
            <a:r>
              <a:rPr lang="sk-SK" sz="2200" dirty="0" err="1" smtClean="0"/>
              <a:t>Unification</a:t>
            </a:r>
            <a:r>
              <a:rPr lang="sk-SK" sz="2200" dirty="0" smtClean="0"/>
              <a:t> </a:t>
            </a:r>
            <a:r>
              <a:rPr lang="sk-SK" sz="2200" dirty="0" err="1" smtClean="0"/>
              <a:t>of</a:t>
            </a:r>
            <a:r>
              <a:rPr lang="sk-SK" sz="2200" dirty="0" smtClean="0"/>
              <a:t>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b="1" dirty="0" err="1" smtClean="0"/>
              <a:t>exchange</a:t>
            </a:r>
            <a:r>
              <a:rPr lang="sk-SK" sz="2200" b="1" dirty="0" smtClean="0"/>
              <a:t> rate </a:t>
            </a:r>
            <a:r>
              <a:rPr lang="sk-SK" sz="2200" dirty="0" smtClean="0"/>
              <a:t>(1981)</a:t>
            </a:r>
          </a:p>
          <a:p>
            <a:pPr lvl="1"/>
            <a:r>
              <a:rPr lang="sk-SK" sz="2200" dirty="0" err="1" smtClean="0"/>
              <a:t>Trade</a:t>
            </a:r>
            <a:r>
              <a:rPr lang="sk-SK" sz="2200" dirty="0" smtClean="0"/>
              <a:t> in </a:t>
            </a:r>
            <a:r>
              <a:rPr lang="sk-SK" sz="2200" b="1" dirty="0" err="1" smtClean="0"/>
              <a:t>convertible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currencies</a:t>
            </a:r>
            <a:r>
              <a:rPr lang="sk-SK" sz="2200" b="1" dirty="0" smtClean="0"/>
              <a:t> </a:t>
            </a:r>
            <a:r>
              <a:rPr lang="sk-SK" sz="2200" dirty="0" err="1" smtClean="0"/>
              <a:t>for</a:t>
            </a:r>
            <a:r>
              <a:rPr lang="sk-SK" sz="2200" dirty="0" smtClean="0"/>
              <a:t> </a:t>
            </a:r>
            <a:r>
              <a:rPr lang="sk-SK" sz="2200" dirty="0" err="1" smtClean="0"/>
              <a:t>enterprises</a:t>
            </a:r>
            <a:endParaRPr lang="sk-SK" sz="2200" dirty="0" smtClean="0"/>
          </a:p>
          <a:p>
            <a:pPr lvl="1"/>
            <a:r>
              <a:rPr lang="sk-SK" sz="2200" dirty="0" err="1" smtClean="0"/>
              <a:t>Membership</a:t>
            </a:r>
            <a:r>
              <a:rPr lang="sk-SK" sz="2200" dirty="0" smtClean="0"/>
              <a:t> in </a:t>
            </a:r>
            <a:r>
              <a:rPr lang="sk-SK" sz="2200" b="1" dirty="0" smtClean="0"/>
              <a:t>IMF</a:t>
            </a:r>
            <a:r>
              <a:rPr lang="sk-SK" sz="2200" dirty="0" smtClean="0"/>
              <a:t> (1988)</a:t>
            </a:r>
          </a:p>
          <a:p>
            <a:endParaRPr lang="sk-SK" dirty="0" smtClean="0"/>
          </a:p>
          <a:p>
            <a:endParaRPr lang="sk-SK" sz="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Figure 16: Cumulative FDI Inflows per Capita 1990-2004 in USD</a:t>
            </a:r>
            <a:endParaRPr lang="sk-SK" sz="2800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557" t="19870" r="24348" b="6325"/>
          <a:stretch>
            <a:fillRect/>
          </a:stretch>
        </p:blipFill>
        <p:spPr bwMode="auto">
          <a:xfrm>
            <a:off x="467544" y="1412776"/>
            <a:ext cx="8208912" cy="475252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395536" y="6237312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EBRD: Selected economic indicators data, 26. 11. 2007.</a:t>
            </a:r>
            <a:endParaRPr lang="sk-SK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850106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Table 20: FDI in the Czech Republic and Hungary 1990 – 2000 in $ per Person</a:t>
            </a:r>
            <a:endParaRPr lang="sk-SK" sz="2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47249" r="6391" b="27236"/>
          <a:stretch>
            <a:fillRect/>
          </a:stretch>
        </p:blipFill>
        <p:spPr bwMode="auto">
          <a:xfrm>
            <a:off x="467544" y="1196752"/>
            <a:ext cx="8214239" cy="1800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95536" y="3068960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</a:t>
            </a:r>
            <a:r>
              <a:rPr lang="sk-SK" sz="1400" i="1" dirty="0" smtClean="0"/>
              <a:t>: </a:t>
            </a:r>
            <a:r>
              <a:rPr lang="sk-SK" sz="1400" i="1" dirty="0" err="1" smtClean="0"/>
              <a:t>Srholec</a:t>
            </a:r>
            <a:r>
              <a:rPr lang="sk-SK" sz="1400" i="1" dirty="0" smtClean="0"/>
              <a:t>, Vybrané aspekty makroekonomického vývoje v Maďarsku po </a:t>
            </a:r>
            <a:r>
              <a:rPr lang="sk-SK" sz="1400" i="1" dirty="0" err="1" smtClean="0"/>
              <a:t>roce</a:t>
            </a:r>
            <a:r>
              <a:rPr lang="sk-SK" sz="1400" i="1" dirty="0" smtClean="0"/>
              <a:t> 1995, 2001</a:t>
            </a:r>
            <a:r>
              <a:rPr lang="en-US" sz="1400" i="1" dirty="0" smtClean="0"/>
              <a:t>.</a:t>
            </a:r>
            <a:endParaRPr lang="sk-SK" sz="13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 l="10922" t="39689" r="8754" b="34796"/>
          <a:stretch>
            <a:fillRect/>
          </a:stretch>
        </p:blipFill>
        <p:spPr bwMode="auto">
          <a:xfrm>
            <a:off x="467544" y="4509120"/>
            <a:ext cx="8208912" cy="160111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67544" y="3573016"/>
            <a:ext cx="829126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20: </a:t>
            </a:r>
            <a:r>
              <a:rPr lang="en-US" sz="2200" b="1" dirty="0" smtClean="0"/>
              <a:t>Share of Foreign Companies in Industrial Sector at the End of the 1990s</a:t>
            </a:r>
            <a:endParaRPr kumimoji="0" lang="sk-SK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67544" y="6165304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</a:t>
            </a:r>
            <a:r>
              <a:rPr lang="sk-SK" sz="1400" i="1" dirty="0" smtClean="0"/>
              <a:t>: </a:t>
            </a:r>
            <a:r>
              <a:rPr lang="en-US" sz="1400" i="1" dirty="0" err="1" smtClean="0"/>
              <a:t>Berend</a:t>
            </a:r>
            <a:r>
              <a:rPr lang="en-US" sz="1400" i="1" dirty="0" smtClean="0"/>
              <a:t>, From the Soviet Bloc to the European Union, 2009</a:t>
            </a:r>
            <a:endParaRPr lang="sk-SK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2736"/>
          </a:xfrm>
        </p:spPr>
        <p:txBody>
          <a:bodyPr/>
          <a:lstStyle/>
          <a:p>
            <a:r>
              <a:rPr lang="sk-SK" dirty="0" err="1" smtClean="0"/>
              <a:t>Conclusions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184576"/>
          </a:xfrm>
        </p:spPr>
        <p:txBody>
          <a:bodyPr>
            <a:normAutofit fontScale="85000" lnSpcReduction="20000"/>
          </a:bodyPr>
          <a:lstStyle/>
          <a:p>
            <a:pPr lvl="1"/>
            <a:endParaRPr lang="sk-SK" sz="1100" dirty="0" smtClean="0"/>
          </a:p>
          <a:p>
            <a:r>
              <a:rPr lang="sk-SK" sz="3000" b="1" dirty="0" smtClean="0">
                <a:solidFill>
                  <a:srgbClr val="16AF01"/>
                </a:solidFill>
              </a:rPr>
              <a:t> S</a:t>
            </a:r>
            <a:r>
              <a:rPr lang="en-US" sz="3000" b="1" dirty="0" err="1" smtClean="0">
                <a:solidFill>
                  <a:srgbClr val="16AF01"/>
                </a:solidFill>
              </a:rPr>
              <a:t>uccess</a:t>
            </a:r>
            <a:r>
              <a:rPr lang="sk-SK" sz="3000" b="1" dirty="0" err="1" smtClean="0">
                <a:solidFill>
                  <a:srgbClr val="16AF01"/>
                </a:solidFill>
              </a:rPr>
              <a:t>ful</a:t>
            </a:r>
            <a:r>
              <a:rPr lang="sk-SK" sz="3000" b="1" dirty="0" smtClean="0">
                <a:solidFill>
                  <a:srgbClr val="16AF01"/>
                </a:solidFill>
              </a:rPr>
              <a:t> </a:t>
            </a:r>
            <a:r>
              <a:rPr lang="sk-SK" sz="3000" b="1" dirty="0" err="1" smtClean="0">
                <a:solidFill>
                  <a:srgbClr val="16AF01"/>
                </a:solidFill>
              </a:rPr>
              <a:t>results</a:t>
            </a:r>
            <a:endParaRPr lang="en-US" sz="3000" b="1" dirty="0" smtClean="0">
              <a:solidFill>
                <a:srgbClr val="16AF01"/>
              </a:solidFill>
            </a:endParaRPr>
          </a:p>
          <a:p>
            <a:pPr lvl="1"/>
            <a:r>
              <a:rPr lang="sk-SK" sz="2600" b="1" dirty="0" err="1" smtClean="0"/>
              <a:t>change</a:t>
            </a:r>
            <a:r>
              <a:rPr lang="sk-SK" sz="2600" dirty="0" smtClean="0"/>
              <a:t> </a:t>
            </a:r>
            <a:r>
              <a:rPr lang="sk-SK" sz="2600" b="1" dirty="0" err="1" smtClean="0"/>
              <a:t>of</a:t>
            </a:r>
            <a:r>
              <a:rPr lang="sk-SK" sz="2600" dirty="0" smtClean="0"/>
              <a:t> </a:t>
            </a:r>
            <a:r>
              <a:rPr lang="sk-SK" sz="2600" dirty="0" err="1" smtClean="0"/>
              <a:t>overall</a:t>
            </a:r>
            <a:r>
              <a:rPr lang="sk-SK" sz="2600" dirty="0" smtClean="0"/>
              <a:t> </a:t>
            </a:r>
            <a:r>
              <a:rPr lang="sk-SK" sz="2600" dirty="0" err="1" smtClean="0"/>
              <a:t>economic</a:t>
            </a:r>
            <a:r>
              <a:rPr lang="sk-SK" sz="2600" dirty="0" smtClean="0"/>
              <a:t> </a:t>
            </a:r>
            <a:r>
              <a:rPr lang="sk-SK" sz="2600" b="1" dirty="0" err="1" smtClean="0"/>
              <a:t>framework</a:t>
            </a:r>
            <a:r>
              <a:rPr lang="sk-SK" sz="2600" dirty="0" smtClean="0"/>
              <a:t> and </a:t>
            </a:r>
            <a:r>
              <a:rPr lang="en-US" sz="2600" dirty="0" smtClean="0"/>
              <a:t> </a:t>
            </a:r>
            <a:r>
              <a:rPr lang="sk-SK" sz="2600" b="1" dirty="0" err="1" smtClean="0"/>
              <a:t>membership</a:t>
            </a:r>
            <a:r>
              <a:rPr lang="sk-SK" sz="2600" b="1" dirty="0" smtClean="0"/>
              <a:t> in EU</a:t>
            </a:r>
          </a:p>
          <a:p>
            <a:pPr lvl="1"/>
            <a:r>
              <a:rPr lang="sk-SK" sz="2600" dirty="0" err="1" smtClean="0"/>
              <a:t>almost</a:t>
            </a:r>
            <a:r>
              <a:rPr lang="sk-SK" sz="2600" dirty="0" smtClean="0"/>
              <a:t> </a:t>
            </a:r>
            <a:r>
              <a:rPr lang="sk-SK" sz="2600" dirty="0" err="1" smtClean="0"/>
              <a:t>duble</a:t>
            </a:r>
            <a:r>
              <a:rPr lang="sk-SK" sz="2600" dirty="0" smtClean="0"/>
              <a:t> </a:t>
            </a:r>
            <a:r>
              <a:rPr lang="sk-SK" sz="2600" b="1" dirty="0" err="1" smtClean="0"/>
              <a:t>increase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of</a:t>
            </a:r>
            <a:r>
              <a:rPr lang="sk-SK" sz="2600" b="1" dirty="0" smtClean="0"/>
              <a:t> GDP </a:t>
            </a:r>
            <a:r>
              <a:rPr lang="sk-SK" sz="2600" b="1" dirty="0" err="1" smtClean="0"/>
              <a:t>p.c</a:t>
            </a:r>
            <a:r>
              <a:rPr lang="sk-SK" sz="2600" b="1" dirty="0" smtClean="0"/>
              <a:t>.</a:t>
            </a:r>
          </a:p>
          <a:p>
            <a:pPr lvl="1"/>
            <a:r>
              <a:rPr lang="sk-SK" sz="2600" dirty="0" err="1" smtClean="0"/>
              <a:t>establishment</a:t>
            </a:r>
            <a:r>
              <a:rPr lang="sk-SK" sz="2600" dirty="0" smtClean="0"/>
              <a:t> </a:t>
            </a:r>
            <a:r>
              <a:rPr lang="sk-SK" sz="2600" dirty="0" err="1" smtClean="0"/>
              <a:t>of</a:t>
            </a:r>
            <a:r>
              <a:rPr lang="sk-SK" sz="2600" dirty="0" smtClean="0"/>
              <a:t> </a:t>
            </a:r>
            <a:r>
              <a:rPr lang="sk-SK" sz="2600" dirty="0" err="1" smtClean="0"/>
              <a:t>positive</a:t>
            </a:r>
            <a:r>
              <a:rPr lang="sk-SK" sz="2600" dirty="0" smtClean="0"/>
              <a:t> </a:t>
            </a:r>
            <a:r>
              <a:rPr lang="sk-SK" sz="2600" b="1" dirty="0" err="1" smtClean="0"/>
              <a:t>growing</a:t>
            </a:r>
            <a:r>
              <a:rPr lang="sk-SK" sz="2600" b="1" dirty="0" smtClean="0"/>
              <a:t> trend </a:t>
            </a:r>
          </a:p>
          <a:p>
            <a:pPr lvl="1"/>
            <a:r>
              <a:rPr lang="sk-SK" sz="2600" b="1" dirty="0" err="1" smtClean="0"/>
              <a:t>catching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up</a:t>
            </a:r>
            <a:r>
              <a:rPr lang="sk-SK" sz="2600" b="1" dirty="0" smtClean="0"/>
              <a:t>  </a:t>
            </a:r>
            <a:r>
              <a:rPr lang="sk-SK" sz="2600" dirty="0" err="1" smtClean="0"/>
              <a:t>with</a:t>
            </a:r>
            <a:r>
              <a:rPr lang="sk-SK" sz="2600" dirty="0" smtClean="0"/>
              <a:t> </a:t>
            </a:r>
            <a:r>
              <a:rPr lang="sk-SK" sz="2600" dirty="0" err="1" smtClean="0"/>
              <a:t>developed</a:t>
            </a:r>
            <a:r>
              <a:rPr lang="sk-SK" sz="2600" dirty="0" smtClean="0"/>
              <a:t> </a:t>
            </a:r>
            <a:r>
              <a:rPr lang="sk-SK" sz="2600" dirty="0" err="1" smtClean="0"/>
              <a:t>countries</a:t>
            </a:r>
            <a:endParaRPr lang="sk-SK" sz="2600" dirty="0" smtClean="0"/>
          </a:p>
          <a:p>
            <a:pPr lvl="1"/>
            <a:r>
              <a:rPr lang="sk-SK" sz="2600" dirty="0" err="1" smtClean="0"/>
              <a:t>rising</a:t>
            </a:r>
            <a:r>
              <a:rPr lang="sk-SK" sz="2600" dirty="0" smtClean="0"/>
              <a:t> </a:t>
            </a:r>
            <a:r>
              <a:rPr lang="sk-SK" sz="2600" b="1" dirty="0" err="1" smtClean="0"/>
              <a:t>competitiveness</a:t>
            </a:r>
            <a:r>
              <a:rPr lang="sk-SK" sz="2600" b="1" dirty="0" smtClean="0"/>
              <a:t> </a:t>
            </a:r>
            <a:r>
              <a:rPr lang="sk-SK" sz="2600" dirty="0" err="1" smtClean="0"/>
              <a:t>of</a:t>
            </a:r>
            <a:r>
              <a:rPr lang="sk-SK" sz="2600" dirty="0" smtClean="0"/>
              <a:t> </a:t>
            </a:r>
            <a:r>
              <a:rPr lang="sk-SK" sz="2600" dirty="0" err="1" smtClean="0"/>
              <a:t>Hungarian</a:t>
            </a:r>
            <a:r>
              <a:rPr lang="sk-SK" sz="2600" dirty="0" smtClean="0"/>
              <a:t> </a:t>
            </a:r>
            <a:r>
              <a:rPr lang="sk-SK" sz="2600" dirty="0" err="1" smtClean="0"/>
              <a:t>companies</a:t>
            </a:r>
            <a:r>
              <a:rPr lang="sk-SK" sz="2600" dirty="0" smtClean="0"/>
              <a:t> </a:t>
            </a:r>
          </a:p>
          <a:p>
            <a:pPr lvl="1"/>
            <a:endParaRPr lang="en-US" sz="1400" b="1" dirty="0" smtClean="0"/>
          </a:p>
          <a:p>
            <a:r>
              <a:rPr lang="sk-SK" sz="3000" b="1" dirty="0" err="1" smtClean="0">
                <a:solidFill>
                  <a:srgbClr val="FF0000"/>
                </a:solidFill>
              </a:rPr>
              <a:t>Troubles</a:t>
            </a:r>
            <a:r>
              <a:rPr lang="sk-SK" sz="3000" b="1" dirty="0" smtClean="0">
                <a:solidFill>
                  <a:srgbClr val="FF0000"/>
                </a:solidFill>
              </a:rPr>
              <a:t>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lvl="1"/>
            <a:r>
              <a:rPr lang="sk-SK" dirty="0" smtClean="0"/>
              <a:t> </a:t>
            </a:r>
            <a:r>
              <a:rPr lang="sk-SK" sz="2600" b="1" dirty="0" err="1" smtClean="0"/>
              <a:t>transformation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recession</a:t>
            </a:r>
            <a:endParaRPr lang="sk-SK" sz="2600" dirty="0" smtClean="0"/>
          </a:p>
          <a:p>
            <a:pPr lvl="1"/>
            <a:r>
              <a:rPr lang="sk-SK" sz="2600" dirty="0" err="1" smtClean="0"/>
              <a:t>half-hearted</a:t>
            </a:r>
            <a:r>
              <a:rPr lang="sk-SK" sz="2600" dirty="0" smtClean="0"/>
              <a:t> </a:t>
            </a:r>
            <a:r>
              <a:rPr lang="sk-SK" sz="2600" dirty="0" err="1" smtClean="0"/>
              <a:t>economic</a:t>
            </a:r>
            <a:r>
              <a:rPr lang="sk-SK" sz="2600" dirty="0" smtClean="0"/>
              <a:t> </a:t>
            </a:r>
            <a:r>
              <a:rPr lang="sk-SK" sz="2600" dirty="0" err="1" smtClean="0"/>
              <a:t>reforms</a:t>
            </a:r>
            <a:r>
              <a:rPr lang="sk-SK" sz="2600" dirty="0" smtClean="0"/>
              <a:t>  - &gt; </a:t>
            </a:r>
            <a:r>
              <a:rPr lang="sk-SK" sz="2600" b="1" dirty="0" err="1" smtClean="0"/>
              <a:t>economic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imbalances</a:t>
            </a:r>
            <a:endParaRPr lang="sk-SK" sz="2600" b="1" dirty="0" smtClean="0"/>
          </a:p>
          <a:p>
            <a:pPr lvl="1"/>
            <a:r>
              <a:rPr lang="sk-SK" sz="2600" dirty="0" smtClean="0"/>
              <a:t> </a:t>
            </a:r>
            <a:r>
              <a:rPr lang="sk-SK" sz="2600" b="1" dirty="0" err="1" smtClean="0"/>
              <a:t>sources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of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future</a:t>
            </a:r>
            <a:r>
              <a:rPr lang="sk-SK" sz="2600" b="1" dirty="0" smtClean="0"/>
              <a:t> </a:t>
            </a:r>
            <a:r>
              <a:rPr lang="sk-SK" sz="2600" dirty="0" err="1" smtClean="0"/>
              <a:t>economic</a:t>
            </a:r>
            <a:r>
              <a:rPr lang="sk-SK" sz="2600" dirty="0" smtClean="0"/>
              <a:t> </a:t>
            </a:r>
            <a:r>
              <a:rPr lang="sk-SK" sz="2600" b="1" dirty="0" err="1" smtClean="0"/>
              <a:t>problems</a:t>
            </a:r>
            <a:r>
              <a:rPr lang="sk-SK" sz="2600" b="1" dirty="0" smtClean="0"/>
              <a:t> </a:t>
            </a:r>
          </a:p>
          <a:p>
            <a:pPr lvl="1"/>
            <a:endParaRPr lang="sk-SK" sz="1300" b="1" dirty="0" smtClean="0"/>
          </a:p>
          <a:p>
            <a:pPr lvl="1" algn="r">
              <a:buNone/>
            </a:pPr>
            <a:r>
              <a:rPr lang="sk-SK" sz="3000" b="1" dirty="0" smtClean="0">
                <a:solidFill>
                  <a:srgbClr val="16AF01"/>
                </a:solidFill>
              </a:rPr>
              <a:t>T</a:t>
            </a:r>
            <a:r>
              <a:rPr lang="en-US" sz="3000" b="1" dirty="0" smtClean="0">
                <a:solidFill>
                  <a:srgbClr val="16AF01"/>
                </a:solidFill>
              </a:rPr>
              <a:t>he main goal</a:t>
            </a:r>
            <a:r>
              <a:rPr lang="sk-SK" sz="3000" b="1" dirty="0" smtClean="0">
                <a:solidFill>
                  <a:srgbClr val="16AF01"/>
                </a:solidFill>
              </a:rPr>
              <a:t>s</a:t>
            </a:r>
            <a:r>
              <a:rPr lang="en-US" sz="3000" b="1" dirty="0" smtClean="0">
                <a:solidFill>
                  <a:srgbClr val="16AF01"/>
                </a:solidFill>
              </a:rPr>
              <a:t> of transformation </a:t>
            </a:r>
            <a:r>
              <a:rPr lang="sk-SK" sz="3000" b="1" dirty="0" err="1" smtClean="0">
                <a:solidFill>
                  <a:srgbClr val="16AF01"/>
                </a:solidFill>
              </a:rPr>
              <a:t>were</a:t>
            </a:r>
            <a:r>
              <a:rPr lang="sk-SK" sz="3000" b="1" dirty="0" smtClean="0">
                <a:solidFill>
                  <a:srgbClr val="16AF01"/>
                </a:solidFill>
              </a:rPr>
              <a:t> </a:t>
            </a:r>
            <a:r>
              <a:rPr lang="sk-SK" sz="3000" b="1" dirty="0" err="1" smtClean="0">
                <a:solidFill>
                  <a:srgbClr val="16AF01"/>
                </a:solidFill>
              </a:rPr>
              <a:t>achieved</a:t>
            </a:r>
            <a:r>
              <a:rPr lang="sk-SK" sz="3000" b="1" dirty="0" smtClean="0">
                <a:solidFill>
                  <a:srgbClr val="16AF01"/>
                </a:solidFill>
              </a:rPr>
              <a:t>, </a:t>
            </a:r>
          </a:p>
          <a:p>
            <a:pPr lvl="1" algn="r">
              <a:buNone/>
            </a:pPr>
            <a:r>
              <a:rPr lang="sk-SK" sz="3000" b="1" dirty="0" err="1" smtClean="0">
                <a:solidFill>
                  <a:srgbClr val="FF0000"/>
                </a:solidFill>
              </a:rPr>
              <a:t>but</a:t>
            </a:r>
            <a:r>
              <a:rPr lang="sk-SK" sz="3000" b="1" dirty="0" smtClean="0">
                <a:solidFill>
                  <a:srgbClr val="FF0000"/>
                </a:solidFill>
              </a:rPr>
              <a:t> </a:t>
            </a:r>
            <a:r>
              <a:rPr lang="sk-SK" sz="3000" b="1" dirty="0" err="1" smtClean="0">
                <a:solidFill>
                  <a:srgbClr val="FF0000"/>
                </a:solidFill>
              </a:rPr>
              <a:t>some</a:t>
            </a:r>
            <a:r>
              <a:rPr lang="sk-SK" sz="3000" b="1" dirty="0" smtClean="0">
                <a:solidFill>
                  <a:srgbClr val="FF0000"/>
                </a:solidFill>
              </a:rPr>
              <a:t> </a:t>
            </a:r>
            <a:r>
              <a:rPr lang="sk-SK" sz="3000" b="1" dirty="0" err="1" smtClean="0">
                <a:solidFill>
                  <a:srgbClr val="FF0000"/>
                </a:solidFill>
              </a:rPr>
              <a:t>mistakes</a:t>
            </a:r>
            <a:r>
              <a:rPr lang="sk-SK" sz="3000" b="1" dirty="0" smtClean="0">
                <a:solidFill>
                  <a:srgbClr val="FF0000"/>
                </a:solidFill>
              </a:rPr>
              <a:t> </a:t>
            </a:r>
            <a:r>
              <a:rPr lang="sk-SK" sz="3000" b="1" dirty="0" err="1" smtClean="0">
                <a:solidFill>
                  <a:srgbClr val="FF0000"/>
                </a:solidFill>
              </a:rPr>
              <a:t>still</a:t>
            </a:r>
            <a:r>
              <a:rPr lang="sk-SK" sz="3000" b="1" dirty="0" smtClean="0">
                <a:solidFill>
                  <a:srgbClr val="FF0000"/>
                </a:solidFill>
              </a:rPr>
              <a:t> </a:t>
            </a:r>
            <a:r>
              <a:rPr lang="sk-SK" sz="3000" b="1" dirty="0" err="1" smtClean="0">
                <a:solidFill>
                  <a:srgbClr val="FF0000"/>
                </a:solidFill>
              </a:rPr>
              <a:t>occured</a:t>
            </a:r>
            <a:r>
              <a:rPr lang="sk-SK" sz="3000" b="1" dirty="0" smtClean="0">
                <a:solidFill>
                  <a:srgbClr val="FF0000"/>
                </a:solidFill>
              </a:rPr>
              <a:t> !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lvl="1"/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r>
              <a:rPr lang="sk-SK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</a:t>
            </a:r>
            <a:r>
              <a:rPr lang="sk-SK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lang="sk-SK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</a:t>
            </a:r>
            <a:r>
              <a:rPr lang="sk-SK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attention</a:t>
            </a:r>
            <a:r>
              <a:rPr lang="sk-SK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Table </a:t>
            </a:r>
            <a:r>
              <a:rPr lang="sk-SK" sz="2800" dirty="0" smtClean="0"/>
              <a:t>1</a:t>
            </a:r>
            <a:r>
              <a:rPr lang="en-US" sz="2800" dirty="0" smtClean="0"/>
              <a:t>: Chronology of reform measures before 1990</a:t>
            </a:r>
            <a:endParaRPr lang="sk-SK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163" t="31504" r="14202" b="18227"/>
          <a:stretch>
            <a:fillRect/>
          </a:stretch>
        </p:blipFill>
        <p:spPr bwMode="auto">
          <a:xfrm>
            <a:off x="755576" y="1196752"/>
            <a:ext cx="7560840" cy="489654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755576" y="6237312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 </a:t>
            </a:r>
            <a:r>
              <a:rPr lang="sk-SK" sz="1400" i="1" dirty="0" err="1" smtClean="0"/>
              <a:t>Kornai</a:t>
            </a:r>
            <a:r>
              <a:rPr lang="sk-SK" sz="1400" i="1" dirty="0" smtClean="0"/>
              <a:t> (1996)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16AF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Economic</a:t>
            </a:r>
            <a:r>
              <a:rPr lang="sk-SK" dirty="0" smtClean="0">
                <a:solidFill>
                  <a:srgbClr val="16AF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16AF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situation</a:t>
            </a:r>
            <a:r>
              <a:rPr lang="sk-SK" dirty="0" smtClean="0">
                <a:solidFill>
                  <a:srgbClr val="16AF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II.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Other reforms in the 1980s</a:t>
            </a:r>
          </a:p>
          <a:p>
            <a:pPr lvl="1"/>
            <a:r>
              <a:rPr lang="en-US" sz="2400" dirty="0" smtClean="0"/>
              <a:t>continuous</a:t>
            </a:r>
            <a:r>
              <a:rPr lang="en-US" sz="2400" b="1" dirty="0" smtClean="0"/>
              <a:t> devaluations </a:t>
            </a:r>
            <a:r>
              <a:rPr lang="en-US" sz="2400" dirty="0" smtClean="0"/>
              <a:t>of the forint</a:t>
            </a:r>
          </a:p>
          <a:p>
            <a:pPr lvl="1"/>
            <a:r>
              <a:rPr lang="en-US" sz="2400" dirty="0" smtClean="0"/>
              <a:t>change in ownership structure - &gt; support for new </a:t>
            </a:r>
            <a:r>
              <a:rPr lang="en-US" sz="2400" b="1" dirty="0" smtClean="0"/>
              <a:t>private </a:t>
            </a:r>
            <a:r>
              <a:rPr lang="en-US" sz="2400" b="1" dirty="0" err="1" smtClean="0"/>
              <a:t>enterpreneurs</a:t>
            </a:r>
            <a:endParaRPr lang="cs-CZ" sz="2400" b="1" dirty="0" smtClean="0"/>
          </a:p>
          <a:p>
            <a:pPr lvl="1"/>
            <a:r>
              <a:rPr lang="cs-CZ" sz="2400" b="1" dirty="0" err="1" smtClean="0"/>
              <a:t>price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and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trade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liberalization</a:t>
            </a:r>
            <a:endParaRPr lang="en-US" sz="2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490" t="41770" r="46254" b="32715"/>
          <a:stretch>
            <a:fillRect/>
          </a:stretch>
        </p:blipFill>
        <p:spPr bwMode="auto">
          <a:xfrm>
            <a:off x="1259632" y="4005064"/>
            <a:ext cx="6264696" cy="1800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95536" y="3501008"/>
            <a:ext cx="82089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b="1" dirty="0" smtClean="0"/>
              <a:t>Table 1: Number of Private Shops and Restaurants in Hungary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331640" y="5805264"/>
            <a:ext cx="626469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 err="1" smtClean="0"/>
              <a:t>Source</a:t>
            </a:r>
            <a:r>
              <a:rPr lang="sk-SK" sz="1200" i="1" dirty="0" smtClean="0"/>
              <a:t>:  </a:t>
            </a:r>
            <a:r>
              <a:rPr lang="sk-SK" sz="1200" i="1" dirty="0" err="1" smtClean="0"/>
              <a:t>Bethkenhagen</a:t>
            </a:r>
            <a:r>
              <a:rPr lang="sk-SK" sz="1200" i="1" dirty="0" smtClean="0"/>
              <a:t>, </a:t>
            </a:r>
            <a:r>
              <a:rPr lang="sk-SK" sz="1200" i="1" dirty="0" err="1" smtClean="0"/>
              <a:t>Hungary</a:t>
            </a:r>
            <a:r>
              <a:rPr lang="sk-SK" sz="1200" i="1" dirty="0" smtClean="0"/>
              <a:t> in GDR and </a:t>
            </a:r>
            <a:r>
              <a:rPr lang="sk-SK" sz="1200" i="1" dirty="0" err="1" smtClean="0"/>
              <a:t>Eastern</a:t>
            </a:r>
            <a:r>
              <a:rPr lang="sk-SK" sz="1200" i="1" dirty="0" smtClean="0"/>
              <a:t> </a:t>
            </a:r>
            <a:r>
              <a:rPr lang="sk-SK" sz="1200" i="1" dirty="0" err="1" smtClean="0"/>
              <a:t>Europe</a:t>
            </a:r>
            <a:r>
              <a:rPr lang="sk-SK" sz="1200" i="1" dirty="0" smtClean="0"/>
              <a:t>, 1989</a:t>
            </a:r>
            <a:endParaRPr lang="en-US" sz="1200" i="1" dirty="0"/>
          </a:p>
        </p:txBody>
      </p:sp>
      <p:sp>
        <p:nvSpPr>
          <p:cNvPr id="8" name="Obdĺžnik 7">
            <a:hlinkClick r:id="rId3" action="ppaction://hlinksldjump"/>
          </p:cNvPr>
          <p:cNvSpPr/>
          <p:nvPr/>
        </p:nvSpPr>
        <p:spPr>
          <a:xfrm>
            <a:off x="1115616" y="3573016"/>
            <a:ext cx="7128792" cy="2448272"/>
          </a:xfrm>
          <a:prstGeom prst="rect">
            <a:avLst/>
          </a:prstGeom>
          <a:solidFill>
            <a:srgbClr val="16AF01"/>
          </a:solidFill>
          <a:ln>
            <a:solidFill>
              <a:srgbClr val="16A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Ready for the shift to the market economy ???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16AF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Economic</a:t>
            </a:r>
            <a:r>
              <a:rPr lang="sk-SK" dirty="0" smtClean="0">
                <a:solidFill>
                  <a:srgbClr val="16AF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16AF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situation</a:t>
            </a:r>
            <a:r>
              <a:rPr lang="sk-SK" dirty="0" smtClean="0">
                <a:solidFill>
                  <a:srgbClr val="16AF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III.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556792"/>
            <a:ext cx="8157592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smtClean="0">
                <a:solidFill>
                  <a:srgbClr val="16AF01"/>
                </a:solidFill>
              </a:rPr>
              <a:t>   </a:t>
            </a:r>
            <a:r>
              <a:rPr lang="sk-SK" sz="2800" b="1" dirty="0" err="1" smtClean="0"/>
              <a:t>Well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prepared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at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the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level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of</a:t>
            </a:r>
            <a:r>
              <a:rPr lang="sk-SK" sz="2800" b="1" dirty="0" smtClean="0"/>
              <a:t> </a:t>
            </a:r>
            <a:r>
              <a:rPr lang="sk-SK" sz="2800" b="1" dirty="0" err="1" smtClean="0">
                <a:solidFill>
                  <a:srgbClr val="16AF01"/>
                </a:solidFill>
              </a:rPr>
              <a:t>formal</a:t>
            </a:r>
            <a:r>
              <a:rPr lang="sk-SK" sz="2800" b="1" dirty="0" smtClean="0">
                <a:solidFill>
                  <a:srgbClr val="16AF01"/>
                </a:solidFill>
              </a:rPr>
              <a:t> </a:t>
            </a:r>
            <a:r>
              <a:rPr lang="sk-SK" sz="2800" b="1" dirty="0" err="1" smtClean="0">
                <a:solidFill>
                  <a:srgbClr val="16AF01"/>
                </a:solidFill>
              </a:rPr>
              <a:t>insitution</a:t>
            </a:r>
            <a:r>
              <a:rPr lang="sk-SK" sz="2800" b="1" dirty="0" smtClean="0">
                <a:solidFill>
                  <a:srgbClr val="16AF01"/>
                </a:solidFill>
              </a:rPr>
              <a:t> </a:t>
            </a:r>
            <a:r>
              <a:rPr lang="sk-SK" sz="2800" b="1" dirty="0" smtClean="0"/>
              <a:t>and</a:t>
            </a:r>
            <a:r>
              <a:rPr lang="sk-SK" sz="2800" b="1" dirty="0" smtClean="0">
                <a:solidFill>
                  <a:srgbClr val="16AF01"/>
                </a:solidFill>
              </a:rPr>
              <a:t> </a:t>
            </a:r>
            <a:r>
              <a:rPr lang="sk-SK" sz="2800" b="1" dirty="0" err="1" smtClean="0">
                <a:solidFill>
                  <a:srgbClr val="16AF01"/>
                </a:solidFill>
              </a:rPr>
              <a:t>microeconomy</a:t>
            </a:r>
            <a:endParaRPr lang="sk-SK" sz="2800" b="1" dirty="0" smtClean="0">
              <a:solidFill>
                <a:srgbClr val="16AF01"/>
              </a:solidFill>
            </a:endParaRPr>
          </a:p>
          <a:p>
            <a:pPr algn="ctr"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BUT</a:t>
            </a:r>
          </a:p>
          <a:p>
            <a:pPr algn="ctr">
              <a:buNone/>
            </a:pPr>
            <a:endParaRPr lang="sk-SK" sz="5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   </a:t>
            </a:r>
            <a:r>
              <a:rPr lang="sk-SK" sz="2800" b="1" dirty="0" err="1" smtClean="0"/>
              <a:t>Problems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at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the</a:t>
            </a:r>
            <a:r>
              <a:rPr lang="sk-SK" sz="2800" b="1" dirty="0" smtClean="0"/>
              <a:t> </a:t>
            </a:r>
            <a:r>
              <a:rPr lang="sk-SK" sz="2800" b="1" dirty="0" err="1" smtClean="0">
                <a:solidFill>
                  <a:srgbClr val="FF0000"/>
                </a:solidFill>
              </a:rPr>
              <a:t>macroeconomic</a:t>
            </a:r>
            <a:r>
              <a:rPr lang="sk-SK" sz="2800" b="1" dirty="0" smtClean="0">
                <a:solidFill>
                  <a:srgbClr val="FF0000"/>
                </a:solidFill>
              </a:rPr>
              <a:t> </a:t>
            </a:r>
            <a:r>
              <a:rPr lang="sk-SK" sz="2800" b="1" dirty="0" err="1" smtClean="0">
                <a:solidFill>
                  <a:srgbClr val="FF0000"/>
                </a:solidFill>
              </a:rPr>
              <a:t>level</a:t>
            </a:r>
            <a:r>
              <a:rPr lang="sk-SK" sz="2800" b="1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sk-SK" sz="2300" dirty="0" err="1" smtClean="0"/>
              <a:t>Deficits</a:t>
            </a:r>
            <a:r>
              <a:rPr lang="sk-SK" sz="2300" dirty="0" smtClean="0"/>
              <a:t> </a:t>
            </a:r>
            <a:r>
              <a:rPr lang="sk-SK" sz="2300" dirty="0" err="1" smtClean="0"/>
              <a:t>of</a:t>
            </a:r>
            <a:r>
              <a:rPr lang="sk-SK" sz="2300" dirty="0" smtClean="0"/>
              <a:t> </a:t>
            </a:r>
            <a:r>
              <a:rPr lang="sk-SK" sz="2300" dirty="0" err="1" smtClean="0"/>
              <a:t>public</a:t>
            </a:r>
            <a:r>
              <a:rPr lang="sk-SK" sz="2300" dirty="0" smtClean="0"/>
              <a:t> </a:t>
            </a:r>
            <a:r>
              <a:rPr lang="sk-SK" sz="2300" dirty="0" err="1" smtClean="0"/>
              <a:t>finance</a:t>
            </a:r>
            <a:r>
              <a:rPr lang="sk-SK" sz="2300" dirty="0" smtClean="0"/>
              <a:t> and </a:t>
            </a:r>
            <a:r>
              <a:rPr lang="sk-SK" sz="2300" dirty="0" err="1" smtClean="0"/>
              <a:t>trade</a:t>
            </a:r>
            <a:r>
              <a:rPr lang="sk-SK" sz="2300" dirty="0" smtClean="0"/>
              <a:t> (</a:t>
            </a:r>
            <a:r>
              <a:rPr lang="sk-SK" sz="2300" dirty="0" err="1" smtClean="0"/>
              <a:t>goulash</a:t>
            </a:r>
            <a:r>
              <a:rPr lang="sk-SK" sz="2300" dirty="0" smtClean="0"/>
              <a:t> </a:t>
            </a:r>
            <a:r>
              <a:rPr lang="sk-SK" sz="2300" dirty="0" err="1" smtClean="0"/>
              <a:t>socialism</a:t>
            </a:r>
            <a:r>
              <a:rPr lang="sk-SK" sz="2300" dirty="0" smtClean="0"/>
              <a:t>)</a:t>
            </a:r>
          </a:p>
          <a:p>
            <a:pPr lvl="1"/>
            <a:r>
              <a:rPr lang="sk-SK" sz="2300" dirty="0" err="1" smtClean="0"/>
              <a:t>Large</a:t>
            </a:r>
            <a:r>
              <a:rPr lang="sk-SK" sz="2300" dirty="0" smtClean="0"/>
              <a:t> </a:t>
            </a:r>
            <a:r>
              <a:rPr lang="sk-SK" sz="2300" dirty="0" err="1" smtClean="0"/>
              <a:t>foreign</a:t>
            </a:r>
            <a:r>
              <a:rPr lang="sk-SK" sz="2300" dirty="0" smtClean="0"/>
              <a:t> </a:t>
            </a:r>
            <a:r>
              <a:rPr lang="sk-SK" sz="2300" dirty="0" err="1" smtClean="0"/>
              <a:t>debt</a:t>
            </a:r>
            <a:r>
              <a:rPr lang="sk-SK" sz="2300" dirty="0" smtClean="0"/>
              <a:t> (70% </a:t>
            </a:r>
            <a:r>
              <a:rPr lang="sk-SK" sz="2300" dirty="0" err="1" smtClean="0"/>
              <a:t>of</a:t>
            </a:r>
            <a:r>
              <a:rPr lang="sk-SK" sz="2300" dirty="0" smtClean="0"/>
              <a:t> GDP)</a:t>
            </a:r>
          </a:p>
          <a:p>
            <a:pPr lvl="1"/>
            <a:r>
              <a:rPr lang="sk-SK" sz="2300" dirty="0" err="1" smtClean="0"/>
              <a:t>Structure</a:t>
            </a:r>
            <a:r>
              <a:rPr lang="sk-SK" sz="2300" dirty="0" smtClean="0"/>
              <a:t> </a:t>
            </a:r>
            <a:r>
              <a:rPr lang="sk-SK" sz="2300" dirty="0" err="1" smtClean="0"/>
              <a:t>of</a:t>
            </a:r>
            <a:r>
              <a:rPr lang="sk-SK" sz="2300" dirty="0" smtClean="0"/>
              <a:t> </a:t>
            </a:r>
            <a:r>
              <a:rPr lang="sk-SK" sz="2300" dirty="0" err="1" smtClean="0"/>
              <a:t>the</a:t>
            </a:r>
            <a:r>
              <a:rPr lang="sk-SK" sz="2300" dirty="0" smtClean="0"/>
              <a:t> </a:t>
            </a:r>
            <a:r>
              <a:rPr lang="sk-SK" sz="2300" dirty="0" err="1" smtClean="0"/>
              <a:t>economy</a:t>
            </a:r>
            <a:endParaRPr lang="sk-SK" sz="2300" dirty="0" smtClean="0"/>
          </a:p>
          <a:p>
            <a:pPr lvl="1"/>
            <a:r>
              <a:rPr lang="sk-SK" sz="2300" dirty="0" err="1" smtClean="0"/>
              <a:t>Declining</a:t>
            </a:r>
            <a:r>
              <a:rPr lang="sk-SK" sz="2300" dirty="0" smtClean="0"/>
              <a:t> trend </a:t>
            </a:r>
            <a:r>
              <a:rPr lang="sk-SK" sz="2300" dirty="0" err="1" smtClean="0"/>
              <a:t>of</a:t>
            </a:r>
            <a:r>
              <a:rPr lang="sk-SK" sz="2300" dirty="0" smtClean="0"/>
              <a:t> </a:t>
            </a:r>
            <a:r>
              <a:rPr lang="sk-SK" sz="2300" dirty="0" err="1" smtClean="0"/>
              <a:t>economic</a:t>
            </a:r>
            <a:r>
              <a:rPr lang="sk-SK" sz="2300" dirty="0" smtClean="0"/>
              <a:t> </a:t>
            </a:r>
            <a:r>
              <a:rPr lang="sk-SK" sz="2300" dirty="0" err="1" smtClean="0"/>
              <a:t>growth</a:t>
            </a:r>
            <a:endParaRPr lang="sk-SK" sz="2300" dirty="0" smtClean="0"/>
          </a:p>
          <a:p>
            <a:pPr lvl="1"/>
            <a:r>
              <a:rPr lang="sk-SK" sz="2300" dirty="0" err="1" smtClean="0"/>
              <a:t>High</a:t>
            </a:r>
            <a:r>
              <a:rPr lang="sk-SK" sz="2300" dirty="0" smtClean="0"/>
              <a:t> </a:t>
            </a:r>
            <a:r>
              <a:rPr lang="sk-SK" sz="2300" dirty="0" err="1" smtClean="0"/>
              <a:t>inflation</a:t>
            </a:r>
            <a:endParaRPr lang="sk-SK" sz="2300" dirty="0" smtClean="0"/>
          </a:p>
          <a:p>
            <a:endParaRPr lang="sk-SK" sz="2500" b="1" dirty="0" smtClean="0"/>
          </a:p>
          <a:p>
            <a:endParaRPr lang="sk-SK" sz="2500" b="1" dirty="0" smtClean="0"/>
          </a:p>
          <a:p>
            <a:pPr>
              <a:buNone/>
            </a:pPr>
            <a:endParaRPr lang="sk-SK" sz="2500" b="1" dirty="0" smtClean="0"/>
          </a:p>
          <a:p>
            <a:endParaRPr lang="sk-SK" sz="2600" dirty="0" smtClean="0"/>
          </a:p>
          <a:p>
            <a:endParaRPr lang="sk-SK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6" y="548680"/>
            <a:ext cx="84969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0" lang="sk-SK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3</a:t>
            </a:r>
            <a:r>
              <a:rPr lang="en-US" sz="1900" b="1" dirty="0" smtClean="0"/>
              <a:t>:</a:t>
            </a:r>
            <a:r>
              <a:rPr lang="en-US" sz="2000" b="1" dirty="0" smtClean="0"/>
              <a:t>Structure of Employment in 1990 (</a:t>
            </a:r>
            <a:r>
              <a:rPr lang="sk-SK" sz="2000" b="1" dirty="0" smtClean="0"/>
              <a:t>s</a:t>
            </a:r>
            <a:r>
              <a:rPr lang="en-US" sz="2000" b="1" dirty="0" smtClean="0"/>
              <a:t>hares in %)</a:t>
            </a:r>
            <a:endParaRPr lang="en-US" sz="19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827584" y="2780928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</a:t>
            </a:r>
            <a:r>
              <a:rPr lang="en-US" sz="1400" i="1" dirty="0" err="1" smtClean="0"/>
              <a:t>Berend</a:t>
            </a:r>
            <a:r>
              <a:rPr lang="en-US" sz="1400" i="1" dirty="0" smtClean="0"/>
              <a:t>, From the Soviet Bloc to the European Union, 2009</a:t>
            </a:r>
            <a:r>
              <a:rPr lang="sk-SK" sz="1400" i="1" dirty="0" smtClean="0"/>
              <a:t>.</a:t>
            </a:r>
            <a:endParaRPr lang="en-US" sz="1400" i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8269" t="49139" r="42119" b="25346"/>
          <a:stretch>
            <a:fillRect/>
          </a:stretch>
        </p:blipFill>
        <p:spPr bwMode="auto">
          <a:xfrm>
            <a:off x="971600" y="1196752"/>
            <a:ext cx="7272808" cy="15841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467544" y="3284984"/>
            <a:ext cx="82809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2: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External Debt/Exports of Goods and Services in %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12104" t="43660" r="28244" b="37440"/>
          <a:stretch>
            <a:fillRect/>
          </a:stretch>
        </p:blipFill>
        <p:spPr bwMode="auto">
          <a:xfrm>
            <a:off x="971600" y="4005064"/>
            <a:ext cx="7344816" cy="15841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5" name="BlokTextu 14"/>
          <p:cNvSpPr txBox="1"/>
          <p:nvPr/>
        </p:nvSpPr>
        <p:spPr>
          <a:xfrm>
            <a:off x="827584" y="5589240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err="1" smtClean="0"/>
              <a:t>Source</a:t>
            </a:r>
            <a:r>
              <a:rPr lang="sk-SK" sz="1400" i="1" dirty="0" smtClean="0"/>
              <a:t>: Jonáš, Ekonomická </a:t>
            </a:r>
            <a:r>
              <a:rPr lang="sk-SK" sz="1400" i="1" dirty="0" err="1" smtClean="0"/>
              <a:t>transformace</a:t>
            </a:r>
            <a:r>
              <a:rPr lang="sk-SK" sz="1400" i="1" dirty="0" smtClean="0"/>
              <a:t> v České </a:t>
            </a:r>
            <a:r>
              <a:rPr lang="sk-SK" sz="1400" i="1" dirty="0" err="1" smtClean="0"/>
              <a:t>republice</a:t>
            </a:r>
            <a:r>
              <a:rPr lang="sk-SK" sz="1400" i="1" dirty="0" smtClean="0"/>
              <a:t>, 1997.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2035</Words>
  <Application>Microsoft Office PowerPoint</Application>
  <PresentationFormat>Předvádění na obrazovce (4:3)</PresentationFormat>
  <Paragraphs>301</Paragraphs>
  <Slides>53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Motiv sady Office</vt:lpstr>
      <vt:lpstr>Transformation in Hungary</vt:lpstr>
      <vt:lpstr>Contents</vt:lpstr>
      <vt:lpstr>Development DURING THE COMMUNIST REGIME</vt:lpstr>
      <vt:lpstr>Insight to long-run political development</vt:lpstr>
      <vt:lpstr>Economic situation I.</vt:lpstr>
      <vt:lpstr>Table 1: Chronology of reform measures before 1990</vt:lpstr>
      <vt:lpstr>Economic situation II.</vt:lpstr>
      <vt:lpstr>Economic situation III. </vt:lpstr>
      <vt:lpstr>Snímek 9</vt:lpstr>
      <vt:lpstr>Table 3: Government Incomes and Expenditures in % of GDP in</vt:lpstr>
      <vt:lpstr>Chart 2: Economic Growth During the Communist Regime (1948-1989) and its Trend Estimated with HP Filter</vt:lpstr>
      <vt:lpstr>Chart 3: Basic Economic Indicators at the Beginning of the 1990s*</vt:lpstr>
      <vt:lpstr>Contents</vt:lpstr>
      <vt:lpstr>Political development</vt:lpstr>
      <vt:lpstr>Political development </vt:lpstr>
      <vt:lpstr>Chart 1: Occupational Destinations in 1993 of People Who Were in the Nomenclature Positions in 1988 by Country</vt:lpstr>
      <vt:lpstr>Table 7: Results of the Survey – A Comparison of Economic Situation in 2008 and 1991</vt:lpstr>
      <vt:lpstr>Contents</vt:lpstr>
      <vt:lpstr>Transformation Period</vt:lpstr>
      <vt:lpstr>Economic reforms – Gradualism I. </vt:lpstr>
      <vt:lpstr>Snímek 21</vt:lpstr>
      <vt:lpstr>Economic reforms - Gradualism II. </vt:lpstr>
      <vt:lpstr>Table 10: Selected Economic Indicators for Hungary, 1993–1998</vt:lpstr>
      <vt:lpstr>Economic reforms – Bokros Package I. </vt:lpstr>
      <vt:lpstr>Table 11: FDI Inflows in Hungary in USD mil (1972-2000)</vt:lpstr>
      <vt:lpstr>Figure 2: Deficit in Public Finance in % GDP</vt:lpstr>
      <vt:lpstr>Currency problems</vt:lpstr>
      <vt:lpstr>Figure 3: Nominal (left) and Real Exchange Rate (1991 = 100) in Hungary, Poland and the Czech Republic 1991-2004</vt:lpstr>
      <vt:lpstr>Figure 4: Inflation, Its Projection and Inflation Target at the End of 2004</vt:lpstr>
      <vt:lpstr>Figure 5: Household Indebtedness Over One Year Maturity. Share of Debt in Forints (HUF) and Foreign Currency; and Overall Volume of Debt in Billions of HUF (right scale)  </vt:lpstr>
      <vt:lpstr>Figure 6: Government Debt as Percent of GDP</vt:lpstr>
      <vt:lpstr>Privatisation</vt:lpstr>
      <vt:lpstr>Table 14: Privatization Revenues of the State Privatization Companies, 1990-2000, HUF billion</vt:lpstr>
      <vt:lpstr>Table 15: Ownership of Manufacturing Firms, % of Registered Capital</vt:lpstr>
      <vt:lpstr>Table 11: Change in the Affiliation of Units in the Retail and Catering Sector from 1988 to 1992</vt:lpstr>
      <vt:lpstr>Contents</vt:lpstr>
      <vt:lpstr>Economic results</vt:lpstr>
      <vt:lpstr>Chart X: Economic Growth After 1990 (in %) and Its Trend Estimated by HP Filter</vt:lpstr>
      <vt:lpstr>Figure 8: GDP per Person in USD Based on Purchasing Power Parity (1989-2004)</vt:lpstr>
      <vt:lpstr>Figure 9: Government Expenditure in Percent of GDP (1990-2004)</vt:lpstr>
      <vt:lpstr>Table 17: Structure of Economy - Share of Industry (I), Agriculture (A) and Services (S) in % of GDP</vt:lpstr>
      <vt:lpstr>Figure 10: Inflation, Average Consumer Prices (Percentage Change) 1980-2004</vt:lpstr>
      <vt:lpstr>Figure 11: Non-tradable/Tradable Inflation in Hungary (1991=1)</vt:lpstr>
      <vt:lpstr>Figure 12: Inflation (Average Percentage Change of CPI) Growth of Broad Money Minus Growth of Real GDP (%)  Between 1993 and 2004</vt:lpstr>
      <vt:lpstr>Figure 13: Unemployment Rate (% of Labor Force) 1989-2004</vt:lpstr>
      <vt:lpstr>Table 18: Exports to CMEA Markets (mil. USD)</vt:lpstr>
      <vt:lpstr>Table 19: The Share of the Main Trading Partners in 2003 (in %)</vt:lpstr>
      <vt:lpstr>Figure 14: Exports and Imports as Percentage of GDP in Hungary and Poland (in %)</vt:lpstr>
      <vt:lpstr>Figure 15: Current Account to GDP (%) 1990 – 2004</vt:lpstr>
      <vt:lpstr>Figure 16: Cumulative FDI Inflows per Capita 1990-2004 in USD</vt:lpstr>
      <vt:lpstr>Table 20: FDI in the Czech Republic and Hungary 1990 – 2000 in $ per Person</vt:lpstr>
      <vt:lpstr>Conclusions</vt:lpstr>
      <vt:lpstr>Thank you for attention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Libor</dc:creator>
  <cp:lastModifiedBy>Libor</cp:lastModifiedBy>
  <cp:revision>116</cp:revision>
  <dcterms:created xsi:type="dcterms:W3CDTF">2014-11-15T10:39:03Z</dcterms:created>
  <dcterms:modified xsi:type="dcterms:W3CDTF">2015-04-29T12:18:15Z</dcterms:modified>
</cp:coreProperties>
</file>