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2" r:id="rId4"/>
    <p:sldId id="282" r:id="rId5"/>
    <p:sldId id="257" r:id="rId6"/>
    <p:sldId id="266" r:id="rId7"/>
    <p:sldId id="277" r:id="rId8"/>
    <p:sldId id="278" r:id="rId9"/>
    <p:sldId id="280" r:id="rId10"/>
    <p:sldId id="306" r:id="rId11"/>
    <p:sldId id="307" r:id="rId12"/>
    <p:sldId id="281" r:id="rId13"/>
    <p:sldId id="267" r:id="rId14"/>
    <p:sldId id="268" r:id="rId15"/>
    <p:sldId id="302" r:id="rId16"/>
    <p:sldId id="305" r:id="rId17"/>
    <p:sldId id="299" r:id="rId18"/>
    <p:sldId id="300" r:id="rId19"/>
    <p:sldId id="303" r:id="rId20"/>
    <p:sldId id="263" r:id="rId21"/>
    <p:sldId id="283" r:id="rId22"/>
    <p:sldId id="286" r:id="rId23"/>
    <p:sldId id="269" r:id="rId24"/>
    <p:sldId id="288" r:id="rId25"/>
    <p:sldId id="258" r:id="rId26"/>
    <p:sldId id="301" r:id="rId27"/>
    <p:sldId id="289" r:id="rId28"/>
    <p:sldId id="270" r:id="rId29"/>
    <p:sldId id="271" r:id="rId30"/>
    <p:sldId id="284" r:id="rId31"/>
    <p:sldId id="290" r:id="rId32"/>
    <p:sldId id="285" r:id="rId33"/>
    <p:sldId id="291" r:id="rId34"/>
    <p:sldId id="304" r:id="rId35"/>
    <p:sldId id="264" r:id="rId36"/>
    <p:sldId id="273" r:id="rId37"/>
    <p:sldId id="272" r:id="rId38"/>
    <p:sldId id="292" r:id="rId39"/>
    <p:sldId id="293" r:id="rId40"/>
    <p:sldId id="274" r:id="rId41"/>
    <p:sldId id="275" r:id="rId42"/>
    <p:sldId id="294" r:id="rId43"/>
    <p:sldId id="309" r:id="rId44"/>
    <p:sldId id="295" r:id="rId45"/>
    <p:sldId id="276" r:id="rId46"/>
    <p:sldId id="296" r:id="rId47"/>
    <p:sldId id="297" r:id="rId48"/>
    <p:sldId id="260" r:id="rId49"/>
    <p:sldId id="298" r:id="rId5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51" autoAdjust="0"/>
    <p:restoredTop sz="94658" autoAdjust="0"/>
  </p:normalViewPr>
  <p:slideViewPr>
    <p:cSldViewPr>
      <p:cViewPr varScale="1">
        <p:scale>
          <a:sx n="71" d="100"/>
          <a:sy n="71" d="100"/>
        </p:scale>
        <p:origin x="-57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47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0D6C7-7866-4AC1-8FC0-4075CF3CE525}" type="datetimeFigureOut">
              <a:rPr lang="cs-CZ" smtClean="0"/>
              <a:pPr/>
              <a:t>5.5.2015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FF802-20AA-42FB-9D23-5A4B92633E2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0D6C7-7866-4AC1-8FC0-4075CF3CE525}" type="datetimeFigureOut">
              <a:rPr lang="cs-CZ" smtClean="0"/>
              <a:pPr/>
              <a:t>5.5.2015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FF802-20AA-42FB-9D23-5A4B92633E2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0D6C7-7866-4AC1-8FC0-4075CF3CE525}" type="datetimeFigureOut">
              <a:rPr lang="cs-CZ" smtClean="0"/>
              <a:pPr/>
              <a:t>5.5.2015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FF802-20AA-42FB-9D23-5A4B92633E2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0D6C7-7866-4AC1-8FC0-4075CF3CE525}" type="datetimeFigureOut">
              <a:rPr lang="cs-CZ" smtClean="0"/>
              <a:pPr/>
              <a:t>5.5.2015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FF802-20AA-42FB-9D23-5A4B92633E2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0D6C7-7866-4AC1-8FC0-4075CF3CE525}" type="datetimeFigureOut">
              <a:rPr lang="cs-CZ" smtClean="0"/>
              <a:pPr/>
              <a:t>5.5.2015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FF802-20AA-42FB-9D23-5A4B92633E2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0D6C7-7866-4AC1-8FC0-4075CF3CE525}" type="datetimeFigureOut">
              <a:rPr lang="cs-CZ" smtClean="0"/>
              <a:pPr/>
              <a:t>5.5.2015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FF802-20AA-42FB-9D23-5A4B92633E2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0D6C7-7866-4AC1-8FC0-4075CF3CE525}" type="datetimeFigureOut">
              <a:rPr lang="cs-CZ" smtClean="0"/>
              <a:pPr/>
              <a:t>5.5.2015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FF802-20AA-42FB-9D23-5A4B92633E2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0D6C7-7866-4AC1-8FC0-4075CF3CE525}" type="datetimeFigureOut">
              <a:rPr lang="cs-CZ" smtClean="0"/>
              <a:pPr/>
              <a:t>5.5.2015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FF802-20AA-42FB-9D23-5A4B92633E2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0D6C7-7866-4AC1-8FC0-4075CF3CE525}" type="datetimeFigureOut">
              <a:rPr lang="cs-CZ" smtClean="0"/>
              <a:pPr/>
              <a:t>5.5.2015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FF802-20AA-42FB-9D23-5A4B92633E2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0D6C7-7866-4AC1-8FC0-4075CF3CE525}" type="datetimeFigureOut">
              <a:rPr lang="cs-CZ" smtClean="0"/>
              <a:pPr/>
              <a:t>5.5.2015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FF802-20AA-42FB-9D23-5A4B92633E2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0D6C7-7866-4AC1-8FC0-4075CF3CE525}" type="datetimeFigureOut">
              <a:rPr lang="cs-CZ" smtClean="0"/>
              <a:pPr/>
              <a:t>5.5.2015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FF802-20AA-42FB-9D23-5A4B92633E2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30D6C7-7866-4AC1-8FC0-4075CF3CE525}" type="datetimeFigureOut">
              <a:rPr lang="cs-CZ" smtClean="0"/>
              <a:pPr/>
              <a:t>5.5.2015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7FF802-20AA-42FB-9D23-5A4B92633E21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39.xml"/><Relationship Id="rId3" Type="http://schemas.openxmlformats.org/officeDocument/2006/relationships/slide" Target="slide7.xml"/><Relationship Id="rId7" Type="http://schemas.openxmlformats.org/officeDocument/2006/relationships/slide" Target="slide36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2.xml"/><Relationship Id="rId5" Type="http://schemas.openxmlformats.org/officeDocument/2006/relationships/slide" Target="slide30.xml"/><Relationship Id="rId10" Type="http://schemas.openxmlformats.org/officeDocument/2006/relationships/slide" Target="slide44.xml"/><Relationship Id="rId4" Type="http://schemas.openxmlformats.org/officeDocument/2006/relationships/slide" Target="slide21.xml"/><Relationship Id="rId9" Type="http://schemas.openxmlformats.org/officeDocument/2006/relationships/slide" Target="slide4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39.xml"/><Relationship Id="rId3" Type="http://schemas.openxmlformats.org/officeDocument/2006/relationships/slide" Target="slide7.xml"/><Relationship Id="rId7" Type="http://schemas.openxmlformats.org/officeDocument/2006/relationships/slide" Target="slide36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2.xml"/><Relationship Id="rId5" Type="http://schemas.openxmlformats.org/officeDocument/2006/relationships/slide" Target="slide30.xml"/><Relationship Id="rId10" Type="http://schemas.openxmlformats.org/officeDocument/2006/relationships/slide" Target="slide44.xml"/><Relationship Id="rId4" Type="http://schemas.openxmlformats.org/officeDocument/2006/relationships/slide" Target="slide21.xml"/><Relationship Id="rId9" Type="http://schemas.openxmlformats.org/officeDocument/2006/relationships/slide" Target="slide4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9.xml"/><Relationship Id="rId3" Type="http://schemas.openxmlformats.org/officeDocument/2006/relationships/slide" Target="slide7.xml"/><Relationship Id="rId7" Type="http://schemas.openxmlformats.org/officeDocument/2006/relationships/slide" Target="slide36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2.xml"/><Relationship Id="rId5" Type="http://schemas.openxmlformats.org/officeDocument/2006/relationships/slide" Target="slide30.xml"/><Relationship Id="rId10" Type="http://schemas.openxmlformats.org/officeDocument/2006/relationships/slide" Target="slide44.xml"/><Relationship Id="rId4" Type="http://schemas.openxmlformats.org/officeDocument/2006/relationships/slide" Target="slide21.xml"/><Relationship Id="rId9" Type="http://schemas.openxmlformats.org/officeDocument/2006/relationships/slide" Target="slide4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slide" Target="slide39.xml"/><Relationship Id="rId3" Type="http://schemas.openxmlformats.org/officeDocument/2006/relationships/slide" Target="slide7.xml"/><Relationship Id="rId7" Type="http://schemas.openxmlformats.org/officeDocument/2006/relationships/slide" Target="slide36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2.xml"/><Relationship Id="rId5" Type="http://schemas.openxmlformats.org/officeDocument/2006/relationships/slide" Target="slide30.xml"/><Relationship Id="rId10" Type="http://schemas.openxmlformats.org/officeDocument/2006/relationships/slide" Target="slide44.xml"/><Relationship Id="rId4" Type="http://schemas.openxmlformats.org/officeDocument/2006/relationships/slide" Target="slide21.xml"/><Relationship Id="rId9" Type="http://schemas.openxmlformats.org/officeDocument/2006/relationships/slide" Target="slide4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2708920"/>
            <a:ext cx="7772400" cy="1470025"/>
          </a:xfrm>
        </p:spPr>
        <p:txBody>
          <a:bodyPr>
            <a:normAutofit/>
          </a:bodyPr>
          <a:lstStyle/>
          <a:p>
            <a:r>
              <a:rPr lang="cs-CZ" sz="5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Transformation</a:t>
            </a:r>
            <a:r>
              <a:rPr lang="cs-CZ" sz="5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in </a:t>
            </a:r>
            <a:r>
              <a:rPr lang="cs-CZ" sz="5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Poland</a:t>
            </a:r>
            <a:endParaRPr lang="cs-CZ" sz="5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851920" y="5445224"/>
            <a:ext cx="4024536" cy="744488"/>
          </a:xfrm>
        </p:spPr>
        <p:txBody>
          <a:bodyPr/>
          <a:lstStyle/>
          <a:p>
            <a:r>
              <a:rPr lang="cs-CZ" dirty="0" smtClean="0"/>
              <a:t>Libor Žídek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Self</a:t>
            </a:r>
            <a:r>
              <a:rPr lang="cs-CZ" dirty="0" smtClean="0"/>
              <a:t>-management </a:t>
            </a:r>
            <a:r>
              <a:rPr lang="cs-CZ" dirty="0" err="1" smtClean="0"/>
              <a:t>socialism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000" b="1" dirty="0" err="1"/>
              <a:t>Companies</a:t>
            </a:r>
            <a:r>
              <a:rPr lang="sk-SK" sz="2000" b="1" dirty="0"/>
              <a:t> </a:t>
            </a:r>
            <a:r>
              <a:rPr lang="sk-SK" sz="2000" b="1" dirty="0" err="1"/>
              <a:t>controlled</a:t>
            </a:r>
            <a:r>
              <a:rPr lang="sk-SK" sz="2000" b="1" dirty="0"/>
              <a:t> by </a:t>
            </a:r>
            <a:r>
              <a:rPr lang="sk-SK" sz="2000" b="1" dirty="0" err="1"/>
              <a:t>workers</a:t>
            </a:r>
            <a:endParaRPr lang="sk-SK" b="1" dirty="0"/>
          </a:p>
          <a:p>
            <a:pPr lvl="1">
              <a:buFont typeface="Calibri" pitchFamily="34" charset="0"/>
              <a:buChar char="–"/>
            </a:pPr>
            <a:r>
              <a:rPr lang="sk-SK" sz="1900" dirty="0"/>
              <a:t> </a:t>
            </a:r>
            <a:r>
              <a:rPr lang="sk-SK" sz="1900" dirty="0" err="1"/>
              <a:t>better</a:t>
            </a:r>
            <a:r>
              <a:rPr lang="sk-SK" sz="1900" dirty="0"/>
              <a:t> </a:t>
            </a:r>
            <a:r>
              <a:rPr lang="sk-SK" sz="1900" dirty="0" err="1"/>
              <a:t>functioning</a:t>
            </a:r>
            <a:r>
              <a:rPr lang="sk-SK" sz="1900" dirty="0"/>
              <a:t>, </a:t>
            </a:r>
            <a:r>
              <a:rPr lang="sk-SK" sz="1900" dirty="0" err="1"/>
              <a:t>motivated</a:t>
            </a:r>
            <a:r>
              <a:rPr lang="sk-SK" sz="1900" dirty="0"/>
              <a:t> </a:t>
            </a:r>
            <a:r>
              <a:rPr lang="sk-SK" sz="1900" dirty="0" err="1"/>
              <a:t>employees</a:t>
            </a:r>
            <a:r>
              <a:rPr lang="sk-SK" sz="1900" dirty="0"/>
              <a:t>, </a:t>
            </a:r>
            <a:r>
              <a:rPr lang="sk-SK" sz="1900" dirty="0" err="1"/>
              <a:t>improved</a:t>
            </a:r>
            <a:r>
              <a:rPr lang="sk-SK" sz="1900" dirty="0"/>
              <a:t> </a:t>
            </a:r>
            <a:r>
              <a:rPr lang="sk-SK" sz="1900" dirty="0" err="1"/>
              <a:t>overall</a:t>
            </a:r>
            <a:r>
              <a:rPr lang="sk-SK" sz="1900" dirty="0"/>
              <a:t> </a:t>
            </a:r>
            <a:r>
              <a:rPr lang="sk-SK" sz="1900" dirty="0" err="1"/>
              <a:t>efficiency</a:t>
            </a:r>
            <a:endParaRPr lang="sk-SK" sz="1900" dirty="0"/>
          </a:p>
          <a:p>
            <a:pPr lvl="1">
              <a:buFont typeface="Calibri" pitchFamily="34" charset="0"/>
              <a:buChar char="–"/>
            </a:pPr>
            <a:r>
              <a:rPr lang="sk-SK" sz="1900" dirty="0"/>
              <a:t> </a:t>
            </a:r>
            <a:r>
              <a:rPr lang="sk-SK" sz="1900" dirty="0" err="1"/>
              <a:t>self-governing</a:t>
            </a:r>
            <a:r>
              <a:rPr lang="sk-SK" sz="1900" dirty="0"/>
              <a:t>  (</a:t>
            </a:r>
            <a:r>
              <a:rPr lang="sk-SK" sz="1900" dirty="0" err="1"/>
              <a:t>powerful</a:t>
            </a:r>
            <a:r>
              <a:rPr lang="sk-SK" sz="1900" dirty="0"/>
              <a:t>) </a:t>
            </a:r>
            <a:r>
              <a:rPr lang="sk-SK" sz="1900" b="1" dirty="0" err="1"/>
              <a:t>councils</a:t>
            </a:r>
            <a:r>
              <a:rPr lang="sk-SK" sz="1900" dirty="0"/>
              <a:t> </a:t>
            </a:r>
            <a:r>
              <a:rPr lang="sk-SK" sz="1900" dirty="0" err="1"/>
              <a:t>established</a:t>
            </a:r>
            <a:r>
              <a:rPr lang="sk-SK" sz="1900" dirty="0"/>
              <a:t> in </a:t>
            </a:r>
            <a:r>
              <a:rPr lang="sk-SK" sz="1900" dirty="0" err="1"/>
              <a:t>almost</a:t>
            </a:r>
            <a:r>
              <a:rPr lang="sk-SK" sz="1900" dirty="0"/>
              <a:t> </a:t>
            </a:r>
            <a:r>
              <a:rPr lang="sk-SK" sz="1900" dirty="0" err="1"/>
              <a:t>all</a:t>
            </a:r>
            <a:r>
              <a:rPr lang="sk-SK" sz="1900" dirty="0"/>
              <a:t> </a:t>
            </a:r>
            <a:r>
              <a:rPr lang="sk-SK" sz="1900" dirty="0" err="1"/>
              <a:t>companies</a:t>
            </a:r>
            <a:endParaRPr lang="sk-SK" sz="1900" dirty="0"/>
          </a:p>
          <a:p>
            <a:pPr lvl="1">
              <a:buFont typeface="Calibri" pitchFamily="34" charset="0"/>
              <a:buChar char="–"/>
            </a:pPr>
            <a:endParaRPr lang="sk-SK" sz="500" dirty="0"/>
          </a:p>
          <a:p>
            <a:r>
              <a:rPr lang="sk-SK" dirty="0"/>
              <a:t> </a:t>
            </a:r>
            <a:r>
              <a:rPr lang="sk-SK" sz="2000" dirty="0"/>
              <a:t>In reality </a:t>
            </a:r>
            <a:r>
              <a:rPr lang="sk-SK" sz="2000" b="1" dirty="0" err="1"/>
              <a:t>negative</a:t>
            </a:r>
            <a:r>
              <a:rPr lang="sk-SK" sz="2000" b="1" dirty="0"/>
              <a:t> </a:t>
            </a:r>
            <a:r>
              <a:rPr lang="sk-SK" sz="2000" b="1" dirty="0" err="1"/>
              <a:t>impact</a:t>
            </a:r>
            <a:r>
              <a:rPr lang="sk-SK" sz="2000" b="1" dirty="0"/>
              <a:t> </a:t>
            </a:r>
            <a:r>
              <a:rPr lang="sk-SK" sz="2000" dirty="0"/>
              <a:t>on </a:t>
            </a:r>
            <a:r>
              <a:rPr lang="sk-SK" sz="2000" dirty="0" err="1"/>
              <a:t>companies</a:t>
            </a:r>
            <a:endParaRPr lang="sk-SK" dirty="0"/>
          </a:p>
          <a:p>
            <a:pPr lvl="1">
              <a:buFont typeface="Calibri" pitchFamily="34" charset="0"/>
              <a:buChar char="–"/>
            </a:pPr>
            <a:r>
              <a:rPr lang="sk-SK" sz="1900" dirty="0"/>
              <a:t> </a:t>
            </a:r>
            <a:r>
              <a:rPr lang="sk-SK" sz="1900" dirty="0" err="1"/>
              <a:t>increasing</a:t>
            </a:r>
            <a:r>
              <a:rPr lang="sk-SK" sz="1900" dirty="0"/>
              <a:t> </a:t>
            </a:r>
            <a:r>
              <a:rPr lang="sk-SK" sz="1900" dirty="0" err="1"/>
              <a:t>wages</a:t>
            </a:r>
            <a:r>
              <a:rPr lang="sk-SK" sz="1900" dirty="0"/>
              <a:t> -&gt; </a:t>
            </a:r>
            <a:r>
              <a:rPr lang="sk-SK" sz="1900" b="1" dirty="0" err="1"/>
              <a:t>inflation</a:t>
            </a:r>
            <a:endParaRPr lang="sk-SK" sz="1900" b="1" dirty="0"/>
          </a:p>
          <a:p>
            <a:pPr lvl="1">
              <a:buFont typeface="Calibri" pitchFamily="34" charset="0"/>
              <a:buChar char="–"/>
            </a:pPr>
            <a:r>
              <a:rPr lang="sk-SK" sz="1900" dirty="0"/>
              <a:t> no </a:t>
            </a:r>
            <a:r>
              <a:rPr lang="sk-SK" sz="1900" dirty="0" err="1"/>
              <a:t>rationalisation</a:t>
            </a:r>
            <a:r>
              <a:rPr lang="sk-SK" sz="1900" dirty="0"/>
              <a:t> </a:t>
            </a:r>
            <a:r>
              <a:rPr lang="sk-SK" sz="1900" dirty="0" err="1"/>
              <a:t>of</a:t>
            </a:r>
            <a:r>
              <a:rPr lang="sk-SK" sz="1900" dirty="0"/>
              <a:t> </a:t>
            </a:r>
            <a:r>
              <a:rPr lang="sk-SK" sz="1900" dirty="0" err="1"/>
              <a:t>production</a:t>
            </a:r>
            <a:r>
              <a:rPr lang="sk-SK" sz="1900" dirty="0"/>
              <a:t> </a:t>
            </a:r>
            <a:r>
              <a:rPr lang="sk-SK" sz="1900" dirty="0" err="1"/>
              <a:t>processes</a:t>
            </a:r>
            <a:endParaRPr lang="sk-SK" sz="1900" dirty="0"/>
          </a:p>
          <a:p>
            <a:pPr lvl="1">
              <a:buFont typeface="Calibri" pitchFamily="34" charset="0"/>
              <a:buChar char="–"/>
            </a:pPr>
            <a:r>
              <a:rPr lang="sk-SK" sz="1900" dirty="0"/>
              <a:t> no </a:t>
            </a:r>
            <a:r>
              <a:rPr lang="sk-SK" sz="1900" dirty="0" err="1"/>
              <a:t>improvement</a:t>
            </a:r>
            <a:r>
              <a:rPr lang="sk-SK" sz="1900" dirty="0"/>
              <a:t> in </a:t>
            </a:r>
            <a:r>
              <a:rPr lang="sk-SK" sz="1900" dirty="0" err="1"/>
              <a:t>motivation</a:t>
            </a:r>
            <a:r>
              <a:rPr lang="sk-SK" sz="1900" dirty="0"/>
              <a:t> </a:t>
            </a:r>
            <a:r>
              <a:rPr lang="sk-SK" sz="1900" dirty="0" err="1"/>
              <a:t>of</a:t>
            </a:r>
            <a:r>
              <a:rPr lang="sk-SK" sz="1900" dirty="0"/>
              <a:t> </a:t>
            </a:r>
            <a:r>
              <a:rPr lang="sk-SK" sz="1900" dirty="0" err="1" smtClean="0"/>
              <a:t>employees</a:t>
            </a:r>
            <a:r>
              <a:rPr lang="sk-SK" sz="2000" b="1" dirty="0" smtClean="0"/>
              <a:t> </a:t>
            </a:r>
            <a:endParaRPr lang="sk-SK" dirty="0"/>
          </a:p>
          <a:p>
            <a:pPr>
              <a:buFont typeface="Calibri" pitchFamily="34" charset="0"/>
              <a:buChar char="–"/>
            </a:pPr>
            <a:endParaRPr lang="sk-SK" sz="2300" dirty="0"/>
          </a:p>
          <a:p>
            <a:pPr lvl="1">
              <a:buFont typeface="Calibri" pitchFamily="34" charset="0"/>
              <a:buChar char="–"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9286100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Structure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economy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k-SK" sz="2000" b="1" dirty="0"/>
              <a:t> </a:t>
            </a:r>
            <a:r>
              <a:rPr lang="sk-SK" sz="2000" b="1" dirty="0" err="1"/>
              <a:t>Public</a:t>
            </a:r>
            <a:r>
              <a:rPr lang="sk-SK" sz="2000" b="1" dirty="0"/>
              <a:t> </a:t>
            </a:r>
            <a:r>
              <a:rPr lang="sk-SK" sz="2000" b="1" dirty="0" err="1"/>
              <a:t>sector</a:t>
            </a:r>
            <a:r>
              <a:rPr lang="sk-SK" sz="2000" b="1" dirty="0"/>
              <a:t> </a:t>
            </a:r>
          </a:p>
          <a:p>
            <a:pPr lvl="1">
              <a:buFont typeface="Arial" pitchFamily="34" charset="0"/>
              <a:buChar char="•"/>
            </a:pPr>
            <a:r>
              <a:rPr lang="sk-SK" sz="2000" dirty="0"/>
              <a:t> </a:t>
            </a:r>
            <a:r>
              <a:rPr lang="sk-SK" sz="2000" dirty="0" err="1"/>
              <a:t>large</a:t>
            </a:r>
            <a:r>
              <a:rPr lang="sk-SK" sz="2000" dirty="0"/>
              <a:t> </a:t>
            </a:r>
            <a:r>
              <a:rPr lang="sk-SK" sz="2000" dirty="0" err="1"/>
              <a:t>portion</a:t>
            </a:r>
            <a:r>
              <a:rPr lang="sk-SK" sz="2000" dirty="0"/>
              <a:t> </a:t>
            </a:r>
            <a:r>
              <a:rPr lang="sk-SK" sz="2000" dirty="0" err="1"/>
              <a:t>of</a:t>
            </a:r>
            <a:r>
              <a:rPr lang="sk-SK" sz="2000" dirty="0"/>
              <a:t> GDP</a:t>
            </a:r>
          </a:p>
          <a:p>
            <a:pPr lvl="1">
              <a:buFont typeface="Arial" pitchFamily="34" charset="0"/>
              <a:buChar char="•"/>
            </a:pPr>
            <a:r>
              <a:rPr lang="sk-SK" sz="2000" dirty="0"/>
              <a:t> </a:t>
            </a:r>
            <a:r>
              <a:rPr lang="sk-SK" sz="2000" dirty="0" err="1"/>
              <a:t>f.e</a:t>
            </a:r>
            <a:r>
              <a:rPr lang="sk-SK" sz="2000" dirty="0"/>
              <a:t>. state </a:t>
            </a:r>
            <a:r>
              <a:rPr lang="en-US" sz="2000" dirty="0"/>
              <a:t>companies and cooperatives </a:t>
            </a:r>
            <a:r>
              <a:rPr lang="sk-SK" sz="2000" dirty="0"/>
              <a:t> </a:t>
            </a:r>
            <a:r>
              <a:rPr lang="sk-SK" sz="2000" dirty="0" err="1"/>
              <a:t>created</a:t>
            </a:r>
            <a:r>
              <a:rPr lang="sk-SK" sz="2000" dirty="0"/>
              <a:t> </a:t>
            </a:r>
            <a:r>
              <a:rPr lang="en-US" sz="2000" dirty="0"/>
              <a:t>81.9% of GDP</a:t>
            </a:r>
            <a:r>
              <a:rPr lang="sk-SK" sz="2000" dirty="0"/>
              <a:t> in 1988</a:t>
            </a:r>
          </a:p>
          <a:p>
            <a:r>
              <a:rPr lang="sk-SK" sz="2000" b="1" dirty="0"/>
              <a:t> </a:t>
            </a:r>
            <a:r>
              <a:rPr lang="sk-SK" sz="2000" b="1" dirty="0" err="1"/>
              <a:t>Private</a:t>
            </a:r>
            <a:r>
              <a:rPr lang="sk-SK" sz="2000" b="1" dirty="0"/>
              <a:t> </a:t>
            </a:r>
            <a:r>
              <a:rPr lang="sk-SK" sz="2000" b="1" dirty="0" err="1"/>
              <a:t>sector</a:t>
            </a:r>
            <a:r>
              <a:rPr lang="sk-SK" sz="2000" b="1" dirty="0"/>
              <a:t> </a:t>
            </a:r>
          </a:p>
          <a:p>
            <a:pPr lvl="1">
              <a:buFont typeface="Arial" pitchFamily="34" charset="0"/>
              <a:buChar char="•"/>
            </a:pPr>
            <a:r>
              <a:rPr lang="sk-SK" sz="2000" dirty="0"/>
              <a:t> </a:t>
            </a:r>
            <a:r>
              <a:rPr lang="sk-SK" sz="2000" dirty="0" err="1"/>
              <a:t>smaller</a:t>
            </a:r>
            <a:r>
              <a:rPr lang="sk-SK" sz="2000" dirty="0"/>
              <a:t> </a:t>
            </a:r>
            <a:r>
              <a:rPr lang="sk-SK" sz="2000" dirty="0" err="1"/>
              <a:t>portion</a:t>
            </a:r>
            <a:r>
              <a:rPr lang="sk-SK" sz="2000" dirty="0"/>
              <a:t> </a:t>
            </a:r>
            <a:r>
              <a:rPr lang="sk-SK" sz="2000" dirty="0" err="1"/>
              <a:t>of</a:t>
            </a:r>
            <a:r>
              <a:rPr lang="sk-SK" sz="2000" dirty="0"/>
              <a:t> GDP, </a:t>
            </a:r>
            <a:r>
              <a:rPr lang="sk-SK" sz="2000" dirty="0" err="1"/>
              <a:t>mainly</a:t>
            </a:r>
            <a:r>
              <a:rPr lang="sk-SK" sz="2000" dirty="0"/>
              <a:t> in </a:t>
            </a:r>
            <a:r>
              <a:rPr lang="sk-SK" sz="2000" dirty="0" err="1"/>
              <a:t>agriculture</a:t>
            </a:r>
            <a:endParaRPr lang="sk-SK" sz="2000" dirty="0"/>
          </a:p>
          <a:p>
            <a:pPr lvl="1">
              <a:buFont typeface="Arial" pitchFamily="34" charset="0"/>
              <a:buChar char="•"/>
            </a:pPr>
            <a:r>
              <a:rPr lang="sk-SK" sz="2000" dirty="0"/>
              <a:t> </a:t>
            </a:r>
            <a:r>
              <a:rPr lang="sk-SK" sz="2000" dirty="0" err="1"/>
              <a:t>growing</a:t>
            </a:r>
            <a:r>
              <a:rPr lang="sk-SK" sz="2000" dirty="0"/>
              <a:t> </a:t>
            </a:r>
            <a:r>
              <a:rPr lang="sk-SK" sz="2000" dirty="0" err="1"/>
              <a:t>share</a:t>
            </a:r>
            <a:r>
              <a:rPr lang="sk-SK" sz="2000" dirty="0"/>
              <a:t> </a:t>
            </a:r>
            <a:r>
              <a:rPr lang="sk-SK" sz="2000" dirty="0" err="1"/>
              <a:t>since</a:t>
            </a:r>
            <a:r>
              <a:rPr lang="sk-SK" sz="2000" dirty="0"/>
              <a:t> </a:t>
            </a:r>
            <a:r>
              <a:rPr lang="sk-SK" sz="2000" dirty="0" err="1"/>
              <a:t>the</a:t>
            </a:r>
            <a:r>
              <a:rPr lang="sk-SK" sz="2000" dirty="0"/>
              <a:t> end </a:t>
            </a:r>
            <a:r>
              <a:rPr lang="sk-SK" sz="2000" dirty="0" err="1"/>
              <a:t>of</a:t>
            </a:r>
            <a:r>
              <a:rPr lang="sk-SK" sz="2000" dirty="0"/>
              <a:t> 1970s</a:t>
            </a:r>
          </a:p>
          <a:p>
            <a:pPr lvl="1">
              <a:buFont typeface="Arial" pitchFamily="34" charset="0"/>
              <a:buChar char="•"/>
            </a:pPr>
            <a:r>
              <a:rPr lang="sk-SK" sz="2000" dirty="0"/>
              <a:t> BUT </a:t>
            </a:r>
            <a:r>
              <a:rPr lang="sk-SK" sz="2000" dirty="0" err="1"/>
              <a:t>larger</a:t>
            </a:r>
            <a:r>
              <a:rPr lang="sk-SK" sz="2000" dirty="0"/>
              <a:t> </a:t>
            </a:r>
            <a:r>
              <a:rPr lang="sk-SK" sz="2000" dirty="0" err="1"/>
              <a:t>than</a:t>
            </a:r>
            <a:r>
              <a:rPr lang="sk-SK" sz="2000" dirty="0"/>
              <a:t> in </a:t>
            </a:r>
            <a:r>
              <a:rPr lang="sk-SK" sz="2000" dirty="0" err="1" smtClean="0"/>
              <a:t>Czechoslovakia</a:t>
            </a:r>
            <a:endParaRPr lang="sk-SK" sz="2000" dirty="0" smtClean="0"/>
          </a:p>
          <a:p>
            <a:r>
              <a:rPr lang="sk-SK" sz="2000" b="1" dirty="0" err="1"/>
              <a:t>Large</a:t>
            </a:r>
            <a:r>
              <a:rPr lang="sk-SK" sz="2000" b="1" dirty="0"/>
              <a:t> </a:t>
            </a:r>
            <a:r>
              <a:rPr lang="sk-SK" sz="2000" b="1" dirty="0" err="1"/>
              <a:t>share</a:t>
            </a:r>
            <a:r>
              <a:rPr lang="sk-SK" sz="2000" b="1" dirty="0"/>
              <a:t> </a:t>
            </a:r>
            <a:r>
              <a:rPr lang="sk-SK" sz="2000" b="1" dirty="0" err="1"/>
              <a:t>of</a:t>
            </a:r>
            <a:r>
              <a:rPr lang="sk-SK" sz="2000" b="1" dirty="0"/>
              <a:t> </a:t>
            </a:r>
            <a:r>
              <a:rPr lang="sk-SK" sz="2000" b="1" dirty="0" err="1"/>
              <a:t>agriculture</a:t>
            </a:r>
            <a:r>
              <a:rPr lang="sk-SK" sz="2000" b="1" dirty="0"/>
              <a:t> </a:t>
            </a:r>
          </a:p>
          <a:p>
            <a:pPr marL="914400" lvl="1" indent="-457200"/>
            <a:r>
              <a:rPr lang="sk-SK" sz="2000" b="1" dirty="0"/>
              <a:t> </a:t>
            </a:r>
            <a:r>
              <a:rPr lang="sk-SK" sz="2000" dirty="0"/>
              <a:t>– </a:t>
            </a:r>
            <a:r>
              <a:rPr lang="sk-SK" sz="2000" dirty="0" err="1"/>
              <a:t>sign</a:t>
            </a:r>
            <a:r>
              <a:rPr lang="sk-SK" sz="2000" dirty="0"/>
              <a:t> </a:t>
            </a:r>
            <a:r>
              <a:rPr lang="sk-SK" sz="2000" dirty="0" err="1"/>
              <a:t>of</a:t>
            </a:r>
            <a:r>
              <a:rPr lang="sk-SK" sz="2000" dirty="0"/>
              <a:t> </a:t>
            </a:r>
            <a:r>
              <a:rPr lang="sk-SK" sz="2000" dirty="0" err="1"/>
              <a:t>underdevelopment</a:t>
            </a:r>
            <a:endParaRPr lang="sk-SK" sz="2000" dirty="0"/>
          </a:p>
          <a:p>
            <a:r>
              <a:rPr lang="sk-SK" sz="2000" b="1" dirty="0" err="1"/>
              <a:t>Armament</a:t>
            </a:r>
            <a:r>
              <a:rPr lang="sk-SK" sz="2000" b="1" dirty="0"/>
              <a:t> </a:t>
            </a:r>
            <a:r>
              <a:rPr lang="sk-SK" sz="2000" b="1" dirty="0" err="1"/>
              <a:t>production</a:t>
            </a:r>
            <a:r>
              <a:rPr lang="sk-SK" sz="2000" b="1" dirty="0"/>
              <a:t> </a:t>
            </a:r>
          </a:p>
          <a:p>
            <a:pPr lvl="1">
              <a:buFont typeface="Calibri" pitchFamily="34" charset="0"/>
              <a:buChar char="–"/>
            </a:pPr>
            <a:r>
              <a:rPr lang="sk-SK" sz="2000" dirty="0" err="1"/>
              <a:t>obstacle</a:t>
            </a:r>
            <a:r>
              <a:rPr lang="sk-SK" sz="2000" dirty="0"/>
              <a:t> to </a:t>
            </a:r>
            <a:r>
              <a:rPr lang="sk-SK" sz="2000" dirty="0" err="1"/>
              <a:t>transformation</a:t>
            </a:r>
            <a:endParaRPr lang="sk-SK" sz="2000" dirty="0"/>
          </a:p>
          <a:p>
            <a:pPr lvl="1">
              <a:buFont typeface="Calibri" pitchFamily="34" charset="0"/>
              <a:buChar char="–"/>
            </a:pPr>
            <a:r>
              <a:rPr lang="sk-SK" sz="2000" dirty="0" err="1"/>
              <a:t>relatively</a:t>
            </a:r>
            <a:r>
              <a:rPr lang="sk-SK" sz="2000" dirty="0"/>
              <a:t> </a:t>
            </a:r>
            <a:r>
              <a:rPr lang="sk-SK" sz="2000" dirty="0" err="1"/>
              <a:t>high</a:t>
            </a:r>
            <a:r>
              <a:rPr lang="sk-SK" sz="2000" dirty="0"/>
              <a:t> </a:t>
            </a:r>
            <a:r>
              <a:rPr lang="sk-SK" sz="2000" dirty="0" err="1"/>
              <a:t>portion</a:t>
            </a:r>
            <a:r>
              <a:rPr lang="sk-SK" sz="2000" dirty="0"/>
              <a:t> </a:t>
            </a:r>
            <a:r>
              <a:rPr lang="sk-SK" sz="2000" dirty="0" err="1"/>
              <a:t>of</a:t>
            </a:r>
            <a:r>
              <a:rPr lang="sk-SK" sz="2000" dirty="0"/>
              <a:t> </a:t>
            </a:r>
            <a:r>
              <a:rPr lang="sk-SK" sz="2000" dirty="0" err="1"/>
              <a:t>industrial</a:t>
            </a:r>
            <a:r>
              <a:rPr lang="sk-SK" sz="2000" dirty="0"/>
              <a:t> </a:t>
            </a:r>
            <a:r>
              <a:rPr lang="sk-SK" sz="2000" dirty="0" err="1"/>
              <a:t>production</a:t>
            </a:r>
            <a:endParaRPr lang="sk-SK" sz="2000" dirty="0"/>
          </a:p>
          <a:p>
            <a:pPr lvl="1">
              <a:buFont typeface="Calibri" pitchFamily="34" charset="0"/>
              <a:buChar char="–"/>
            </a:pPr>
            <a:r>
              <a:rPr lang="sk-SK" sz="2000" dirty="0" err="1"/>
              <a:t>one</a:t>
            </a:r>
            <a:r>
              <a:rPr lang="sk-SK" sz="2000" dirty="0"/>
              <a:t> </a:t>
            </a:r>
            <a:r>
              <a:rPr lang="sk-SK" sz="2000" dirty="0" err="1"/>
              <a:t>of</a:t>
            </a:r>
            <a:r>
              <a:rPr lang="sk-SK" sz="2000" dirty="0"/>
              <a:t> </a:t>
            </a:r>
            <a:r>
              <a:rPr lang="sk-SK" sz="2000" dirty="0" err="1"/>
              <a:t>the</a:t>
            </a:r>
            <a:r>
              <a:rPr lang="sk-SK" sz="2000" dirty="0"/>
              <a:t> </a:t>
            </a:r>
            <a:r>
              <a:rPr lang="sk-SK" sz="2000" dirty="0" err="1"/>
              <a:t>biggest</a:t>
            </a:r>
            <a:r>
              <a:rPr lang="sk-SK" sz="2000" dirty="0"/>
              <a:t> </a:t>
            </a:r>
            <a:r>
              <a:rPr lang="sk-SK" sz="2000" dirty="0" err="1"/>
              <a:t>producer</a:t>
            </a:r>
            <a:endParaRPr lang="sk-SK" sz="2000" dirty="0"/>
          </a:p>
          <a:p>
            <a:pPr lvl="1">
              <a:buFont typeface="Calibri" pitchFamily="34" charset="0"/>
              <a:buChar char="–"/>
            </a:pPr>
            <a:r>
              <a:rPr lang="sk-SK" sz="2000" dirty="0" err="1"/>
              <a:t>for</a:t>
            </a:r>
            <a:r>
              <a:rPr lang="sk-SK" sz="2000" dirty="0"/>
              <a:t> </a:t>
            </a:r>
            <a:r>
              <a:rPr lang="en-US" sz="2000" dirty="0"/>
              <a:t>Warsaw Pact countries </a:t>
            </a:r>
            <a:r>
              <a:rPr lang="sk-SK" sz="2000" dirty="0"/>
              <a:t> and </a:t>
            </a:r>
            <a:r>
              <a:rPr lang="en-US" sz="2000" dirty="0"/>
              <a:t>Soviet </a:t>
            </a:r>
            <a:r>
              <a:rPr lang="sk-SK" sz="2000" dirty="0" err="1"/>
              <a:t>Union</a:t>
            </a:r>
            <a:endParaRPr lang="sk-SK" sz="2000" dirty="0"/>
          </a:p>
          <a:p>
            <a:endParaRPr lang="sk-SK" sz="24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079597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80920" cy="864096"/>
          </a:xfrm>
        </p:spPr>
        <p:txBody>
          <a:bodyPr>
            <a:normAutofit/>
          </a:bodyPr>
          <a:lstStyle/>
          <a:p>
            <a:r>
              <a:rPr lang="sk-SK" sz="2000" b="1" dirty="0" smtClean="0"/>
              <a:t>Table 2: </a:t>
            </a:r>
            <a:r>
              <a:rPr lang="en-US" sz="2000" b="1" dirty="0" smtClean="0"/>
              <a:t>Exchange rates to American dollar (averages in units of national currency)</a:t>
            </a:r>
            <a:endParaRPr lang="sk-SK" sz="2000" b="1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7030" t="47249" r="11948" b="26291"/>
          <a:stretch>
            <a:fillRect/>
          </a:stretch>
        </p:blipFill>
        <p:spPr bwMode="auto">
          <a:xfrm>
            <a:off x="539552" y="1052736"/>
            <a:ext cx="7848872" cy="2128977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5" name="BlokTextu 4"/>
          <p:cNvSpPr txBox="1"/>
          <p:nvPr/>
        </p:nvSpPr>
        <p:spPr>
          <a:xfrm>
            <a:off x="467544" y="3212976"/>
            <a:ext cx="83529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i="1" dirty="0" err="1" smtClean="0"/>
              <a:t>Source</a:t>
            </a:r>
            <a:r>
              <a:rPr lang="sk-SK" sz="1400" i="1" dirty="0" smtClean="0"/>
              <a:t>: </a:t>
            </a:r>
            <a:r>
              <a:rPr lang="sk-SK" sz="1400" i="1" dirty="0" err="1" smtClean="0"/>
              <a:t>Winiecki</a:t>
            </a:r>
            <a:r>
              <a:rPr lang="sk-SK" sz="1400" i="1" dirty="0" smtClean="0"/>
              <a:t>, </a:t>
            </a:r>
            <a:r>
              <a:rPr lang="sk-SK" sz="1400" i="1" dirty="0" err="1" smtClean="0"/>
              <a:t>Regional</a:t>
            </a:r>
            <a:r>
              <a:rPr lang="sk-SK" sz="1400" i="1" dirty="0" smtClean="0"/>
              <a:t> </a:t>
            </a:r>
            <a:r>
              <a:rPr lang="sk-SK" sz="1400" i="1" dirty="0" err="1" smtClean="0"/>
              <a:t>survey</a:t>
            </a:r>
            <a:r>
              <a:rPr lang="sk-SK" sz="1400" i="1" dirty="0" smtClean="0"/>
              <a:t>, (1993).</a:t>
            </a:r>
            <a:endParaRPr lang="en-US" sz="1400" i="1" dirty="0"/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95536" y="3717032"/>
            <a:ext cx="8496944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algn="ctr"/>
            <a:r>
              <a:rPr kumimoji="0" lang="sk-SK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Table 3</a:t>
            </a:r>
            <a:r>
              <a:rPr lang="en-US" sz="1900" b="1" dirty="0" smtClean="0"/>
              <a:t>: The share of nationalized and private sector in industrial production in Poland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 l="6788" t="42165" r="24110" b="20980"/>
          <a:stretch>
            <a:fillRect/>
          </a:stretch>
        </p:blipFill>
        <p:spPr bwMode="auto">
          <a:xfrm>
            <a:off x="611560" y="4437112"/>
            <a:ext cx="7704856" cy="1908542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8" name="BlokTextu 7"/>
          <p:cNvSpPr txBox="1"/>
          <p:nvPr/>
        </p:nvSpPr>
        <p:spPr>
          <a:xfrm>
            <a:off x="611560" y="6381328"/>
            <a:ext cx="83529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i="1" dirty="0" err="1" smtClean="0"/>
              <a:t>Source</a:t>
            </a:r>
            <a:r>
              <a:rPr lang="sk-SK" sz="1400" i="1" dirty="0" smtClean="0"/>
              <a:t>: </a:t>
            </a:r>
            <a:r>
              <a:rPr lang="sk-SK" sz="1400" i="1" dirty="0" err="1" smtClean="0"/>
              <a:t>Wang</a:t>
            </a:r>
            <a:r>
              <a:rPr lang="sk-SK" sz="1400" i="1" dirty="0" smtClean="0"/>
              <a:t>, </a:t>
            </a:r>
            <a:r>
              <a:rPr lang="sk-SK" sz="1400" i="1" dirty="0" err="1" smtClean="0"/>
              <a:t>Zhen</a:t>
            </a:r>
            <a:r>
              <a:rPr lang="sk-SK" sz="1400" i="1" dirty="0" smtClean="0"/>
              <a:t> (1991)</a:t>
            </a:r>
            <a:endParaRPr lang="en-US" sz="1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3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Chart 2: Economic growth and long run trend (by HP </a:t>
            </a:r>
            <a:br>
              <a:rPr lang="en-US" sz="2800" dirty="0" smtClean="0"/>
            </a:br>
            <a:r>
              <a:rPr lang="en-US" sz="2800" dirty="0" smtClean="0"/>
              <a:t>filter) in Poland 1950–1989 (in %) </a:t>
            </a:r>
            <a:endParaRPr lang="en-US" sz="28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4146" t="37225" r="26135" b="13454"/>
          <a:stretch>
            <a:fillRect/>
          </a:stretch>
        </p:blipFill>
        <p:spPr bwMode="auto">
          <a:xfrm>
            <a:off x="467544" y="1556792"/>
            <a:ext cx="8136904" cy="4536504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</p:pic>
      <p:sp>
        <p:nvSpPr>
          <p:cNvPr id="5" name="BlokTextu 4"/>
          <p:cNvSpPr txBox="1"/>
          <p:nvPr/>
        </p:nvSpPr>
        <p:spPr>
          <a:xfrm>
            <a:off x="251520" y="6309320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i="1" dirty="0" err="1" smtClean="0"/>
              <a:t>Source</a:t>
            </a:r>
            <a:r>
              <a:rPr lang="sk-SK" sz="1400" i="1" dirty="0" smtClean="0"/>
              <a:t>: </a:t>
            </a:r>
            <a:r>
              <a:rPr lang="en-US" sz="1400" i="1" dirty="0" err="1" smtClean="0"/>
              <a:t>Maddison</a:t>
            </a:r>
            <a:r>
              <a:rPr lang="en-US" sz="1400" i="1" dirty="0" smtClean="0"/>
              <a:t>, Historical Statistics, Retrieved </a:t>
            </a:r>
            <a:r>
              <a:rPr lang="sk-SK" sz="1400" i="1" dirty="0" smtClean="0"/>
              <a:t> </a:t>
            </a:r>
            <a:r>
              <a:rPr lang="en-US" sz="1400" i="1" dirty="0" smtClean="0"/>
              <a:t>October 11, 2010 from http://www.ggdc.net/MADDISON/oriindex.htm </a:t>
            </a:r>
            <a:endParaRPr lang="en-US" sz="1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sk-SK" sz="2800" dirty="0" smtClean="0"/>
              <a:t>C</a:t>
            </a:r>
            <a:r>
              <a:rPr lang="en-US" sz="2800" dirty="0" smtClean="0"/>
              <a:t>hart 3: Current account balance % of G</a:t>
            </a:r>
            <a:r>
              <a:rPr lang="sk-SK" sz="2800" dirty="0" smtClean="0"/>
              <a:t>DP</a:t>
            </a:r>
            <a:endParaRPr lang="sk-SK" sz="28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3803" t="28667" r="11219" b="16033"/>
          <a:stretch>
            <a:fillRect/>
          </a:stretch>
        </p:blipFill>
        <p:spPr bwMode="auto">
          <a:xfrm>
            <a:off x="611559" y="1196751"/>
            <a:ext cx="8029685" cy="4680521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</p:pic>
      <p:sp>
        <p:nvSpPr>
          <p:cNvPr id="5" name="BlokTextu 4"/>
          <p:cNvSpPr txBox="1"/>
          <p:nvPr/>
        </p:nvSpPr>
        <p:spPr>
          <a:xfrm>
            <a:off x="395536" y="6119336"/>
            <a:ext cx="83529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k-SK" sz="1400" i="1" dirty="0" err="1" smtClean="0"/>
              <a:t>Source</a:t>
            </a:r>
            <a:r>
              <a:rPr lang="sk-SK" sz="1400" i="1" dirty="0" smtClean="0"/>
              <a:t>: </a:t>
            </a:r>
            <a:r>
              <a:rPr lang="en-US" sz="1400" i="1" dirty="0" smtClean="0"/>
              <a:t>International Monetary Fund, World Economic</a:t>
            </a:r>
            <a:r>
              <a:rPr lang="sk-SK" sz="1400" i="1" dirty="0" smtClean="0"/>
              <a:t> </a:t>
            </a:r>
            <a:r>
              <a:rPr lang="en-US" sz="1400" i="1" dirty="0" smtClean="0"/>
              <a:t>Outlook Database, October 2010,</a:t>
            </a:r>
            <a:r>
              <a:rPr lang="sk-SK" sz="1400" i="1" dirty="0" smtClean="0"/>
              <a:t> </a:t>
            </a:r>
            <a:r>
              <a:rPr lang="en-US" sz="1400" i="1" dirty="0" smtClean="0"/>
              <a:t>http://www.imf.org/external/pubs/ft/weo/2010/02/weodata/index.aspx (1.12.2010) </a:t>
            </a:r>
          </a:p>
          <a:p>
            <a:pPr algn="just"/>
            <a:endParaRPr lang="en-US" sz="1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Contents</a:t>
            </a:r>
            <a:endParaRPr lang="sk-SK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Development during the communist regime</a:t>
            </a:r>
          </a:p>
          <a:p>
            <a:pPr marL="971550" lvl="1" indent="-571500">
              <a:buFont typeface="Arial" pitchFamily="34" charset="0"/>
              <a:buChar char="•"/>
            </a:pPr>
            <a:r>
              <a:rPr lang="en-US" dirty="0" smtClean="0">
                <a:hlinkClick r:id="rId2" action="ppaction://hlinksldjump"/>
              </a:rPr>
              <a:t>Insight to long-run political development</a:t>
            </a:r>
            <a:endParaRPr lang="en-US" dirty="0" smtClean="0"/>
          </a:p>
          <a:p>
            <a:pPr marL="971550" lvl="1" indent="-571500">
              <a:buFont typeface="Arial" pitchFamily="34" charset="0"/>
              <a:buChar char="•"/>
            </a:pPr>
            <a:r>
              <a:rPr lang="en-US" dirty="0" smtClean="0">
                <a:hlinkClick r:id="rId3" action="ppaction://hlinksldjump"/>
              </a:rPr>
              <a:t>Economic situation</a:t>
            </a:r>
            <a:endParaRPr lang="cs-CZ" dirty="0" smtClean="0"/>
          </a:p>
          <a:p>
            <a:pPr marL="514350" indent="-514350">
              <a:buAutoNum type="arabicPeriod" startAt="2"/>
            </a:pPr>
            <a:r>
              <a:rPr lang="cs-CZ" dirty="0" err="1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Political</a:t>
            </a:r>
            <a:r>
              <a:rPr lang="cs-CZ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Development </a:t>
            </a:r>
            <a:endParaRPr lang="cs-CZ" dirty="0" smtClean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514350" indent="-514350">
              <a:buAutoNum type="arabicPeriod" startAt="2"/>
            </a:pPr>
            <a:r>
              <a:rPr lang="en-US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Transformation period</a:t>
            </a:r>
          </a:p>
          <a:p>
            <a:pPr marL="971550" lvl="1" indent="-571500">
              <a:buFont typeface="Arial" pitchFamily="34" charset="0"/>
              <a:buChar char="•"/>
            </a:pPr>
            <a:r>
              <a:rPr lang="en-US" dirty="0" smtClean="0">
                <a:hlinkClick r:id="rId4" action="ppaction://hlinksldjump"/>
              </a:rPr>
              <a:t>Economic reforms after 1990</a:t>
            </a:r>
            <a:endParaRPr lang="en-US" dirty="0" smtClean="0"/>
          </a:p>
          <a:p>
            <a:pPr marL="971550" lvl="1" indent="-571500">
              <a:buFont typeface="Arial" pitchFamily="34" charset="0"/>
              <a:buChar char="•"/>
            </a:pPr>
            <a:r>
              <a:rPr lang="en-US" dirty="0" err="1" smtClean="0">
                <a:hlinkClick r:id="rId5" action="ppaction://hlinksldjump"/>
              </a:rPr>
              <a:t>Privatisation</a:t>
            </a:r>
            <a:endParaRPr lang="en-US" dirty="0" smtClean="0"/>
          </a:p>
          <a:p>
            <a:pPr marL="971550" lvl="1" indent="-571500">
              <a:buFont typeface="Arial" pitchFamily="34" charset="0"/>
              <a:buChar char="•"/>
            </a:pPr>
            <a:r>
              <a:rPr lang="en-US" dirty="0" smtClean="0">
                <a:hlinkClick r:id="rId6" action="ppaction://hlinksldjump"/>
              </a:rPr>
              <a:t>Development in banking sector</a:t>
            </a:r>
            <a:endParaRPr lang="en-US" dirty="0" smtClean="0"/>
          </a:p>
          <a:p>
            <a:pPr marL="0" indent="0">
              <a:buNone/>
            </a:pPr>
            <a:r>
              <a:rPr lang="cs-CZ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4.     </a:t>
            </a:r>
            <a:r>
              <a:rPr lang="en-US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Economic results</a:t>
            </a:r>
          </a:p>
          <a:p>
            <a:pPr marL="914400" lvl="1" indent="-514350">
              <a:buFont typeface="Arial" pitchFamily="34" charset="0"/>
              <a:buChar char="•"/>
            </a:pPr>
            <a:r>
              <a:rPr lang="en-US" dirty="0" smtClean="0">
                <a:effectLst/>
                <a:hlinkClick r:id="rId7" action="ppaction://hlinksldjump"/>
              </a:rPr>
              <a:t>Economic growth</a:t>
            </a:r>
            <a:endParaRPr lang="en-US" dirty="0" smtClean="0">
              <a:effectLst/>
            </a:endParaRPr>
          </a:p>
          <a:p>
            <a:pPr marL="914400" lvl="1" indent="-514350">
              <a:buFont typeface="Arial" pitchFamily="34" charset="0"/>
              <a:buChar char="•"/>
            </a:pPr>
            <a:r>
              <a:rPr lang="en-US" dirty="0" smtClean="0">
                <a:effectLst/>
                <a:hlinkClick r:id="rId8" action="ppaction://hlinksldjump"/>
              </a:rPr>
              <a:t>Structure of the economy</a:t>
            </a:r>
            <a:endParaRPr lang="en-US" dirty="0" smtClean="0">
              <a:effectLst/>
            </a:endParaRPr>
          </a:p>
          <a:p>
            <a:pPr marL="914400" lvl="1" indent="-514350">
              <a:buFont typeface="Arial" pitchFamily="34" charset="0"/>
              <a:buChar char="•"/>
            </a:pPr>
            <a:r>
              <a:rPr lang="en-US" dirty="0" smtClean="0">
                <a:effectLst/>
                <a:hlinkClick r:id="" action="ppaction://noaction"/>
              </a:rPr>
              <a:t>Unemployment</a:t>
            </a:r>
            <a:endParaRPr lang="en-US" dirty="0" smtClean="0">
              <a:effectLst/>
            </a:endParaRPr>
          </a:p>
          <a:p>
            <a:pPr marL="914400" lvl="1" indent="-514350">
              <a:buFont typeface="Arial" pitchFamily="34" charset="0"/>
              <a:buChar char="•"/>
            </a:pPr>
            <a:r>
              <a:rPr lang="en-US" dirty="0" smtClean="0">
                <a:effectLst/>
                <a:hlinkClick r:id="rId9" action="ppaction://hlinksldjump"/>
              </a:rPr>
              <a:t>Inflation</a:t>
            </a:r>
            <a:endParaRPr lang="en-US" dirty="0" smtClean="0">
              <a:effectLst/>
            </a:endParaRPr>
          </a:p>
          <a:p>
            <a:pPr marL="914400" lvl="1" indent="-514350">
              <a:buFont typeface="Arial" pitchFamily="34" charset="0"/>
              <a:buChar char="•"/>
            </a:pPr>
            <a:r>
              <a:rPr lang="en-US" dirty="0" smtClean="0">
                <a:effectLst/>
                <a:hlinkClick r:id="rId10" action="ppaction://hlinksldjump"/>
              </a:rPr>
              <a:t>External relationships</a:t>
            </a:r>
            <a:endParaRPr lang="en-US" dirty="0" smtClean="0">
              <a:effectLst/>
            </a:endParaRPr>
          </a:p>
          <a:p>
            <a:pPr marL="914400" lvl="1" indent="-514350">
              <a:buFont typeface="Arial" pitchFamily="34" charset="0"/>
              <a:buChar char="•"/>
            </a:pPr>
            <a:endParaRPr lang="sk-SK" dirty="0" smtClean="0">
              <a:effectLst/>
            </a:endParaRPr>
          </a:p>
          <a:p>
            <a:pPr marL="914400" lvl="1" indent="-514350">
              <a:buFont typeface="Arial" pitchFamily="34" charset="0"/>
              <a:buChar char="•"/>
            </a:pPr>
            <a:endParaRPr lang="sk-SK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1018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cs-CZ" dirty="0" err="1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Political</a:t>
            </a:r>
            <a:r>
              <a:rPr lang="cs-CZ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GB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Development</a:t>
            </a:r>
            <a:endParaRPr lang="en-GB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sz="2400" dirty="0" err="1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The</a:t>
            </a:r>
            <a:r>
              <a:rPr lang="sk-SK" sz="24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sk-SK" sz="2400" dirty="0" err="1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second</a:t>
            </a:r>
            <a:r>
              <a:rPr lang="sk-SK" sz="24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part</a:t>
            </a:r>
            <a:endParaRPr lang="sk-SK" sz="2400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0561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err="1" smtClean="0">
                <a:solidFill>
                  <a:schemeClr val="bg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Political</a:t>
            </a:r>
            <a:r>
              <a:rPr lang="sk-SK" dirty="0" smtClean="0">
                <a:solidFill>
                  <a:schemeClr val="bg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sk-SK" dirty="0" err="1" smtClean="0">
                <a:solidFill>
                  <a:schemeClr val="bg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development</a:t>
            </a:r>
            <a:r>
              <a:rPr lang="sk-SK" dirty="0" smtClean="0">
                <a:solidFill>
                  <a:schemeClr val="bg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I.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589240"/>
          </a:xfrm>
        </p:spPr>
        <p:txBody>
          <a:bodyPr>
            <a:normAutofit/>
          </a:bodyPr>
          <a:lstStyle/>
          <a:p>
            <a:r>
              <a:rPr lang="sk-SK" sz="2600" b="1" dirty="0" err="1" smtClean="0"/>
              <a:t>Pseudo-democratic</a:t>
            </a:r>
            <a:r>
              <a:rPr lang="sk-SK" sz="2600" b="1" dirty="0" smtClean="0"/>
              <a:t>  </a:t>
            </a:r>
            <a:r>
              <a:rPr lang="sk-SK" sz="2600" b="1" dirty="0" err="1" smtClean="0"/>
              <a:t>system</a:t>
            </a:r>
            <a:r>
              <a:rPr lang="sk-SK" sz="2600" b="1" dirty="0" smtClean="0"/>
              <a:t> </a:t>
            </a:r>
          </a:p>
          <a:p>
            <a:pPr lvl="1"/>
            <a:r>
              <a:rPr lang="sk-SK" sz="2400" dirty="0" err="1" smtClean="0"/>
              <a:t>Consequence</a:t>
            </a:r>
            <a:r>
              <a:rPr lang="sk-SK" sz="2400" dirty="0" smtClean="0"/>
              <a:t> </a:t>
            </a:r>
            <a:r>
              <a:rPr lang="sk-SK" sz="2400" dirty="0" err="1" smtClean="0"/>
              <a:t>of</a:t>
            </a:r>
            <a:r>
              <a:rPr lang="sk-SK" sz="2400" dirty="0" smtClean="0"/>
              <a:t> </a:t>
            </a:r>
            <a:r>
              <a:rPr lang="sk-SK" sz="2400" dirty="0" err="1" smtClean="0"/>
              <a:t>negotiations</a:t>
            </a:r>
            <a:r>
              <a:rPr lang="sk-SK" sz="2400" dirty="0" smtClean="0"/>
              <a:t> </a:t>
            </a:r>
            <a:r>
              <a:rPr lang="sk-SK" sz="2400" dirty="0" err="1" smtClean="0"/>
              <a:t>with</a:t>
            </a:r>
            <a:r>
              <a:rPr lang="sk-SK" sz="2400" dirty="0" smtClean="0"/>
              <a:t> </a:t>
            </a:r>
            <a:r>
              <a:rPr lang="sk-SK" sz="2400" b="1" dirty="0" smtClean="0"/>
              <a:t>Solidarity</a:t>
            </a:r>
          </a:p>
          <a:p>
            <a:pPr lvl="1"/>
            <a:r>
              <a:rPr lang="sk-SK" sz="2400" dirty="0" err="1" smtClean="0"/>
              <a:t>First</a:t>
            </a:r>
            <a:r>
              <a:rPr lang="sk-SK" sz="2400" dirty="0" smtClean="0"/>
              <a:t> </a:t>
            </a:r>
            <a:r>
              <a:rPr lang="sk-SK" sz="2400" dirty="0" err="1" smtClean="0"/>
              <a:t>non-communist</a:t>
            </a:r>
            <a:r>
              <a:rPr lang="sk-SK" sz="2400" dirty="0" smtClean="0"/>
              <a:t> </a:t>
            </a:r>
            <a:r>
              <a:rPr lang="sk-SK" sz="2400" dirty="0" err="1" smtClean="0"/>
              <a:t>government</a:t>
            </a:r>
            <a:r>
              <a:rPr lang="sk-SK" sz="2400" dirty="0" smtClean="0"/>
              <a:t> in 1989  -&gt; Solidarity (</a:t>
            </a:r>
            <a:r>
              <a:rPr lang="sk-SK" sz="2400" dirty="0" err="1" smtClean="0"/>
              <a:t>high</a:t>
            </a:r>
            <a:r>
              <a:rPr lang="sk-SK" sz="2400" dirty="0" smtClean="0"/>
              <a:t> </a:t>
            </a:r>
            <a:r>
              <a:rPr lang="sk-SK" sz="2400" dirty="0" err="1" smtClean="0"/>
              <a:t>support</a:t>
            </a:r>
            <a:r>
              <a:rPr lang="sk-SK" sz="2400" dirty="0" smtClean="0"/>
              <a:t>)</a:t>
            </a:r>
          </a:p>
          <a:p>
            <a:pPr lvl="1"/>
            <a:r>
              <a:rPr lang="sk-SK" sz="2400" dirty="0" err="1" smtClean="0"/>
              <a:t>Walesa</a:t>
            </a:r>
            <a:r>
              <a:rPr lang="sk-SK" sz="2400" dirty="0" smtClean="0"/>
              <a:t> – </a:t>
            </a:r>
            <a:r>
              <a:rPr lang="sk-SK" sz="2400" dirty="0" err="1" smtClean="0"/>
              <a:t>president</a:t>
            </a:r>
            <a:r>
              <a:rPr lang="sk-SK" sz="2400" dirty="0" smtClean="0"/>
              <a:t> (1989)</a:t>
            </a:r>
          </a:p>
          <a:p>
            <a:pPr lvl="1"/>
            <a:endParaRPr lang="sk-SK" sz="500" dirty="0" smtClean="0"/>
          </a:p>
          <a:p>
            <a:r>
              <a:rPr lang="sk-SK" sz="2600" b="1" dirty="0" err="1" smtClean="0"/>
              <a:t>First</a:t>
            </a:r>
            <a:r>
              <a:rPr lang="sk-SK" sz="2600" b="1" dirty="0" smtClean="0"/>
              <a:t> </a:t>
            </a:r>
            <a:r>
              <a:rPr lang="sk-SK" sz="2600" b="1" dirty="0" err="1" smtClean="0"/>
              <a:t>free</a:t>
            </a:r>
            <a:r>
              <a:rPr lang="sk-SK" sz="2600" b="1" dirty="0" smtClean="0"/>
              <a:t> </a:t>
            </a:r>
            <a:r>
              <a:rPr lang="sk-SK" sz="2600" b="1" dirty="0" err="1" smtClean="0"/>
              <a:t>elections</a:t>
            </a:r>
            <a:r>
              <a:rPr lang="sk-SK" sz="2600" b="1" dirty="0" smtClean="0"/>
              <a:t> in 1991 </a:t>
            </a:r>
            <a:r>
              <a:rPr lang="sk-SK" sz="2600" dirty="0" smtClean="0"/>
              <a:t>–&gt; 29 </a:t>
            </a:r>
            <a:r>
              <a:rPr lang="sk-SK" sz="2600" dirty="0" err="1" smtClean="0"/>
              <a:t>parties</a:t>
            </a:r>
            <a:r>
              <a:rPr lang="sk-SK" sz="2600" dirty="0" smtClean="0"/>
              <a:t> in </a:t>
            </a:r>
            <a:r>
              <a:rPr lang="sk-SK" sz="2600" dirty="0" err="1" smtClean="0"/>
              <a:t>the</a:t>
            </a:r>
            <a:r>
              <a:rPr lang="sk-SK" sz="2600" dirty="0" smtClean="0"/>
              <a:t> </a:t>
            </a:r>
            <a:r>
              <a:rPr lang="sk-SK" sz="2600" dirty="0" err="1" smtClean="0"/>
              <a:t>Parliament</a:t>
            </a:r>
            <a:endParaRPr lang="sk-SK" sz="2600" dirty="0" smtClean="0"/>
          </a:p>
          <a:p>
            <a:pPr lvl="1"/>
            <a:r>
              <a:rPr lang="sk-SK" sz="2400" dirty="0" smtClean="0"/>
              <a:t> </a:t>
            </a:r>
            <a:r>
              <a:rPr lang="en-US" sz="2400" dirty="0" smtClean="0"/>
              <a:t>fragile</a:t>
            </a:r>
            <a:r>
              <a:rPr lang="sk-SK" sz="2400" dirty="0" smtClean="0"/>
              <a:t> </a:t>
            </a:r>
            <a:r>
              <a:rPr lang="sk-SK" sz="2400" dirty="0" err="1" smtClean="0"/>
              <a:t>political</a:t>
            </a:r>
            <a:r>
              <a:rPr lang="sk-SK" sz="2400" dirty="0" smtClean="0"/>
              <a:t> </a:t>
            </a:r>
            <a:r>
              <a:rPr lang="sk-SK" sz="2400" dirty="0" err="1" smtClean="0"/>
              <a:t>situation</a:t>
            </a:r>
            <a:endParaRPr lang="sk-SK" sz="2400" dirty="0" smtClean="0"/>
          </a:p>
          <a:p>
            <a:pPr lvl="1"/>
            <a:r>
              <a:rPr lang="sk-SK" sz="2400" dirty="0" smtClean="0"/>
              <a:t> </a:t>
            </a:r>
            <a:r>
              <a:rPr lang="sk-SK" sz="2400" dirty="0" err="1" smtClean="0"/>
              <a:t>weak</a:t>
            </a:r>
            <a:r>
              <a:rPr lang="sk-SK" sz="2400" dirty="0" smtClean="0"/>
              <a:t> and </a:t>
            </a:r>
            <a:r>
              <a:rPr lang="sk-SK" sz="2400" dirty="0" err="1" smtClean="0"/>
              <a:t>changing</a:t>
            </a:r>
            <a:r>
              <a:rPr lang="sk-SK" sz="2400" dirty="0" smtClean="0"/>
              <a:t> </a:t>
            </a:r>
            <a:r>
              <a:rPr lang="sk-SK" sz="2400" dirty="0" err="1" smtClean="0"/>
              <a:t>coalition</a:t>
            </a:r>
            <a:r>
              <a:rPr lang="sk-SK" sz="2400" dirty="0" smtClean="0"/>
              <a:t> </a:t>
            </a:r>
            <a:r>
              <a:rPr lang="sk-SK" sz="2400" dirty="0" err="1" smtClean="0"/>
              <a:t>governments</a:t>
            </a:r>
            <a:endParaRPr lang="sk-SK" sz="2400" dirty="0" smtClean="0"/>
          </a:p>
          <a:p>
            <a:pPr lvl="1"/>
            <a:r>
              <a:rPr lang="sk-SK" sz="2400" b="1" dirty="0" err="1" smtClean="0"/>
              <a:t>associate</a:t>
            </a:r>
            <a:r>
              <a:rPr lang="sk-SK" sz="2400" b="1" dirty="0" smtClean="0"/>
              <a:t> </a:t>
            </a:r>
            <a:r>
              <a:rPr lang="sk-SK" sz="2400" b="1" dirty="0" err="1" smtClean="0"/>
              <a:t>agreement</a:t>
            </a:r>
            <a:r>
              <a:rPr lang="sk-SK" sz="2400" b="1" dirty="0" smtClean="0"/>
              <a:t> </a:t>
            </a:r>
            <a:r>
              <a:rPr lang="sk-SK" sz="2400" dirty="0" err="1" smtClean="0"/>
              <a:t>with</a:t>
            </a:r>
            <a:r>
              <a:rPr lang="sk-SK" sz="2400" dirty="0" smtClean="0"/>
              <a:t> EC in 1991</a:t>
            </a:r>
          </a:p>
          <a:p>
            <a:pPr lvl="1"/>
            <a:r>
              <a:rPr lang="sk-SK" sz="2400" dirty="0" smtClean="0"/>
              <a:t>new </a:t>
            </a:r>
            <a:r>
              <a:rPr lang="sk-SK" sz="2400" b="1" dirty="0" err="1" smtClean="0"/>
              <a:t>constitution</a:t>
            </a:r>
            <a:r>
              <a:rPr lang="sk-SK" sz="2400" b="1" dirty="0" smtClean="0"/>
              <a:t> </a:t>
            </a:r>
            <a:r>
              <a:rPr lang="sk-SK" sz="2400" dirty="0" smtClean="0"/>
              <a:t>-&gt; </a:t>
            </a:r>
            <a:r>
              <a:rPr lang="sk-SK" sz="2400" dirty="0" err="1" smtClean="0"/>
              <a:t>stronger</a:t>
            </a:r>
            <a:r>
              <a:rPr lang="sk-SK" sz="2400" dirty="0" smtClean="0"/>
              <a:t> </a:t>
            </a:r>
            <a:r>
              <a:rPr lang="sk-SK" sz="2400" dirty="0" err="1" smtClean="0"/>
              <a:t>position</a:t>
            </a:r>
            <a:r>
              <a:rPr lang="sk-SK" sz="2400" dirty="0" smtClean="0"/>
              <a:t> </a:t>
            </a:r>
            <a:r>
              <a:rPr lang="sk-SK" sz="2400" dirty="0" err="1" smtClean="0"/>
              <a:t>of</a:t>
            </a:r>
            <a:r>
              <a:rPr lang="sk-SK" sz="2400" dirty="0" smtClean="0"/>
              <a:t> </a:t>
            </a:r>
            <a:r>
              <a:rPr lang="sk-SK" sz="2400" dirty="0" err="1" smtClean="0"/>
              <a:t>president</a:t>
            </a:r>
            <a:endParaRPr lang="sk-SK" sz="2400" dirty="0" smtClean="0"/>
          </a:p>
          <a:p>
            <a:pPr lvl="1"/>
            <a:r>
              <a:rPr lang="sk-SK" sz="2400" b="1" dirty="0" err="1" smtClean="0"/>
              <a:t>protests</a:t>
            </a:r>
            <a:r>
              <a:rPr lang="sk-SK" sz="2400" dirty="0" smtClean="0"/>
              <a:t> -&gt; </a:t>
            </a:r>
            <a:r>
              <a:rPr lang="sk-SK" sz="2400" dirty="0" err="1" smtClean="0"/>
              <a:t>early</a:t>
            </a:r>
            <a:r>
              <a:rPr lang="sk-SK" sz="2400" dirty="0" smtClean="0"/>
              <a:t> </a:t>
            </a:r>
            <a:r>
              <a:rPr lang="sk-SK" sz="2400" dirty="0" err="1" smtClean="0"/>
              <a:t>elections</a:t>
            </a:r>
            <a:endParaRPr lang="sk-SK" sz="2400" dirty="0" smtClean="0"/>
          </a:p>
          <a:p>
            <a:pPr lvl="1"/>
            <a:endParaRPr lang="sk-SK" sz="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>
                <a:solidFill>
                  <a:schemeClr val="bg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Political</a:t>
            </a:r>
            <a:r>
              <a:rPr lang="sk-SK" dirty="0" smtClean="0">
                <a:solidFill>
                  <a:schemeClr val="bg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sk-SK" dirty="0" err="1" smtClean="0">
                <a:solidFill>
                  <a:schemeClr val="bg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development</a:t>
            </a:r>
            <a:r>
              <a:rPr lang="sk-SK" dirty="0" smtClean="0">
                <a:solidFill>
                  <a:schemeClr val="bg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II.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sk-SK" dirty="0" err="1" smtClean="0"/>
              <a:t>Elections</a:t>
            </a:r>
            <a:r>
              <a:rPr lang="sk-SK" dirty="0" smtClean="0"/>
              <a:t> in </a:t>
            </a:r>
            <a:r>
              <a:rPr lang="sk-SK" b="1" dirty="0" smtClean="0"/>
              <a:t>1993 </a:t>
            </a:r>
            <a:r>
              <a:rPr lang="sk-SK" dirty="0" smtClean="0"/>
              <a:t>–&gt; </a:t>
            </a:r>
            <a:r>
              <a:rPr lang="sk-SK" dirty="0" err="1" smtClean="0"/>
              <a:t>post-communist</a:t>
            </a:r>
            <a:r>
              <a:rPr lang="sk-SK" dirty="0" smtClean="0"/>
              <a:t> party  (</a:t>
            </a:r>
            <a:r>
              <a:rPr lang="sk-SK" b="1" dirty="0" smtClean="0"/>
              <a:t>DLA</a:t>
            </a:r>
            <a:r>
              <a:rPr lang="sk-SK" dirty="0" smtClean="0"/>
              <a:t>) </a:t>
            </a:r>
            <a:r>
              <a:rPr lang="sk-SK" dirty="0" err="1" smtClean="0"/>
              <a:t>as</a:t>
            </a:r>
            <a:r>
              <a:rPr lang="sk-SK" dirty="0" smtClean="0"/>
              <a:t> </a:t>
            </a:r>
            <a:r>
              <a:rPr lang="sk-SK" dirty="0" err="1" smtClean="0"/>
              <a:t>winner</a:t>
            </a:r>
            <a:endParaRPr lang="sk-SK" dirty="0" smtClean="0"/>
          </a:p>
          <a:p>
            <a:pPr lvl="1"/>
            <a:r>
              <a:rPr lang="sk-SK" dirty="0" err="1" smtClean="0"/>
              <a:t>slowdown</a:t>
            </a:r>
            <a:r>
              <a:rPr lang="sk-SK" dirty="0" smtClean="0"/>
              <a:t> </a:t>
            </a:r>
            <a:r>
              <a:rPr lang="sk-SK" dirty="0" err="1" smtClean="0"/>
              <a:t>of</a:t>
            </a:r>
            <a:r>
              <a:rPr lang="sk-SK" dirty="0" smtClean="0"/>
              <a:t> </a:t>
            </a:r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transformation</a:t>
            </a:r>
            <a:r>
              <a:rPr lang="sk-SK" dirty="0" smtClean="0"/>
              <a:t> </a:t>
            </a:r>
            <a:r>
              <a:rPr lang="sk-SK" dirty="0" err="1" smtClean="0"/>
              <a:t>process</a:t>
            </a:r>
            <a:endParaRPr lang="sk-SK" dirty="0" smtClean="0"/>
          </a:p>
          <a:p>
            <a:pPr lvl="1"/>
            <a:r>
              <a:rPr lang="sk-SK" dirty="0" err="1" smtClean="0"/>
              <a:t>emphasisi</a:t>
            </a:r>
            <a:r>
              <a:rPr lang="sk-SK" dirty="0" smtClean="0"/>
              <a:t> on </a:t>
            </a:r>
            <a:r>
              <a:rPr lang="sk-SK" dirty="0" err="1" smtClean="0"/>
              <a:t>social</a:t>
            </a:r>
            <a:r>
              <a:rPr lang="sk-SK" dirty="0" smtClean="0"/>
              <a:t> </a:t>
            </a:r>
            <a:r>
              <a:rPr lang="sk-SK" dirty="0" err="1" smtClean="0"/>
              <a:t>aspects</a:t>
            </a:r>
            <a:endParaRPr lang="sk-SK" dirty="0" smtClean="0"/>
          </a:p>
          <a:p>
            <a:pPr lvl="1"/>
            <a:r>
              <a:rPr lang="sk-SK" dirty="0" err="1" smtClean="0"/>
              <a:t>leader</a:t>
            </a:r>
            <a:r>
              <a:rPr lang="sk-SK" dirty="0" smtClean="0"/>
              <a:t> </a:t>
            </a:r>
            <a:r>
              <a:rPr lang="sk-SK" dirty="0" err="1" smtClean="0"/>
              <a:t>of</a:t>
            </a:r>
            <a:r>
              <a:rPr lang="sk-SK" dirty="0" smtClean="0"/>
              <a:t> </a:t>
            </a:r>
            <a:r>
              <a:rPr lang="sk-SK" dirty="0" err="1" smtClean="0"/>
              <a:t>the</a:t>
            </a:r>
            <a:r>
              <a:rPr lang="sk-SK" dirty="0" smtClean="0"/>
              <a:t> party -&gt; </a:t>
            </a:r>
            <a:r>
              <a:rPr lang="sk-SK" dirty="0" err="1" smtClean="0"/>
              <a:t>next</a:t>
            </a:r>
            <a:r>
              <a:rPr lang="sk-SK" dirty="0" smtClean="0"/>
              <a:t> </a:t>
            </a:r>
            <a:r>
              <a:rPr lang="sk-SK" dirty="0" err="1" smtClean="0"/>
              <a:t>president</a:t>
            </a:r>
            <a:endParaRPr lang="sk-SK" dirty="0" smtClean="0"/>
          </a:p>
          <a:p>
            <a:pPr lvl="1"/>
            <a:endParaRPr lang="sk-SK" sz="700" dirty="0" smtClean="0"/>
          </a:p>
          <a:p>
            <a:r>
              <a:rPr lang="sk-SK" dirty="0" err="1" smtClean="0"/>
              <a:t>Elections</a:t>
            </a:r>
            <a:r>
              <a:rPr lang="sk-SK" dirty="0" smtClean="0"/>
              <a:t> in </a:t>
            </a:r>
            <a:r>
              <a:rPr lang="sk-SK" b="1" dirty="0" smtClean="0"/>
              <a:t>1997 </a:t>
            </a:r>
            <a:r>
              <a:rPr lang="sk-SK" dirty="0" smtClean="0"/>
              <a:t>-&gt; </a:t>
            </a:r>
            <a:r>
              <a:rPr lang="sk-SK" dirty="0" err="1" smtClean="0"/>
              <a:t>right</a:t>
            </a:r>
            <a:r>
              <a:rPr lang="sk-SK" dirty="0" smtClean="0"/>
              <a:t> </a:t>
            </a:r>
            <a:r>
              <a:rPr lang="sk-SK" dirty="0" err="1" smtClean="0"/>
              <a:t>wing</a:t>
            </a:r>
            <a:r>
              <a:rPr lang="sk-SK" dirty="0" smtClean="0"/>
              <a:t> </a:t>
            </a:r>
            <a:r>
              <a:rPr lang="sk-SK" dirty="0" err="1" smtClean="0"/>
              <a:t>parties</a:t>
            </a:r>
            <a:r>
              <a:rPr lang="sk-SK" dirty="0" smtClean="0"/>
              <a:t> (</a:t>
            </a:r>
            <a:r>
              <a:rPr lang="sk-SK" b="1" dirty="0" smtClean="0"/>
              <a:t>SEA</a:t>
            </a:r>
            <a:r>
              <a:rPr lang="sk-SK" dirty="0" smtClean="0"/>
              <a:t>)</a:t>
            </a:r>
          </a:p>
          <a:p>
            <a:pPr lvl="1"/>
            <a:r>
              <a:rPr lang="sk-SK" dirty="0" smtClean="0"/>
              <a:t>40 </a:t>
            </a:r>
            <a:r>
              <a:rPr lang="sk-SK" dirty="0" err="1" smtClean="0"/>
              <a:t>political</a:t>
            </a:r>
            <a:r>
              <a:rPr lang="sk-SK" dirty="0" smtClean="0"/>
              <a:t> </a:t>
            </a:r>
            <a:r>
              <a:rPr lang="sk-SK" dirty="0" err="1" smtClean="0"/>
              <a:t>groups</a:t>
            </a:r>
            <a:r>
              <a:rPr lang="sk-SK" dirty="0" smtClean="0"/>
              <a:t> </a:t>
            </a:r>
            <a:r>
              <a:rPr lang="sk-SK" dirty="0" err="1" smtClean="0"/>
              <a:t>without</a:t>
            </a:r>
            <a:r>
              <a:rPr lang="sk-SK" dirty="0" smtClean="0"/>
              <a:t> </a:t>
            </a:r>
            <a:r>
              <a:rPr lang="sk-SK" dirty="0" err="1" smtClean="0"/>
              <a:t>uniform</a:t>
            </a:r>
            <a:r>
              <a:rPr lang="sk-SK" dirty="0" smtClean="0"/>
              <a:t> </a:t>
            </a:r>
            <a:r>
              <a:rPr lang="sk-SK" dirty="0" err="1" smtClean="0"/>
              <a:t>position</a:t>
            </a:r>
            <a:endParaRPr lang="sk-SK" dirty="0" smtClean="0"/>
          </a:p>
          <a:p>
            <a:pPr lvl="1"/>
            <a:r>
              <a:rPr lang="sk-SK" dirty="0" err="1" smtClean="0"/>
              <a:t>membership</a:t>
            </a:r>
            <a:r>
              <a:rPr lang="sk-SK" dirty="0" smtClean="0"/>
              <a:t> in NATO (1999)</a:t>
            </a:r>
          </a:p>
          <a:p>
            <a:pPr lvl="1"/>
            <a:r>
              <a:rPr lang="sk-SK" dirty="0" err="1" smtClean="0"/>
              <a:t>unpopular</a:t>
            </a:r>
            <a:r>
              <a:rPr lang="sk-SK" dirty="0" smtClean="0"/>
              <a:t> </a:t>
            </a:r>
            <a:r>
              <a:rPr lang="sk-SK" dirty="0" err="1" smtClean="0"/>
              <a:t>steps</a:t>
            </a:r>
            <a:r>
              <a:rPr lang="sk-SK" dirty="0" smtClean="0"/>
              <a:t> -&gt; </a:t>
            </a:r>
            <a:r>
              <a:rPr lang="sk-SK" dirty="0" err="1" smtClean="0"/>
              <a:t>collapse</a:t>
            </a:r>
            <a:r>
              <a:rPr lang="sk-SK" dirty="0" smtClean="0"/>
              <a:t> in 2000</a:t>
            </a:r>
          </a:p>
          <a:p>
            <a:pPr lvl="1"/>
            <a:endParaRPr lang="sk-SK" sz="700" dirty="0" smtClean="0"/>
          </a:p>
          <a:p>
            <a:r>
              <a:rPr lang="sk-SK" dirty="0" err="1" smtClean="0"/>
              <a:t>Elections</a:t>
            </a:r>
            <a:r>
              <a:rPr lang="sk-SK" dirty="0" smtClean="0"/>
              <a:t> in </a:t>
            </a:r>
            <a:r>
              <a:rPr lang="sk-SK" b="1" dirty="0" smtClean="0"/>
              <a:t>2001</a:t>
            </a:r>
            <a:r>
              <a:rPr lang="sk-SK" dirty="0" smtClean="0"/>
              <a:t> -&gt; </a:t>
            </a:r>
            <a:r>
              <a:rPr lang="sk-SK" dirty="0" err="1" smtClean="0"/>
              <a:t>left</a:t>
            </a:r>
            <a:r>
              <a:rPr lang="sk-SK" dirty="0" smtClean="0"/>
              <a:t> </a:t>
            </a:r>
            <a:r>
              <a:rPr lang="sk-SK" dirty="0" err="1" smtClean="0"/>
              <a:t>wing</a:t>
            </a:r>
            <a:r>
              <a:rPr lang="sk-SK" dirty="0" smtClean="0"/>
              <a:t> </a:t>
            </a:r>
            <a:r>
              <a:rPr lang="sk-SK" dirty="0" err="1" smtClean="0"/>
              <a:t>parties</a:t>
            </a:r>
            <a:r>
              <a:rPr lang="sk-SK" dirty="0" smtClean="0"/>
              <a:t> (</a:t>
            </a:r>
            <a:r>
              <a:rPr lang="sk-SK" b="1" dirty="0" smtClean="0"/>
              <a:t>DLA</a:t>
            </a:r>
            <a:r>
              <a:rPr lang="sk-SK" dirty="0" smtClean="0"/>
              <a:t>)</a:t>
            </a:r>
          </a:p>
          <a:p>
            <a:pPr lvl="1"/>
            <a:r>
              <a:rPr lang="en-US" dirty="0" smtClean="0"/>
              <a:t>coalition with the Polish People’s Party</a:t>
            </a:r>
            <a:endParaRPr lang="sk-SK" dirty="0" smtClean="0"/>
          </a:p>
          <a:p>
            <a:pPr lvl="1"/>
            <a:r>
              <a:rPr lang="sk-SK" dirty="0" err="1" smtClean="0"/>
              <a:t>collapse</a:t>
            </a:r>
            <a:r>
              <a:rPr lang="sk-SK" dirty="0" smtClean="0"/>
              <a:t> in 2003</a:t>
            </a:r>
          </a:p>
          <a:p>
            <a:pPr lvl="1"/>
            <a:endParaRPr lang="sk-SK" sz="1100" dirty="0" smtClean="0"/>
          </a:p>
          <a:p>
            <a:r>
              <a:rPr lang="sk-SK" sz="3000" b="1" dirty="0" err="1" smtClean="0"/>
              <a:t>Membership</a:t>
            </a:r>
            <a:r>
              <a:rPr lang="sk-SK" sz="3000" b="1" dirty="0" smtClean="0"/>
              <a:t> </a:t>
            </a:r>
            <a:r>
              <a:rPr lang="sk-SK" sz="3000" dirty="0" smtClean="0"/>
              <a:t>in</a:t>
            </a:r>
            <a:r>
              <a:rPr lang="sk-SK" sz="3000" b="1" dirty="0" smtClean="0"/>
              <a:t> EU</a:t>
            </a:r>
            <a:r>
              <a:rPr lang="sk-SK" sz="3000" dirty="0" smtClean="0"/>
              <a:t> (2004)</a:t>
            </a:r>
          </a:p>
          <a:p>
            <a:endParaRPr lang="sk-SK" dirty="0"/>
          </a:p>
        </p:txBody>
      </p:sp>
      <p:sp>
        <p:nvSpPr>
          <p:cNvPr id="4" name="Šípka doprava 3"/>
          <p:cNvSpPr/>
          <p:nvPr/>
        </p:nvSpPr>
        <p:spPr>
          <a:xfrm>
            <a:off x="539552" y="6237312"/>
            <a:ext cx="432048" cy="2880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BlokTextu 4"/>
          <p:cNvSpPr txBox="1"/>
          <p:nvPr/>
        </p:nvSpPr>
        <p:spPr>
          <a:xfrm>
            <a:off x="1043608" y="6165304"/>
            <a:ext cx="82678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b="1" dirty="0" err="1" smtClean="0">
                <a:solidFill>
                  <a:srgbClr val="FF0000"/>
                </a:solidFill>
              </a:rPr>
              <a:t>Unstable</a:t>
            </a:r>
            <a:r>
              <a:rPr lang="sk-SK" sz="2400" b="1" dirty="0" smtClean="0">
                <a:solidFill>
                  <a:srgbClr val="FF0000"/>
                </a:solidFill>
              </a:rPr>
              <a:t> </a:t>
            </a:r>
            <a:r>
              <a:rPr lang="sk-SK" sz="2400" b="1" dirty="0" err="1" smtClean="0">
                <a:solidFill>
                  <a:srgbClr val="FF0000"/>
                </a:solidFill>
              </a:rPr>
              <a:t>political</a:t>
            </a:r>
            <a:r>
              <a:rPr lang="sk-SK" sz="2400" b="1" dirty="0" smtClean="0">
                <a:solidFill>
                  <a:srgbClr val="FF0000"/>
                </a:solidFill>
              </a:rPr>
              <a:t> </a:t>
            </a:r>
            <a:r>
              <a:rPr lang="sk-SK" sz="2400" b="1" dirty="0" err="1" smtClean="0">
                <a:solidFill>
                  <a:srgbClr val="FF0000"/>
                </a:solidFill>
              </a:rPr>
              <a:t>situation</a:t>
            </a:r>
            <a:r>
              <a:rPr lang="sk-SK" sz="2400" b="1" dirty="0" smtClean="0">
                <a:solidFill>
                  <a:srgbClr val="FF0000"/>
                </a:solidFill>
              </a:rPr>
              <a:t> </a:t>
            </a:r>
            <a:r>
              <a:rPr lang="sk-SK" sz="2400" dirty="0" err="1" smtClean="0">
                <a:solidFill>
                  <a:srgbClr val="FF0000"/>
                </a:solidFill>
              </a:rPr>
              <a:t>regardless</a:t>
            </a:r>
            <a:r>
              <a:rPr lang="sk-SK" sz="2400" dirty="0" smtClean="0">
                <a:solidFill>
                  <a:srgbClr val="FF0000"/>
                </a:solidFill>
              </a:rPr>
              <a:t> </a:t>
            </a:r>
            <a:r>
              <a:rPr lang="sk-SK" sz="2400" dirty="0" err="1" smtClean="0">
                <a:solidFill>
                  <a:srgbClr val="FF0000"/>
                </a:solidFill>
              </a:rPr>
              <a:t>of</a:t>
            </a:r>
            <a:r>
              <a:rPr lang="sk-SK" sz="2400" dirty="0" smtClean="0">
                <a:solidFill>
                  <a:srgbClr val="FF0000"/>
                </a:solidFill>
              </a:rPr>
              <a:t> +/- </a:t>
            </a:r>
            <a:r>
              <a:rPr lang="sk-SK" sz="2400" dirty="0" err="1" smtClean="0">
                <a:solidFill>
                  <a:srgbClr val="FF0000"/>
                </a:solidFill>
              </a:rPr>
              <a:t>economic</a:t>
            </a:r>
            <a:r>
              <a:rPr lang="sk-SK" sz="2400" dirty="0" smtClean="0">
                <a:solidFill>
                  <a:srgbClr val="FF0000"/>
                </a:solidFill>
              </a:rPr>
              <a:t> </a:t>
            </a:r>
            <a:r>
              <a:rPr lang="sk-SK" sz="2400" dirty="0" err="1" smtClean="0">
                <a:solidFill>
                  <a:srgbClr val="FF0000"/>
                </a:solidFill>
              </a:rPr>
              <a:t>situation</a:t>
            </a:r>
            <a:endParaRPr lang="sk-SK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Contents</a:t>
            </a:r>
            <a:endParaRPr lang="sk-SK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Development during the communist regime</a:t>
            </a:r>
          </a:p>
          <a:p>
            <a:pPr marL="971550" lvl="1" indent="-571500">
              <a:buFont typeface="Arial" pitchFamily="34" charset="0"/>
              <a:buChar char="•"/>
            </a:pPr>
            <a:r>
              <a:rPr lang="en-US" dirty="0" smtClean="0">
                <a:hlinkClick r:id="rId2" action="ppaction://hlinksldjump"/>
              </a:rPr>
              <a:t>Insight to long-run political development</a:t>
            </a:r>
            <a:endParaRPr lang="en-US" dirty="0" smtClean="0"/>
          </a:p>
          <a:p>
            <a:pPr marL="971550" lvl="1" indent="-571500">
              <a:buFont typeface="Arial" pitchFamily="34" charset="0"/>
              <a:buChar char="•"/>
            </a:pPr>
            <a:r>
              <a:rPr lang="en-US" dirty="0" smtClean="0">
                <a:hlinkClick r:id="rId3" action="ppaction://hlinksldjump"/>
              </a:rPr>
              <a:t>Economic situation</a:t>
            </a:r>
            <a:endParaRPr lang="cs-CZ" dirty="0" smtClean="0"/>
          </a:p>
          <a:p>
            <a:pPr marL="514350" indent="-514350">
              <a:buAutoNum type="arabicPeriod" startAt="2"/>
            </a:pPr>
            <a:r>
              <a:rPr lang="cs-CZ" dirty="0" err="1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Political</a:t>
            </a:r>
            <a:r>
              <a:rPr lang="cs-CZ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Development </a:t>
            </a:r>
            <a:endParaRPr lang="cs-CZ" dirty="0" smtClean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514350" indent="-514350">
              <a:buAutoNum type="arabicPeriod" startAt="2"/>
            </a:pPr>
            <a:r>
              <a:rPr lang="en-US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Transformation period</a:t>
            </a:r>
          </a:p>
          <a:p>
            <a:pPr marL="971550" lvl="1" indent="-571500">
              <a:buFont typeface="Arial" pitchFamily="34" charset="0"/>
              <a:buChar char="•"/>
            </a:pPr>
            <a:r>
              <a:rPr lang="en-US" dirty="0" smtClean="0">
                <a:hlinkClick r:id="rId4" action="ppaction://hlinksldjump"/>
              </a:rPr>
              <a:t>Economic reforms after 1990</a:t>
            </a:r>
            <a:endParaRPr lang="en-US" dirty="0" smtClean="0"/>
          </a:p>
          <a:p>
            <a:pPr marL="971550" lvl="1" indent="-571500">
              <a:buFont typeface="Arial" pitchFamily="34" charset="0"/>
              <a:buChar char="•"/>
            </a:pPr>
            <a:r>
              <a:rPr lang="en-US" dirty="0" err="1" smtClean="0">
                <a:hlinkClick r:id="rId5" action="ppaction://hlinksldjump"/>
              </a:rPr>
              <a:t>Privatisation</a:t>
            </a:r>
            <a:endParaRPr lang="en-US" dirty="0" smtClean="0"/>
          </a:p>
          <a:p>
            <a:pPr marL="971550" lvl="1" indent="-571500">
              <a:buFont typeface="Arial" pitchFamily="34" charset="0"/>
              <a:buChar char="•"/>
            </a:pPr>
            <a:r>
              <a:rPr lang="en-US" dirty="0" smtClean="0">
                <a:hlinkClick r:id="rId6" action="ppaction://hlinksldjump"/>
              </a:rPr>
              <a:t>Development in banking sector</a:t>
            </a:r>
            <a:endParaRPr lang="en-US" dirty="0" smtClean="0"/>
          </a:p>
          <a:p>
            <a:pPr marL="0" indent="0">
              <a:buNone/>
            </a:pPr>
            <a:r>
              <a:rPr lang="cs-CZ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4.     </a:t>
            </a:r>
            <a:r>
              <a:rPr lang="en-US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Economic results</a:t>
            </a:r>
          </a:p>
          <a:p>
            <a:pPr marL="914400" lvl="1" indent="-514350">
              <a:buFont typeface="Arial" pitchFamily="34" charset="0"/>
              <a:buChar char="•"/>
            </a:pPr>
            <a:r>
              <a:rPr lang="en-US" dirty="0" smtClean="0">
                <a:effectLst/>
                <a:hlinkClick r:id="rId7" action="ppaction://hlinksldjump"/>
              </a:rPr>
              <a:t>Economic growth</a:t>
            </a:r>
            <a:endParaRPr lang="en-US" dirty="0" smtClean="0">
              <a:effectLst/>
            </a:endParaRPr>
          </a:p>
          <a:p>
            <a:pPr marL="914400" lvl="1" indent="-514350">
              <a:buFont typeface="Arial" pitchFamily="34" charset="0"/>
              <a:buChar char="•"/>
            </a:pPr>
            <a:r>
              <a:rPr lang="en-US" dirty="0" smtClean="0">
                <a:effectLst/>
                <a:hlinkClick r:id="rId8" action="ppaction://hlinksldjump"/>
              </a:rPr>
              <a:t>Structure of the economy</a:t>
            </a:r>
            <a:endParaRPr lang="en-US" dirty="0" smtClean="0">
              <a:effectLst/>
            </a:endParaRPr>
          </a:p>
          <a:p>
            <a:pPr marL="914400" lvl="1" indent="-514350">
              <a:buFont typeface="Arial" pitchFamily="34" charset="0"/>
              <a:buChar char="•"/>
            </a:pPr>
            <a:r>
              <a:rPr lang="en-US" dirty="0" smtClean="0">
                <a:effectLst/>
                <a:hlinkClick r:id="" action="ppaction://noaction"/>
              </a:rPr>
              <a:t>Unemployment</a:t>
            </a:r>
            <a:endParaRPr lang="en-US" dirty="0" smtClean="0">
              <a:effectLst/>
            </a:endParaRPr>
          </a:p>
          <a:p>
            <a:pPr marL="914400" lvl="1" indent="-514350">
              <a:buFont typeface="Arial" pitchFamily="34" charset="0"/>
              <a:buChar char="•"/>
            </a:pPr>
            <a:r>
              <a:rPr lang="en-US" dirty="0" smtClean="0">
                <a:effectLst/>
                <a:hlinkClick r:id="rId9" action="ppaction://hlinksldjump"/>
              </a:rPr>
              <a:t>Inflation</a:t>
            </a:r>
            <a:endParaRPr lang="en-US" dirty="0" smtClean="0">
              <a:effectLst/>
            </a:endParaRPr>
          </a:p>
          <a:p>
            <a:pPr marL="914400" lvl="1" indent="-514350">
              <a:buFont typeface="Arial" pitchFamily="34" charset="0"/>
              <a:buChar char="•"/>
            </a:pPr>
            <a:r>
              <a:rPr lang="en-US" dirty="0" smtClean="0">
                <a:effectLst/>
                <a:hlinkClick r:id="rId10" action="ppaction://hlinksldjump"/>
              </a:rPr>
              <a:t>External relationships</a:t>
            </a:r>
            <a:endParaRPr lang="en-US" dirty="0" smtClean="0">
              <a:effectLst/>
            </a:endParaRPr>
          </a:p>
          <a:p>
            <a:pPr marL="914400" lvl="1" indent="-514350">
              <a:buFont typeface="Arial" pitchFamily="34" charset="0"/>
              <a:buChar char="•"/>
            </a:pPr>
            <a:endParaRPr lang="sk-SK" dirty="0" smtClean="0">
              <a:effectLst/>
            </a:endParaRPr>
          </a:p>
          <a:p>
            <a:pPr marL="914400" lvl="1" indent="-514350">
              <a:buFont typeface="Arial" pitchFamily="34" charset="0"/>
              <a:buChar char="•"/>
            </a:pPr>
            <a:endParaRPr lang="sk-SK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1018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Contents</a:t>
            </a:r>
            <a:endParaRPr lang="sk-SK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Development during the communist regime</a:t>
            </a:r>
          </a:p>
          <a:p>
            <a:pPr marL="971550" lvl="1" indent="-571500">
              <a:buFont typeface="Arial" pitchFamily="34" charset="0"/>
              <a:buChar char="•"/>
            </a:pPr>
            <a:r>
              <a:rPr lang="en-US" dirty="0" smtClean="0">
                <a:hlinkClick r:id="rId2" action="ppaction://hlinksldjump"/>
              </a:rPr>
              <a:t>Insight to long-run political development</a:t>
            </a:r>
            <a:endParaRPr lang="en-US" dirty="0" smtClean="0"/>
          </a:p>
          <a:p>
            <a:pPr marL="971550" lvl="1" indent="-571500">
              <a:buFont typeface="Arial" pitchFamily="34" charset="0"/>
              <a:buChar char="•"/>
            </a:pPr>
            <a:r>
              <a:rPr lang="en-US" dirty="0" smtClean="0">
                <a:hlinkClick r:id="rId3" action="ppaction://hlinksldjump"/>
              </a:rPr>
              <a:t>Economic situation</a:t>
            </a:r>
            <a:endParaRPr lang="cs-CZ" dirty="0" smtClean="0"/>
          </a:p>
          <a:p>
            <a:pPr marL="514350" indent="-514350">
              <a:buAutoNum type="arabicPeriod" startAt="2"/>
            </a:pPr>
            <a:r>
              <a:rPr lang="cs-CZ" dirty="0" err="1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Political</a:t>
            </a:r>
            <a:r>
              <a:rPr lang="cs-CZ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Development </a:t>
            </a:r>
            <a:endParaRPr lang="cs-CZ" dirty="0" smtClean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514350" indent="-514350">
              <a:buAutoNum type="arabicPeriod" startAt="2"/>
            </a:pPr>
            <a:r>
              <a:rPr lang="en-US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Transformation period</a:t>
            </a:r>
          </a:p>
          <a:p>
            <a:pPr marL="971550" lvl="1" indent="-571500">
              <a:buFont typeface="Arial" pitchFamily="34" charset="0"/>
              <a:buChar char="•"/>
            </a:pPr>
            <a:r>
              <a:rPr lang="en-US" dirty="0" smtClean="0">
                <a:hlinkClick r:id="rId4" action="ppaction://hlinksldjump"/>
              </a:rPr>
              <a:t>Economic reforms after 1990</a:t>
            </a:r>
            <a:endParaRPr lang="en-US" dirty="0" smtClean="0"/>
          </a:p>
          <a:p>
            <a:pPr marL="971550" lvl="1" indent="-571500">
              <a:buFont typeface="Arial" pitchFamily="34" charset="0"/>
              <a:buChar char="•"/>
            </a:pPr>
            <a:r>
              <a:rPr lang="en-US" dirty="0" err="1" smtClean="0">
                <a:hlinkClick r:id="rId5" action="ppaction://hlinksldjump"/>
              </a:rPr>
              <a:t>Privatisation</a:t>
            </a:r>
            <a:endParaRPr lang="en-US" dirty="0" smtClean="0"/>
          </a:p>
          <a:p>
            <a:pPr marL="971550" lvl="1" indent="-571500">
              <a:buFont typeface="Arial" pitchFamily="34" charset="0"/>
              <a:buChar char="•"/>
            </a:pPr>
            <a:r>
              <a:rPr lang="en-US" dirty="0" smtClean="0">
                <a:hlinkClick r:id="rId6" action="ppaction://hlinksldjump"/>
              </a:rPr>
              <a:t>Development in banking sector</a:t>
            </a:r>
            <a:endParaRPr lang="en-US" dirty="0" smtClean="0"/>
          </a:p>
          <a:p>
            <a:pPr marL="0" indent="0">
              <a:buNone/>
            </a:pPr>
            <a:r>
              <a:rPr lang="cs-CZ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4.     </a:t>
            </a:r>
            <a:r>
              <a:rPr lang="en-US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Economic results</a:t>
            </a:r>
          </a:p>
          <a:p>
            <a:pPr marL="914400" lvl="1" indent="-514350">
              <a:buFont typeface="Arial" pitchFamily="34" charset="0"/>
              <a:buChar char="•"/>
            </a:pPr>
            <a:r>
              <a:rPr lang="en-US" dirty="0" smtClean="0">
                <a:effectLst/>
                <a:hlinkClick r:id="rId7" action="ppaction://hlinksldjump"/>
              </a:rPr>
              <a:t>Economic growth</a:t>
            </a:r>
            <a:endParaRPr lang="en-US" dirty="0" smtClean="0">
              <a:effectLst/>
            </a:endParaRPr>
          </a:p>
          <a:p>
            <a:pPr marL="914400" lvl="1" indent="-514350">
              <a:buFont typeface="Arial" pitchFamily="34" charset="0"/>
              <a:buChar char="•"/>
            </a:pPr>
            <a:r>
              <a:rPr lang="en-US" dirty="0" smtClean="0">
                <a:effectLst/>
                <a:hlinkClick r:id="rId8" action="ppaction://hlinksldjump"/>
              </a:rPr>
              <a:t>Structure of the economy</a:t>
            </a:r>
            <a:endParaRPr lang="en-US" dirty="0" smtClean="0">
              <a:effectLst/>
            </a:endParaRPr>
          </a:p>
          <a:p>
            <a:pPr marL="914400" lvl="1" indent="-514350">
              <a:buFont typeface="Arial" pitchFamily="34" charset="0"/>
              <a:buChar char="•"/>
            </a:pPr>
            <a:r>
              <a:rPr lang="en-US" dirty="0" smtClean="0">
                <a:effectLst/>
                <a:hlinkClick r:id="" action="ppaction://noaction"/>
              </a:rPr>
              <a:t>Unemployment</a:t>
            </a:r>
            <a:endParaRPr lang="en-US" dirty="0" smtClean="0">
              <a:effectLst/>
            </a:endParaRPr>
          </a:p>
          <a:p>
            <a:pPr marL="914400" lvl="1" indent="-514350">
              <a:buFont typeface="Arial" pitchFamily="34" charset="0"/>
              <a:buChar char="•"/>
            </a:pPr>
            <a:r>
              <a:rPr lang="en-US" dirty="0" smtClean="0">
                <a:effectLst/>
                <a:hlinkClick r:id="rId9" action="ppaction://hlinksldjump"/>
              </a:rPr>
              <a:t>Inflation</a:t>
            </a:r>
            <a:endParaRPr lang="en-US" dirty="0" smtClean="0">
              <a:effectLst/>
            </a:endParaRPr>
          </a:p>
          <a:p>
            <a:pPr marL="914400" lvl="1" indent="-514350">
              <a:buFont typeface="Arial" pitchFamily="34" charset="0"/>
              <a:buChar char="•"/>
            </a:pPr>
            <a:r>
              <a:rPr lang="en-US" dirty="0" smtClean="0">
                <a:effectLst/>
                <a:hlinkClick r:id="rId10" action="ppaction://hlinksldjump"/>
              </a:rPr>
              <a:t>External relationships</a:t>
            </a:r>
            <a:endParaRPr lang="en-US" dirty="0" smtClean="0">
              <a:effectLst/>
            </a:endParaRPr>
          </a:p>
          <a:p>
            <a:pPr marL="914400" lvl="1" indent="-514350">
              <a:buFont typeface="Arial" pitchFamily="34" charset="0"/>
              <a:buChar char="•"/>
            </a:pPr>
            <a:endParaRPr lang="sk-SK" dirty="0" smtClean="0">
              <a:effectLst/>
            </a:endParaRPr>
          </a:p>
          <a:p>
            <a:pPr marL="914400" lvl="1" indent="-514350">
              <a:buFont typeface="Arial" pitchFamily="34" charset="0"/>
              <a:buChar char="•"/>
            </a:pPr>
            <a:endParaRPr lang="sk-SK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Transformation</a:t>
            </a:r>
            <a:r>
              <a:rPr lang="sk-SK" dirty="0" smtClean="0"/>
              <a:t> </a:t>
            </a:r>
            <a:r>
              <a:rPr lang="sk-SK" dirty="0" err="1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Period</a:t>
            </a:r>
            <a:endParaRPr lang="sk-SK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sz="2400" dirty="0" err="1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The</a:t>
            </a:r>
            <a:r>
              <a:rPr lang="sk-SK" sz="24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sk-SK" sz="2400" dirty="0" err="1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third</a:t>
            </a:r>
            <a:r>
              <a:rPr lang="sk-SK" sz="24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part</a:t>
            </a:r>
            <a:endParaRPr lang="sk-SK" sz="2400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>
                <a:solidFill>
                  <a:schemeClr val="bg1">
                    <a:lumMod val="50000"/>
                  </a:schemeClr>
                </a:solidFill>
              </a:rPr>
              <a:t>Economic</a:t>
            </a:r>
            <a:r>
              <a:rPr lang="sk-SK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sk-SK" dirty="0" err="1" smtClean="0">
                <a:solidFill>
                  <a:schemeClr val="bg1">
                    <a:lumMod val="50000"/>
                  </a:schemeClr>
                </a:solidFill>
              </a:rPr>
              <a:t>reforms</a:t>
            </a:r>
            <a:r>
              <a:rPr lang="sk-SK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sk-SK" dirty="0" err="1" smtClean="0">
                <a:solidFill>
                  <a:schemeClr val="bg1">
                    <a:lumMod val="50000"/>
                  </a:schemeClr>
                </a:solidFill>
              </a:rPr>
              <a:t>after</a:t>
            </a:r>
            <a:r>
              <a:rPr lang="sk-SK" dirty="0" smtClean="0">
                <a:solidFill>
                  <a:schemeClr val="bg1">
                    <a:lumMod val="50000"/>
                  </a:schemeClr>
                </a:solidFill>
              </a:rPr>
              <a:t> 1990 I. </a:t>
            </a:r>
            <a:endParaRPr lang="sk-SK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256584"/>
          </a:xfrm>
        </p:spPr>
        <p:txBody>
          <a:bodyPr>
            <a:normAutofit fontScale="77500" lnSpcReduction="20000"/>
          </a:bodyPr>
          <a:lstStyle/>
          <a:p>
            <a:r>
              <a:rPr lang="sk-SK" b="1" dirty="0" smtClean="0"/>
              <a:t>„Big </a:t>
            </a:r>
            <a:r>
              <a:rPr lang="sk-SK" b="1" dirty="0" err="1" smtClean="0"/>
              <a:t>Bang</a:t>
            </a:r>
            <a:r>
              <a:rPr lang="sk-SK" b="1" dirty="0" smtClean="0"/>
              <a:t>“ </a:t>
            </a:r>
            <a:r>
              <a:rPr lang="sk-SK" b="1" dirty="0" err="1" smtClean="0"/>
              <a:t>reform</a:t>
            </a:r>
            <a:r>
              <a:rPr lang="sk-SK" dirty="0" smtClean="0"/>
              <a:t> (</a:t>
            </a:r>
            <a:r>
              <a:rPr lang="sk-SK" dirty="0" err="1" smtClean="0"/>
              <a:t>shock</a:t>
            </a:r>
            <a:r>
              <a:rPr lang="sk-SK" dirty="0" smtClean="0"/>
              <a:t> </a:t>
            </a:r>
            <a:r>
              <a:rPr lang="sk-SK" dirty="0" err="1" smtClean="0"/>
              <a:t>therapy</a:t>
            </a:r>
            <a:r>
              <a:rPr lang="sk-SK" dirty="0" smtClean="0"/>
              <a:t>)</a:t>
            </a:r>
          </a:p>
          <a:p>
            <a:pPr lvl="1"/>
            <a:r>
              <a:rPr lang="sk-SK" dirty="0" err="1" smtClean="0"/>
              <a:t>Consequence</a:t>
            </a:r>
            <a:r>
              <a:rPr lang="sk-SK" dirty="0" smtClean="0"/>
              <a:t> </a:t>
            </a:r>
            <a:r>
              <a:rPr lang="sk-SK" dirty="0" err="1" smtClean="0"/>
              <a:t>of</a:t>
            </a:r>
            <a:r>
              <a:rPr lang="sk-SK" dirty="0" smtClean="0"/>
              <a:t> </a:t>
            </a:r>
            <a:r>
              <a:rPr lang="sk-SK" dirty="0" err="1" smtClean="0"/>
              <a:t>catastrophic</a:t>
            </a:r>
            <a:r>
              <a:rPr lang="sk-SK" dirty="0" smtClean="0"/>
              <a:t> </a:t>
            </a:r>
            <a:r>
              <a:rPr lang="sk-SK" dirty="0" err="1" smtClean="0"/>
              <a:t>economic</a:t>
            </a:r>
            <a:r>
              <a:rPr lang="sk-SK" dirty="0" smtClean="0"/>
              <a:t> </a:t>
            </a:r>
            <a:r>
              <a:rPr lang="sk-SK" dirty="0" err="1" smtClean="0"/>
              <a:t>situation</a:t>
            </a:r>
            <a:endParaRPr lang="sk-SK" dirty="0" smtClean="0"/>
          </a:p>
          <a:p>
            <a:pPr lvl="1"/>
            <a:endParaRPr lang="sk-SK" sz="1200" dirty="0" smtClean="0"/>
          </a:p>
          <a:p>
            <a:r>
              <a:rPr lang="sk-SK" b="1" dirty="0" err="1" smtClean="0"/>
              <a:t>Public</a:t>
            </a:r>
            <a:r>
              <a:rPr lang="sk-SK" b="1" dirty="0" smtClean="0"/>
              <a:t> </a:t>
            </a:r>
            <a:r>
              <a:rPr lang="sk-SK" b="1" dirty="0" err="1" smtClean="0"/>
              <a:t>opinion</a:t>
            </a:r>
            <a:r>
              <a:rPr lang="sk-SK" b="1" dirty="0" smtClean="0"/>
              <a:t> </a:t>
            </a:r>
          </a:p>
          <a:p>
            <a:pPr lvl="1"/>
            <a:r>
              <a:rPr lang="sk-SK" dirty="0" smtClean="0"/>
              <a:t>In </a:t>
            </a:r>
            <a:r>
              <a:rPr lang="sk-SK" dirty="0" err="1" smtClean="0"/>
              <a:t>favour</a:t>
            </a:r>
            <a:r>
              <a:rPr lang="sk-SK" dirty="0" smtClean="0"/>
              <a:t> </a:t>
            </a:r>
            <a:r>
              <a:rPr lang="sk-SK" dirty="0" err="1" smtClean="0"/>
              <a:t>of</a:t>
            </a:r>
            <a:r>
              <a:rPr lang="sk-SK" dirty="0" smtClean="0"/>
              <a:t> </a:t>
            </a:r>
            <a:r>
              <a:rPr lang="sk-SK" dirty="0" err="1" smtClean="0"/>
              <a:t>reforms</a:t>
            </a:r>
            <a:endParaRPr lang="sk-SK" dirty="0" smtClean="0"/>
          </a:p>
          <a:p>
            <a:pPr lvl="1"/>
            <a:r>
              <a:rPr lang="sk-SK" dirty="0" smtClean="0"/>
              <a:t>No </a:t>
            </a:r>
            <a:r>
              <a:rPr lang="sk-SK" dirty="0" err="1" smtClean="0"/>
              <a:t>sense</a:t>
            </a:r>
            <a:r>
              <a:rPr lang="sk-SK" dirty="0" smtClean="0"/>
              <a:t> </a:t>
            </a:r>
            <a:r>
              <a:rPr lang="sk-SK" dirty="0" err="1" smtClean="0"/>
              <a:t>about</a:t>
            </a:r>
            <a:r>
              <a:rPr lang="sk-SK" dirty="0" smtClean="0"/>
              <a:t> </a:t>
            </a:r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function</a:t>
            </a:r>
            <a:r>
              <a:rPr lang="sk-SK" dirty="0" smtClean="0"/>
              <a:t> </a:t>
            </a:r>
            <a:r>
              <a:rPr lang="sk-SK" dirty="0" err="1" smtClean="0"/>
              <a:t>of</a:t>
            </a:r>
            <a:r>
              <a:rPr lang="sk-SK" dirty="0" smtClean="0"/>
              <a:t> </a:t>
            </a:r>
            <a:r>
              <a:rPr lang="sk-SK" dirty="0" err="1" smtClean="0"/>
              <a:t>market</a:t>
            </a:r>
            <a:r>
              <a:rPr lang="sk-SK" dirty="0" smtClean="0"/>
              <a:t> </a:t>
            </a:r>
            <a:r>
              <a:rPr lang="sk-SK" dirty="0" err="1" smtClean="0"/>
              <a:t>economies</a:t>
            </a:r>
            <a:endParaRPr lang="sk-SK" dirty="0" smtClean="0"/>
          </a:p>
          <a:p>
            <a:pPr lvl="1"/>
            <a:endParaRPr lang="sk-SK" sz="1200" dirty="0" smtClean="0"/>
          </a:p>
          <a:p>
            <a:r>
              <a:rPr lang="sk-SK" b="1" dirty="0" err="1" smtClean="0">
                <a:solidFill>
                  <a:srgbClr val="FF0000"/>
                </a:solidFill>
              </a:rPr>
              <a:t>Balcerowicz</a:t>
            </a:r>
            <a:r>
              <a:rPr lang="sk-SK" b="1" dirty="0" smtClean="0">
                <a:solidFill>
                  <a:srgbClr val="FF0000"/>
                </a:solidFill>
              </a:rPr>
              <a:t> </a:t>
            </a:r>
            <a:r>
              <a:rPr lang="sk-SK" b="1" dirty="0" err="1" smtClean="0">
                <a:solidFill>
                  <a:srgbClr val="FF0000"/>
                </a:solidFill>
              </a:rPr>
              <a:t>plan</a:t>
            </a:r>
            <a:r>
              <a:rPr lang="sk-SK" b="1" dirty="0" smtClean="0">
                <a:solidFill>
                  <a:srgbClr val="FF0000"/>
                </a:solidFill>
              </a:rPr>
              <a:t> </a:t>
            </a:r>
            <a:r>
              <a:rPr lang="sk-SK" b="1" dirty="0" smtClean="0"/>
              <a:t>(1990)</a:t>
            </a:r>
          </a:p>
          <a:p>
            <a:pPr lvl="1"/>
            <a:r>
              <a:rPr lang="sk-SK" dirty="0" err="1" smtClean="0"/>
              <a:t>Liberalization</a:t>
            </a:r>
            <a:r>
              <a:rPr lang="sk-SK" dirty="0" smtClean="0"/>
              <a:t> </a:t>
            </a:r>
            <a:r>
              <a:rPr lang="sk-SK" dirty="0" err="1" smtClean="0"/>
              <a:t>of</a:t>
            </a:r>
            <a:r>
              <a:rPr lang="sk-SK" dirty="0" smtClean="0"/>
              <a:t> </a:t>
            </a:r>
            <a:r>
              <a:rPr lang="sk-SK" dirty="0" err="1" smtClean="0"/>
              <a:t>markets</a:t>
            </a:r>
            <a:r>
              <a:rPr lang="sk-SK" dirty="0" smtClean="0"/>
              <a:t> and </a:t>
            </a:r>
            <a:r>
              <a:rPr lang="sk-SK" dirty="0" err="1" smtClean="0"/>
              <a:t>prices</a:t>
            </a:r>
            <a:endParaRPr lang="sk-SK" dirty="0" smtClean="0"/>
          </a:p>
          <a:p>
            <a:pPr lvl="1"/>
            <a:r>
              <a:rPr lang="sk-SK" dirty="0" err="1" smtClean="0"/>
              <a:t>Inner</a:t>
            </a:r>
            <a:r>
              <a:rPr lang="sk-SK" dirty="0" smtClean="0"/>
              <a:t> </a:t>
            </a:r>
            <a:r>
              <a:rPr lang="sk-SK" dirty="0" err="1" smtClean="0"/>
              <a:t>convertibility</a:t>
            </a:r>
            <a:r>
              <a:rPr lang="sk-SK" dirty="0" smtClean="0"/>
              <a:t> </a:t>
            </a:r>
            <a:r>
              <a:rPr lang="sk-SK" dirty="0" err="1" smtClean="0"/>
              <a:t>of</a:t>
            </a:r>
            <a:r>
              <a:rPr lang="sk-SK" dirty="0" smtClean="0"/>
              <a:t> </a:t>
            </a:r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zloty</a:t>
            </a:r>
            <a:r>
              <a:rPr lang="sk-SK" dirty="0" smtClean="0"/>
              <a:t> </a:t>
            </a:r>
          </a:p>
          <a:p>
            <a:pPr lvl="1"/>
            <a:r>
              <a:rPr lang="sk-SK" dirty="0" err="1" smtClean="0"/>
              <a:t>Restrictive</a:t>
            </a:r>
            <a:r>
              <a:rPr lang="sk-SK" dirty="0" smtClean="0"/>
              <a:t> </a:t>
            </a:r>
            <a:r>
              <a:rPr lang="sk-SK" dirty="0" err="1" smtClean="0"/>
              <a:t>monetary</a:t>
            </a:r>
            <a:r>
              <a:rPr lang="sk-SK" dirty="0" smtClean="0"/>
              <a:t> </a:t>
            </a:r>
            <a:r>
              <a:rPr lang="sk-SK" dirty="0" err="1" smtClean="0"/>
              <a:t>policy</a:t>
            </a:r>
            <a:r>
              <a:rPr lang="sk-SK" dirty="0" smtClean="0"/>
              <a:t> </a:t>
            </a:r>
          </a:p>
          <a:p>
            <a:pPr lvl="1"/>
            <a:r>
              <a:rPr lang="sk-SK" dirty="0" err="1" smtClean="0"/>
              <a:t>Devaluation</a:t>
            </a:r>
            <a:r>
              <a:rPr lang="sk-SK" dirty="0" smtClean="0"/>
              <a:t> + </a:t>
            </a:r>
            <a:r>
              <a:rPr lang="sk-SK" dirty="0" err="1" smtClean="0"/>
              <a:t>fixing</a:t>
            </a:r>
            <a:r>
              <a:rPr lang="sk-SK" dirty="0" smtClean="0"/>
              <a:t> </a:t>
            </a:r>
            <a:r>
              <a:rPr lang="sk-SK" dirty="0" err="1" smtClean="0"/>
              <a:t>of</a:t>
            </a:r>
            <a:r>
              <a:rPr lang="sk-SK" dirty="0" smtClean="0"/>
              <a:t> </a:t>
            </a:r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zloty</a:t>
            </a:r>
            <a:r>
              <a:rPr lang="sk-SK" dirty="0" smtClean="0"/>
              <a:t> to </a:t>
            </a:r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dollar</a:t>
            </a:r>
            <a:endParaRPr lang="sk-SK" dirty="0" smtClean="0"/>
          </a:p>
          <a:p>
            <a:pPr lvl="1"/>
            <a:r>
              <a:rPr lang="sk-SK" dirty="0" err="1" smtClean="0"/>
              <a:t>Wage</a:t>
            </a:r>
            <a:r>
              <a:rPr lang="sk-SK" dirty="0" smtClean="0"/>
              <a:t> </a:t>
            </a:r>
            <a:r>
              <a:rPr lang="sk-SK" dirty="0" err="1" smtClean="0"/>
              <a:t>regulation</a:t>
            </a:r>
            <a:r>
              <a:rPr lang="sk-SK" dirty="0" smtClean="0"/>
              <a:t> </a:t>
            </a:r>
          </a:p>
          <a:p>
            <a:pPr lvl="1"/>
            <a:r>
              <a:rPr lang="sk-SK" dirty="0" err="1" smtClean="0"/>
              <a:t>Fiscal</a:t>
            </a:r>
            <a:r>
              <a:rPr lang="sk-SK" dirty="0" smtClean="0"/>
              <a:t> </a:t>
            </a:r>
            <a:r>
              <a:rPr lang="sk-SK" dirty="0" err="1" smtClean="0"/>
              <a:t>restrictions</a:t>
            </a:r>
            <a:r>
              <a:rPr lang="sk-SK" dirty="0" smtClean="0"/>
              <a:t> (</a:t>
            </a:r>
            <a:r>
              <a:rPr lang="sk-SK" dirty="0" err="1" smtClean="0"/>
              <a:t>limiting</a:t>
            </a:r>
            <a:r>
              <a:rPr lang="sk-SK" dirty="0" smtClean="0"/>
              <a:t> </a:t>
            </a:r>
            <a:r>
              <a:rPr lang="sk-SK" dirty="0" err="1" smtClean="0"/>
              <a:t>subvensions</a:t>
            </a:r>
            <a:r>
              <a:rPr lang="sk-SK" dirty="0" smtClean="0"/>
              <a:t>)</a:t>
            </a:r>
          </a:p>
          <a:p>
            <a:pPr lvl="1"/>
            <a:endParaRPr lang="sk-SK" sz="700" dirty="0" smtClean="0"/>
          </a:p>
          <a:p>
            <a:r>
              <a:rPr lang="sk-SK" b="1" dirty="0" err="1" smtClean="0"/>
              <a:t>Jeffrey</a:t>
            </a:r>
            <a:r>
              <a:rPr lang="sk-SK" b="1" dirty="0" smtClean="0"/>
              <a:t> </a:t>
            </a:r>
            <a:r>
              <a:rPr lang="sk-SK" b="1" dirty="0" err="1" smtClean="0"/>
              <a:t>Sachs</a:t>
            </a:r>
            <a:endParaRPr lang="sk-SK" b="1" dirty="0" smtClean="0"/>
          </a:p>
          <a:p>
            <a:pPr lvl="1"/>
            <a:r>
              <a:rPr lang="en-US" dirty="0" smtClean="0"/>
              <a:t>key economic adviser of the Polish government</a:t>
            </a:r>
            <a:endParaRPr lang="sk-SK" dirty="0" smtClean="0"/>
          </a:p>
          <a:p>
            <a:pPr lvl="1"/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sk-SK" dirty="0" err="1" smtClean="0">
                <a:solidFill>
                  <a:schemeClr val="bg1">
                    <a:lumMod val="50000"/>
                  </a:schemeClr>
                </a:solidFill>
              </a:rPr>
              <a:t>Economic</a:t>
            </a:r>
            <a:r>
              <a:rPr lang="sk-SK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sk-SK" dirty="0" err="1" smtClean="0">
                <a:solidFill>
                  <a:schemeClr val="bg1">
                    <a:lumMod val="50000"/>
                  </a:schemeClr>
                </a:solidFill>
              </a:rPr>
              <a:t>reforms</a:t>
            </a:r>
            <a:r>
              <a:rPr lang="sk-SK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sk-SK" dirty="0" err="1" smtClean="0">
                <a:solidFill>
                  <a:schemeClr val="bg1">
                    <a:lumMod val="50000"/>
                  </a:schemeClr>
                </a:solidFill>
              </a:rPr>
              <a:t>after</a:t>
            </a:r>
            <a:r>
              <a:rPr lang="sk-SK" dirty="0" smtClean="0">
                <a:solidFill>
                  <a:schemeClr val="bg1">
                    <a:lumMod val="50000"/>
                  </a:schemeClr>
                </a:solidFill>
              </a:rPr>
              <a:t> 1990 II. </a:t>
            </a:r>
            <a:endParaRPr lang="sk-SK" dirty="0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251520" y="4293096"/>
            <a:ext cx="8496944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kumimoji="0" lang="sk-S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Table 4:</a:t>
            </a:r>
            <a:r>
              <a:rPr lang="en-US" sz="2000" b="1" dirty="0" smtClean="0"/>
              <a:t>Development of the main economic indicators in Poland 1990-1993</a:t>
            </a:r>
            <a:endParaRPr kumimoji="0" lang="sk-SK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BlokTextu 7"/>
          <p:cNvSpPr txBox="1"/>
          <p:nvPr/>
        </p:nvSpPr>
        <p:spPr>
          <a:xfrm>
            <a:off x="611560" y="6550223"/>
            <a:ext cx="8208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i="1" dirty="0" err="1" smtClean="0"/>
              <a:t>Source</a:t>
            </a:r>
            <a:r>
              <a:rPr lang="sk-SK" sz="1400" i="1" dirty="0" smtClean="0"/>
              <a:t>: </a:t>
            </a:r>
            <a:r>
              <a:rPr lang="sk-SK" sz="1400" i="1" dirty="0" err="1" smtClean="0"/>
              <a:t>Holman</a:t>
            </a:r>
            <a:r>
              <a:rPr lang="sk-SK" sz="1400" i="1" dirty="0" smtClean="0"/>
              <a:t> (2000)</a:t>
            </a:r>
            <a:endParaRPr lang="sk-SK" sz="1400" i="1" dirty="0"/>
          </a:p>
        </p:txBody>
      </p:sp>
      <p:sp>
        <p:nvSpPr>
          <p:cNvPr id="9" name="Zástupný symbol obsahu 8"/>
          <p:cNvSpPr>
            <a:spLocks noGrp="1"/>
          </p:cNvSpPr>
          <p:nvPr>
            <p:ph idx="1"/>
          </p:nvPr>
        </p:nvSpPr>
        <p:spPr>
          <a:xfrm>
            <a:off x="467544" y="1196752"/>
            <a:ext cx="8219256" cy="4713387"/>
          </a:xfrm>
        </p:spPr>
        <p:txBody>
          <a:bodyPr/>
          <a:lstStyle/>
          <a:p>
            <a:r>
              <a:rPr lang="sk-SK" sz="2000" b="1" dirty="0" err="1" smtClean="0"/>
              <a:t>Transformation</a:t>
            </a:r>
            <a:r>
              <a:rPr lang="sk-SK" sz="2000" b="1" dirty="0" smtClean="0"/>
              <a:t> </a:t>
            </a:r>
            <a:r>
              <a:rPr lang="sk-SK" sz="2000" b="1" dirty="0" err="1" smtClean="0"/>
              <a:t>recession</a:t>
            </a:r>
            <a:endParaRPr lang="sk-SK" sz="2000" b="1" dirty="0" smtClean="0"/>
          </a:p>
          <a:p>
            <a:endParaRPr lang="sk-SK" sz="100" b="1" dirty="0" smtClean="0"/>
          </a:p>
          <a:p>
            <a:r>
              <a:rPr lang="sk-SK" sz="2000" dirty="0" err="1" smtClean="0"/>
              <a:t>Development</a:t>
            </a:r>
            <a:r>
              <a:rPr lang="sk-SK" sz="2000" dirty="0" smtClean="0"/>
              <a:t> in </a:t>
            </a:r>
            <a:r>
              <a:rPr lang="sk-SK" sz="2000" b="1" dirty="0" err="1" smtClean="0"/>
              <a:t>foreign</a:t>
            </a:r>
            <a:r>
              <a:rPr lang="sk-SK" sz="2000" b="1" dirty="0" smtClean="0"/>
              <a:t> </a:t>
            </a:r>
            <a:r>
              <a:rPr lang="sk-SK" sz="2000" b="1" dirty="0" err="1" smtClean="0"/>
              <a:t>sector</a:t>
            </a:r>
            <a:endParaRPr lang="sk-SK" sz="2000" b="1" dirty="0" smtClean="0"/>
          </a:p>
          <a:p>
            <a:pPr lvl="1"/>
            <a:r>
              <a:rPr lang="sk-SK" sz="1800" dirty="0" err="1" smtClean="0"/>
              <a:t>Decline</a:t>
            </a:r>
            <a:r>
              <a:rPr lang="sk-SK" sz="1800" dirty="0" smtClean="0"/>
              <a:t> in </a:t>
            </a:r>
            <a:r>
              <a:rPr lang="sk-SK" sz="1800" dirty="0" err="1" smtClean="0"/>
              <a:t>trade</a:t>
            </a:r>
            <a:r>
              <a:rPr lang="sk-SK" sz="1800" dirty="0" smtClean="0"/>
              <a:t> </a:t>
            </a:r>
            <a:r>
              <a:rPr lang="sk-SK" sz="1800" dirty="0" err="1" smtClean="0"/>
              <a:t>with</a:t>
            </a:r>
            <a:r>
              <a:rPr lang="sk-SK" sz="1800" dirty="0" smtClean="0"/>
              <a:t> COMECOM</a:t>
            </a:r>
          </a:p>
          <a:p>
            <a:pPr lvl="1"/>
            <a:r>
              <a:rPr lang="sk-SK" sz="1800" dirty="0" err="1" smtClean="0"/>
              <a:t>Support</a:t>
            </a:r>
            <a:r>
              <a:rPr lang="sk-SK" sz="1800" dirty="0" smtClean="0"/>
              <a:t> </a:t>
            </a:r>
            <a:r>
              <a:rPr lang="sk-SK" sz="1800" dirty="0" err="1" smtClean="0"/>
              <a:t>from</a:t>
            </a:r>
            <a:r>
              <a:rPr lang="sk-SK" sz="1800" dirty="0" smtClean="0"/>
              <a:t> </a:t>
            </a:r>
            <a:r>
              <a:rPr lang="sk-SK" sz="1800" dirty="0" err="1" smtClean="0"/>
              <a:t>the</a:t>
            </a:r>
            <a:r>
              <a:rPr lang="sk-SK" sz="1800" dirty="0" smtClean="0"/>
              <a:t> </a:t>
            </a:r>
            <a:r>
              <a:rPr lang="sk-SK" sz="1800" dirty="0" err="1" smtClean="0"/>
              <a:t>West</a:t>
            </a:r>
            <a:r>
              <a:rPr lang="sk-SK" sz="1800" dirty="0" smtClean="0"/>
              <a:t> </a:t>
            </a:r>
          </a:p>
          <a:p>
            <a:pPr lvl="2"/>
            <a:r>
              <a:rPr lang="sk-SK" sz="1400" b="1" dirty="0" smtClean="0"/>
              <a:t>PHARE</a:t>
            </a:r>
          </a:p>
          <a:p>
            <a:pPr lvl="2"/>
            <a:r>
              <a:rPr lang="sk-SK" sz="1400" b="1" dirty="0" err="1" smtClean="0"/>
              <a:t>Remitting</a:t>
            </a:r>
            <a:r>
              <a:rPr lang="sk-SK" sz="1400" b="1" dirty="0" smtClean="0"/>
              <a:t> </a:t>
            </a:r>
            <a:r>
              <a:rPr lang="sk-SK" sz="1400" b="1" dirty="0" err="1" smtClean="0"/>
              <a:t>polish</a:t>
            </a:r>
            <a:r>
              <a:rPr lang="sk-SK" sz="1400" b="1" dirty="0" smtClean="0"/>
              <a:t> </a:t>
            </a:r>
            <a:r>
              <a:rPr lang="sk-SK" sz="1400" b="1" dirty="0" err="1" smtClean="0"/>
              <a:t>debts</a:t>
            </a:r>
            <a:endParaRPr lang="sk-SK" sz="1400" b="1" dirty="0" smtClean="0"/>
          </a:p>
          <a:p>
            <a:pPr lvl="2"/>
            <a:r>
              <a:rPr lang="sk-SK" sz="1400" b="1" dirty="0" smtClean="0"/>
              <a:t>IMF (</a:t>
            </a:r>
            <a:r>
              <a:rPr lang="sk-SK" sz="1400" b="1" dirty="0" err="1" smtClean="0"/>
              <a:t>stabilization</a:t>
            </a:r>
            <a:r>
              <a:rPr lang="sk-SK" sz="1400" b="1" dirty="0" smtClean="0"/>
              <a:t> program and </a:t>
            </a:r>
            <a:r>
              <a:rPr lang="sk-SK" sz="1400" b="1" dirty="0" err="1" smtClean="0"/>
              <a:t>loans</a:t>
            </a:r>
            <a:r>
              <a:rPr lang="sk-SK" sz="1400" b="1" dirty="0" smtClean="0"/>
              <a:t>)</a:t>
            </a:r>
          </a:p>
          <a:p>
            <a:r>
              <a:rPr lang="sk-SK" sz="2000" b="1" dirty="0" err="1" smtClean="0"/>
              <a:t>Devaluations</a:t>
            </a:r>
            <a:r>
              <a:rPr lang="sk-SK" sz="2000" b="1" dirty="0" smtClean="0"/>
              <a:t> </a:t>
            </a:r>
            <a:r>
              <a:rPr lang="sk-SK" sz="2000" b="1" dirty="0" err="1" smtClean="0"/>
              <a:t>of</a:t>
            </a:r>
            <a:r>
              <a:rPr lang="sk-SK" sz="2000" b="1" dirty="0" smtClean="0"/>
              <a:t> </a:t>
            </a:r>
            <a:r>
              <a:rPr lang="sk-SK" sz="2000" b="1" dirty="0" err="1" smtClean="0"/>
              <a:t>the</a:t>
            </a:r>
            <a:r>
              <a:rPr lang="sk-SK" sz="2000" b="1" dirty="0" smtClean="0"/>
              <a:t> </a:t>
            </a:r>
            <a:r>
              <a:rPr lang="sk-SK" sz="2000" b="1" dirty="0" err="1" smtClean="0"/>
              <a:t>zloty</a:t>
            </a:r>
            <a:r>
              <a:rPr lang="sk-SK" sz="2000" b="1" dirty="0" smtClean="0"/>
              <a:t> + </a:t>
            </a:r>
            <a:r>
              <a:rPr lang="sk-SK" sz="2000" b="1" dirty="0" err="1" smtClean="0"/>
              <a:t>fixed</a:t>
            </a:r>
            <a:r>
              <a:rPr lang="sk-SK" sz="2000" b="1" dirty="0" smtClean="0"/>
              <a:t> to a </a:t>
            </a:r>
            <a:r>
              <a:rPr lang="sk-SK" sz="2000" b="1" dirty="0" err="1" smtClean="0"/>
              <a:t>basket</a:t>
            </a:r>
            <a:r>
              <a:rPr lang="sk-SK" sz="2000" b="1" dirty="0" smtClean="0"/>
              <a:t> </a:t>
            </a:r>
            <a:r>
              <a:rPr lang="sk-SK" sz="2000" b="1" dirty="0" err="1" smtClean="0"/>
              <a:t>of</a:t>
            </a:r>
            <a:r>
              <a:rPr lang="sk-SK" sz="2000" b="1" dirty="0" smtClean="0"/>
              <a:t> 5 </a:t>
            </a:r>
            <a:r>
              <a:rPr lang="sk-SK" sz="2000" b="1" dirty="0" err="1" smtClean="0"/>
              <a:t>currencies</a:t>
            </a:r>
            <a:r>
              <a:rPr lang="sk-SK" sz="2000" b="1" dirty="0" smtClean="0"/>
              <a:t> + </a:t>
            </a:r>
            <a:r>
              <a:rPr lang="sk-SK" sz="2000" b="1" dirty="0" err="1" smtClean="0"/>
              <a:t>crawling</a:t>
            </a:r>
            <a:r>
              <a:rPr lang="sk-SK" sz="2000" b="1" dirty="0" smtClean="0"/>
              <a:t> </a:t>
            </a:r>
            <a:r>
              <a:rPr lang="sk-SK" sz="2000" b="1" dirty="0" err="1" smtClean="0"/>
              <a:t>pegg</a:t>
            </a:r>
            <a:endParaRPr lang="sk-SK" sz="2000" b="1" dirty="0" smtClean="0"/>
          </a:p>
          <a:p>
            <a:r>
              <a:rPr lang="sk-SK" sz="2000" dirty="0" smtClean="0"/>
              <a:t>Poor </a:t>
            </a:r>
            <a:r>
              <a:rPr lang="sk-SK" sz="2000" dirty="0" err="1" smtClean="0"/>
              <a:t>economic</a:t>
            </a:r>
            <a:r>
              <a:rPr lang="sk-SK" sz="2000" dirty="0" smtClean="0"/>
              <a:t> </a:t>
            </a:r>
            <a:r>
              <a:rPr lang="sk-SK" sz="2000" dirty="0" err="1" smtClean="0"/>
              <a:t>conditions</a:t>
            </a:r>
            <a:r>
              <a:rPr lang="sk-SK" sz="2000" dirty="0" smtClean="0"/>
              <a:t> </a:t>
            </a:r>
            <a:r>
              <a:rPr lang="sk-SK" sz="2000" dirty="0" err="1" smtClean="0"/>
              <a:t>still</a:t>
            </a:r>
            <a:r>
              <a:rPr lang="sk-SK" sz="2000" dirty="0" smtClean="0"/>
              <a:t> in 1993 -&gt; </a:t>
            </a:r>
            <a:r>
              <a:rPr lang="sk-SK" sz="2000" b="1" dirty="0" err="1" smtClean="0">
                <a:solidFill>
                  <a:srgbClr val="FF0000"/>
                </a:solidFill>
              </a:rPr>
              <a:t>Strategy</a:t>
            </a:r>
            <a:r>
              <a:rPr lang="sk-SK" sz="2000" b="1" dirty="0" smtClean="0">
                <a:solidFill>
                  <a:srgbClr val="FF0000"/>
                </a:solidFill>
              </a:rPr>
              <a:t> </a:t>
            </a:r>
            <a:r>
              <a:rPr lang="sk-SK" sz="2000" b="1" dirty="0" err="1" smtClean="0">
                <a:solidFill>
                  <a:srgbClr val="FF0000"/>
                </a:solidFill>
              </a:rPr>
              <a:t>for</a:t>
            </a:r>
            <a:r>
              <a:rPr lang="sk-SK" sz="2000" b="1" dirty="0" smtClean="0">
                <a:solidFill>
                  <a:srgbClr val="FF0000"/>
                </a:solidFill>
              </a:rPr>
              <a:t> </a:t>
            </a:r>
            <a:r>
              <a:rPr lang="sk-SK" sz="2000" b="1" dirty="0" err="1" smtClean="0">
                <a:solidFill>
                  <a:srgbClr val="FF0000"/>
                </a:solidFill>
              </a:rPr>
              <a:t>Poland</a:t>
            </a:r>
            <a:endParaRPr lang="sk-SK" sz="2000" b="1" dirty="0" smtClean="0">
              <a:solidFill>
                <a:srgbClr val="FF0000"/>
              </a:solidFill>
            </a:endParaRPr>
          </a:p>
          <a:p>
            <a:endParaRPr lang="sk-SK" sz="2400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 l="4259" t="55644" r="23152" b="21409"/>
          <a:stretch>
            <a:fillRect/>
          </a:stretch>
        </p:blipFill>
        <p:spPr bwMode="auto">
          <a:xfrm>
            <a:off x="611560" y="4941168"/>
            <a:ext cx="8085584" cy="1625975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800" dirty="0" smtClean="0"/>
              <a:t>C</a:t>
            </a:r>
            <a:r>
              <a:rPr lang="en-US" sz="2800" dirty="0" smtClean="0"/>
              <a:t>hart 4: Nominal and real exchange rate in Central </a:t>
            </a:r>
            <a:br>
              <a:rPr lang="en-US" sz="2800" dirty="0" smtClean="0"/>
            </a:br>
            <a:r>
              <a:rPr lang="en-US" sz="2800" dirty="0" err="1" smtClean="0"/>
              <a:t>Europ</a:t>
            </a:r>
            <a:r>
              <a:rPr lang="sk-SK" sz="2800" dirty="0" smtClean="0"/>
              <a:t>e</a:t>
            </a:r>
            <a:endParaRPr lang="sk-SK" sz="2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2158" t="24497" r="11219" b="18227"/>
          <a:stretch>
            <a:fillRect/>
          </a:stretch>
        </p:blipFill>
        <p:spPr bwMode="auto">
          <a:xfrm>
            <a:off x="395536" y="1484784"/>
            <a:ext cx="8366930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BlokTextu 5"/>
          <p:cNvSpPr txBox="1"/>
          <p:nvPr/>
        </p:nvSpPr>
        <p:spPr>
          <a:xfrm>
            <a:off x="611560" y="6237313"/>
            <a:ext cx="79928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k-SK" sz="1400" i="1" dirty="0" err="1" smtClean="0"/>
              <a:t>Source</a:t>
            </a:r>
            <a:r>
              <a:rPr lang="sk-SK" sz="1400" i="1" dirty="0" smtClean="0"/>
              <a:t>: </a:t>
            </a:r>
            <a:r>
              <a:rPr lang="sk-SK" sz="1400" dirty="0" err="1" smtClean="0"/>
              <a:t>Frait</a:t>
            </a:r>
            <a:r>
              <a:rPr lang="sk-SK" sz="1400" dirty="0" smtClean="0"/>
              <a:t>, </a:t>
            </a:r>
            <a:r>
              <a:rPr lang="sk-SK" sz="1400" dirty="0" err="1" smtClean="0"/>
              <a:t>Kotlán</a:t>
            </a:r>
            <a:r>
              <a:rPr lang="sk-SK" sz="1400" dirty="0" smtClean="0"/>
              <a:t> (2000)</a:t>
            </a:r>
            <a:endParaRPr lang="en-US" sz="1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Table </a:t>
            </a:r>
            <a:r>
              <a:rPr lang="sk-SK" sz="2800" dirty="0" smtClean="0"/>
              <a:t>5</a:t>
            </a:r>
            <a:r>
              <a:rPr lang="en-US" sz="2800" dirty="0" smtClean="0"/>
              <a:t>: Development of </a:t>
            </a:r>
            <a:r>
              <a:rPr lang="en-US" sz="2800" dirty="0" err="1" smtClean="0"/>
              <a:t>Gini</a:t>
            </a:r>
            <a:r>
              <a:rPr lang="en-US" sz="2800" dirty="0" smtClean="0"/>
              <a:t> coefficient 1994-2004</a:t>
            </a:r>
            <a:endParaRPr lang="sk-SK" sz="2800" dirty="0" smtClean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4146" t="14951" r="33096" b="16636"/>
          <a:stretch>
            <a:fillRect/>
          </a:stretch>
        </p:blipFill>
        <p:spPr bwMode="auto">
          <a:xfrm>
            <a:off x="1547664" y="1268760"/>
            <a:ext cx="5472608" cy="4896544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5" name="BlokTextu 4"/>
          <p:cNvSpPr txBox="1"/>
          <p:nvPr/>
        </p:nvSpPr>
        <p:spPr>
          <a:xfrm>
            <a:off x="1007096" y="6334780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i="1" dirty="0" err="1" smtClean="0"/>
              <a:t>Source</a:t>
            </a:r>
            <a:r>
              <a:rPr lang="sk-SK" sz="1400" i="1" dirty="0" smtClean="0"/>
              <a:t>: </a:t>
            </a:r>
            <a:r>
              <a:rPr lang="en-US" sz="1400" i="1" dirty="0" smtClean="0"/>
              <a:t>United nations university - UNU Wider - world institute for Development Economics</a:t>
            </a:r>
            <a:r>
              <a:rPr lang="sk-SK" sz="1400" i="1" dirty="0" smtClean="0"/>
              <a:t> </a:t>
            </a:r>
            <a:r>
              <a:rPr lang="en-US" sz="1400" i="1" dirty="0" smtClean="0"/>
              <a:t>Research, http://www.wider.unu.edu/research/Database/en_GB/wiid, 22. 12. 2010</a:t>
            </a:r>
            <a:endParaRPr lang="en-US" sz="1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GDP per person 1990=100</a:t>
            </a:r>
            <a:endParaRPr lang="cs-CZ" sz="3200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268760"/>
            <a:ext cx="7776864" cy="4780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BlokTextu 3"/>
          <p:cNvSpPr txBox="1"/>
          <p:nvPr/>
        </p:nvSpPr>
        <p:spPr>
          <a:xfrm>
            <a:off x="611560" y="6237313"/>
            <a:ext cx="79928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k-SK" sz="1400" i="1" dirty="0" err="1" smtClean="0"/>
              <a:t>Source</a:t>
            </a:r>
            <a:r>
              <a:rPr lang="sk-SK" sz="1400" i="1" dirty="0" smtClean="0"/>
              <a:t>:</a:t>
            </a:r>
            <a:endParaRPr lang="en-US" sz="1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>
                <a:solidFill>
                  <a:schemeClr val="bg1">
                    <a:lumMod val="50000"/>
                  </a:schemeClr>
                </a:solidFill>
              </a:rPr>
              <a:t>Economic</a:t>
            </a:r>
            <a:r>
              <a:rPr lang="sk-SK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sk-SK" dirty="0" err="1" smtClean="0">
                <a:solidFill>
                  <a:schemeClr val="bg1">
                    <a:lumMod val="50000"/>
                  </a:schemeClr>
                </a:solidFill>
              </a:rPr>
              <a:t>reforms</a:t>
            </a:r>
            <a:r>
              <a:rPr lang="sk-SK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sk-SK" dirty="0" err="1" smtClean="0">
                <a:solidFill>
                  <a:schemeClr val="bg1">
                    <a:lumMod val="50000"/>
                  </a:schemeClr>
                </a:solidFill>
              </a:rPr>
              <a:t>after</a:t>
            </a:r>
            <a:r>
              <a:rPr lang="sk-SK" dirty="0" smtClean="0">
                <a:solidFill>
                  <a:schemeClr val="bg1">
                    <a:lumMod val="50000"/>
                  </a:schemeClr>
                </a:solidFill>
              </a:rPr>
              <a:t> 1990 III.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5445224"/>
          </a:xfrm>
        </p:spPr>
        <p:txBody>
          <a:bodyPr>
            <a:normAutofit fontScale="70000" lnSpcReduction="20000"/>
          </a:bodyPr>
          <a:lstStyle/>
          <a:p>
            <a:r>
              <a:rPr lang="sk-SK" dirty="0" err="1" smtClean="0"/>
              <a:t>Relatively</a:t>
            </a:r>
            <a:r>
              <a:rPr lang="sk-SK" dirty="0" smtClean="0"/>
              <a:t> </a:t>
            </a:r>
            <a:r>
              <a:rPr lang="sk-SK" b="1" dirty="0" err="1" smtClean="0"/>
              <a:t>high</a:t>
            </a:r>
            <a:r>
              <a:rPr lang="sk-SK" b="1" dirty="0" smtClean="0"/>
              <a:t> </a:t>
            </a:r>
            <a:r>
              <a:rPr lang="sk-SK" b="1" dirty="0" err="1" smtClean="0"/>
              <a:t>economic</a:t>
            </a:r>
            <a:r>
              <a:rPr lang="sk-SK" b="1" dirty="0" smtClean="0"/>
              <a:t> </a:t>
            </a:r>
            <a:r>
              <a:rPr lang="sk-SK" b="1" dirty="0" err="1" smtClean="0"/>
              <a:t>growth</a:t>
            </a:r>
            <a:r>
              <a:rPr lang="sk-SK" b="1" dirty="0" smtClean="0"/>
              <a:t> </a:t>
            </a:r>
            <a:r>
              <a:rPr lang="sk-SK" dirty="0" smtClean="0"/>
              <a:t>-&gt; </a:t>
            </a:r>
            <a:r>
              <a:rPr lang="sk-SK" dirty="0" err="1" smtClean="0"/>
              <a:t>budget</a:t>
            </a:r>
            <a:r>
              <a:rPr lang="sk-SK" dirty="0" smtClean="0"/>
              <a:t> deficit </a:t>
            </a:r>
            <a:r>
              <a:rPr lang="sk-SK" dirty="0" err="1" smtClean="0"/>
              <a:t>under</a:t>
            </a:r>
            <a:r>
              <a:rPr lang="sk-SK" dirty="0" smtClean="0"/>
              <a:t> </a:t>
            </a:r>
            <a:r>
              <a:rPr lang="sk-SK" dirty="0" err="1" smtClean="0"/>
              <a:t>control</a:t>
            </a:r>
            <a:endParaRPr lang="sk-SK" dirty="0" smtClean="0"/>
          </a:p>
          <a:p>
            <a:endParaRPr lang="sk-SK" sz="700" dirty="0" smtClean="0"/>
          </a:p>
          <a:p>
            <a:r>
              <a:rPr lang="sk-SK" dirty="0" err="1" smtClean="0"/>
              <a:t>Monetary</a:t>
            </a:r>
            <a:r>
              <a:rPr lang="sk-SK" dirty="0" smtClean="0"/>
              <a:t> </a:t>
            </a:r>
            <a:r>
              <a:rPr lang="sk-SK" dirty="0" err="1" smtClean="0"/>
              <a:t>policy</a:t>
            </a:r>
            <a:r>
              <a:rPr lang="sk-SK" dirty="0" smtClean="0"/>
              <a:t> -&gt; </a:t>
            </a:r>
            <a:r>
              <a:rPr lang="sk-SK" b="1" dirty="0" err="1" smtClean="0"/>
              <a:t>targeting</a:t>
            </a:r>
            <a:r>
              <a:rPr lang="sk-SK" b="1" dirty="0" smtClean="0"/>
              <a:t> </a:t>
            </a:r>
            <a:r>
              <a:rPr lang="sk-SK" b="1" dirty="0" err="1" smtClean="0"/>
              <a:t>money</a:t>
            </a:r>
            <a:r>
              <a:rPr lang="sk-SK" b="1" dirty="0" smtClean="0"/>
              <a:t> in </a:t>
            </a:r>
            <a:r>
              <a:rPr lang="sk-SK" b="1" dirty="0" err="1" smtClean="0"/>
              <a:t>circulation</a:t>
            </a:r>
            <a:endParaRPr lang="sk-SK" b="1" dirty="0" smtClean="0"/>
          </a:p>
          <a:p>
            <a:endParaRPr lang="sk-SK" sz="800" b="1" dirty="0" smtClean="0"/>
          </a:p>
          <a:p>
            <a:r>
              <a:rPr lang="sk-SK" dirty="0" err="1" smtClean="0"/>
              <a:t>Agreements</a:t>
            </a:r>
            <a:r>
              <a:rPr lang="sk-SK" dirty="0" smtClean="0"/>
              <a:t> </a:t>
            </a:r>
            <a:r>
              <a:rPr lang="sk-SK" dirty="0" err="1" smtClean="0"/>
              <a:t>with</a:t>
            </a:r>
            <a:r>
              <a:rPr lang="sk-SK" dirty="0" smtClean="0"/>
              <a:t> </a:t>
            </a:r>
            <a:r>
              <a:rPr lang="sk-SK" b="1" dirty="0" err="1" smtClean="0"/>
              <a:t>London</a:t>
            </a:r>
            <a:r>
              <a:rPr lang="sk-SK" b="1" dirty="0" smtClean="0"/>
              <a:t> and </a:t>
            </a:r>
            <a:r>
              <a:rPr lang="sk-SK" b="1" dirty="0" err="1" smtClean="0"/>
              <a:t>Paris</a:t>
            </a:r>
            <a:r>
              <a:rPr lang="sk-SK" b="1" dirty="0" smtClean="0"/>
              <a:t> </a:t>
            </a:r>
            <a:r>
              <a:rPr lang="sk-SK" b="1" dirty="0" err="1" smtClean="0"/>
              <a:t>creditors</a:t>
            </a:r>
            <a:r>
              <a:rPr lang="sk-SK" b="1" dirty="0" smtClean="0"/>
              <a:t> </a:t>
            </a:r>
            <a:r>
              <a:rPr lang="sk-SK" b="1" dirty="0" err="1" smtClean="0"/>
              <a:t>clubs</a:t>
            </a:r>
            <a:r>
              <a:rPr lang="sk-SK" dirty="0" smtClean="0"/>
              <a:t> (1994) </a:t>
            </a:r>
          </a:p>
          <a:p>
            <a:endParaRPr lang="sk-SK" sz="800" dirty="0" smtClean="0"/>
          </a:p>
          <a:p>
            <a:r>
              <a:rPr lang="sk-SK" b="1" dirty="0" err="1" smtClean="0"/>
              <a:t>Re-denomination</a:t>
            </a:r>
            <a:r>
              <a:rPr lang="sk-SK" dirty="0" smtClean="0"/>
              <a:t> </a:t>
            </a:r>
            <a:r>
              <a:rPr lang="sk-SK" dirty="0" err="1" smtClean="0"/>
              <a:t>of</a:t>
            </a:r>
            <a:r>
              <a:rPr lang="sk-SK" dirty="0" smtClean="0"/>
              <a:t> </a:t>
            </a:r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zloty</a:t>
            </a:r>
            <a:r>
              <a:rPr lang="sk-SK" dirty="0" smtClean="0"/>
              <a:t> (1995) -&gt; 10 000 PLZ </a:t>
            </a:r>
            <a:r>
              <a:rPr lang="sk-SK" dirty="0" err="1" smtClean="0"/>
              <a:t>for</a:t>
            </a:r>
            <a:r>
              <a:rPr lang="sk-SK" dirty="0" smtClean="0"/>
              <a:t> 1 PLN</a:t>
            </a:r>
          </a:p>
          <a:p>
            <a:endParaRPr lang="sk-SK" sz="800" dirty="0" smtClean="0"/>
          </a:p>
          <a:p>
            <a:r>
              <a:rPr lang="sk-SK" b="1" dirty="0" err="1" smtClean="0"/>
              <a:t>Liberalization</a:t>
            </a:r>
            <a:r>
              <a:rPr lang="sk-SK" b="1" dirty="0" smtClean="0"/>
              <a:t> </a:t>
            </a:r>
            <a:r>
              <a:rPr lang="sk-SK" b="1" dirty="0" err="1" smtClean="0"/>
              <a:t>of</a:t>
            </a:r>
            <a:r>
              <a:rPr lang="sk-SK" b="1" dirty="0" smtClean="0"/>
              <a:t> </a:t>
            </a:r>
            <a:r>
              <a:rPr lang="sk-SK" b="1" dirty="0" err="1" smtClean="0"/>
              <a:t>transactions</a:t>
            </a:r>
            <a:r>
              <a:rPr lang="sk-SK" b="1" dirty="0" smtClean="0"/>
              <a:t> on </a:t>
            </a:r>
            <a:r>
              <a:rPr lang="sk-SK" b="1" dirty="0" err="1" smtClean="0"/>
              <a:t>the</a:t>
            </a:r>
            <a:r>
              <a:rPr lang="sk-SK" b="1" dirty="0" smtClean="0"/>
              <a:t> </a:t>
            </a:r>
            <a:r>
              <a:rPr lang="sk-SK" b="1" dirty="0" err="1" smtClean="0"/>
              <a:t>financial</a:t>
            </a:r>
            <a:r>
              <a:rPr lang="sk-SK" b="1" dirty="0" smtClean="0"/>
              <a:t> </a:t>
            </a:r>
            <a:r>
              <a:rPr lang="sk-SK" b="1" dirty="0" err="1" smtClean="0"/>
              <a:t>account</a:t>
            </a:r>
            <a:endParaRPr lang="sk-SK" b="1" dirty="0" smtClean="0"/>
          </a:p>
          <a:p>
            <a:pPr lvl="1"/>
            <a:r>
              <a:rPr lang="sk-SK" dirty="0" err="1" smtClean="0"/>
              <a:t>Massive</a:t>
            </a:r>
            <a:r>
              <a:rPr lang="sk-SK" dirty="0" smtClean="0"/>
              <a:t> </a:t>
            </a:r>
            <a:r>
              <a:rPr lang="sk-SK" dirty="0" err="1" smtClean="0"/>
              <a:t>inflow</a:t>
            </a:r>
            <a:r>
              <a:rPr lang="sk-SK" dirty="0" smtClean="0"/>
              <a:t> </a:t>
            </a:r>
            <a:r>
              <a:rPr lang="sk-SK" dirty="0" err="1" smtClean="0"/>
              <a:t>of</a:t>
            </a:r>
            <a:r>
              <a:rPr lang="sk-SK" dirty="0" smtClean="0"/>
              <a:t> </a:t>
            </a:r>
            <a:r>
              <a:rPr lang="sk-SK" dirty="0" err="1" smtClean="0"/>
              <a:t>foreign</a:t>
            </a:r>
            <a:r>
              <a:rPr lang="sk-SK" dirty="0" smtClean="0"/>
              <a:t> </a:t>
            </a:r>
            <a:r>
              <a:rPr lang="sk-SK" dirty="0" err="1" smtClean="0"/>
              <a:t>capital</a:t>
            </a:r>
            <a:endParaRPr lang="sk-SK" dirty="0" smtClean="0"/>
          </a:p>
          <a:p>
            <a:pPr lvl="1"/>
            <a:r>
              <a:rPr lang="sk-SK" dirty="0" err="1" smtClean="0"/>
              <a:t>Appreciation</a:t>
            </a:r>
            <a:r>
              <a:rPr lang="sk-SK" dirty="0" smtClean="0"/>
              <a:t> and </a:t>
            </a:r>
            <a:r>
              <a:rPr lang="sk-SK" dirty="0" err="1" smtClean="0"/>
              <a:t>increase</a:t>
            </a:r>
            <a:r>
              <a:rPr lang="sk-SK" dirty="0" smtClean="0"/>
              <a:t> </a:t>
            </a:r>
            <a:r>
              <a:rPr lang="sk-SK" dirty="0" err="1" smtClean="0"/>
              <a:t>of</a:t>
            </a:r>
            <a:r>
              <a:rPr lang="sk-SK" dirty="0" smtClean="0"/>
              <a:t> </a:t>
            </a:r>
            <a:r>
              <a:rPr lang="sk-SK" dirty="0" err="1" smtClean="0"/>
              <a:t>foreign</a:t>
            </a:r>
            <a:r>
              <a:rPr lang="sk-SK" dirty="0" smtClean="0"/>
              <a:t> </a:t>
            </a:r>
            <a:r>
              <a:rPr lang="sk-SK" dirty="0" err="1" smtClean="0"/>
              <a:t>reserves</a:t>
            </a:r>
            <a:r>
              <a:rPr lang="sk-SK" dirty="0" smtClean="0"/>
              <a:t> to </a:t>
            </a:r>
            <a:r>
              <a:rPr lang="sk-SK" dirty="0" err="1" smtClean="0"/>
              <a:t>keep</a:t>
            </a:r>
            <a:r>
              <a:rPr lang="sk-SK" dirty="0" smtClean="0"/>
              <a:t> </a:t>
            </a:r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exchange</a:t>
            </a:r>
            <a:r>
              <a:rPr lang="sk-SK" dirty="0" smtClean="0"/>
              <a:t> rate</a:t>
            </a:r>
          </a:p>
          <a:p>
            <a:pPr lvl="1"/>
            <a:r>
              <a:rPr lang="sk-SK" dirty="0" err="1" smtClean="0"/>
              <a:t>Periodic</a:t>
            </a:r>
            <a:r>
              <a:rPr lang="sk-SK" dirty="0" smtClean="0"/>
              <a:t> </a:t>
            </a:r>
            <a:r>
              <a:rPr lang="sk-SK" dirty="0" err="1" smtClean="0"/>
              <a:t>devaluation</a:t>
            </a:r>
            <a:r>
              <a:rPr lang="sk-SK" dirty="0" smtClean="0"/>
              <a:t>, </a:t>
            </a:r>
            <a:r>
              <a:rPr lang="sk-SK" dirty="0" err="1" smtClean="0"/>
              <a:t>wider</a:t>
            </a:r>
            <a:r>
              <a:rPr lang="sk-SK" dirty="0" smtClean="0"/>
              <a:t> </a:t>
            </a:r>
            <a:r>
              <a:rPr lang="sk-SK" dirty="0" err="1" smtClean="0"/>
              <a:t>fluctuation</a:t>
            </a:r>
            <a:r>
              <a:rPr lang="sk-SK" dirty="0" smtClean="0"/>
              <a:t> </a:t>
            </a:r>
            <a:r>
              <a:rPr lang="sk-SK" dirty="0" err="1" smtClean="0"/>
              <a:t>zone</a:t>
            </a:r>
            <a:r>
              <a:rPr lang="sk-SK" dirty="0" smtClean="0"/>
              <a:t>, </a:t>
            </a:r>
            <a:r>
              <a:rPr lang="sk-SK" dirty="0" err="1" smtClean="0"/>
              <a:t>basket</a:t>
            </a:r>
            <a:r>
              <a:rPr lang="sk-SK" dirty="0" smtClean="0"/>
              <a:t> </a:t>
            </a:r>
            <a:r>
              <a:rPr lang="sk-SK" dirty="0" err="1" smtClean="0"/>
              <a:t>of</a:t>
            </a:r>
            <a:r>
              <a:rPr lang="sk-SK" dirty="0" smtClean="0"/>
              <a:t> 2 </a:t>
            </a:r>
            <a:r>
              <a:rPr lang="sk-SK" dirty="0" err="1" smtClean="0"/>
              <a:t>currencies</a:t>
            </a:r>
            <a:endParaRPr lang="sk-SK" dirty="0" smtClean="0"/>
          </a:p>
          <a:p>
            <a:pPr lvl="1"/>
            <a:endParaRPr lang="sk-SK" sz="800" dirty="0" smtClean="0"/>
          </a:p>
          <a:p>
            <a:r>
              <a:rPr lang="sk-SK" dirty="0" err="1" smtClean="0"/>
              <a:t>Membership</a:t>
            </a:r>
            <a:r>
              <a:rPr lang="sk-SK" dirty="0" smtClean="0"/>
              <a:t> in </a:t>
            </a:r>
            <a:r>
              <a:rPr lang="sk-SK" b="1" dirty="0" smtClean="0"/>
              <a:t>OECD </a:t>
            </a:r>
            <a:r>
              <a:rPr lang="sk-SK" dirty="0" smtClean="0"/>
              <a:t>(1996)</a:t>
            </a:r>
          </a:p>
          <a:p>
            <a:endParaRPr lang="sk-SK" sz="700" dirty="0" smtClean="0"/>
          </a:p>
          <a:p>
            <a:r>
              <a:rPr lang="sk-SK" dirty="0" err="1" smtClean="0"/>
              <a:t>Government</a:t>
            </a:r>
            <a:r>
              <a:rPr lang="sk-SK" dirty="0" smtClean="0"/>
              <a:t> </a:t>
            </a:r>
            <a:r>
              <a:rPr lang="sk-SK" dirty="0" err="1" smtClean="0"/>
              <a:t>vs</a:t>
            </a:r>
            <a:r>
              <a:rPr lang="sk-SK" dirty="0" smtClean="0"/>
              <a:t>. </a:t>
            </a:r>
            <a:r>
              <a:rPr lang="sk-SK" dirty="0" err="1" smtClean="0"/>
              <a:t>Public</a:t>
            </a:r>
            <a:r>
              <a:rPr lang="sk-SK" dirty="0" smtClean="0"/>
              <a:t> </a:t>
            </a:r>
            <a:r>
              <a:rPr lang="sk-SK" dirty="0" err="1" smtClean="0"/>
              <a:t>debt</a:t>
            </a:r>
            <a:endParaRPr lang="sk-SK" dirty="0" smtClean="0"/>
          </a:p>
          <a:p>
            <a:endParaRPr lang="sk-SK" sz="800" dirty="0" smtClean="0"/>
          </a:p>
          <a:p>
            <a:r>
              <a:rPr lang="sk-SK" dirty="0" err="1" smtClean="0"/>
              <a:t>Direct</a:t>
            </a:r>
            <a:r>
              <a:rPr lang="sk-SK" dirty="0" smtClean="0"/>
              <a:t> </a:t>
            </a:r>
            <a:r>
              <a:rPr lang="sk-SK" b="1" dirty="0" err="1" smtClean="0"/>
              <a:t>inflation</a:t>
            </a:r>
            <a:r>
              <a:rPr lang="sk-SK" b="1" dirty="0" smtClean="0"/>
              <a:t> </a:t>
            </a:r>
            <a:r>
              <a:rPr lang="sk-SK" b="1" dirty="0" err="1" smtClean="0"/>
              <a:t>targeting</a:t>
            </a:r>
            <a:r>
              <a:rPr lang="sk-SK" b="1" dirty="0" smtClean="0"/>
              <a:t> </a:t>
            </a:r>
            <a:r>
              <a:rPr lang="sk-SK" dirty="0" smtClean="0"/>
              <a:t>(1999)</a:t>
            </a:r>
          </a:p>
          <a:p>
            <a:endParaRPr lang="sk-SK" sz="700" dirty="0" smtClean="0"/>
          </a:p>
          <a:p>
            <a:r>
              <a:rPr lang="sk-SK" b="1" dirty="0" err="1" smtClean="0"/>
              <a:t>Free</a:t>
            </a:r>
            <a:r>
              <a:rPr lang="sk-SK" b="1" dirty="0" smtClean="0"/>
              <a:t> </a:t>
            </a:r>
            <a:r>
              <a:rPr lang="sk-SK" b="1" dirty="0" err="1" smtClean="0"/>
              <a:t>floating</a:t>
            </a:r>
            <a:r>
              <a:rPr lang="sk-SK" b="1" dirty="0" smtClean="0"/>
              <a:t> </a:t>
            </a:r>
            <a:r>
              <a:rPr lang="sk-SK" dirty="0" err="1" smtClean="0"/>
              <a:t>since</a:t>
            </a:r>
            <a:r>
              <a:rPr lang="sk-SK" dirty="0" smtClean="0"/>
              <a:t> 2000 </a:t>
            </a:r>
          </a:p>
          <a:p>
            <a:endParaRPr lang="sk-SK" dirty="0" smtClean="0"/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Table 9: General government balance as % of GDP (1990-2000)</a:t>
            </a:r>
            <a:endParaRPr lang="sk-SK" sz="2400" dirty="0" smtClean="0"/>
          </a:p>
        </p:txBody>
      </p:sp>
      <p:sp>
        <p:nvSpPr>
          <p:cNvPr id="5" name="Zástupný symbol obsah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9231" t="49953" r="28124" b="22163"/>
          <a:stretch>
            <a:fillRect/>
          </a:stretch>
        </p:blipFill>
        <p:spPr bwMode="auto">
          <a:xfrm>
            <a:off x="467544" y="1268760"/>
            <a:ext cx="8208912" cy="216024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7" name="Nadpis 1"/>
          <p:cNvSpPr txBox="1">
            <a:spLocks/>
          </p:cNvSpPr>
          <p:nvPr/>
        </p:nvSpPr>
        <p:spPr>
          <a:xfrm>
            <a:off x="467544" y="36450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Table 9: General government balance as % of GDP (1990-2000)</a:t>
            </a:r>
            <a:endParaRPr kumimoji="0" lang="sk-SK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 l="9150" t="52541" r="25882" b="31016"/>
          <a:stretch>
            <a:fillRect/>
          </a:stretch>
        </p:blipFill>
        <p:spPr bwMode="auto">
          <a:xfrm>
            <a:off x="467544" y="4624330"/>
            <a:ext cx="8208912" cy="1468965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9" name="BlokTextu 8"/>
          <p:cNvSpPr txBox="1"/>
          <p:nvPr/>
        </p:nvSpPr>
        <p:spPr>
          <a:xfrm>
            <a:off x="611560" y="6237312"/>
            <a:ext cx="79928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i="1" dirty="0" err="1" smtClean="0"/>
              <a:t>Source</a:t>
            </a:r>
            <a:r>
              <a:rPr lang="sk-SK" sz="1400" i="1" dirty="0" smtClean="0"/>
              <a:t>: </a:t>
            </a:r>
            <a:r>
              <a:rPr lang="en-US" sz="1400" i="1" dirty="0" smtClean="0"/>
              <a:t>IMF: Republic of Poland: 2003; IMF: Republic of Poland: 2006</a:t>
            </a:r>
            <a:endParaRPr lang="en-US" sz="1400" i="1" dirty="0"/>
          </a:p>
        </p:txBody>
      </p:sp>
      <p:sp>
        <p:nvSpPr>
          <p:cNvPr id="10" name="BlokTextu 9"/>
          <p:cNvSpPr txBox="1"/>
          <p:nvPr/>
        </p:nvSpPr>
        <p:spPr>
          <a:xfrm>
            <a:off x="467544" y="3501008"/>
            <a:ext cx="79928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i="1" dirty="0" err="1" smtClean="0"/>
              <a:t>Source</a:t>
            </a:r>
            <a:r>
              <a:rPr lang="sk-SK" sz="1400" i="1" dirty="0" smtClean="0"/>
              <a:t>: </a:t>
            </a:r>
            <a:r>
              <a:rPr lang="en-US" sz="1400" i="1" dirty="0" smtClean="0"/>
              <a:t>EBRD: Selected economic indicators data, 26. 11. 2007.</a:t>
            </a:r>
            <a:endParaRPr lang="en-US" sz="1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72008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Chart 5: Public debt, % GD</a:t>
            </a:r>
            <a:r>
              <a:rPr lang="sk-SK" sz="2800" dirty="0" smtClean="0"/>
              <a:t>P</a:t>
            </a:r>
            <a:endParaRPr lang="sk-SK" sz="28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6191" t="22906" r="8236" b="24591"/>
          <a:stretch>
            <a:fillRect/>
          </a:stretch>
        </p:blipFill>
        <p:spPr bwMode="auto">
          <a:xfrm>
            <a:off x="539552" y="1340768"/>
            <a:ext cx="8241643" cy="4560971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</p:pic>
      <p:sp>
        <p:nvSpPr>
          <p:cNvPr id="5" name="BlokTextu 4"/>
          <p:cNvSpPr txBox="1"/>
          <p:nvPr/>
        </p:nvSpPr>
        <p:spPr>
          <a:xfrm>
            <a:off x="539552" y="6165305"/>
            <a:ext cx="8064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i="1" dirty="0" err="1" smtClean="0"/>
              <a:t>Source</a:t>
            </a:r>
            <a:r>
              <a:rPr lang="sk-SK" sz="1400" i="1" dirty="0" smtClean="0"/>
              <a:t>: </a:t>
            </a:r>
            <a:r>
              <a:rPr lang="sk-SK" sz="1400" dirty="0" smtClean="0"/>
              <a:t>E</a:t>
            </a:r>
            <a:r>
              <a:rPr lang="en-US" sz="1400" dirty="0" smtClean="0"/>
              <a:t>BRD: Selected economic indicators data, 26</a:t>
            </a:r>
            <a:r>
              <a:rPr lang="sk-SK" sz="1400" dirty="0" smtClean="0"/>
              <a:t>.</a:t>
            </a:r>
            <a:r>
              <a:rPr lang="en-US" sz="1400" dirty="0" smtClean="0"/>
              <a:t> 11. 2007.</a:t>
            </a:r>
            <a:endParaRPr lang="en-US" sz="1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100" dirty="0" smtClean="0"/>
              <a:t>Chart 6: Inflation and inflation targeting in Poland 1998-2003</a:t>
            </a:r>
            <a:endParaRPr lang="sk-SK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8236" t="30861" r="4259" b="10272"/>
          <a:stretch>
            <a:fillRect/>
          </a:stretch>
        </p:blipFill>
        <p:spPr bwMode="auto">
          <a:xfrm>
            <a:off x="392185" y="1628800"/>
            <a:ext cx="8500296" cy="4464496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</p:pic>
      <p:sp>
        <p:nvSpPr>
          <p:cNvPr id="5" name="BlokTextu 4"/>
          <p:cNvSpPr txBox="1"/>
          <p:nvPr/>
        </p:nvSpPr>
        <p:spPr>
          <a:xfrm>
            <a:off x="467544" y="6309321"/>
            <a:ext cx="81369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i="1" dirty="0" err="1" smtClean="0"/>
              <a:t>Source</a:t>
            </a:r>
            <a:r>
              <a:rPr lang="sk-SK" sz="1400" i="1" dirty="0" smtClean="0"/>
              <a:t>: NE</a:t>
            </a:r>
            <a:r>
              <a:rPr lang="sk-SK" sz="1400" dirty="0" smtClean="0"/>
              <a:t>WTON: Makroekonomický vývoj </a:t>
            </a:r>
            <a:r>
              <a:rPr lang="sk-SK" sz="1400" dirty="0" err="1" smtClean="0"/>
              <a:t>Polska</a:t>
            </a:r>
            <a:r>
              <a:rPr lang="sk-SK" sz="1400" dirty="0" smtClean="0"/>
              <a:t>, </a:t>
            </a:r>
            <a:r>
              <a:rPr lang="sk-SK" sz="1400" i="1" dirty="0" smtClean="0"/>
              <a:t>2003</a:t>
            </a:r>
            <a:endParaRPr lang="en-US" sz="1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GB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Development </a:t>
            </a:r>
            <a:r>
              <a:rPr lang="sk-SK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DURING THE COMMUNIST REGIME</a:t>
            </a:r>
            <a:endParaRPr lang="en-GB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sz="2400" dirty="0" err="1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The</a:t>
            </a:r>
            <a:r>
              <a:rPr lang="sk-SK" sz="24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sk-SK" sz="2400" dirty="0" err="1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first</a:t>
            </a:r>
            <a:r>
              <a:rPr lang="sk-SK" sz="24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part</a:t>
            </a:r>
            <a:endParaRPr lang="sk-SK" sz="2400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>
                <a:solidFill>
                  <a:schemeClr val="bg1">
                    <a:lumMod val="50000"/>
                  </a:schemeClr>
                </a:solidFill>
              </a:rPr>
              <a:t>Privatisation</a:t>
            </a:r>
            <a:endParaRPr lang="sk-SK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3000" dirty="0" err="1" smtClean="0"/>
              <a:t>Lack</a:t>
            </a:r>
            <a:r>
              <a:rPr lang="sk-SK" sz="3000" dirty="0" smtClean="0"/>
              <a:t> </a:t>
            </a:r>
            <a:r>
              <a:rPr lang="sk-SK" sz="3000" dirty="0" err="1" smtClean="0"/>
              <a:t>of</a:t>
            </a:r>
            <a:r>
              <a:rPr lang="sk-SK" sz="3000" dirty="0" smtClean="0"/>
              <a:t> </a:t>
            </a:r>
            <a:r>
              <a:rPr lang="sk-SK" sz="3000" dirty="0" err="1" smtClean="0"/>
              <a:t>domestic</a:t>
            </a:r>
            <a:r>
              <a:rPr lang="sk-SK" sz="3000" dirty="0" smtClean="0"/>
              <a:t> </a:t>
            </a:r>
            <a:r>
              <a:rPr lang="sk-SK" sz="3000" dirty="0" err="1" smtClean="0"/>
              <a:t>savings</a:t>
            </a:r>
            <a:r>
              <a:rPr lang="sk-SK" sz="3000" dirty="0" smtClean="0"/>
              <a:t> </a:t>
            </a:r>
            <a:r>
              <a:rPr lang="sk-SK" sz="3000" dirty="0" err="1" smtClean="0"/>
              <a:t>but</a:t>
            </a:r>
            <a:r>
              <a:rPr lang="sk-SK" sz="3000" dirty="0" smtClean="0"/>
              <a:t> </a:t>
            </a:r>
            <a:r>
              <a:rPr lang="sk-SK" sz="3000" dirty="0" err="1" smtClean="0"/>
              <a:t>stronger</a:t>
            </a:r>
            <a:r>
              <a:rPr lang="sk-SK" sz="3000" b="1" dirty="0" smtClean="0"/>
              <a:t> </a:t>
            </a:r>
            <a:r>
              <a:rPr lang="sk-SK" sz="3000" b="1" dirty="0" err="1" smtClean="0"/>
              <a:t>position</a:t>
            </a:r>
            <a:r>
              <a:rPr lang="sk-SK" sz="3000" b="1" dirty="0" smtClean="0"/>
              <a:t> </a:t>
            </a:r>
            <a:r>
              <a:rPr lang="sk-SK" sz="3000" b="1" dirty="0" err="1" smtClean="0"/>
              <a:t>of</a:t>
            </a:r>
            <a:r>
              <a:rPr lang="sk-SK" sz="3000" b="1" dirty="0" smtClean="0"/>
              <a:t> </a:t>
            </a:r>
            <a:r>
              <a:rPr lang="sk-SK" sz="3000" b="1" dirty="0" err="1" smtClean="0"/>
              <a:t>employees</a:t>
            </a:r>
            <a:r>
              <a:rPr lang="sk-SK" sz="3000" b="1" dirty="0" smtClean="0"/>
              <a:t> and </a:t>
            </a:r>
            <a:r>
              <a:rPr lang="sk-SK" sz="3000" b="1" dirty="0" err="1" smtClean="0"/>
              <a:t>trade</a:t>
            </a:r>
            <a:r>
              <a:rPr lang="sk-SK" sz="3000" b="1" dirty="0" smtClean="0"/>
              <a:t> </a:t>
            </a:r>
            <a:r>
              <a:rPr lang="sk-SK" sz="3000" b="1" dirty="0" err="1" smtClean="0"/>
              <a:t>unions</a:t>
            </a:r>
            <a:endParaRPr lang="sk-SK" sz="3000" b="1" dirty="0" smtClean="0"/>
          </a:p>
          <a:p>
            <a:endParaRPr lang="sk-SK" sz="1000" dirty="0" smtClean="0"/>
          </a:p>
          <a:p>
            <a:r>
              <a:rPr lang="sk-SK" sz="3000" b="1" dirty="0" smtClean="0"/>
              <a:t>„</a:t>
            </a:r>
            <a:r>
              <a:rPr lang="sk-SK" sz="3000" b="1" dirty="0" err="1" smtClean="0"/>
              <a:t>Spontaneous</a:t>
            </a:r>
            <a:r>
              <a:rPr lang="sk-SK" sz="3000" b="1" dirty="0" smtClean="0"/>
              <a:t> </a:t>
            </a:r>
            <a:r>
              <a:rPr lang="sk-SK" sz="3000" b="1" dirty="0" err="1" smtClean="0"/>
              <a:t>privatisation</a:t>
            </a:r>
            <a:r>
              <a:rPr lang="sk-SK" sz="3000" b="1" dirty="0" smtClean="0"/>
              <a:t>“ </a:t>
            </a:r>
            <a:r>
              <a:rPr lang="sk-SK" sz="3000" dirty="0" err="1" smtClean="0"/>
              <a:t>at</a:t>
            </a:r>
            <a:r>
              <a:rPr lang="sk-SK" sz="3000" dirty="0" smtClean="0"/>
              <a:t> </a:t>
            </a:r>
            <a:r>
              <a:rPr lang="sk-SK" sz="3000" dirty="0" err="1" smtClean="0"/>
              <a:t>the</a:t>
            </a:r>
            <a:r>
              <a:rPr lang="sk-SK" sz="3000" dirty="0" smtClean="0"/>
              <a:t> </a:t>
            </a:r>
            <a:r>
              <a:rPr lang="sk-SK" sz="3000" dirty="0" err="1" smtClean="0"/>
              <a:t>beggining</a:t>
            </a:r>
            <a:endParaRPr lang="sk-SK" sz="3000" dirty="0" smtClean="0"/>
          </a:p>
          <a:p>
            <a:endParaRPr lang="sk-SK" sz="1100" dirty="0" smtClean="0"/>
          </a:p>
          <a:p>
            <a:r>
              <a:rPr lang="sk-SK" sz="3000" dirty="0" smtClean="0"/>
              <a:t> N</a:t>
            </a:r>
            <a:r>
              <a:rPr lang="en-US" sz="3000" dirty="0" err="1" smtClean="0"/>
              <a:t>ew</a:t>
            </a:r>
            <a:r>
              <a:rPr lang="en-US" sz="3000" dirty="0" smtClean="0"/>
              <a:t> forms of ownership change</a:t>
            </a:r>
            <a:r>
              <a:rPr lang="sk-SK" sz="3000" dirty="0" smtClean="0"/>
              <a:t> – </a:t>
            </a:r>
            <a:r>
              <a:rPr lang="sk-SK" sz="3000" b="1" dirty="0" smtClean="0"/>
              <a:t>c</a:t>
            </a:r>
            <a:r>
              <a:rPr lang="en-US" sz="3000" b="1" dirty="0" err="1" smtClean="0"/>
              <a:t>ommercialisation</a:t>
            </a:r>
            <a:r>
              <a:rPr lang="sk-SK" sz="3000" b="1" dirty="0" smtClean="0"/>
              <a:t> </a:t>
            </a:r>
            <a:r>
              <a:rPr lang="sk-SK" sz="3000" dirty="0" smtClean="0"/>
              <a:t>and </a:t>
            </a:r>
            <a:r>
              <a:rPr lang="sk-SK" sz="3000" b="1" dirty="0" err="1" smtClean="0"/>
              <a:t>liquidation</a:t>
            </a:r>
            <a:endParaRPr lang="sk-SK" sz="3000" b="1" dirty="0" smtClean="0"/>
          </a:p>
          <a:p>
            <a:endParaRPr lang="sk-SK" sz="1000" b="1" dirty="0" smtClean="0"/>
          </a:p>
          <a:p>
            <a:r>
              <a:rPr lang="sk-SK" sz="3000" b="1" dirty="0" err="1" smtClean="0"/>
              <a:t>Voucher</a:t>
            </a:r>
            <a:r>
              <a:rPr lang="sk-SK" sz="3000" b="1" dirty="0" smtClean="0"/>
              <a:t> </a:t>
            </a:r>
            <a:r>
              <a:rPr lang="sk-SK" sz="3000" b="1" dirty="0" err="1" smtClean="0"/>
              <a:t>privatisation</a:t>
            </a:r>
            <a:r>
              <a:rPr lang="sk-SK" sz="3000" dirty="0" smtClean="0"/>
              <a:t> – </a:t>
            </a:r>
            <a:r>
              <a:rPr lang="sk-SK" sz="3000" dirty="0" err="1" smtClean="0"/>
              <a:t>specific</a:t>
            </a:r>
            <a:r>
              <a:rPr lang="sk-SK" sz="3000" dirty="0" smtClean="0"/>
              <a:t> </a:t>
            </a:r>
            <a:r>
              <a:rPr lang="sk-SK" sz="3000" dirty="0" err="1" smtClean="0"/>
              <a:t>features</a:t>
            </a:r>
            <a:endParaRPr lang="sk-SK" sz="3000" dirty="0" smtClean="0"/>
          </a:p>
          <a:p>
            <a:endParaRPr lang="sk-SK" sz="1000" b="1" dirty="0" smtClean="0"/>
          </a:p>
          <a:p>
            <a:r>
              <a:rPr lang="sk-SK" sz="3000" dirty="0" err="1" smtClean="0"/>
              <a:t>Slow</a:t>
            </a:r>
            <a:r>
              <a:rPr lang="sk-SK" sz="3000" dirty="0" smtClean="0"/>
              <a:t> and </a:t>
            </a:r>
            <a:r>
              <a:rPr lang="sk-SK" sz="3000" dirty="0" err="1" smtClean="0"/>
              <a:t>postponed</a:t>
            </a:r>
            <a:r>
              <a:rPr lang="sk-SK" sz="3000" dirty="0" smtClean="0"/>
              <a:t> </a:t>
            </a:r>
            <a:r>
              <a:rPr lang="sk-SK" sz="3000" dirty="0" err="1" smtClean="0"/>
              <a:t>process</a:t>
            </a:r>
            <a:endParaRPr lang="sk-SK" sz="3000" dirty="0" smtClean="0"/>
          </a:p>
          <a:p>
            <a:endParaRPr lang="sk-SK" dirty="0" smtClean="0"/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20963" t="48919" r="25000" b="20621"/>
          <a:stretch>
            <a:fillRect/>
          </a:stretch>
        </p:blipFill>
        <p:spPr bwMode="auto">
          <a:xfrm>
            <a:off x="467544" y="908720"/>
            <a:ext cx="8136904" cy="2304256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467544" y="3501008"/>
            <a:ext cx="828092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Table </a:t>
            </a:r>
            <a:r>
              <a:rPr kumimoji="0" lang="sk-S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12:</a:t>
            </a:r>
            <a:r>
              <a:rPr lang="en-US" sz="2000" b="1" dirty="0" smtClean="0"/>
              <a:t>Private sector share in employment (in %)</a:t>
            </a:r>
            <a:endParaRPr kumimoji="0" lang="sk-SK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496944" cy="792088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Table </a:t>
            </a:r>
            <a:r>
              <a:rPr lang="sk-SK" sz="2000" b="1" dirty="0" smtClean="0"/>
              <a:t>11</a:t>
            </a:r>
            <a:r>
              <a:rPr lang="en-US" sz="2000" b="1" dirty="0" smtClean="0"/>
              <a:t>: Employee Ownership Resulting from </a:t>
            </a:r>
            <a:r>
              <a:rPr lang="en-US" sz="2000" b="1" dirty="0" err="1" smtClean="0"/>
              <a:t>Privatisation</a:t>
            </a:r>
            <a:r>
              <a:rPr lang="en-US" sz="2000" b="1" dirty="0" smtClean="0"/>
              <a:t> in 1994</a:t>
            </a:r>
            <a:endParaRPr lang="sk-SK" sz="2000" b="1" dirty="0" smtClean="0"/>
          </a:p>
        </p:txBody>
      </p:sp>
      <p:sp>
        <p:nvSpPr>
          <p:cNvPr id="7" name="BlokTextu 6"/>
          <p:cNvSpPr txBox="1"/>
          <p:nvPr/>
        </p:nvSpPr>
        <p:spPr>
          <a:xfrm>
            <a:off x="395536" y="3212976"/>
            <a:ext cx="8208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i="1" dirty="0" err="1" smtClean="0"/>
              <a:t>Source</a:t>
            </a:r>
            <a:r>
              <a:rPr lang="sk-SK" sz="1400" i="1" dirty="0" smtClean="0"/>
              <a:t>: </a:t>
            </a:r>
            <a:r>
              <a:rPr lang="sk-SK" sz="1400" i="1" dirty="0" err="1" smtClean="0"/>
              <a:t>Earle</a:t>
            </a:r>
            <a:r>
              <a:rPr lang="sk-SK" sz="1400" i="1" dirty="0" smtClean="0"/>
              <a:t>, </a:t>
            </a:r>
            <a:r>
              <a:rPr lang="sk-SK" sz="1400" i="1" dirty="0" err="1" smtClean="0"/>
              <a:t>Estrin</a:t>
            </a:r>
            <a:r>
              <a:rPr lang="sk-SK" sz="1400" i="1" dirty="0" smtClean="0"/>
              <a:t> (1996)</a:t>
            </a:r>
            <a:endParaRPr lang="sk-SK" sz="14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 l="20963" t="42288" r="25000" b="30780"/>
          <a:stretch>
            <a:fillRect/>
          </a:stretch>
        </p:blipFill>
        <p:spPr bwMode="auto">
          <a:xfrm>
            <a:off x="467544" y="4005064"/>
            <a:ext cx="8280920" cy="2304256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9" name="BlokTextu 8"/>
          <p:cNvSpPr txBox="1"/>
          <p:nvPr/>
        </p:nvSpPr>
        <p:spPr>
          <a:xfrm>
            <a:off x="467544" y="6309320"/>
            <a:ext cx="8208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i="1" dirty="0" err="1" smtClean="0"/>
              <a:t>Source</a:t>
            </a:r>
            <a:r>
              <a:rPr lang="sk-SK" sz="1400" i="1" dirty="0" smtClean="0"/>
              <a:t>: </a:t>
            </a:r>
            <a:r>
              <a:rPr lang="en-US" sz="1400" i="1" dirty="0" smtClean="0"/>
              <a:t>EBRD: Selected economic indicators data, 26. 11. 2007.</a:t>
            </a:r>
            <a:endParaRPr lang="sk-SK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sk-SK" sz="4400" kern="1200" dirty="0" err="1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Development</a:t>
            </a:r>
            <a:r>
              <a:rPr lang="sk-SK" sz="4400" kern="1200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in </a:t>
            </a:r>
            <a:r>
              <a:rPr lang="sk-SK" sz="4400" kern="1200" dirty="0" err="1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banking</a:t>
            </a:r>
            <a:r>
              <a:rPr lang="sk-SK" sz="4400" kern="1200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sk-SK" sz="4400" kern="1200" dirty="0" err="1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sector</a:t>
            </a:r>
            <a:endParaRPr lang="sk-SK" sz="4400" kern="12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37112"/>
          </a:xfrm>
        </p:spPr>
        <p:txBody>
          <a:bodyPr>
            <a:normAutofit fontScale="92500" lnSpcReduction="20000"/>
          </a:bodyPr>
          <a:lstStyle/>
          <a:p>
            <a:r>
              <a:rPr lang="sk-SK" sz="2800" dirty="0" err="1" smtClean="0"/>
              <a:t>The</a:t>
            </a:r>
            <a:r>
              <a:rPr lang="sk-SK" sz="2800" dirty="0" smtClean="0"/>
              <a:t> </a:t>
            </a:r>
            <a:r>
              <a:rPr lang="sk-SK" sz="2800" dirty="0" err="1" smtClean="0"/>
              <a:t>firt</a:t>
            </a:r>
            <a:r>
              <a:rPr lang="sk-SK" sz="2800" dirty="0" smtClean="0"/>
              <a:t> </a:t>
            </a:r>
            <a:r>
              <a:rPr lang="sk-SK" sz="2800" dirty="0" err="1" smtClean="0"/>
              <a:t>attempt</a:t>
            </a:r>
            <a:r>
              <a:rPr lang="sk-SK" sz="2800" dirty="0" smtClean="0"/>
              <a:t> </a:t>
            </a:r>
            <a:r>
              <a:rPr lang="sk-SK" sz="2800" dirty="0" err="1" smtClean="0"/>
              <a:t>for</a:t>
            </a:r>
            <a:r>
              <a:rPr lang="sk-SK" sz="2800" dirty="0" smtClean="0"/>
              <a:t> </a:t>
            </a:r>
            <a:r>
              <a:rPr lang="sk-SK" sz="2800" dirty="0" err="1" smtClean="0"/>
              <a:t>change</a:t>
            </a:r>
            <a:r>
              <a:rPr lang="sk-SK" sz="2800" dirty="0" smtClean="0"/>
              <a:t> in 1988 (</a:t>
            </a:r>
            <a:r>
              <a:rPr lang="sk-SK" sz="2800" dirty="0" err="1" smtClean="0"/>
              <a:t>creation</a:t>
            </a:r>
            <a:r>
              <a:rPr lang="sk-SK" sz="2800" dirty="0" smtClean="0"/>
              <a:t> </a:t>
            </a:r>
            <a:r>
              <a:rPr lang="sk-SK" sz="2800" dirty="0" err="1" smtClean="0"/>
              <a:t>of</a:t>
            </a:r>
            <a:r>
              <a:rPr lang="sk-SK" sz="2800" dirty="0" smtClean="0"/>
              <a:t> 9 state </a:t>
            </a:r>
            <a:r>
              <a:rPr lang="sk-SK" sz="2800" dirty="0" err="1" smtClean="0"/>
              <a:t>banks</a:t>
            </a:r>
            <a:r>
              <a:rPr lang="sk-SK" sz="2800" dirty="0" smtClean="0"/>
              <a:t>)</a:t>
            </a:r>
          </a:p>
          <a:p>
            <a:endParaRPr lang="sk-SK" sz="500" dirty="0" smtClean="0"/>
          </a:p>
          <a:p>
            <a:r>
              <a:rPr lang="sk-SK" sz="2800" b="1" dirty="0" err="1" smtClean="0"/>
              <a:t>Impacts</a:t>
            </a:r>
            <a:r>
              <a:rPr lang="sk-SK" sz="2800" b="1" dirty="0" smtClean="0"/>
              <a:t> </a:t>
            </a:r>
            <a:r>
              <a:rPr lang="sk-SK" sz="2800" b="1" dirty="0" err="1" smtClean="0"/>
              <a:t>of</a:t>
            </a:r>
            <a:r>
              <a:rPr lang="sk-SK" sz="2800" b="1" dirty="0" smtClean="0"/>
              <a:t> </a:t>
            </a:r>
            <a:r>
              <a:rPr lang="sk-SK" sz="2800" b="1" dirty="0" err="1" smtClean="0"/>
              <a:t>transformation</a:t>
            </a:r>
            <a:r>
              <a:rPr lang="sk-SK" sz="2800" b="1" dirty="0" smtClean="0"/>
              <a:t> </a:t>
            </a:r>
            <a:r>
              <a:rPr lang="sk-SK" sz="2800" b="1" dirty="0" err="1" smtClean="0"/>
              <a:t>recession</a:t>
            </a:r>
            <a:r>
              <a:rPr lang="sk-SK" sz="2800" b="1" dirty="0" smtClean="0"/>
              <a:t> </a:t>
            </a:r>
          </a:p>
          <a:p>
            <a:pPr lvl="1"/>
            <a:r>
              <a:rPr lang="sk-SK" sz="2400" dirty="0" err="1" smtClean="0"/>
              <a:t>weak</a:t>
            </a:r>
            <a:r>
              <a:rPr lang="sk-SK" sz="2400" dirty="0" smtClean="0"/>
              <a:t> </a:t>
            </a:r>
            <a:r>
              <a:rPr lang="sk-SK" sz="2400" dirty="0" err="1" smtClean="0"/>
              <a:t>position</a:t>
            </a:r>
            <a:r>
              <a:rPr lang="sk-SK" sz="2400" dirty="0" smtClean="0"/>
              <a:t> </a:t>
            </a:r>
            <a:r>
              <a:rPr lang="sk-SK" sz="2400" dirty="0" err="1" smtClean="0"/>
              <a:t>of</a:t>
            </a:r>
            <a:r>
              <a:rPr lang="sk-SK" sz="2400" dirty="0" smtClean="0"/>
              <a:t> </a:t>
            </a:r>
            <a:r>
              <a:rPr lang="sk-SK" sz="2400" dirty="0" err="1" smtClean="0"/>
              <a:t>banks</a:t>
            </a:r>
            <a:r>
              <a:rPr lang="sk-SK" sz="2400" dirty="0" smtClean="0"/>
              <a:t>,   </a:t>
            </a:r>
            <a:r>
              <a:rPr lang="sk-SK" sz="2400" dirty="0" err="1" smtClean="0"/>
              <a:t>share</a:t>
            </a:r>
            <a:r>
              <a:rPr lang="sk-SK" sz="2400" dirty="0" smtClean="0"/>
              <a:t> </a:t>
            </a:r>
            <a:r>
              <a:rPr lang="sk-SK" sz="2400" dirty="0" err="1" smtClean="0"/>
              <a:t>of</a:t>
            </a:r>
            <a:r>
              <a:rPr lang="sk-SK" sz="2400" dirty="0" smtClean="0"/>
              <a:t> </a:t>
            </a:r>
            <a:r>
              <a:rPr lang="sk-SK" sz="2400" dirty="0" err="1" smtClean="0"/>
              <a:t>classified</a:t>
            </a:r>
            <a:r>
              <a:rPr lang="sk-SK" sz="2400" dirty="0" smtClean="0"/>
              <a:t> </a:t>
            </a:r>
            <a:r>
              <a:rPr lang="sk-SK" sz="2400" dirty="0" err="1" smtClean="0"/>
              <a:t>credits</a:t>
            </a:r>
            <a:endParaRPr lang="sk-SK" sz="2400" dirty="0" smtClean="0"/>
          </a:p>
          <a:p>
            <a:endParaRPr lang="sk-SK" sz="500" b="1" dirty="0" smtClean="0"/>
          </a:p>
          <a:p>
            <a:r>
              <a:rPr lang="sk-SK" sz="2800" b="1" dirty="0" err="1" smtClean="0">
                <a:solidFill>
                  <a:srgbClr val="FF0000"/>
                </a:solidFill>
              </a:rPr>
              <a:t>Enterprise</a:t>
            </a:r>
            <a:r>
              <a:rPr lang="sk-SK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and Bank Restructuring Program </a:t>
            </a:r>
            <a:r>
              <a:rPr lang="sk-SK" sz="2800" dirty="0" smtClean="0"/>
              <a:t>(1993)</a:t>
            </a:r>
          </a:p>
          <a:p>
            <a:pPr lvl="1"/>
            <a:r>
              <a:rPr lang="sk-SK" sz="2400" dirty="0" err="1" smtClean="0"/>
              <a:t>recapitalization</a:t>
            </a:r>
            <a:r>
              <a:rPr lang="sk-SK" sz="2400" dirty="0" smtClean="0"/>
              <a:t>, </a:t>
            </a:r>
            <a:r>
              <a:rPr lang="sk-SK" sz="2400" dirty="0" err="1" smtClean="0"/>
              <a:t>positive</a:t>
            </a:r>
            <a:r>
              <a:rPr lang="sk-SK" sz="2400" dirty="0" smtClean="0"/>
              <a:t> </a:t>
            </a:r>
            <a:r>
              <a:rPr lang="sk-SK" sz="2400" dirty="0" err="1" smtClean="0"/>
              <a:t>effect</a:t>
            </a:r>
            <a:r>
              <a:rPr lang="sk-SK" sz="2400" dirty="0" smtClean="0"/>
              <a:t> on </a:t>
            </a:r>
            <a:r>
              <a:rPr lang="sk-SK" sz="2400" dirty="0" err="1" smtClean="0"/>
              <a:t>banking</a:t>
            </a:r>
            <a:r>
              <a:rPr lang="sk-SK" sz="2400" dirty="0" smtClean="0"/>
              <a:t> </a:t>
            </a:r>
            <a:r>
              <a:rPr lang="sk-SK" sz="2400" dirty="0" err="1" smtClean="0"/>
              <a:t>sector</a:t>
            </a:r>
            <a:endParaRPr lang="sk-SK" sz="2400" dirty="0" smtClean="0"/>
          </a:p>
          <a:p>
            <a:pPr lvl="1"/>
            <a:r>
              <a:rPr lang="sk-SK" sz="2400" dirty="0" err="1" smtClean="0"/>
              <a:t>relatively</a:t>
            </a:r>
            <a:r>
              <a:rPr lang="sk-SK" sz="2400" dirty="0" smtClean="0"/>
              <a:t> </a:t>
            </a:r>
            <a:r>
              <a:rPr lang="sk-SK" sz="2400" dirty="0" err="1" smtClean="0"/>
              <a:t>low</a:t>
            </a:r>
            <a:r>
              <a:rPr lang="sk-SK" sz="2400" dirty="0" smtClean="0"/>
              <a:t> </a:t>
            </a:r>
            <a:r>
              <a:rPr lang="sk-SK" sz="2400" dirty="0" err="1" smtClean="0"/>
              <a:t>cost</a:t>
            </a:r>
            <a:r>
              <a:rPr lang="sk-SK" sz="2400" dirty="0" smtClean="0"/>
              <a:t> on </a:t>
            </a:r>
            <a:r>
              <a:rPr lang="sk-SK" sz="2400" dirty="0" err="1" smtClean="0"/>
              <a:t>recovery</a:t>
            </a:r>
            <a:endParaRPr lang="sk-SK" sz="2400" dirty="0" smtClean="0"/>
          </a:p>
          <a:p>
            <a:pPr lvl="1"/>
            <a:endParaRPr lang="sk-SK" sz="500" dirty="0" smtClean="0"/>
          </a:p>
          <a:p>
            <a:r>
              <a:rPr lang="sk-SK" sz="2800" b="1" dirty="0" err="1" smtClean="0"/>
              <a:t>Privatisation</a:t>
            </a:r>
            <a:r>
              <a:rPr lang="sk-SK" sz="2800" b="1" dirty="0" smtClean="0"/>
              <a:t> </a:t>
            </a:r>
            <a:r>
              <a:rPr lang="sk-SK" sz="2800" b="1" dirty="0" err="1" smtClean="0"/>
              <a:t>of</a:t>
            </a:r>
            <a:r>
              <a:rPr lang="sk-SK" sz="2800" b="1" dirty="0" smtClean="0"/>
              <a:t> </a:t>
            </a:r>
            <a:r>
              <a:rPr lang="sk-SK" sz="2800" b="1" dirty="0" err="1" smtClean="0"/>
              <a:t>banks</a:t>
            </a:r>
            <a:r>
              <a:rPr lang="sk-SK" sz="2800" b="1" dirty="0" smtClean="0"/>
              <a:t> </a:t>
            </a:r>
          </a:p>
          <a:p>
            <a:pPr lvl="1"/>
            <a:r>
              <a:rPr lang="sk-SK" sz="2400" dirty="0" err="1" smtClean="0"/>
              <a:t>Slower</a:t>
            </a:r>
            <a:r>
              <a:rPr lang="sk-SK" sz="2400" dirty="0" smtClean="0"/>
              <a:t> </a:t>
            </a:r>
            <a:r>
              <a:rPr lang="sk-SK" sz="2400" dirty="0" err="1" smtClean="0"/>
              <a:t>than</a:t>
            </a:r>
            <a:r>
              <a:rPr lang="sk-SK" sz="2400" dirty="0" smtClean="0"/>
              <a:t> </a:t>
            </a:r>
            <a:r>
              <a:rPr lang="sk-SK" sz="2400" dirty="0" err="1" smtClean="0"/>
              <a:t>excepted</a:t>
            </a:r>
            <a:r>
              <a:rPr lang="sk-SK" sz="2400" dirty="0" smtClean="0"/>
              <a:t>, </a:t>
            </a:r>
            <a:r>
              <a:rPr lang="sk-SK" sz="2400" dirty="0" err="1" smtClean="0"/>
              <a:t>but</a:t>
            </a:r>
            <a:r>
              <a:rPr lang="sk-SK" sz="2400" dirty="0" smtClean="0"/>
              <a:t>    </a:t>
            </a:r>
            <a:r>
              <a:rPr lang="sk-SK" sz="2400" dirty="0" err="1" smtClean="0"/>
              <a:t>share</a:t>
            </a:r>
            <a:r>
              <a:rPr lang="sk-SK" sz="2400" dirty="0" smtClean="0"/>
              <a:t> </a:t>
            </a:r>
            <a:r>
              <a:rPr lang="sk-SK" sz="2400" dirty="0" err="1" smtClean="0"/>
              <a:t>of</a:t>
            </a:r>
            <a:r>
              <a:rPr lang="sk-SK" sz="2400" dirty="0" smtClean="0"/>
              <a:t> </a:t>
            </a:r>
            <a:r>
              <a:rPr lang="sk-SK" sz="2400" dirty="0" err="1" smtClean="0"/>
              <a:t>foreign</a:t>
            </a:r>
            <a:r>
              <a:rPr lang="sk-SK" sz="2400" dirty="0" smtClean="0"/>
              <a:t> </a:t>
            </a:r>
            <a:r>
              <a:rPr lang="sk-SK" sz="2400" dirty="0" err="1" smtClean="0"/>
              <a:t>banks</a:t>
            </a:r>
            <a:endParaRPr lang="sk-SK" sz="2400" dirty="0" smtClean="0"/>
          </a:p>
          <a:p>
            <a:pPr lvl="1"/>
            <a:endParaRPr lang="sk-SK" sz="500" dirty="0"/>
          </a:p>
          <a:p>
            <a:r>
              <a:rPr lang="sk-SK" sz="2800" b="1" dirty="0" err="1" smtClean="0"/>
              <a:t>Importance</a:t>
            </a:r>
            <a:r>
              <a:rPr lang="sk-SK" sz="2800" b="1" dirty="0" smtClean="0"/>
              <a:t> </a:t>
            </a:r>
            <a:r>
              <a:rPr lang="sk-SK" sz="2800" b="1" dirty="0" err="1" smtClean="0"/>
              <a:t>of</a:t>
            </a:r>
            <a:r>
              <a:rPr lang="sk-SK" sz="2800" b="1" dirty="0" smtClean="0"/>
              <a:t> state </a:t>
            </a:r>
            <a:r>
              <a:rPr lang="sk-SK" sz="2800" b="1" dirty="0" err="1" smtClean="0"/>
              <a:t>banks</a:t>
            </a:r>
            <a:r>
              <a:rPr lang="sk-SK" sz="2800" b="1" dirty="0" smtClean="0"/>
              <a:t> </a:t>
            </a:r>
            <a:r>
              <a:rPr lang="sk-SK" sz="2800" dirty="0" err="1" smtClean="0"/>
              <a:t>vs</a:t>
            </a:r>
            <a:r>
              <a:rPr lang="sk-SK" sz="2800" dirty="0" smtClean="0"/>
              <a:t>. </a:t>
            </a:r>
            <a:r>
              <a:rPr lang="sk-SK" sz="2800" dirty="0" err="1" smtClean="0"/>
              <a:t>limited</a:t>
            </a:r>
            <a:r>
              <a:rPr lang="sk-SK" sz="2800" dirty="0" smtClean="0"/>
              <a:t> role </a:t>
            </a:r>
            <a:r>
              <a:rPr lang="sk-SK" sz="2800" dirty="0" err="1" smtClean="0"/>
              <a:t>of</a:t>
            </a:r>
            <a:r>
              <a:rPr lang="sk-SK" sz="2800" dirty="0" smtClean="0"/>
              <a:t> </a:t>
            </a:r>
            <a:r>
              <a:rPr lang="sk-SK" sz="2800" dirty="0" err="1" smtClean="0"/>
              <a:t>commercial</a:t>
            </a:r>
            <a:r>
              <a:rPr lang="sk-SK" sz="2800" dirty="0" smtClean="0"/>
              <a:t> </a:t>
            </a:r>
            <a:r>
              <a:rPr lang="sk-SK" sz="2800" dirty="0" err="1" smtClean="0"/>
              <a:t>banks</a:t>
            </a:r>
            <a:r>
              <a:rPr lang="sk-SK" sz="2800" dirty="0" smtClean="0"/>
              <a:t> and </a:t>
            </a:r>
            <a:r>
              <a:rPr lang="sk-SK" sz="2800" dirty="0" err="1" smtClean="0"/>
              <a:t>exchange</a:t>
            </a:r>
            <a:r>
              <a:rPr lang="sk-SK" sz="2800" dirty="0" smtClean="0"/>
              <a:t> </a:t>
            </a:r>
            <a:r>
              <a:rPr lang="sk-SK" sz="2800" dirty="0" err="1" smtClean="0"/>
              <a:t>stock</a:t>
            </a:r>
            <a:endParaRPr lang="sk-SK" sz="2800" dirty="0" smtClean="0"/>
          </a:p>
        </p:txBody>
      </p:sp>
      <p:sp>
        <p:nvSpPr>
          <p:cNvPr id="4" name="Šípka nahor 3"/>
          <p:cNvSpPr/>
          <p:nvPr/>
        </p:nvSpPr>
        <p:spPr>
          <a:xfrm flipH="1">
            <a:off x="4067944" y="2852936"/>
            <a:ext cx="45719" cy="216024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6" name="Šípka nahor 5"/>
          <p:cNvSpPr/>
          <p:nvPr/>
        </p:nvSpPr>
        <p:spPr>
          <a:xfrm flipH="1">
            <a:off x="4427980" y="4797152"/>
            <a:ext cx="45719" cy="216024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634082"/>
          </a:xfrm>
        </p:spPr>
        <p:txBody>
          <a:bodyPr>
            <a:normAutofit/>
          </a:bodyPr>
          <a:lstStyle/>
          <a:p>
            <a:r>
              <a:rPr lang="en-US" sz="2200" b="1" dirty="0" smtClean="0"/>
              <a:t>Table 13: Financial sectors in European countries in 2002</a:t>
            </a:r>
            <a:endParaRPr lang="sk-SK" sz="22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latin typeface="+mj-lt"/>
                <a:ea typeface="+mj-ea"/>
                <a:cs typeface="+mj-cs"/>
              </a:rPr>
              <a:t> </a:t>
            </a:r>
            <a:endParaRPr lang="sk-SK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323528" y="3573016"/>
            <a:ext cx="8496944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Table</a:t>
            </a:r>
            <a:r>
              <a:rPr kumimoji="0" lang="sk-S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14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 </a:t>
            </a:r>
            <a:r>
              <a:rPr lang="en-US" sz="2000" b="1" dirty="0" smtClean="0"/>
              <a:t>Number of IPOs in Central Europe</a:t>
            </a:r>
            <a:endParaRPr kumimoji="0" lang="sk-SK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8560" t="63314" r="26472" b="12993"/>
          <a:stretch>
            <a:fillRect/>
          </a:stretch>
        </p:blipFill>
        <p:spPr bwMode="auto">
          <a:xfrm>
            <a:off x="467544" y="1196752"/>
            <a:ext cx="8280920" cy="1944216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 l="6885" t="66340" r="22832" b="15705"/>
          <a:stretch>
            <a:fillRect/>
          </a:stretch>
        </p:blipFill>
        <p:spPr bwMode="auto">
          <a:xfrm>
            <a:off x="539552" y="4437112"/>
            <a:ext cx="8208912" cy="1440159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7" name="BlokTextu 6"/>
          <p:cNvSpPr txBox="1"/>
          <p:nvPr/>
        </p:nvSpPr>
        <p:spPr>
          <a:xfrm>
            <a:off x="395536" y="3212976"/>
            <a:ext cx="8208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i="1" dirty="0" err="1" smtClean="0"/>
              <a:t>Source</a:t>
            </a:r>
            <a:r>
              <a:rPr lang="sk-SK" sz="1400" i="1" dirty="0" smtClean="0"/>
              <a:t>: </a:t>
            </a:r>
            <a:r>
              <a:rPr lang="sk-SK" sz="1400" i="1" dirty="0" err="1" smtClean="0"/>
              <a:t>Gabrisch</a:t>
            </a:r>
            <a:r>
              <a:rPr lang="sk-SK" sz="1400" i="1" dirty="0" smtClean="0"/>
              <a:t>, </a:t>
            </a:r>
            <a:r>
              <a:rPr lang="sk-SK" sz="1400" i="1" dirty="0" err="1" smtClean="0"/>
              <a:t>Hölscher</a:t>
            </a:r>
            <a:r>
              <a:rPr lang="sk-SK" sz="1400" i="1" dirty="0" smtClean="0"/>
              <a:t> (2006)</a:t>
            </a:r>
            <a:endParaRPr lang="sk-SK" sz="1400" dirty="0"/>
          </a:p>
        </p:txBody>
      </p:sp>
      <p:sp>
        <p:nvSpPr>
          <p:cNvPr id="8" name="BlokTextu 7"/>
          <p:cNvSpPr txBox="1"/>
          <p:nvPr/>
        </p:nvSpPr>
        <p:spPr>
          <a:xfrm>
            <a:off x="539552" y="5877272"/>
            <a:ext cx="8208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i="1" dirty="0" err="1" smtClean="0"/>
              <a:t>Source</a:t>
            </a:r>
            <a:r>
              <a:rPr lang="sk-SK" sz="1400" i="1" dirty="0" smtClean="0"/>
              <a:t>: </a:t>
            </a:r>
            <a:r>
              <a:rPr lang="sk-SK" sz="1400" i="1" dirty="0" err="1" smtClean="0"/>
              <a:t>Kovanda</a:t>
            </a:r>
            <a:r>
              <a:rPr lang="sk-SK" sz="1400" i="1" dirty="0" smtClean="0"/>
              <a:t> (2005)</a:t>
            </a:r>
            <a:endParaRPr lang="sk-SK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Contents</a:t>
            </a:r>
            <a:endParaRPr lang="sk-SK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Development during the communist regime</a:t>
            </a:r>
          </a:p>
          <a:p>
            <a:pPr marL="971550" lvl="1" indent="-571500">
              <a:buFont typeface="Arial" pitchFamily="34" charset="0"/>
              <a:buChar char="•"/>
            </a:pPr>
            <a:r>
              <a:rPr lang="en-US" dirty="0" smtClean="0">
                <a:hlinkClick r:id="rId2" action="ppaction://hlinksldjump"/>
              </a:rPr>
              <a:t>Insight to long-run political development</a:t>
            </a:r>
            <a:endParaRPr lang="en-US" dirty="0" smtClean="0"/>
          </a:p>
          <a:p>
            <a:pPr marL="971550" lvl="1" indent="-571500">
              <a:buFont typeface="Arial" pitchFamily="34" charset="0"/>
              <a:buChar char="•"/>
            </a:pPr>
            <a:r>
              <a:rPr lang="en-US" dirty="0" smtClean="0">
                <a:hlinkClick r:id="rId3" action="ppaction://hlinksldjump"/>
              </a:rPr>
              <a:t>Economic situation</a:t>
            </a:r>
            <a:endParaRPr lang="cs-CZ" dirty="0" smtClean="0"/>
          </a:p>
          <a:p>
            <a:pPr marL="514350" indent="-514350">
              <a:buAutoNum type="arabicPeriod" startAt="2"/>
            </a:pPr>
            <a:r>
              <a:rPr lang="cs-CZ" dirty="0" err="1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Political</a:t>
            </a:r>
            <a:r>
              <a:rPr lang="cs-CZ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Development </a:t>
            </a:r>
            <a:endParaRPr lang="cs-CZ" dirty="0" smtClean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514350" indent="-514350">
              <a:buAutoNum type="arabicPeriod" startAt="2"/>
            </a:pPr>
            <a:r>
              <a:rPr lang="en-US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Transformation period</a:t>
            </a:r>
          </a:p>
          <a:p>
            <a:pPr marL="971550" lvl="1" indent="-571500">
              <a:buFont typeface="Arial" pitchFamily="34" charset="0"/>
              <a:buChar char="•"/>
            </a:pPr>
            <a:r>
              <a:rPr lang="en-US" dirty="0" smtClean="0">
                <a:hlinkClick r:id="rId4" action="ppaction://hlinksldjump"/>
              </a:rPr>
              <a:t>Economic reforms after 1990</a:t>
            </a:r>
            <a:endParaRPr lang="en-US" dirty="0" smtClean="0"/>
          </a:p>
          <a:p>
            <a:pPr marL="971550" lvl="1" indent="-571500">
              <a:buFont typeface="Arial" pitchFamily="34" charset="0"/>
              <a:buChar char="•"/>
            </a:pPr>
            <a:r>
              <a:rPr lang="en-US" dirty="0" err="1" smtClean="0">
                <a:hlinkClick r:id="rId5" action="ppaction://hlinksldjump"/>
              </a:rPr>
              <a:t>Privatisation</a:t>
            </a:r>
            <a:endParaRPr lang="en-US" dirty="0" smtClean="0"/>
          </a:p>
          <a:p>
            <a:pPr marL="971550" lvl="1" indent="-571500">
              <a:buFont typeface="Arial" pitchFamily="34" charset="0"/>
              <a:buChar char="•"/>
            </a:pPr>
            <a:r>
              <a:rPr lang="en-US" dirty="0" smtClean="0">
                <a:hlinkClick r:id="rId6" action="ppaction://hlinksldjump"/>
              </a:rPr>
              <a:t>Development in banking sector</a:t>
            </a:r>
            <a:endParaRPr lang="en-US" dirty="0" smtClean="0"/>
          </a:p>
          <a:p>
            <a:pPr marL="0" indent="0">
              <a:buNone/>
            </a:pPr>
            <a:r>
              <a:rPr lang="cs-CZ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4.     </a:t>
            </a:r>
            <a:r>
              <a:rPr lang="en-US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Economic results</a:t>
            </a:r>
          </a:p>
          <a:p>
            <a:pPr marL="914400" lvl="1" indent="-514350">
              <a:buFont typeface="Arial" pitchFamily="34" charset="0"/>
              <a:buChar char="•"/>
            </a:pPr>
            <a:r>
              <a:rPr lang="en-US" dirty="0" smtClean="0">
                <a:effectLst/>
                <a:hlinkClick r:id="rId7" action="ppaction://hlinksldjump"/>
              </a:rPr>
              <a:t>Economic growth</a:t>
            </a:r>
            <a:endParaRPr lang="en-US" dirty="0" smtClean="0">
              <a:effectLst/>
            </a:endParaRPr>
          </a:p>
          <a:p>
            <a:pPr marL="914400" lvl="1" indent="-514350">
              <a:buFont typeface="Arial" pitchFamily="34" charset="0"/>
              <a:buChar char="•"/>
            </a:pPr>
            <a:r>
              <a:rPr lang="en-US" dirty="0" smtClean="0">
                <a:effectLst/>
                <a:hlinkClick r:id="rId8" action="ppaction://hlinksldjump"/>
              </a:rPr>
              <a:t>Structure of the economy</a:t>
            </a:r>
            <a:endParaRPr lang="en-US" dirty="0" smtClean="0">
              <a:effectLst/>
            </a:endParaRPr>
          </a:p>
          <a:p>
            <a:pPr marL="914400" lvl="1" indent="-514350">
              <a:buFont typeface="Arial" pitchFamily="34" charset="0"/>
              <a:buChar char="•"/>
            </a:pPr>
            <a:r>
              <a:rPr lang="en-US" dirty="0" smtClean="0">
                <a:effectLst/>
                <a:hlinkClick r:id="" action="ppaction://noaction"/>
              </a:rPr>
              <a:t>Unemployment</a:t>
            </a:r>
            <a:endParaRPr lang="en-US" dirty="0" smtClean="0">
              <a:effectLst/>
            </a:endParaRPr>
          </a:p>
          <a:p>
            <a:pPr marL="914400" lvl="1" indent="-514350">
              <a:buFont typeface="Arial" pitchFamily="34" charset="0"/>
              <a:buChar char="•"/>
            </a:pPr>
            <a:r>
              <a:rPr lang="en-US" dirty="0" smtClean="0">
                <a:effectLst/>
                <a:hlinkClick r:id="rId9" action="ppaction://hlinksldjump"/>
              </a:rPr>
              <a:t>Inflation</a:t>
            </a:r>
            <a:endParaRPr lang="en-US" dirty="0" smtClean="0">
              <a:effectLst/>
            </a:endParaRPr>
          </a:p>
          <a:p>
            <a:pPr marL="914400" lvl="1" indent="-514350">
              <a:buFont typeface="Arial" pitchFamily="34" charset="0"/>
              <a:buChar char="•"/>
            </a:pPr>
            <a:r>
              <a:rPr lang="en-US" dirty="0" smtClean="0">
                <a:effectLst/>
                <a:hlinkClick r:id="rId10" action="ppaction://hlinksldjump"/>
              </a:rPr>
              <a:t>External relationships</a:t>
            </a:r>
            <a:endParaRPr lang="en-US" dirty="0" smtClean="0">
              <a:effectLst/>
            </a:endParaRPr>
          </a:p>
          <a:p>
            <a:pPr marL="914400" lvl="1" indent="-514350">
              <a:buFont typeface="Arial" pitchFamily="34" charset="0"/>
              <a:buChar char="•"/>
            </a:pPr>
            <a:endParaRPr lang="sk-SK" dirty="0" smtClean="0">
              <a:effectLst/>
            </a:endParaRPr>
          </a:p>
          <a:p>
            <a:pPr marL="914400" lvl="1" indent="-514350">
              <a:buFont typeface="Arial" pitchFamily="34" charset="0"/>
              <a:buChar char="•"/>
            </a:pPr>
            <a:endParaRPr lang="sk-SK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1018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Economic</a:t>
            </a:r>
            <a:r>
              <a:rPr lang="sk-SK" dirty="0" smtClean="0"/>
              <a:t> </a:t>
            </a:r>
            <a:r>
              <a:rPr lang="sk-SK" dirty="0" err="1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results</a:t>
            </a:r>
            <a:endParaRPr lang="sk-SK" dirty="0" smtClean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sz="2400" dirty="0" err="1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The</a:t>
            </a:r>
            <a:r>
              <a:rPr lang="sk-SK" sz="24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sk-SK" sz="2400" dirty="0" err="1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fourth</a:t>
            </a:r>
            <a:r>
              <a:rPr lang="sk-SK" sz="24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part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Chart 8: Economic growth and long run trend (by HP filter) in Poland 1990-2008 (in %) </a:t>
            </a:r>
            <a:endParaRPr lang="sk-SK" sz="28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9231" t="21315" r="26135" b="16636"/>
          <a:stretch>
            <a:fillRect/>
          </a:stretch>
        </p:blipFill>
        <p:spPr bwMode="auto">
          <a:xfrm>
            <a:off x="611560" y="1556792"/>
            <a:ext cx="7992888" cy="4536504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</p:pic>
      <p:sp>
        <p:nvSpPr>
          <p:cNvPr id="6" name="BlokTextu 5"/>
          <p:cNvSpPr txBox="1"/>
          <p:nvPr/>
        </p:nvSpPr>
        <p:spPr>
          <a:xfrm>
            <a:off x="467544" y="6237312"/>
            <a:ext cx="82809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k-SK" sz="1300" i="1" dirty="0" err="1" smtClean="0"/>
              <a:t>Source</a:t>
            </a:r>
            <a:r>
              <a:rPr lang="sk-SK" sz="1300" i="1" dirty="0" smtClean="0"/>
              <a:t>: </a:t>
            </a:r>
            <a:r>
              <a:rPr lang="en-US" sz="1300" i="1" dirty="0" smtClean="0"/>
              <a:t>EBRD: </a:t>
            </a:r>
            <a:r>
              <a:rPr lang="en-US" sz="1300" i="1" dirty="0" err="1" smtClean="0"/>
              <a:t>Maddison</a:t>
            </a:r>
            <a:r>
              <a:rPr lang="en-US" sz="1300" i="1" dirty="0" smtClean="0"/>
              <a:t>, Historical Statistics, Retrieved</a:t>
            </a:r>
            <a:r>
              <a:rPr lang="sk-SK" sz="1300" i="1" dirty="0" smtClean="0"/>
              <a:t>  </a:t>
            </a:r>
            <a:r>
              <a:rPr lang="en-US" sz="1300" i="1" dirty="0" smtClean="0"/>
              <a:t>October 11, 2010 </a:t>
            </a:r>
            <a:r>
              <a:rPr lang="sk-SK" sz="1300" i="1" dirty="0" smtClean="0"/>
              <a:t>f</a:t>
            </a:r>
            <a:r>
              <a:rPr lang="en-US" sz="1300" i="1" dirty="0" err="1" smtClean="0"/>
              <a:t>rom</a:t>
            </a:r>
            <a:r>
              <a:rPr lang="sk-SK" sz="1300" i="1" dirty="0" smtClean="0"/>
              <a:t> </a:t>
            </a:r>
            <a:r>
              <a:rPr lang="en-US" sz="1300" i="1" dirty="0" smtClean="0"/>
              <a:t>http://www.ggdc.net/MADDISON/oriindex.htm </a:t>
            </a:r>
            <a:r>
              <a:rPr lang="sk-SK" sz="1300" i="1" dirty="0" smtClean="0"/>
              <a:t>.</a:t>
            </a:r>
            <a:endParaRPr lang="en-US" sz="13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sk-SK" sz="2800" dirty="0" smtClean="0"/>
              <a:t>C</a:t>
            </a:r>
            <a:r>
              <a:rPr lang="en-US" sz="2800" dirty="0" smtClean="0"/>
              <a:t>hart 7: Cumulated G</a:t>
            </a:r>
            <a:r>
              <a:rPr lang="sk-SK" sz="2800" dirty="0" smtClean="0"/>
              <a:t>D</a:t>
            </a:r>
            <a:r>
              <a:rPr lang="en-US" sz="2800" dirty="0" smtClean="0"/>
              <a:t>P (1989=100)</a:t>
            </a:r>
            <a:endParaRPr lang="sk-SK" sz="28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9231" t="27408" r="26135" b="11863"/>
          <a:stretch>
            <a:fillRect/>
          </a:stretch>
        </p:blipFill>
        <p:spPr bwMode="auto">
          <a:xfrm>
            <a:off x="539552" y="1196752"/>
            <a:ext cx="8208912" cy="4824536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</p:pic>
      <p:sp>
        <p:nvSpPr>
          <p:cNvPr id="6" name="BlokTextu 5"/>
          <p:cNvSpPr txBox="1"/>
          <p:nvPr/>
        </p:nvSpPr>
        <p:spPr>
          <a:xfrm>
            <a:off x="611560" y="6309320"/>
            <a:ext cx="79928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EBRD: Selected economic indicators data, 26</a:t>
            </a:r>
            <a:r>
              <a:rPr lang="sk-SK" sz="1400" i="1" dirty="0" smtClean="0"/>
              <a:t>.</a:t>
            </a:r>
            <a:r>
              <a:rPr lang="en-US" sz="1400" i="1" dirty="0" smtClean="0"/>
              <a:t>11. 2007.</a:t>
            </a:r>
            <a:endParaRPr lang="en-US" sz="1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922114"/>
          </a:xfrm>
        </p:spPr>
        <p:txBody>
          <a:bodyPr>
            <a:noAutofit/>
          </a:bodyPr>
          <a:lstStyle/>
          <a:p>
            <a:r>
              <a:rPr lang="en-US" sz="2200" b="1" dirty="0" smtClean="0"/>
              <a:t>Table 15: Real wages in Eastern Europe, the bottom and situation in 2005 in</a:t>
            </a:r>
            <a:r>
              <a:rPr lang="sk-SK" sz="2200" b="1" dirty="0" smtClean="0"/>
              <a:t> </a:t>
            </a:r>
            <a:r>
              <a:rPr lang="en-US" sz="2200" b="1" dirty="0" smtClean="0"/>
              <a:t>comparison to the pre-transformation year</a:t>
            </a:r>
            <a:endParaRPr lang="sk-SK" sz="22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BlokTextu 3"/>
          <p:cNvSpPr txBox="1"/>
          <p:nvPr/>
        </p:nvSpPr>
        <p:spPr>
          <a:xfrm>
            <a:off x="467544" y="6309320"/>
            <a:ext cx="820891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300" i="1" dirty="0" err="1" smtClean="0"/>
              <a:t>Source</a:t>
            </a:r>
            <a:r>
              <a:rPr lang="sk-SK" sz="1300" i="1" dirty="0" smtClean="0"/>
              <a:t>: </a:t>
            </a:r>
            <a:r>
              <a:rPr lang="en-US" sz="1300" i="1" dirty="0" smtClean="0"/>
              <a:t>UNDP: International human development indicators Retrieved December 22, 2010 from</a:t>
            </a:r>
          </a:p>
          <a:p>
            <a:r>
              <a:rPr lang="sk-SK" sz="1300" i="1" dirty="0" smtClean="0"/>
              <a:t>http://hdrstats.undp.org/en/indicators/49806.html</a:t>
            </a:r>
            <a:endParaRPr lang="sk-SK" sz="1300" dirty="0"/>
          </a:p>
        </p:txBody>
      </p:sp>
      <p:sp>
        <p:nvSpPr>
          <p:cNvPr id="5" name="BlokTextu 4"/>
          <p:cNvSpPr txBox="1"/>
          <p:nvPr/>
        </p:nvSpPr>
        <p:spPr>
          <a:xfrm>
            <a:off x="467544" y="3356992"/>
            <a:ext cx="8208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300" i="1" dirty="0" err="1" smtClean="0"/>
              <a:t>Source</a:t>
            </a:r>
            <a:r>
              <a:rPr lang="sk-SK" sz="1300" i="1" dirty="0" smtClean="0"/>
              <a:t>: </a:t>
            </a:r>
            <a:r>
              <a:rPr lang="sk-SK" sz="1300" i="1" dirty="0" err="1" smtClean="0"/>
              <a:t>Klaus</a:t>
            </a:r>
            <a:r>
              <a:rPr lang="sk-SK" sz="1300" i="1" dirty="0" smtClean="0"/>
              <a:t>, </a:t>
            </a:r>
            <a:r>
              <a:rPr lang="sk-SK" sz="1300" i="1" dirty="0" err="1" smtClean="0"/>
              <a:t>Tomsik</a:t>
            </a:r>
            <a:r>
              <a:rPr lang="sk-SK" sz="1300" i="1" dirty="0" smtClean="0"/>
              <a:t> (2007</a:t>
            </a:r>
            <a:r>
              <a:rPr lang="sk-SK" sz="1400" i="1" dirty="0" smtClean="0"/>
              <a:t>)</a:t>
            </a:r>
            <a:endParaRPr lang="sk-SK" sz="1400" dirty="0"/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467544" y="3789040"/>
            <a:ext cx="8229600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Table 1</a:t>
            </a:r>
            <a:r>
              <a:rPr kumimoji="0" lang="sk-SK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6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 </a:t>
            </a:r>
            <a:r>
              <a:rPr lang="en-US" sz="2200" b="1" dirty="0" smtClean="0"/>
              <a:t>Development of HDI in central Europe 1975-2010</a:t>
            </a:r>
            <a:endParaRPr kumimoji="0" lang="sk-SK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7087" t="21735" r="27654" b="51666"/>
          <a:stretch>
            <a:fillRect/>
          </a:stretch>
        </p:blipFill>
        <p:spPr bwMode="auto">
          <a:xfrm>
            <a:off x="467544" y="1052736"/>
            <a:ext cx="8208912" cy="2304256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 l="7476" t="46304" r="35235" b="31016"/>
          <a:stretch>
            <a:fillRect/>
          </a:stretch>
        </p:blipFill>
        <p:spPr bwMode="auto">
          <a:xfrm>
            <a:off x="467544" y="4293096"/>
            <a:ext cx="8208912" cy="1944216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96944" cy="922114"/>
          </a:xfrm>
        </p:spPr>
        <p:txBody>
          <a:bodyPr>
            <a:normAutofit/>
          </a:bodyPr>
          <a:lstStyle/>
          <a:p>
            <a:r>
              <a:rPr lang="en-US" sz="2600" dirty="0" smtClean="0"/>
              <a:t>Table 18: Employment by sectors (% of total employment)</a:t>
            </a:r>
            <a:endParaRPr lang="sk-SK" sz="26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7242" t="15746" r="28124" b="11863"/>
          <a:stretch>
            <a:fillRect/>
          </a:stretch>
        </p:blipFill>
        <p:spPr bwMode="auto">
          <a:xfrm>
            <a:off x="683568" y="1196752"/>
            <a:ext cx="7776864" cy="4824536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6" name="BlokTextu 5"/>
          <p:cNvSpPr txBox="1"/>
          <p:nvPr/>
        </p:nvSpPr>
        <p:spPr>
          <a:xfrm>
            <a:off x="611560" y="6165304"/>
            <a:ext cx="820891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i="1" dirty="0" smtClean="0"/>
              <a:t>Source: World Databank - World Development Indicators (WDI) &amp; Global Development Finance</a:t>
            </a:r>
            <a:r>
              <a:rPr lang="sk-SK" sz="1300" i="1" dirty="0" smtClean="0"/>
              <a:t> </a:t>
            </a:r>
            <a:r>
              <a:rPr lang="en-US" sz="1300" i="1" dirty="0" smtClean="0"/>
              <a:t>(GDF); Retrieved December 10, 2010 from</a:t>
            </a:r>
            <a:r>
              <a:rPr lang="sk-SK" sz="1300" i="1" dirty="0" smtClean="0"/>
              <a:t> http://databank.worldbank.org/ddp/home.do?Step=12&amp;id=4&amp;CNO=2</a:t>
            </a:r>
            <a:endParaRPr lang="sk-SK" sz="1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600" dirty="0" err="1" smtClean="0">
                <a:solidFill>
                  <a:schemeClr val="bg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Insight</a:t>
            </a:r>
            <a:r>
              <a:rPr lang="sk-SK" sz="3600" dirty="0" smtClean="0">
                <a:solidFill>
                  <a:schemeClr val="bg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to </a:t>
            </a:r>
            <a:r>
              <a:rPr lang="sk-SK" sz="3600" dirty="0" err="1" smtClean="0">
                <a:solidFill>
                  <a:schemeClr val="bg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long-run</a:t>
            </a:r>
            <a:r>
              <a:rPr lang="sk-SK" sz="3600" dirty="0" smtClean="0">
                <a:solidFill>
                  <a:schemeClr val="bg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sk-SK" sz="3600" dirty="0" err="1" smtClean="0">
                <a:solidFill>
                  <a:schemeClr val="bg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political</a:t>
            </a:r>
            <a:r>
              <a:rPr lang="sk-SK" sz="3600" dirty="0" smtClean="0">
                <a:solidFill>
                  <a:schemeClr val="bg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sk-SK" sz="3600" dirty="0" err="1" smtClean="0">
                <a:solidFill>
                  <a:schemeClr val="bg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development</a:t>
            </a:r>
            <a:endParaRPr lang="sk-SK" sz="3600" dirty="0" smtClean="0">
              <a:solidFill>
                <a:schemeClr val="bg1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79512" y="1600200"/>
            <a:ext cx="8640960" cy="4709120"/>
          </a:xfrm>
        </p:spPr>
        <p:txBody>
          <a:bodyPr>
            <a:normAutofit/>
          </a:bodyPr>
          <a:lstStyle/>
          <a:p>
            <a:r>
              <a:rPr lang="sk-SK" sz="2600" b="1" dirty="0" err="1" smtClean="0"/>
              <a:t>Poland</a:t>
            </a:r>
            <a:r>
              <a:rPr lang="sk-SK" sz="2600" b="1" dirty="0" smtClean="0"/>
              <a:t> – </a:t>
            </a:r>
            <a:r>
              <a:rPr lang="sk-SK" sz="2600" b="1" dirty="0" err="1" smtClean="0"/>
              <a:t>Russia</a:t>
            </a:r>
            <a:r>
              <a:rPr lang="sk-SK" sz="2600" b="1" dirty="0" smtClean="0"/>
              <a:t> </a:t>
            </a:r>
            <a:r>
              <a:rPr lang="sk-SK" sz="2600" b="1" dirty="0" err="1" smtClean="0"/>
              <a:t>relations</a:t>
            </a:r>
            <a:r>
              <a:rPr lang="sk-SK" sz="2600" b="1" dirty="0" smtClean="0"/>
              <a:t> </a:t>
            </a:r>
            <a:r>
              <a:rPr lang="sk-SK" sz="2600" b="1" dirty="0" err="1" smtClean="0"/>
              <a:t>before</a:t>
            </a:r>
            <a:r>
              <a:rPr lang="sk-SK" sz="2600" b="1" dirty="0" smtClean="0"/>
              <a:t> WWII</a:t>
            </a:r>
          </a:p>
          <a:p>
            <a:r>
              <a:rPr lang="sk-SK" sz="2600" b="1" dirty="0" err="1" smtClean="0"/>
              <a:t>Member</a:t>
            </a:r>
            <a:r>
              <a:rPr lang="sk-SK" sz="2600" b="1" dirty="0" smtClean="0"/>
              <a:t> </a:t>
            </a:r>
            <a:r>
              <a:rPr lang="sk-SK" sz="2600" b="1" dirty="0" err="1" smtClean="0"/>
              <a:t>of</a:t>
            </a:r>
            <a:r>
              <a:rPr lang="sk-SK" sz="2600" b="1" dirty="0" smtClean="0"/>
              <a:t> </a:t>
            </a:r>
            <a:r>
              <a:rPr lang="sk-SK" sz="2600" b="1" dirty="0" err="1" smtClean="0"/>
              <a:t>the</a:t>
            </a:r>
            <a:r>
              <a:rPr lang="sk-SK" sz="2600" b="1" dirty="0" smtClean="0"/>
              <a:t> </a:t>
            </a:r>
            <a:r>
              <a:rPr lang="sk-SK" sz="2600" b="1" dirty="0" err="1" smtClean="0"/>
              <a:t>communist</a:t>
            </a:r>
            <a:r>
              <a:rPr lang="sk-SK" sz="2600" b="1" dirty="0" smtClean="0"/>
              <a:t> </a:t>
            </a:r>
            <a:r>
              <a:rPr lang="sk-SK" sz="2600" b="1" dirty="0" err="1" smtClean="0"/>
              <a:t>block</a:t>
            </a:r>
            <a:r>
              <a:rPr lang="sk-SK" sz="2600" b="1" dirty="0" smtClean="0"/>
              <a:t> </a:t>
            </a:r>
            <a:r>
              <a:rPr lang="sk-SK" sz="2600" b="1" dirty="0" err="1" smtClean="0"/>
              <a:t>after</a:t>
            </a:r>
            <a:r>
              <a:rPr lang="sk-SK" sz="2600" b="1" dirty="0" smtClean="0"/>
              <a:t> WWII</a:t>
            </a:r>
          </a:p>
          <a:p>
            <a:endParaRPr lang="sk-SK" sz="100" b="1" dirty="0" smtClean="0"/>
          </a:p>
          <a:p>
            <a:pPr lvl="1"/>
            <a:r>
              <a:rPr lang="sk-SK" sz="2600" b="1" dirty="0" err="1" smtClean="0"/>
              <a:t>prickly</a:t>
            </a:r>
            <a:r>
              <a:rPr lang="sk-SK" sz="2600" b="1" dirty="0" smtClean="0"/>
              <a:t> </a:t>
            </a:r>
            <a:r>
              <a:rPr lang="sk-SK" sz="2600" b="1" dirty="0" err="1" smtClean="0"/>
              <a:t>relations</a:t>
            </a:r>
            <a:r>
              <a:rPr lang="sk-SK" sz="2600" b="1" dirty="0" smtClean="0"/>
              <a:t> </a:t>
            </a:r>
            <a:r>
              <a:rPr lang="sk-SK" sz="2600" dirty="0" err="1" smtClean="0"/>
              <a:t>with</a:t>
            </a:r>
            <a:r>
              <a:rPr lang="sk-SK" sz="2600" dirty="0" smtClean="0"/>
              <a:t> </a:t>
            </a:r>
            <a:r>
              <a:rPr lang="sk-SK" sz="2600" dirty="0" err="1" smtClean="0"/>
              <a:t>Russia</a:t>
            </a:r>
            <a:r>
              <a:rPr lang="sk-SK" sz="2600" dirty="0" smtClean="0"/>
              <a:t> -&gt; </a:t>
            </a:r>
            <a:r>
              <a:rPr lang="sk-SK" sz="2600" dirty="0" err="1" smtClean="0"/>
              <a:t>effect</a:t>
            </a:r>
            <a:r>
              <a:rPr lang="sk-SK" sz="2600" dirty="0" smtClean="0"/>
              <a:t> on </a:t>
            </a:r>
            <a:r>
              <a:rPr lang="sk-SK" sz="2600" dirty="0" err="1" smtClean="0"/>
              <a:t>attitude</a:t>
            </a:r>
            <a:r>
              <a:rPr lang="sk-SK" sz="2600" dirty="0" smtClean="0"/>
              <a:t> </a:t>
            </a:r>
            <a:r>
              <a:rPr lang="sk-SK" sz="2600" dirty="0" err="1" smtClean="0"/>
              <a:t>towards</a:t>
            </a:r>
            <a:r>
              <a:rPr lang="sk-SK" sz="2600" dirty="0" smtClean="0"/>
              <a:t> </a:t>
            </a:r>
            <a:r>
              <a:rPr lang="sk-SK" sz="2600" dirty="0" err="1" smtClean="0"/>
              <a:t>socialism</a:t>
            </a:r>
            <a:r>
              <a:rPr lang="sk-SK" sz="2600" dirty="0" smtClean="0"/>
              <a:t> </a:t>
            </a:r>
          </a:p>
          <a:p>
            <a:pPr lvl="1"/>
            <a:r>
              <a:rPr lang="sk-SK" sz="2600" dirty="0" err="1" smtClean="0"/>
              <a:t>problems</a:t>
            </a:r>
            <a:r>
              <a:rPr lang="sk-SK" sz="2600" dirty="0" smtClean="0"/>
              <a:t> </a:t>
            </a:r>
            <a:r>
              <a:rPr lang="sk-SK" sz="2600" dirty="0" err="1" smtClean="0"/>
              <a:t>with</a:t>
            </a:r>
            <a:r>
              <a:rPr lang="sk-SK" sz="2600" dirty="0" smtClean="0"/>
              <a:t> </a:t>
            </a:r>
            <a:r>
              <a:rPr lang="sk-SK" sz="2600" dirty="0" err="1" smtClean="0"/>
              <a:t>the</a:t>
            </a:r>
            <a:r>
              <a:rPr lang="sk-SK" sz="2600" dirty="0" smtClean="0"/>
              <a:t> </a:t>
            </a:r>
            <a:r>
              <a:rPr lang="sk-SK" sz="2600" dirty="0" err="1" smtClean="0"/>
              <a:t>regime</a:t>
            </a:r>
            <a:r>
              <a:rPr lang="sk-SK" sz="2600" dirty="0" smtClean="0"/>
              <a:t> + </a:t>
            </a:r>
            <a:r>
              <a:rPr lang="sk-SK" sz="2600" dirty="0" err="1" smtClean="0"/>
              <a:t>bad</a:t>
            </a:r>
            <a:r>
              <a:rPr lang="sk-SK" sz="2600" dirty="0" smtClean="0"/>
              <a:t> </a:t>
            </a:r>
            <a:r>
              <a:rPr lang="sk-SK" sz="2600" dirty="0" err="1" smtClean="0"/>
              <a:t>economic</a:t>
            </a:r>
            <a:r>
              <a:rPr lang="sk-SK" sz="2600" dirty="0" smtClean="0"/>
              <a:t> </a:t>
            </a:r>
            <a:r>
              <a:rPr lang="sk-SK" sz="2600" dirty="0" err="1" smtClean="0"/>
              <a:t>situation</a:t>
            </a:r>
            <a:r>
              <a:rPr lang="sk-SK" sz="2600" dirty="0" smtClean="0"/>
              <a:t> -&gt; </a:t>
            </a:r>
            <a:r>
              <a:rPr lang="sk-SK" sz="2600" b="1" dirty="0" err="1" smtClean="0"/>
              <a:t>protests</a:t>
            </a:r>
            <a:r>
              <a:rPr lang="sk-SK" sz="2600" dirty="0" smtClean="0"/>
              <a:t> (1956, 1970)</a:t>
            </a:r>
          </a:p>
          <a:p>
            <a:pPr lvl="1"/>
            <a:r>
              <a:rPr lang="sk-SK" sz="2600" dirty="0" err="1" smtClean="0"/>
              <a:t>attempts</a:t>
            </a:r>
            <a:r>
              <a:rPr lang="sk-SK" sz="2600" dirty="0" smtClean="0"/>
              <a:t> </a:t>
            </a:r>
            <a:r>
              <a:rPr lang="sk-SK" sz="2600" dirty="0" err="1" smtClean="0"/>
              <a:t>for</a:t>
            </a:r>
            <a:r>
              <a:rPr lang="sk-SK" sz="2600" dirty="0" smtClean="0"/>
              <a:t> </a:t>
            </a:r>
            <a:r>
              <a:rPr lang="sk-SK" sz="2600" dirty="0" err="1" smtClean="0"/>
              <a:t>reforms</a:t>
            </a:r>
            <a:r>
              <a:rPr lang="sk-SK" sz="2600" dirty="0" smtClean="0"/>
              <a:t> -&gt; </a:t>
            </a:r>
            <a:r>
              <a:rPr lang="sk-SK" sz="2600" b="1" dirty="0" err="1" smtClean="0"/>
              <a:t>Gomulka</a:t>
            </a:r>
            <a:r>
              <a:rPr lang="sk-SK" sz="2600" b="1" dirty="0" smtClean="0"/>
              <a:t> </a:t>
            </a:r>
            <a:r>
              <a:rPr lang="sk-SK" sz="2600" dirty="0" smtClean="0"/>
              <a:t>(1956), </a:t>
            </a:r>
            <a:r>
              <a:rPr lang="sk-SK" sz="2600" b="1" dirty="0" err="1" smtClean="0"/>
              <a:t>Gierek</a:t>
            </a:r>
            <a:r>
              <a:rPr lang="sk-SK" sz="2600" b="1" dirty="0" smtClean="0"/>
              <a:t> </a:t>
            </a:r>
            <a:r>
              <a:rPr lang="sk-SK" sz="2600" dirty="0" smtClean="0"/>
              <a:t>(1970)</a:t>
            </a:r>
          </a:p>
          <a:p>
            <a:pPr lvl="1"/>
            <a:r>
              <a:rPr lang="sk-SK" sz="2600" b="1" dirty="0" err="1" smtClean="0"/>
              <a:t>Jan</a:t>
            </a:r>
            <a:r>
              <a:rPr lang="sk-SK" sz="2600" b="1" dirty="0" smtClean="0"/>
              <a:t> Pavel II </a:t>
            </a:r>
            <a:r>
              <a:rPr lang="sk-SK" sz="2600" dirty="0" smtClean="0"/>
              <a:t>(1978)-&gt; </a:t>
            </a:r>
            <a:r>
              <a:rPr lang="en-US" sz="2600" dirty="0" smtClean="0"/>
              <a:t>symbol of Polish opposition against the communist regime</a:t>
            </a:r>
            <a:endParaRPr lang="sk-SK" sz="2600" dirty="0" smtClean="0"/>
          </a:p>
          <a:p>
            <a:pPr lvl="1"/>
            <a:r>
              <a:rPr lang="sk-SK" sz="2600" dirty="0" err="1" smtClean="0"/>
              <a:t>lack</a:t>
            </a:r>
            <a:r>
              <a:rPr lang="sk-SK" sz="2600" dirty="0" smtClean="0"/>
              <a:t> </a:t>
            </a:r>
            <a:r>
              <a:rPr lang="sk-SK" sz="2600" dirty="0" err="1" smtClean="0"/>
              <a:t>of</a:t>
            </a:r>
            <a:r>
              <a:rPr lang="sk-SK" sz="2600" dirty="0" smtClean="0"/>
              <a:t> </a:t>
            </a:r>
            <a:r>
              <a:rPr lang="sk-SK" sz="2600" dirty="0" err="1" smtClean="0"/>
              <a:t>freedoms</a:t>
            </a:r>
            <a:r>
              <a:rPr lang="sk-SK" sz="2600" dirty="0" smtClean="0"/>
              <a:t> + </a:t>
            </a:r>
            <a:r>
              <a:rPr lang="sk-SK" sz="2600" dirty="0" err="1" smtClean="0"/>
              <a:t>economic</a:t>
            </a:r>
            <a:r>
              <a:rPr lang="sk-SK" sz="2600" dirty="0" smtClean="0"/>
              <a:t> </a:t>
            </a:r>
            <a:r>
              <a:rPr lang="sk-SK" sz="2600" dirty="0" err="1" smtClean="0"/>
              <a:t>situation</a:t>
            </a:r>
            <a:r>
              <a:rPr lang="sk-SK" sz="2600" dirty="0" smtClean="0"/>
              <a:t> –&gt; </a:t>
            </a:r>
            <a:r>
              <a:rPr lang="sk-SK" sz="2600" b="1" dirty="0" err="1" smtClean="0"/>
              <a:t>emmigration</a:t>
            </a:r>
            <a:r>
              <a:rPr lang="sk-SK" sz="2600" dirty="0" smtClean="0"/>
              <a:t> </a:t>
            </a:r>
          </a:p>
          <a:p>
            <a:pPr lvl="1"/>
            <a:endParaRPr lang="sk-SK" sz="1100" dirty="0" smtClean="0"/>
          </a:p>
          <a:p>
            <a:pPr lvl="1"/>
            <a:endParaRPr lang="sk-SK" dirty="0" smtClean="0"/>
          </a:p>
          <a:p>
            <a:pPr lvl="1"/>
            <a:endParaRPr lang="sk-SK" dirty="0" smtClean="0"/>
          </a:p>
          <a:p>
            <a:pPr lvl="1"/>
            <a:endParaRPr lang="sk-SK" dirty="0" smtClean="0"/>
          </a:p>
          <a:p>
            <a:pPr lvl="1"/>
            <a:endParaRPr lang="sk-SK" dirty="0" smtClean="0"/>
          </a:p>
          <a:p>
            <a:pPr lvl="1"/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820472" cy="1143000"/>
          </a:xfrm>
        </p:spPr>
        <p:txBody>
          <a:bodyPr>
            <a:normAutofit/>
          </a:bodyPr>
          <a:lstStyle/>
          <a:p>
            <a:r>
              <a:rPr lang="en-US" sz="2700" dirty="0" smtClean="0"/>
              <a:t>Chart 9: Development of unemployment in Poland, Hungary and the Czech Republic between 1990 and 2006 (in %) </a:t>
            </a:r>
            <a:endParaRPr lang="sk-SK" sz="27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9231" t="30369" r="27129" b="15045"/>
          <a:stretch>
            <a:fillRect/>
          </a:stretch>
        </p:blipFill>
        <p:spPr bwMode="auto">
          <a:xfrm>
            <a:off x="611560" y="1484785"/>
            <a:ext cx="8064896" cy="4644892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</p:pic>
      <p:sp>
        <p:nvSpPr>
          <p:cNvPr id="5" name="BlokTextu 4"/>
          <p:cNvSpPr txBox="1"/>
          <p:nvPr/>
        </p:nvSpPr>
        <p:spPr>
          <a:xfrm>
            <a:off x="539552" y="6350169"/>
            <a:ext cx="81369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i="1" dirty="0" err="1" smtClean="0"/>
              <a:t>Source</a:t>
            </a:r>
            <a:r>
              <a:rPr lang="sk-SK" sz="1400" i="1" dirty="0" smtClean="0"/>
              <a:t>: </a:t>
            </a:r>
            <a:r>
              <a:rPr lang="en-US" sz="1400" i="1" dirty="0" smtClean="0"/>
              <a:t>EBRD: Selected economic indicators data, 26</a:t>
            </a:r>
            <a:r>
              <a:rPr lang="sk-SK" sz="1400" i="1" dirty="0" smtClean="0"/>
              <a:t>. </a:t>
            </a:r>
            <a:r>
              <a:rPr lang="en-US" sz="1400" i="1" dirty="0" smtClean="0"/>
              <a:t>11. 2007</a:t>
            </a:r>
            <a:r>
              <a:rPr lang="sk-SK" sz="1400" i="1" dirty="0" smtClean="0"/>
              <a:t>.</a:t>
            </a:r>
            <a:endParaRPr lang="en-US" sz="13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800" dirty="0" smtClean="0"/>
              <a:t>C</a:t>
            </a:r>
            <a:r>
              <a:rPr lang="en-US" sz="2800" dirty="0" smtClean="0"/>
              <a:t>hart 10: </a:t>
            </a:r>
            <a:r>
              <a:rPr lang="en-US" sz="2800" dirty="0" err="1" smtClean="0"/>
              <a:t>Labour</a:t>
            </a:r>
            <a:r>
              <a:rPr lang="en-US" sz="2800" dirty="0" smtClean="0"/>
              <a:t> participation rate, total (% of total population ages 15+) </a:t>
            </a:r>
            <a:endParaRPr lang="sk-SK" sz="28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0225" t="29270" r="18180" b="16636"/>
          <a:stretch>
            <a:fillRect/>
          </a:stretch>
        </p:blipFill>
        <p:spPr bwMode="auto">
          <a:xfrm>
            <a:off x="755576" y="1556792"/>
            <a:ext cx="7704856" cy="4536504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</p:pic>
      <p:sp>
        <p:nvSpPr>
          <p:cNvPr id="5" name="BlokTextu 4"/>
          <p:cNvSpPr txBox="1"/>
          <p:nvPr/>
        </p:nvSpPr>
        <p:spPr>
          <a:xfrm>
            <a:off x="611560" y="6237312"/>
            <a:ext cx="806489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i="1" dirty="0" smtClean="0"/>
              <a:t>Source: World Databank - World Development Indicators (WDI) &amp; Global Development Finance</a:t>
            </a:r>
            <a:r>
              <a:rPr lang="sk-SK" sz="1300" i="1" dirty="0" smtClean="0"/>
              <a:t> </a:t>
            </a:r>
            <a:r>
              <a:rPr lang="en-US" sz="1300" i="1" dirty="0" smtClean="0"/>
              <a:t>(GDF); Retrieved December 10, 2010 from http://databank.worldbank.org/ddp/home.do?Step=12&amp;id=4&amp;CNO=2 </a:t>
            </a:r>
            <a:endParaRPr lang="en-US" sz="13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820472" cy="922114"/>
          </a:xfrm>
        </p:spPr>
        <p:txBody>
          <a:bodyPr>
            <a:normAutofit/>
          </a:bodyPr>
          <a:lstStyle/>
          <a:p>
            <a:r>
              <a:rPr lang="en-US" sz="2600" dirty="0" smtClean="0"/>
              <a:t>Table 19: Development of consumers prices annual average (%)</a:t>
            </a:r>
            <a:endParaRPr lang="sk-SK" sz="26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7242" t="19433" r="30113" b="18762"/>
          <a:stretch>
            <a:fillRect/>
          </a:stretch>
        </p:blipFill>
        <p:spPr bwMode="auto">
          <a:xfrm>
            <a:off x="539552" y="1196752"/>
            <a:ext cx="8158082" cy="4968552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5" name="BlokTextu 4"/>
          <p:cNvSpPr txBox="1"/>
          <p:nvPr/>
        </p:nvSpPr>
        <p:spPr>
          <a:xfrm>
            <a:off x="611560" y="6237312"/>
            <a:ext cx="8208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Source: EBRD: Selected economic indicators data, 26. 11. 2007.</a:t>
            </a:r>
            <a:endParaRPr lang="sk-SK" sz="1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Comparison of inflation in the CR, selected transition economies (1989 = 100)</a:t>
            </a:r>
            <a:endParaRPr lang="cs-CZ" sz="3200" smtClean="0"/>
          </a:p>
        </p:txBody>
      </p:sp>
      <p:pic>
        <p:nvPicPr>
          <p:cNvPr id="7885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2636838"/>
            <a:ext cx="8907462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081009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r>
              <a:rPr lang="en-US" sz="2800" dirty="0" smtClean="0"/>
              <a:t>Table 21: The main Polish trading partners 1929-2004 and their</a:t>
            </a:r>
            <a:r>
              <a:rPr lang="sk-SK" sz="2800" dirty="0" smtClean="0"/>
              <a:t> </a:t>
            </a:r>
            <a:r>
              <a:rPr lang="en-US" sz="2800" dirty="0" smtClean="0"/>
              <a:t>share in Polish</a:t>
            </a:r>
            <a:r>
              <a:rPr lang="sk-SK" sz="2800" dirty="0" smtClean="0"/>
              <a:t> </a:t>
            </a:r>
            <a:r>
              <a:rPr lang="sk-SK" sz="2800" dirty="0" err="1" smtClean="0"/>
              <a:t>trade</a:t>
            </a:r>
            <a:r>
              <a:rPr lang="sk-SK" sz="2800" dirty="0" smtClean="0"/>
              <a:t> (in %)</a:t>
            </a:r>
            <a:endParaRPr lang="sk-SK" sz="2800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6755" t="17542" r="38068" b="19398"/>
          <a:stretch>
            <a:fillRect/>
          </a:stretch>
        </p:blipFill>
        <p:spPr bwMode="auto">
          <a:xfrm>
            <a:off x="611560" y="1196752"/>
            <a:ext cx="7776864" cy="4968552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5" name="BlokTextu 4"/>
          <p:cNvSpPr txBox="1"/>
          <p:nvPr/>
        </p:nvSpPr>
        <p:spPr>
          <a:xfrm>
            <a:off x="611560" y="6237313"/>
            <a:ext cx="77768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Source: Central Statistical Office, Yearbook of Foreign Trade Statistics 2007, 2007.</a:t>
            </a:r>
            <a:endParaRPr lang="sk-SK" sz="1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dirty="0" smtClean="0"/>
              <a:t>Chart 11: Trade openness (exports plus imports to GDP in %) in Poland, Hungary and the Czech Republic </a:t>
            </a:r>
            <a:endParaRPr lang="sk-SK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0225" t="24130" r="20169" b="14678"/>
          <a:stretch>
            <a:fillRect/>
          </a:stretch>
        </p:blipFill>
        <p:spPr bwMode="auto">
          <a:xfrm>
            <a:off x="683568" y="1556792"/>
            <a:ext cx="7920880" cy="4536504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</p:pic>
      <p:sp>
        <p:nvSpPr>
          <p:cNvPr id="5" name="BlokTextu 4"/>
          <p:cNvSpPr txBox="1"/>
          <p:nvPr/>
        </p:nvSpPr>
        <p:spPr>
          <a:xfrm>
            <a:off x="611560" y="6309321"/>
            <a:ext cx="8064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Source:</a:t>
            </a:r>
            <a:r>
              <a:rPr lang="sk-SK" sz="1400" i="1" dirty="0" smtClean="0"/>
              <a:t>  EBRD: </a:t>
            </a:r>
            <a:r>
              <a:rPr lang="sk-SK" sz="1400" i="1" dirty="0" err="1" smtClean="0"/>
              <a:t>Selected</a:t>
            </a:r>
            <a:r>
              <a:rPr lang="sk-SK" sz="1400" i="1" dirty="0" smtClean="0"/>
              <a:t> </a:t>
            </a:r>
            <a:r>
              <a:rPr lang="sk-SK" sz="1400" i="1" dirty="0" err="1" smtClean="0"/>
              <a:t>economic</a:t>
            </a:r>
            <a:r>
              <a:rPr lang="sk-SK" sz="1400" i="1" dirty="0" smtClean="0"/>
              <a:t> </a:t>
            </a:r>
            <a:r>
              <a:rPr lang="sk-SK" sz="1400" i="1" dirty="0" err="1" smtClean="0"/>
              <a:t>indicators</a:t>
            </a:r>
            <a:r>
              <a:rPr lang="sk-SK" sz="1400" i="1" dirty="0" smtClean="0"/>
              <a:t> </a:t>
            </a:r>
            <a:r>
              <a:rPr lang="sk-SK" sz="1400" i="1" dirty="0" err="1" smtClean="0"/>
              <a:t>data</a:t>
            </a:r>
            <a:r>
              <a:rPr lang="sk-SK" sz="1400" i="1" dirty="0" smtClean="0"/>
              <a:t>, 26. 11. 2007. </a:t>
            </a:r>
            <a:endParaRPr lang="en-US" sz="1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994122"/>
          </a:xfrm>
        </p:spPr>
        <p:txBody>
          <a:bodyPr>
            <a:noAutofit/>
          </a:bodyPr>
          <a:lstStyle/>
          <a:p>
            <a:r>
              <a:rPr lang="en-US" sz="2600" dirty="0" smtClean="0"/>
              <a:t>Table 23: The share of the current account balance to GDP</a:t>
            </a:r>
            <a:r>
              <a:rPr lang="sk-SK" sz="2600" dirty="0" smtClean="0"/>
              <a:t> </a:t>
            </a:r>
            <a:r>
              <a:rPr lang="en-US" sz="2600" dirty="0" smtClean="0"/>
              <a:t>between 1990 and 2004</a:t>
            </a:r>
            <a:r>
              <a:rPr lang="sk-SK" sz="2600" dirty="0" smtClean="0"/>
              <a:t> (in %)</a:t>
            </a:r>
            <a:endParaRPr lang="sk-SK" sz="2600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7242" t="34787" r="28124" b="35436"/>
          <a:stretch>
            <a:fillRect/>
          </a:stretch>
        </p:blipFill>
        <p:spPr bwMode="auto">
          <a:xfrm>
            <a:off x="395536" y="2420888"/>
            <a:ext cx="8503037" cy="2592288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5" name="BlokTextu 4"/>
          <p:cNvSpPr txBox="1"/>
          <p:nvPr/>
        </p:nvSpPr>
        <p:spPr>
          <a:xfrm>
            <a:off x="395536" y="5085184"/>
            <a:ext cx="842493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300" i="1" dirty="0" smtClean="0"/>
              <a:t>Source: </a:t>
            </a:r>
            <a:r>
              <a:rPr lang="sk-SK" sz="1300" i="1" dirty="0" smtClean="0"/>
              <a:t>I</a:t>
            </a:r>
            <a:r>
              <a:rPr lang="en-US" sz="1300" i="1" dirty="0" smtClean="0"/>
              <a:t>MF: World Economic Outlook Database, Retrieved October 9, 2010 from</a:t>
            </a:r>
            <a:r>
              <a:rPr lang="sk-SK" sz="1300" i="1" dirty="0" smtClean="0"/>
              <a:t> http://www.imf.org/external/pubs/ft/weo/2010/02/weodata/index.aspx</a:t>
            </a:r>
            <a:endParaRPr lang="sk-SK" sz="1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91264" cy="850106"/>
          </a:xfrm>
        </p:spPr>
        <p:txBody>
          <a:bodyPr>
            <a:noAutofit/>
          </a:bodyPr>
          <a:lstStyle/>
          <a:p>
            <a:r>
              <a:rPr lang="en-US" sz="2400" dirty="0" smtClean="0"/>
              <a:t>Table 24: Cumulative inflows of FDI in absolute terms and per capita in Eastern</a:t>
            </a:r>
            <a:r>
              <a:rPr lang="sk-SK" sz="2400" dirty="0" smtClean="0"/>
              <a:t> </a:t>
            </a:r>
            <a:r>
              <a:rPr lang="sk-SK" sz="2400" dirty="0" err="1" smtClean="0"/>
              <a:t>Europe</a:t>
            </a:r>
            <a:r>
              <a:rPr lang="sk-SK" sz="2400" dirty="0" smtClean="0"/>
              <a:t> 1989-2004</a:t>
            </a:r>
            <a:endParaRPr lang="sk-SK" sz="24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539552" y="3861048"/>
            <a:ext cx="8208912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/>
              <a:t>Table 25: The share of foreign companies in industry at the end of the 1990s</a:t>
            </a:r>
            <a:endParaRPr kumimoji="0" lang="sk-SK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 l="7379" t="31184" r="28244" b="45528"/>
          <a:stretch>
            <a:fillRect/>
          </a:stretch>
        </p:blipFill>
        <p:spPr bwMode="auto">
          <a:xfrm>
            <a:off x="467545" y="1412776"/>
            <a:ext cx="8208911" cy="1872208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 l="7476" t="39330" r="32872" b="47440"/>
          <a:stretch>
            <a:fillRect/>
          </a:stretch>
        </p:blipFill>
        <p:spPr bwMode="auto">
          <a:xfrm>
            <a:off x="467544" y="4797152"/>
            <a:ext cx="8208912" cy="1296144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7" name="BlokTextu 6"/>
          <p:cNvSpPr txBox="1"/>
          <p:nvPr/>
        </p:nvSpPr>
        <p:spPr>
          <a:xfrm>
            <a:off x="611560" y="6165304"/>
            <a:ext cx="77768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Source: </a:t>
            </a:r>
            <a:r>
              <a:rPr lang="sk-SK" sz="1400" i="1" dirty="0" err="1" smtClean="0"/>
              <a:t>Berend</a:t>
            </a:r>
            <a:r>
              <a:rPr lang="sk-SK" sz="1400" i="1" dirty="0" smtClean="0"/>
              <a:t> (2009)</a:t>
            </a:r>
            <a:endParaRPr lang="sk-SK" sz="1300" dirty="0"/>
          </a:p>
        </p:txBody>
      </p:sp>
      <p:sp>
        <p:nvSpPr>
          <p:cNvPr id="8" name="BlokTextu 7"/>
          <p:cNvSpPr txBox="1"/>
          <p:nvPr/>
        </p:nvSpPr>
        <p:spPr>
          <a:xfrm>
            <a:off x="467544" y="3284984"/>
            <a:ext cx="8208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Source: </a:t>
            </a:r>
            <a:r>
              <a:rPr lang="sk-SK" sz="1400" i="1" dirty="0" err="1" smtClean="0"/>
              <a:t>Berend</a:t>
            </a:r>
            <a:r>
              <a:rPr lang="sk-SK" sz="1400" i="1" dirty="0" smtClean="0"/>
              <a:t> (2009)</a:t>
            </a:r>
            <a:endParaRPr lang="sk-SK" sz="1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Conclusions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95536" y="1484784"/>
            <a:ext cx="8496944" cy="4968552"/>
          </a:xfrm>
        </p:spPr>
        <p:txBody>
          <a:bodyPr>
            <a:normAutofit fontScale="92500" lnSpcReduction="20000"/>
          </a:bodyPr>
          <a:lstStyle/>
          <a:p>
            <a:r>
              <a:rPr lang="sk-SK" sz="3000" dirty="0" err="1" smtClean="0"/>
              <a:t>Dramatic</a:t>
            </a:r>
            <a:r>
              <a:rPr lang="sk-SK" sz="3000" dirty="0" smtClean="0"/>
              <a:t> </a:t>
            </a:r>
            <a:r>
              <a:rPr lang="sk-SK" sz="3000" b="1" dirty="0" err="1" smtClean="0">
                <a:solidFill>
                  <a:srgbClr val="FF0000"/>
                </a:solidFill>
              </a:rPr>
              <a:t>changes</a:t>
            </a:r>
            <a:r>
              <a:rPr lang="sk-SK" sz="3000" b="1" dirty="0" smtClean="0">
                <a:solidFill>
                  <a:srgbClr val="FF0000"/>
                </a:solidFill>
              </a:rPr>
              <a:t> in </a:t>
            </a:r>
            <a:r>
              <a:rPr lang="sk-SK" sz="3000" b="1" dirty="0" err="1" smtClean="0">
                <a:solidFill>
                  <a:srgbClr val="FF0000"/>
                </a:solidFill>
              </a:rPr>
              <a:t>economic</a:t>
            </a:r>
            <a:r>
              <a:rPr lang="sk-SK" sz="3000" b="1" dirty="0" smtClean="0">
                <a:solidFill>
                  <a:srgbClr val="FF0000"/>
                </a:solidFill>
              </a:rPr>
              <a:t> </a:t>
            </a:r>
            <a:r>
              <a:rPr lang="sk-SK" sz="3000" b="1" dirty="0" err="1" smtClean="0">
                <a:solidFill>
                  <a:srgbClr val="FF0000"/>
                </a:solidFill>
              </a:rPr>
              <a:t>conditions</a:t>
            </a:r>
            <a:r>
              <a:rPr lang="sk-SK" sz="3000" b="1" dirty="0" smtClean="0">
                <a:solidFill>
                  <a:srgbClr val="FF0000"/>
                </a:solidFill>
              </a:rPr>
              <a:t> </a:t>
            </a:r>
            <a:r>
              <a:rPr lang="sk-SK" sz="3000" dirty="0" err="1" smtClean="0"/>
              <a:t>through</a:t>
            </a:r>
            <a:r>
              <a:rPr lang="sk-SK" sz="3000" dirty="0" smtClean="0"/>
              <a:t> </a:t>
            </a:r>
            <a:r>
              <a:rPr lang="sk-SK" sz="3000" dirty="0" err="1" smtClean="0"/>
              <a:t>the</a:t>
            </a:r>
            <a:r>
              <a:rPr lang="sk-SK" sz="3000" dirty="0" smtClean="0"/>
              <a:t> </a:t>
            </a:r>
            <a:r>
              <a:rPr lang="sk-SK" sz="3000" dirty="0" err="1" smtClean="0"/>
              <a:t>analysed</a:t>
            </a:r>
            <a:r>
              <a:rPr lang="sk-SK" sz="3000" dirty="0" smtClean="0"/>
              <a:t> </a:t>
            </a:r>
            <a:r>
              <a:rPr lang="sk-SK" sz="3000" dirty="0" err="1" smtClean="0"/>
              <a:t>period</a:t>
            </a:r>
            <a:endParaRPr lang="sk-SK" sz="3000" dirty="0" smtClean="0"/>
          </a:p>
          <a:p>
            <a:pPr lvl="1"/>
            <a:r>
              <a:rPr lang="sk-SK" b="1" dirty="0" err="1" smtClean="0"/>
              <a:t>Economic</a:t>
            </a:r>
            <a:r>
              <a:rPr lang="sk-SK" b="1" dirty="0" smtClean="0"/>
              <a:t> </a:t>
            </a:r>
            <a:r>
              <a:rPr lang="sk-SK" b="1" dirty="0" err="1" smtClean="0"/>
              <a:t>catastroph</a:t>
            </a:r>
            <a:r>
              <a:rPr lang="sk-SK" dirty="0" smtClean="0"/>
              <a:t> </a:t>
            </a:r>
            <a:r>
              <a:rPr lang="sk-SK" dirty="0" err="1" smtClean="0"/>
              <a:t>before</a:t>
            </a:r>
            <a:r>
              <a:rPr lang="sk-SK" dirty="0" smtClean="0"/>
              <a:t> </a:t>
            </a:r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fall</a:t>
            </a:r>
            <a:r>
              <a:rPr lang="sk-SK" dirty="0" smtClean="0"/>
              <a:t> </a:t>
            </a:r>
            <a:r>
              <a:rPr lang="sk-SK" dirty="0" err="1" smtClean="0"/>
              <a:t>of</a:t>
            </a:r>
            <a:r>
              <a:rPr lang="sk-SK" dirty="0" smtClean="0"/>
              <a:t> </a:t>
            </a:r>
            <a:r>
              <a:rPr lang="sk-SK" dirty="0" err="1" smtClean="0"/>
              <a:t>communist</a:t>
            </a:r>
            <a:r>
              <a:rPr lang="sk-SK" dirty="0" smtClean="0"/>
              <a:t> </a:t>
            </a:r>
            <a:r>
              <a:rPr lang="sk-SK" dirty="0" err="1" smtClean="0"/>
              <a:t>regime</a:t>
            </a:r>
            <a:endParaRPr lang="sk-SK" dirty="0" smtClean="0"/>
          </a:p>
          <a:p>
            <a:pPr lvl="1"/>
            <a:r>
              <a:rPr lang="sk-SK" dirty="0" smtClean="0"/>
              <a:t> </a:t>
            </a:r>
            <a:r>
              <a:rPr lang="sk-SK" b="1" dirty="0" err="1" smtClean="0"/>
              <a:t>Transformation</a:t>
            </a:r>
            <a:r>
              <a:rPr lang="sk-SK" b="1" dirty="0" smtClean="0"/>
              <a:t> </a:t>
            </a:r>
            <a:r>
              <a:rPr lang="sk-SK" b="1" dirty="0" err="1" smtClean="0"/>
              <a:t>recession</a:t>
            </a:r>
            <a:r>
              <a:rPr lang="sk-SK" b="1" dirty="0" smtClean="0"/>
              <a:t> </a:t>
            </a:r>
            <a:r>
              <a:rPr lang="sk-SK" dirty="0" smtClean="0"/>
              <a:t>and </a:t>
            </a:r>
            <a:r>
              <a:rPr lang="sk-SK" dirty="0" err="1" smtClean="0"/>
              <a:t>hyperinflation</a:t>
            </a:r>
            <a:r>
              <a:rPr lang="sk-SK" dirty="0" smtClean="0"/>
              <a:t> </a:t>
            </a:r>
            <a:r>
              <a:rPr lang="sk-SK" dirty="0" err="1" smtClean="0"/>
              <a:t>due</a:t>
            </a:r>
            <a:r>
              <a:rPr lang="sk-SK" dirty="0" smtClean="0"/>
              <a:t> to „</a:t>
            </a:r>
            <a:r>
              <a:rPr lang="sk-SK" dirty="0" err="1" smtClean="0"/>
              <a:t>shock</a:t>
            </a:r>
            <a:r>
              <a:rPr lang="sk-SK" dirty="0" smtClean="0"/>
              <a:t> </a:t>
            </a:r>
            <a:r>
              <a:rPr lang="sk-SK" dirty="0" err="1" smtClean="0"/>
              <a:t>therapy</a:t>
            </a:r>
            <a:r>
              <a:rPr lang="sk-SK" dirty="0" smtClean="0"/>
              <a:t>“ </a:t>
            </a:r>
          </a:p>
          <a:p>
            <a:pPr lvl="1"/>
            <a:r>
              <a:rPr lang="sk-SK" b="1" dirty="0" err="1" smtClean="0"/>
              <a:t>Improvement</a:t>
            </a:r>
            <a:r>
              <a:rPr lang="sk-SK" b="1" dirty="0" smtClean="0"/>
              <a:t> </a:t>
            </a:r>
            <a:r>
              <a:rPr lang="sk-SK" dirty="0" err="1" smtClean="0"/>
              <a:t>of</a:t>
            </a:r>
            <a:r>
              <a:rPr lang="sk-SK" dirty="0" smtClean="0"/>
              <a:t>  </a:t>
            </a:r>
            <a:r>
              <a:rPr lang="sk-SK" dirty="0" err="1" smtClean="0"/>
              <a:t>economic</a:t>
            </a:r>
            <a:r>
              <a:rPr lang="sk-SK" dirty="0" smtClean="0"/>
              <a:t> </a:t>
            </a:r>
            <a:r>
              <a:rPr lang="sk-SK" dirty="0" err="1" smtClean="0"/>
              <a:t>situation</a:t>
            </a:r>
            <a:r>
              <a:rPr lang="sk-SK" dirty="0" smtClean="0"/>
              <a:t> in </a:t>
            </a:r>
            <a:r>
              <a:rPr lang="sk-SK" dirty="0" err="1" smtClean="0"/>
              <a:t>medium-term</a:t>
            </a:r>
            <a:endParaRPr lang="sk-SK" dirty="0" smtClean="0"/>
          </a:p>
          <a:p>
            <a:pPr lvl="1"/>
            <a:endParaRPr lang="sk-SK" sz="1100" dirty="0" smtClean="0"/>
          </a:p>
          <a:p>
            <a:r>
              <a:rPr lang="sk-SK" sz="3000" b="1" dirty="0" err="1" smtClean="0">
                <a:solidFill>
                  <a:srgbClr val="FF0000"/>
                </a:solidFill>
              </a:rPr>
              <a:t>Outcomes</a:t>
            </a:r>
            <a:endParaRPr lang="sk-SK" sz="3000" b="1" dirty="0" smtClean="0">
              <a:solidFill>
                <a:srgbClr val="FF0000"/>
              </a:solidFill>
            </a:endParaRPr>
          </a:p>
          <a:p>
            <a:pPr lvl="1"/>
            <a:r>
              <a:rPr lang="sk-SK" dirty="0" err="1" smtClean="0"/>
              <a:t>Establishment</a:t>
            </a:r>
            <a:r>
              <a:rPr lang="sk-SK" dirty="0" smtClean="0"/>
              <a:t> </a:t>
            </a:r>
            <a:r>
              <a:rPr lang="sk-SK" dirty="0" err="1" smtClean="0"/>
              <a:t>of</a:t>
            </a:r>
            <a:r>
              <a:rPr lang="sk-SK" dirty="0" smtClean="0"/>
              <a:t> </a:t>
            </a:r>
            <a:r>
              <a:rPr lang="sk-SK" b="1" dirty="0" err="1" smtClean="0"/>
              <a:t>growing</a:t>
            </a:r>
            <a:r>
              <a:rPr lang="sk-SK" b="1" dirty="0" smtClean="0"/>
              <a:t> trend </a:t>
            </a:r>
          </a:p>
          <a:p>
            <a:pPr lvl="1"/>
            <a:r>
              <a:rPr lang="sk-SK" b="1" dirty="0" err="1" smtClean="0"/>
              <a:t>Catching</a:t>
            </a:r>
            <a:r>
              <a:rPr lang="sk-SK" b="1" dirty="0" smtClean="0"/>
              <a:t> </a:t>
            </a:r>
            <a:r>
              <a:rPr lang="sk-SK" b="1" dirty="0" err="1" smtClean="0"/>
              <a:t>up</a:t>
            </a:r>
            <a:r>
              <a:rPr lang="sk-SK" b="1" dirty="0" smtClean="0"/>
              <a:t>  </a:t>
            </a:r>
            <a:r>
              <a:rPr lang="sk-SK" dirty="0" err="1" smtClean="0"/>
              <a:t>with</a:t>
            </a:r>
            <a:r>
              <a:rPr lang="sk-SK" dirty="0" smtClean="0"/>
              <a:t> </a:t>
            </a:r>
            <a:r>
              <a:rPr lang="sk-SK" dirty="0" err="1" smtClean="0"/>
              <a:t>developed</a:t>
            </a:r>
            <a:r>
              <a:rPr lang="sk-SK" dirty="0" smtClean="0"/>
              <a:t> </a:t>
            </a:r>
            <a:r>
              <a:rPr lang="sk-SK" dirty="0" err="1" smtClean="0"/>
              <a:t>countries</a:t>
            </a:r>
            <a:endParaRPr lang="sk-SK" dirty="0" smtClean="0"/>
          </a:p>
          <a:p>
            <a:pPr lvl="1"/>
            <a:endParaRPr lang="sk-SK" sz="1100" dirty="0" smtClean="0"/>
          </a:p>
          <a:p>
            <a:pPr lvl="1">
              <a:buNone/>
            </a:pPr>
            <a:r>
              <a:rPr lang="sk-SK" dirty="0" smtClean="0"/>
              <a:t>		   </a:t>
            </a:r>
            <a:r>
              <a:rPr lang="sk-SK" sz="3000" b="1" dirty="0" smtClean="0">
                <a:solidFill>
                  <a:srgbClr val="FF0000"/>
                </a:solidFill>
              </a:rPr>
              <a:t>... </a:t>
            </a:r>
            <a:r>
              <a:rPr lang="sk-SK" sz="3000" b="1" dirty="0" err="1" smtClean="0">
                <a:solidFill>
                  <a:srgbClr val="FF0000"/>
                </a:solidFill>
              </a:rPr>
              <a:t>the</a:t>
            </a:r>
            <a:r>
              <a:rPr lang="sk-SK" sz="3000" b="1" dirty="0" smtClean="0">
                <a:solidFill>
                  <a:srgbClr val="FF0000"/>
                </a:solidFill>
              </a:rPr>
              <a:t> </a:t>
            </a:r>
            <a:r>
              <a:rPr lang="sk-SK" sz="3000" b="1" dirty="0" err="1" smtClean="0">
                <a:solidFill>
                  <a:srgbClr val="FF0000"/>
                </a:solidFill>
              </a:rPr>
              <a:t>main</a:t>
            </a:r>
            <a:r>
              <a:rPr lang="sk-SK" sz="3000" b="1" dirty="0" smtClean="0">
                <a:solidFill>
                  <a:srgbClr val="FF0000"/>
                </a:solidFill>
              </a:rPr>
              <a:t> </a:t>
            </a:r>
            <a:r>
              <a:rPr lang="sk-SK" sz="3000" b="1" dirty="0" err="1" smtClean="0">
                <a:solidFill>
                  <a:srgbClr val="FF0000"/>
                </a:solidFill>
              </a:rPr>
              <a:t>goal</a:t>
            </a:r>
            <a:r>
              <a:rPr lang="sk-SK" sz="3000" b="1" dirty="0" smtClean="0">
                <a:solidFill>
                  <a:srgbClr val="FF0000"/>
                </a:solidFill>
              </a:rPr>
              <a:t> </a:t>
            </a:r>
            <a:r>
              <a:rPr lang="sk-SK" sz="3000" b="1" dirty="0" err="1" smtClean="0">
                <a:solidFill>
                  <a:srgbClr val="FF0000"/>
                </a:solidFill>
              </a:rPr>
              <a:t>of</a:t>
            </a:r>
            <a:r>
              <a:rPr lang="sk-SK" sz="3000" b="1" dirty="0" smtClean="0">
                <a:solidFill>
                  <a:srgbClr val="FF0000"/>
                </a:solidFill>
              </a:rPr>
              <a:t> </a:t>
            </a:r>
            <a:r>
              <a:rPr lang="sk-SK" sz="3000" b="1" dirty="0" err="1" smtClean="0">
                <a:solidFill>
                  <a:srgbClr val="FF0000"/>
                </a:solidFill>
              </a:rPr>
              <a:t>transformation</a:t>
            </a:r>
            <a:r>
              <a:rPr lang="sk-SK" sz="3000" b="1" dirty="0" smtClean="0">
                <a:solidFill>
                  <a:srgbClr val="FF0000"/>
                </a:solidFill>
              </a:rPr>
              <a:t> </a:t>
            </a:r>
            <a:r>
              <a:rPr lang="sk-SK" sz="3000" b="1" dirty="0" err="1" smtClean="0">
                <a:solidFill>
                  <a:srgbClr val="FF0000"/>
                </a:solidFill>
              </a:rPr>
              <a:t>was</a:t>
            </a:r>
            <a:r>
              <a:rPr lang="sk-SK" sz="3000" b="1" dirty="0" smtClean="0">
                <a:solidFill>
                  <a:srgbClr val="FF0000"/>
                </a:solidFill>
              </a:rPr>
              <a:t> </a:t>
            </a:r>
            <a:r>
              <a:rPr lang="sk-SK" sz="3000" b="1" dirty="0" err="1" smtClean="0">
                <a:solidFill>
                  <a:srgbClr val="FF0000"/>
                </a:solidFill>
              </a:rPr>
              <a:t>fulfilled</a:t>
            </a:r>
            <a:r>
              <a:rPr lang="sk-SK" sz="3000" b="1" dirty="0" smtClean="0">
                <a:solidFill>
                  <a:srgbClr val="FF0000"/>
                </a:solidFill>
              </a:rPr>
              <a:t> !</a:t>
            </a:r>
          </a:p>
          <a:p>
            <a:pPr lvl="1"/>
            <a:endParaRPr lang="sk-SK" dirty="0" smtClean="0"/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2420888"/>
            <a:ext cx="7772400" cy="1470025"/>
          </a:xfrm>
        </p:spPr>
        <p:txBody>
          <a:bodyPr>
            <a:normAutofit/>
          </a:bodyPr>
          <a:lstStyle/>
          <a:p>
            <a:r>
              <a:rPr lang="sk-SK" sz="5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Thank</a:t>
            </a:r>
            <a:r>
              <a:rPr lang="sk-SK" sz="5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sk-SK" sz="5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you</a:t>
            </a:r>
            <a:r>
              <a:rPr lang="sk-SK" sz="5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sk-SK" sz="5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for</a:t>
            </a:r>
            <a:r>
              <a:rPr lang="sk-SK" sz="5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sk-SK" sz="5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attention</a:t>
            </a:r>
            <a:r>
              <a:rPr lang="sk-SK" sz="5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!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4653136"/>
            <a:ext cx="6400800" cy="985664"/>
          </a:xfrm>
        </p:spPr>
        <p:txBody>
          <a:bodyPr/>
          <a:lstStyle/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0"/>
            <a:ext cx="221225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116632"/>
            <a:ext cx="5984665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Autofit/>
          </a:bodyPr>
          <a:lstStyle/>
          <a:p>
            <a:r>
              <a:rPr lang="sk-SK" sz="2800" dirty="0" err="1" smtClean="0"/>
              <a:t>Chart</a:t>
            </a:r>
            <a:r>
              <a:rPr lang="sk-SK" sz="2800" dirty="0" smtClean="0"/>
              <a:t> 1: </a:t>
            </a:r>
            <a:r>
              <a:rPr lang="sk-SK" sz="2800" dirty="0" err="1" smtClean="0"/>
              <a:t>Emigration</a:t>
            </a:r>
            <a:r>
              <a:rPr lang="sk-SK" sz="2800" dirty="0" smtClean="0"/>
              <a:t>, </a:t>
            </a:r>
            <a:r>
              <a:rPr lang="sk-SK" sz="2800" dirty="0" err="1" smtClean="0"/>
              <a:t>Immigration</a:t>
            </a:r>
            <a:r>
              <a:rPr lang="sk-SK" sz="2800" dirty="0" smtClean="0"/>
              <a:t> and </a:t>
            </a:r>
            <a:r>
              <a:rPr lang="sk-SK" sz="2800" dirty="0" err="1" smtClean="0"/>
              <a:t>net</a:t>
            </a:r>
            <a:r>
              <a:rPr lang="sk-SK" sz="2800" dirty="0" smtClean="0"/>
              <a:t> </a:t>
            </a:r>
            <a:r>
              <a:rPr lang="sk-SK" sz="2800" dirty="0" err="1" smtClean="0"/>
              <a:t>migration</a:t>
            </a:r>
            <a:r>
              <a:rPr lang="sk-SK" sz="2800" dirty="0" smtClean="0"/>
              <a:t> in </a:t>
            </a:r>
            <a:r>
              <a:rPr lang="sk-SK" sz="2800" dirty="0" err="1" smtClean="0"/>
              <a:t>Poland</a:t>
            </a:r>
            <a:r>
              <a:rPr lang="sk-SK" sz="2800" dirty="0" smtClean="0"/>
              <a:t> </a:t>
            </a:r>
            <a:r>
              <a:rPr lang="sk-SK" sz="2800" dirty="0" err="1" smtClean="0"/>
              <a:t>in</a:t>
            </a:r>
            <a:r>
              <a:rPr lang="sk-SK" sz="2800" dirty="0" smtClean="0"/>
              <a:t> 1966-2008</a:t>
            </a:r>
            <a:endParaRPr lang="sk-SK" sz="28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6578" t="30533" r="27944" b="33451"/>
          <a:stretch>
            <a:fillRect/>
          </a:stretch>
        </p:blipFill>
        <p:spPr bwMode="auto">
          <a:xfrm>
            <a:off x="467544" y="1484784"/>
            <a:ext cx="8328340" cy="4608512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</p:pic>
      <p:sp>
        <p:nvSpPr>
          <p:cNvPr id="5" name="BlokTextu 4"/>
          <p:cNvSpPr txBox="1"/>
          <p:nvPr/>
        </p:nvSpPr>
        <p:spPr>
          <a:xfrm>
            <a:off x="467544" y="6309320"/>
            <a:ext cx="89999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i="1" dirty="0" err="1" smtClean="0"/>
              <a:t>Source</a:t>
            </a:r>
            <a:r>
              <a:rPr lang="sk-SK" sz="1400" i="1" dirty="0" smtClean="0"/>
              <a:t>: </a:t>
            </a:r>
            <a:r>
              <a:rPr lang="sk-SK" sz="1400" i="1" dirty="0" err="1" smtClean="0"/>
              <a:t>Central</a:t>
            </a:r>
            <a:r>
              <a:rPr lang="sk-SK" sz="1400" i="1" dirty="0" smtClean="0"/>
              <a:t> </a:t>
            </a:r>
            <a:r>
              <a:rPr lang="sk-SK" sz="1400" i="1" dirty="0" err="1" smtClean="0"/>
              <a:t>Statistical</a:t>
            </a:r>
            <a:r>
              <a:rPr lang="sk-SK" sz="1400" i="1" dirty="0" smtClean="0"/>
              <a:t> </a:t>
            </a:r>
            <a:r>
              <a:rPr lang="sk-SK" sz="1400" i="1" dirty="0" err="1" smtClean="0"/>
              <a:t>Pffice</a:t>
            </a:r>
            <a:r>
              <a:rPr lang="sk-SK" sz="1400" i="1" dirty="0" smtClean="0"/>
              <a:t> (GUS), http://www.stat.gov.pl/gus/5840_8408_ENG_HTML.htm, (29.12. 2010)</a:t>
            </a:r>
            <a:endParaRPr lang="sk-SK" sz="1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/>
          <a:lstStyle/>
          <a:p>
            <a:r>
              <a:rPr lang="sk-SK" dirty="0" err="1" smtClean="0">
                <a:solidFill>
                  <a:schemeClr val="bg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Economic</a:t>
            </a:r>
            <a:r>
              <a:rPr lang="sk-SK" dirty="0" smtClean="0">
                <a:solidFill>
                  <a:schemeClr val="bg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sk-SK" dirty="0" err="1" smtClean="0">
                <a:solidFill>
                  <a:schemeClr val="bg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situation</a:t>
            </a:r>
            <a:r>
              <a:rPr lang="sk-SK" dirty="0" smtClean="0">
                <a:solidFill>
                  <a:schemeClr val="bg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I.</a:t>
            </a:r>
            <a:endParaRPr lang="sk-SK" dirty="0">
              <a:solidFill>
                <a:schemeClr val="bg1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1340768"/>
            <a:ext cx="8496944" cy="5328592"/>
          </a:xfrm>
        </p:spPr>
        <p:txBody>
          <a:bodyPr>
            <a:normAutofit fontScale="92500" lnSpcReduction="10000"/>
          </a:bodyPr>
          <a:lstStyle/>
          <a:p>
            <a:r>
              <a:rPr lang="en-GB" sz="2800" b="1" dirty="0" smtClean="0"/>
              <a:t>Centrally planned system</a:t>
            </a:r>
          </a:p>
          <a:p>
            <a:endParaRPr lang="en-GB" sz="500" b="1" dirty="0" smtClean="0"/>
          </a:p>
          <a:p>
            <a:r>
              <a:rPr lang="en-GB" sz="2800" dirty="0" smtClean="0"/>
              <a:t>Backward economy with large portion of </a:t>
            </a:r>
            <a:r>
              <a:rPr lang="en-GB" sz="2800" b="1" dirty="0" smtClean="0"/>
              <a:t>agriculture</a:t>
            </a:r>
          </a:p>
          <a:p>
            <a:endParaRPr lang="en-GB" sz="500" b="1" dirty="0" smtClean="0"/>
          </a:p>
          <a:p>
            <a:r>
              <a:rPr lang="en-GB" sz="2800" b="1" dirty="0" smtClean="0"/>
              <a:t>Measures </a:t>
            </a:r>
            <a:r>
              <a:rPr lang="en-GB" sz="2800" dirty="0" smtClean="0"/>
              <a:t>in 1960´s and 1970´s</a:t>
            </a:r>
          </a:p>
          <a:p>
            <a:pPr lvl="1"/>
            <a:r>
              <a:rPr lang="en-GB" sz="2200" dirty="0" smtClean="0"/>
              <a:t>Membership in </a:t>
            </a:r>
            <a:r>
              <a:rPr lang="en-GB" sz="2200" b="1" dirty="0" smtClean="0"/>
              <a:t>GATT</a:t>
            </a:r>
            <a:r>
              <a:rPr lang="en-GB" sz="2200" dirty="0" smtClean="0"/>
              <a:t> since 1967</a:t>
            </a:r>
          </a:p>
          <a:p>
            <a:pPr lvl="1"/>
            <a:r>
              <a:rPr lang="en-GB" sz="2200" dirty="0" smtClean="0"/>
              <a:t>Legal framework for </a:t>
            </a:r>
            <a:r>
              <a:rPr lang="en-GB" sz="2200" b="1" dirty="0" smtClean="0"/>
              <a:t>FDI </a:t>
            </a:r>
          </a:p>
          <a:p>
            <a:pPr lvl="1"/>
            <a:endParaRPr lang="en-GB" sz="500" b="1" dirty="0" smtClean="0"/>
          </a:p>
          <a:p>
            <a:r>
              <a:rPr lang="en-GB" sz="2800" b="1" dirty="0" smtClean="0"/>
              <a:t>Economic problems</a:t>
            </a:r>
          </a:p>
          <a:p>
            <a:pPr lvl="1"/>
            <a:r>
              <a:rPr lang="en-GB" sz="2200" dirty="0" smtClean="0"/>
              <a:t>FDI -&gt; overheating, </a:t>
            </a:r>
            <a:r>
              <a:rPr lang="en-GB" sz="2200" dirty="0" err="1" smtClean="0"/>
              <a:t>inflati</a:t>
            </a:r>
            <a:r>
              <a:rPr lang="sk-SK" sz="2200" dirty="0" smtClean="0"/>
              <a:t>on</a:t>
            </a:r>
            <a:r>
              <a:rPr lang="en-GB" sz="2200" dirty="0" err="1" smtClean="0"/>
              <a:t>ary</a:t>
            </a:r>
            <a:r>
              <a:rPr lang="en-GB" sz="2200" dirty="0" smtClean="0"/>
              <a:t> pressures</a:t>
            </a:r>
          </a:p>
          <a:p>
            <a:pPr lvl="1"/>
            <a:r>
              <a:rPr lang="en-GB" sz="2200" dirty="0" smtClean="0"/>
              <a:t>Borrow</a:t>
            </a:r>
            <a:r>
              <a:rPr lang="sk-SK" sz="2200" dirty="0" err="1" smtClean="0"/>
              <a:t>ings</a:t>
            </a:r>
            <a:r>
              <a:rPr lang="en-GB" sz="2200" dirty="0" smtClean="0"/>
              <a:t> from abroad -&gt;     foreign debt</a:t>
            </a:r>
          </a:p>
          <a:p>
            <a:pPr lvl="1"/>
            <a:r>
              <a:rPr lang="en-GB" sz="2200" dirty="0" smtClean="0"/>
              <a:t>Impacts of global debt crisis (1980) -&gt;    GDP,     government deficit, deficit of </a:t>
            </a:r>
            <a:r>
              <a:rPr lang="en-GB" sz="2200" dirty="0" err="1" smtClean="0"/>
              <a:t>BoP</a:t>
            </a:r>
            <a:r>
              <a:rPr lang="en-GB" sz="2200" dirty="0" smtClean="0"/>
              <a:t>, shortage of basic products, monetary excess</a:t>
            </a:r>
          </a:p>
          <a:p>
            <a:pPr lvl="1"/>
            <a:endParaRPr lang="sk-SK" sz="1100" dirty="0" smtClean="0"/>
          </a:p>
          <a:p>
            <a:pPr>
              <a:buNone/>
            </a:pPr>
            <a:endParaRPr lang="sk-SK" sz="500" dirty="0" smtClean="0"/>
          </a:p>
          <a:p>
            <a:pPr>
              <a:buNone/>
            </a:pPr>
            <a:r>
              <a:rPr lang="sk-SK" sz="2800" b="1" dirty="0" err="1" smtClean="0">
                <a:solidFill>
                  <a:srgbClr val="FF0000"/>
                </a:solidFill>
              </a:rPr>
              <a:t>Riots</a:t>
            </a:r>
            <a:r>
              <a:rPr lang="sk-SK" sz="2800" b="1" dirty="0" smtClean="0">
                <a:solidFill>
                  <a:srgbClr val="FF0000"/>
                </a:solidFill>
              </a:rPr>
              <a:t>, </a:t>
            </a:r>
            <a:r>
              <a:rPr lang="sk-SK" sz="2800" b="1" dirty="0" err="1" smtClean="0">
                <a:solidFill>
                  <a:srgbClr val="FF0000"/>
                </a:solidFill>
              </a:rPr>
              <a:t>destabilization</a:t>
            </a:r>
            <a:r>
              <a:rPr lang="sk-SK" sz="2800" b="1" dirty="0" smtClean="0">
                <a:solidFill>
                  <a:srgbClr val="FF0000"/>
                </a:solidFill>
              </a:rPr>
              <a:t> ...</a:t>
            </a:r>
          </a:p>
          <a:p>
            <a:pPr>
              <a:buNone/>
            </a:pPr>
            <a:endParaRPr lang="sk-SK" sz="800" dirty="0" smtClean="0"/>
          </a:p>
          <a:p>
            <a:pPr>
              <a:buNone/>
            </a:pPr>
            <a:r>
              <a:rPr lang="sk-SK" sz="2600" dirty="0" smtClean="0"/>
              <a:t>				</a:t>
            </a:r>
            <a:r>
              <a:rPr lang="sk-SK" sz="2800" b="1" dirty="0" smtClean="0">
                <a:solidFill>
                  <a:srgbClr val="FF0000"/>
                </a:solidFill>
              </a:rPr>
              <a:t> ... </a:t>
            </a:r>
            <a:r>
              <a:rPr lang="sk-SK" sz="2800" b="1" dirty="0" err="1" smtClean="0">
                <a:solidFill>
                  <a:srgbClr val="FF0000"/>
                </a:solidFill>
              </a:rPr>
              <a:t>martial</a:t>
            </a:r>
            <a:r>
              <a:rPr lang="sk-SK" sz="2800" b="1" dirty="0" smtClean="0">
                <a:solidFill>
                  <a:srgbClr val="FF0000"/>
                </a:solidFill>
              </a:rPr>
              <a:t> </a:t>
            </a:r>
            <a:r>
              <a:rPr lang="sk-SK" sz="2800" b="1" dirty="0" err="1" smtClean="0">
                <a:solidFill>
                  <a:srgbClr val="FF0000"/>
                </a:solidFill>
              </a:rPr>
              <a:t>law</a:t>
            </a:r>
            <a:r>
              <a:rPr lang="sk-SK" sz="2800" b="1" dirty="0" smtClean="0">
                <a:solidFill>
                  <a:srgbClr val="FF0000"/>
                </a:solidFill>
              </a:rPr>
              <a:t> and </a:t>
            </a:r>
            <a:r>
              <a:rPr lang="sk-SK" sz="2800" b="1" dirty="0" err="1" smtClean="0">
                <a:solidFill>
                  <a:srgbClr val="FF0000"/>
                </a:solidFill>
              </a:rPr>
              <a:t>reforms</a:t>
            </a:r>
            <a:r>
              <a:rPr lang="sk-SK" sz="2800" b="1" dirty="0" smtClean="0">
                <a:solidFill>
                  <a:srgbClr val="FF0000"/>
                </a:solidFill>
              </a:rPr>
              <a:t> </a:t>
            </a:r>
            <a:r>
              <a:rPr lang="sk-SK" sz="2800" b="1" dirty="0" err="1" smtClean="0">
                <a:solidFill>
                  <a:srgbClr val="FF0000"/>
                </a:solidFill>
              </a:rPr>
              <a:t>as</a:t>
            </a:r>
            <a:r>
              <a:rPr lang="sk-SK" sz="2800" b="1" dirty="0" smtClean="0">
                <a:solidFill>
                  <a:srgbClr val="FF0000"/>
                </a:solidFill>
              </a:rPr>
              <a:t> </a:t>
            </a:r>
            <a:r>
              <a:rPr lang="sk-SK" sz="2800" b="1" dirty="0" err="1" smtClean="0">
                <a:solidFill>
                  <a:srgbClr val="FF0000"/>
                </a:solidFill>
              </a:rPr>
              <a:t>solutions</a:t>
            </a:r>
            <a:r>
              <a:rPr lang="sk-SK" sz="2800" b="1" dirty="0" smtClean="0">
                <a:solidFill>
                  <a:srgbClr val="FF0000"/>
                </a:solidFill>
                <a:hlinkClick r:id="rId2" action="ppaction://hlinksldjump"/>
              </a:rPr>
              <a:t>?</a:t>
            </a:r>
            <a:endParaRPr lang="sk-SK" sz="2800" b="1" dirty="0">
              <a:solidFill>
                <a:srgbClr val="FF0000"/>
              </a:solidFill>
            </a:endParaRPr>
          </a:p>
        </p:txBody>
      </p:sp>
      <p:sp>
        <p:nvSpPr>
          <p:cNvPr id="4" name="Šípka dolu 3"/>
          <p:cNvSpPr/>
          <p:nvPr/>
        </p:nvSpPr>
        <p:spPr>
          <a:xfrm>
            <a:off x="5220072" y="4725144"/>
            <a:ext cx="72008" cy="216024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ln>
                <a:solidFill>
                  <a:schemeClr val="bg1">
                    <a:lumMod val="65000"/>
                  </a:schemeClr>
                </a:solidFill>
              </a:ln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Šípka nahor 4"/>
          <p:cNvSpPr/>
          <p:nvPr/>
        </p:nvSpPr>
        <p:spPr>
          <a:xfrm>
            <a:off x="4211960" y="4437112"/>
            <a:ext cx="72008" cy="216024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ln>
                <a:solidFill>
                  <a:schemeClr val="bg1">
                    <a:lumMod val="65000"/>
                  </a:schemeClr>
                </a:solidFill>
              </a:ln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Šípka nahor 6"/>
          <p:cNvSpPr/>
          <p:nvPr/>
        </p:nvSpPr>
        <p:spPr>
          <a:xfrm>
            <a:off x="6012160" y="4725144"/>
            <a:ext cx="72008" cy="216024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ln>
                <a:solidFill>
                  <a:schemeClr val="bg1">
                    <a:lumMod val="65000"/>
                  </a:schemeClr>
                </a:solidFill>
              </a:ln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Table </a:t>
            </a:r>
            <a:r>
              <a:rPr lang="sk-SK" sz="2800" dirty="0" smtClean="0"/>
              <a:t>1</a:t>
            </a:r>
            <a:r>
              <a:rPr lang="en-US" sz="2800" dirty="0" smtClean="0"/>
              <a:t>: Chronology of reform measures before 1990</a:t>
            </a:r>
            <a:endParaRPr lang="sk-SK" sz="2800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1163" t="31504" r="14202" b="18227"/>
          <a:stretch>
            <a:fillRect/>
          </a:stretch>
        </p:blipFill>
        <p:spPr bwMode="auto">
          <a:xfrm>
            <a:off x="755576" y="1196752"/>
            <a:ext cx="7560840" cy="4896544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7" name="BlokTextu 6"/>
          <p:cNvSpPr txBox="1"/>
          <p:nvPr/>
        </p:nvSpPr>
        <p:spPr>
          <a:xfrm>
            <a:off x="755576" y="6237313"/>
            <a:ext cx="77048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i="1" dirty="0" err="1" smtClean="0"/>
              <a:t>Source</a:t>
            </a:r>
            <a:r>
              <a:rPr lang="sk-SK" sz="1400" i="1" dirty="0" smtClean="0"/>
              <a:t>:  </a:t>
            </a:r>
            <a:r>
              <a:rPr lang="sk-SK" sz="1400" i="1" dirty="0" err="1" smtClean="0"/>
              <a:t>Kornai</a:t>
            </a:r>
            <a:r>
              <a:rPr lang="sk-SK" sz="1400" i="1" dirty="0" smtClean="0"/>
              <a:t> (1996)</a:t>
            </a:r>
            <a:endParaRPr lang="en-US" sz="1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>
                <a:solidFill>
                  <a:schemeClr val="bg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Economic</a:t>
            </a:r>
            <a:r>
              <a:rPr lang="sk-SK" dirty="0" smtClean="0">
                <a:solidFill>
                  <a:schemeClr val="bg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sk-SK" dirty="0" err="1" smtClean="0">
                <a:solidFill>
                  <a:schemeClr val="bg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situation</a:t>
            </a:r>
            <a:r>
              <a:rPr lang="sk-SK" dirty="0" smtClean="0">
                <a:solidFill>
                  <a:schemeClr val="bg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II.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71338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k-SK" sz="2800" b="1" dirty="0" smtClean="0">
                <a:solidFill>
                  <a:srgbClr val="FF0000"/>
                </a:solidFill>
              </a:rPr>
              <a:t>         No </a:t>
            </a:r>
            <a:r>
              <a:rPr lang="sk-SK" sz="2800" b="1" dirty="0" err="1" smtClean="0">
                <a:solidFill>
                  <a:srgbClr val="FF0000"/>
                </a:solidFill>
              </a:rPr>
              <a:t>impovement</a:t>
            </a:r>
            <a:r>
              <a:rPr lang="sk-SK" sz="2800" b="1" dirty="0" smtClean="0">
                <a:solidFill>
                  <a:srgbClr val="FF0000"/>
                </a:solidFill>
              </a:rPr>
              <a:t> ...</a:t>
            </a:r>
            <a:endParaRPr lang="sk-SK" sz="2600" b="1" dirty="0" smtClean="0">
              <a:solidFill>
                <a:srgbClr val="FF0000"/>
              </a:solidFill>
            </a:endParaRPr>
          </a:p>
          <a:p>
            <a:r>
              <a:rPr lang="sk-SK" sz="2500" dirty="0" err="1" smtClean="0"/>
              <a:t>Another</a:t>
            </a:r>
            <a:r>
              <a:rPr lang="sk-SK" sz="2500" dirty="0" smtClean="0"/>
              <a:t> </a:t>
            </a:r>
            <a:r>
              <a:rPr lang="sk-SK" sz="2500" b="1" dirty="0" err="1" smtClean="0"/>
              <a:t>crisis</a:t>
            </a:r>
            <a:r>
              <a:rPr lang="sk-SK" sz="2500" dirty="0" smtClean="0"/>
              <a:t> (1987) - &gt; </a:t>
            </a:r>
            <a:r>
              <a:rPr lang="sk-SK" sz="2500" dirty="0" err="1" smtClean="0"/>
              <a:t>shortage</a:t>
            </a:r>
            <a:r>
              <a:rPr lang="sk-SK" sz="2500" dirty="0" smtClean="0"/>
              <a:t> </a:t>
            </a:r>
            <a:r>
              <a:rPr lang="sk-SK" sz="2500" dirty="0" err="1" smtClean="0"/>
              <a:t>of</a:t>
            </a:r>
            <a:r>
              <a:rPr lang="sk-SK" sz="2500" dirty="0" smtClean="0"/>
              <a:t> </a:t>
            </a:r>
            <a:r>
              <a:rPr lang="sk-SK" sz="2500" dirty="0" err="1" smtClean="0"/>
              <a:t>consumer</a:t>
            </a:r>
            <a:r>
              <a:rPr lang="sk-SK" sz="2500" dirty="0" smtClean="0"/>
              <a:t> </a:t>
            </a:r>
            <a:r>
              <a:rPr lang="sk-SK" sz="2500" dirty="0" err="1" smtClean="0"/>
              <a:t>goods</a:t>
            </a:r>
            <a:endParaRPr lang="sk-SK" sz="2500" dirty="0" smtClean="0"/>
          </a:p>
          <a:p>
            <a:r>
              <a:rPr lang="sk-SK" sz="2500" dirty="0" err="1" smtClean="0"/>
              <a:t>Partial</a:t>
            </a:r>
            <a:r>
              <a:rPr lang="sk-SK" sz="2500" dirty="0" smtClean="0"/>
              <a:t> </a:t>
            </a:r>
            <a:r>
              <a:rPr lang="sk-SK" sz="2500" dirty="0" err="1" smtClean="0"/>
              <a:t>price</a:t>
            </a:r>
            <a:r>
              <a:rPr lang="sk-SK" sz="2500" dirty="0" smtClean="0"/>
              <a:t> </a:t>
            </a:r>
            <a:r>
              <a:rPr lang="sk-SK" sz="2500" dirty="0" err="1" smtClean="0"/>
              <a:t>liberalization</a:t>
            </a:r>
            <a:r>
              <a:rPr lang="sk-SK" sz="2500" dirty="0" smtClean="0"/>
              <a:t> -&gt;  </a:t>
            </a:r>
            <a:r>
              <a:rPr lang="sk-SK" sz="2500" b="1" dirty="0" err="1" smtClean="0"/>
              <a:t>hyperinflation</a:t>
            </a:r>
            <a:r>
              <a:rPr lang="sk-SK" sz="2500" dirty="0" smtClean="0"/>
              <a:t> </a:t>
            </a:r>
          </a:p>
          <a:p>
            <a:r>
              <a:rPr lang="sk-SK" sz="2500" b="1" dirty="0" err="1" smtClean="0"/>
              <a:t>Chaotic</a:t>
            </a:r>
            <a:r>
              <a:rPr lang="sk-SK" sz="2500" b="1" dirty="0" smtClean="0"/>
              <a:t> </a:t>
            </a:r>
            <a:r>
              <a:rPr lang="sk-SK" sz="2500" b="1" dirty="0" err="1" smtClean="0"/>
              <a:t>economic</a:t>
            </a:r>
            <a:r>
              <a:rPr lang="sk-SK" sz="2500" b="1" dirty="0" smtClean="0"/>
              <a:t> </a:t>
            </a:r>
            <a:r>
              <a:rPr lang="sk-SK" sz="2500" b="1" dirty="0" err="1" smtClean="0"/>
              <a:t>policy</a:t>
            </a:r>
            <a:r>
              <a:rPr lang="sk-SK" sz="2500" b="1" dirty="0" smtClean="0"/>
              <a:t> </a:t>
            </a:r>
            <a:r>
              <a:rPr lang="sk-SK" sz="2500" dirty="0" smtClean="0"/>
              <a:t>and </a:t>
            </a:r>
            <a:r>
              <a:rPr lang="sk-SK" sz="2500" b="1" dirty="0" err="1" smtClean="0"/>
              <a:t>economic</a:t>
            </a:r>
            <a:r>
              <a:rPr lang="sk-SK" sz="2500" b="1" dirty="0" smtClean="0"/>
              <a:t> </a:t>
            </a:r>
            <a:r>
              <a:rPr lang="sk-SK" sz="2500" b="1" dirty="0" err="1" smtClean="0"/>
              <a:t>distortions</a:t>
            </a:r>
            <a:endParaRPr lang="sk-SK" sz="2500" b="1" dirty="0" smtClean="0"/>
          </a:p>
          <a:p>
            <a:endParaRPr lang="sk-SK" sz="1000" b="1" dirty="0" smtClean="0"/>
          </a:p>
          <a:p>
            <a:pPr>
              <a:buNone/>
            </a:pPr>
            <a:r>
              <a:rPr lang="sk-SK" sz="2500" b="1" dirty="0" smtClean="0">
                <a:solidFill>
                  <a:srgbClr val="FF0000"/>
                </a:solidFill>
              </a:rPr>
              <a:t>          </a:t>
            </a:r>
            <a:r>
              <a:rPr lang="sk-SK" sz="2500" b="1" dirty="0" err="1" smtClean="0">
                <a:solidFill>
                  <a:srgbClr val="FF0000"/>
                </a:solidFill>
              </a:rPr>
              <a:t>Problems</a:t>
            </a:r>
            <a:r>
              <a:rPr lang="sk-SK" sz="2500" b="1" dirty="0" smtClean="0">
                <a:solidFill>
                  <a:srgbClr val="FF0000"/>
                </a:solidFill>
              </a:rPr>
              <a:t> </a:t>
            </a:r>
            <a:r>
              <a:rPr lang="sk-SK" sz="2500" b="1" dirty="0" err="1" smtClean="0">
                <a:solidFill>
                  <a:srgbClr val="FF0000"/>
                </a:solidFill>
              </a:rPr>
              <a:t>with</a:t>
            </a:r>
            <a:r>
              <a:rPr lang="sk-SK" sz="2500" b="1" dirty="0" smtClean="0">
                <a:solidFill>
                  <a:srgbClr val="FF0000"/>
                </a:solidFill>
              </a:rPr>
              <a:t>  ...</a:t>
            </a:r>
          </a:p>
          <a:p>
            <a:r>
              <a:rPr lang="sk-SK" sz="2500" dirty="0" err="1" smtClean="0"/>
              <a:t>Polish</a:t>
            </a:r>
            <a:r>
              <a:rPr lang="sk-SK" sz="2500" dirty="0" smtClean="0"/>
              <a:t> </a:t>
            </a:r>
            <a:r>
              <a:rPr lang="sk-SK" sz="2500" b="1" dirty="0" err="1" smtClean="0"/>
              <a:t>self-managed</a:t>
            </a:r>
            <a:r>
              <a:rPr lang="sk-SK" sz="2500" b="1" dirty="0" smtClean="0"/>
              <a:t> </a:t>
            </a:r>
            <a:r>
              <a:rPr lang="sk-SK" sz="2500" b="1" dirty="0" err="1" smtClean="0"/>
              <a:t>socialism</a:t>
            </a:r>
            <a:endParaRPr lang="sk-SK" sz="2500" b="1" dirty="0" smtClean="0"/>
          </a:p>
          <a:p>
            <a:r>
              <a:rPr lang="sk-SK" sz="2500" dirty="0" smtClean="0"/>
              <a:t>Overal </a:t>
            </a:r>
            <a:r>
              <a:rPr lang="sk-SK" sz="2500" b="1" dirty="0" err="1" smtClean="0"/>
              <a:t>ownership</a:t>
            </a:r>
            <a:r>
              <a:rPr lang="sk-SK" sz="2500" b="1" dirty="0" smtClean="0"/>
              <a:t> </a:t>
            </a:r>
            <a:r>
              <a:rPr lang="sk-SK" sz="2500" b="1" dirty="0" err="1" smtClean="0"/>
              <a:t>structure</a:t>
            </a:r>
            <a:endParaRPr lang="sk-SK" sz="2500" b="1" dirty="0" smtClean="0"/>
          </a:p>
          <a:p>
            <a:r>
              <a:rPr lang="sk-SK" sz="2500" b="1" dirty="0" err="1" smtClean="0"/>
              <a:t>Structure</a:t>
            </a:r>
            <a:r>
              <a:rPr lang="sk-SK" sz="2500" b="1" dirty="0" smtClean="0"/>
              <a:t> </a:t>
            </a:r>
            <a:r>
              <a:rPr lang="sk-SK" sz="2500" b="1" dirty="0" err="1" smtClean="0"/>
              <a:t>of</a:t>
            </a:r>
            <a:r>
              <a:rPr lang="sk-SK" sz="2500" b="1" dirty="0" smtClean="0"/>
              <a:t> </a:t>
            </a:r>
            <a:r>
              <a:rPr lang="sk-SK" sz="2500" b="1" dirty="0" err="1" smtClean="0"/>
              <a:t>the</a:t>
            </a:r>
            <a:r>
              <a:rPr lang="sk-SK" sz="2500" b="1" dirty="0" smtClean="0"/>
              <a:t> </a:t>
            </a:r>
            <a:r>
              <a:rPr lang="sk-SK" sz="2500" b="1" dirty="0" err="1" smtClean="0"/>
              <a:t>economy</a:t>
            </a:r>
            <a:endParaRPr lang="sk-SK" sz="2500" b="1" dirty="0" smtClean="0"/>
          </a:p>
          <a:p>
            <a:r>
              <a:rPr lang="sk-SK" sz="2500" dirty="0" err="1" smtClean="0"/>
              <a:t>Development</a:t>
            </a:r>
            <a:r>
              <a:rPr lang="sk-SK" sz="2500" dirty="0" smtClean="0"/>
              <a:t> </a:t>
            </a:r>
            <a:r>
              <a:rPr lang="sk-SK" sz="2500" dirty="0" err="1" smtClean="0"/>
              <a:t>of</a:t>
            </a:r>
            <a:r>
              <a:rPr lang="sk-SK" sz="2500" dirty="0" smtClean="0"/>
              <a:t> </a:t>
            </a:r>
            <a:r>
              <a:rPr lang="sk-SK" sz="2500" dirty="0" err="1" smtClean="0"/>
              <a:t>main</a:t>
            </a:r>
            <a:r>
              <a:rPr lang="sk-SK" sz="2500" dirty="0" smtClean="0"/>
              <a:t> </a:t>
            </a:r>
            <a:r>
              <a:rPr lang="sk-SK" sz="2500" b="1" dirty="0" err="1" smtClean="0"/>
              <a:t>indicators</a:t>
            </a:r>
            <a:endParaRPr lang="sk-SK" sz="2500" b="1" dirty="0" smtClean="0"/>
          </a:p>
          <a:p>
            <a:pPr>
              <a:buNone/>
            </a:pPr>
            <a:endParaRPr lang="sk-SK" sz="2500" b="1" dirty="0" smtClean="0"/>
          </a:p>
          <a:p>
            <a:endParaRPr lang="sk-SK" sz="2600" dirty="0" smtClean="0"/>
          </a:p>
          <a:p>
            <a:endParaRPr lang="sk-SK" sz="2600" b="1" dirty="0"/>
          </a:p>
        </p:txBody>
      </p:sp>
      <p:sp>
        <p:nvSpPr>
          <p:cNvPr id="9" name="Šípka doprava 8"/>
          <p:cNvSpPr/>
          <p:nvPr/>
        </p:nvSpPr>
        <p:spPr>
          <a:xfrm>
            <a:off x="611560" y="1772816"/>
            <a:ext cx="432048" cy="14401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" name="Šípka doprava 10"/>
          <p:cNvSpPr/>
          <p:nvPr/>
        </p:nvSpPr>
        <p:spPr>
          <a:xfrm>
            <a:off x="611560" y="3789040"/>
            <a:ext cx="432048" cy="14401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683</TotalTime>
  <Words>1922</Words>
  <Application>Microsoft Office PowerPoint</Application>
  <PresentationFormat>Předvádění na obrazovce (4:3)</PresentationFormat>
  <Paragraphs>317</Paragraphs>
  <Slides>49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49</vt:i4>
      </vt:variant>
    </vt:vector>
  </HeadingPairs>
  <TitlesOfParts>
    <vt:vector size="50" baseType="lpstr">
      <vt:lpstr>Motiv sady Office</vt:lpstr>
      <vt:lpstr>Transformation in Poland</vt:lpstr>
      <vt:lpstr>Contents</vt:lpstr>
      <vt:lpstr>Development DURING THE COMMUNIST REGIME</vt:lpstr>
      <vt:lpstr>Insight to long-run political development</vt:lpstr>
      <vt:lpstr>Prezentace aplikace PowerPoint</vt:lpstr>
      <vt:lpstr>Chart 1: Emigration, Immigration and net migration in Poland in 1966-2008</vt:lpstr>
      <vt:lpstr>Economic situation I.</vt:lpstr>
      <vt:lpstr>Table 1: Chronology of reform measures before 1990</vt:lpstr>
      <vt:lpstr>Economic situation II.</vt:lpstr>
      <vt:lpstr>Self-management socialism</vt:lpstr>
      <vt:lpstr>Structure of the economy</vt:lpstr>
      <vt:lpstr>Table 2: Exchange rates to American dollar (averages in units of national currency)</vt:lpstr>
      <vt:lpstr>Chart 2: Economic growth and long run trend (by HP  filter) in Poland 1950–1989 (in %) </vt:lpstr>
      <vt:lpstr>Chart 3: Current account balance % of GDP</vt:lpstr>
      <vt:lpstr>Contents</vt:lpstr>
      <vt:lpstr>Political Development</vt:lpstr>
      <vt:lpstr>Political development I.</vt:lpstr>
      <vt:lpstr>Political development II.</vt:lpstr>
      <vt:lpstr>Contents</vt:lpstr>
      <vt:lpstr>Transformation Period</vt:lpstr>
      <vt:lpstr>Economic reforms after 1990 I. </vt:lpstr>
      <vt:lpstr>Economic reforms after 1990 II. </vt:lpstr>
      <vt:lpstr>Chart 4: Nominal and real exchange rate in Central  Europe</vt:lpstr>
      <vt:lpstr>Table 5: Development of Gini coefficient 1994-2004</vt:lpstr>
      <vt:lpstr>GDP per person 1990=100</vt:lpstr>
      <vt:lpstr>Economic reforms after 1990 III. </vt:lpstr>
      <vt:lpstr>Table 9: General government balance as % of GDP (1990-2000)</vt:lpstr>
      <vt:lpstr>Chart 5: Public debt, % GDP</vt:lpstr>
      <vt:lpstr>Chart 6: Inflation and inflation targeting in Poland 1998-2003</vt:lpstr>
      <vt:lpstr>Privatisation</vt:lpstr>
      <vt:lpstr>Table 11: Employee Ownership Resulting from Privatisation in 1994</vt:lpstr>
      <vt:lpstr>Development in banking sector</vt:lpstr>
      <vt:lpstr>Table 13: Financial sectors in European countries in 2002</vt:lpstr>
      <vt:lpstr>Contents</vt:lpstr>
      <vt:lpstr>Economic results</vt:lpstr>
      <vt:lpstr>Chart 8: Economic growth and long run trend (by HP filter) in Poland 1990-2008 (in %) </vt:lpstr>
      <vt:lpstr>Chart 7: Cumulated GDP (1989=100)</vt:lpstr>
      <vt:lpstr>Table 15: Real wages in Eastern Europe, the bottom and situation in 2005 in comparison to the pre-transformation year</vt:lpstr>
      <vt:lpstr>Table 18: Employment by sectors (% of total employment)</vt:lpstr>
      <vt:lpstr>Chart 9: Development of unemployment in Poland, Hungary and the Czech Republic between 1990 and 2006 (in %) </vt:lpstr>
      <vt:lpstr>Chart 10: Labour participation rate, total (% of total population ages 15+) </vt:lpstr>
      <vt:lpstr>Table 19: Development of consumers prices annual average (%)</vt:lpstr>
      <vt:lpstr>Comparison of inflation in the CR, selected transition economies (1989 = 100)</vt:lpstr>
      <vt:lpstr>Table 21: The main Polish trading partners 1929-2004 and their share in Polish trade (in %)</vt:lpstr>
      <vt:lpstr>Chart 11: Trade openness (exports plus imports to GDP in %) in Poland, Hungary and the Czech Republic </vt:lpstr>
      <vt:lpstr>Table 23: The share of the current account balance to GDP between 1990 and 2004 (in %)</vt:lpstr>
      <vt:lpstr>Table 24: Cumulative inflows of FDI in absolute terms and per capita in Eastern Europe 1989-2004</vt:lpstr>
      <vt:lpstr>Conclusions</vt:lpstr>
      <vt:lpstr>Thank you for attention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Libor</dc:creator>
  <cp:lastModifiedBy>Libor</cp:lastModifiedBy>
  <cp:revision>87</cp:revision>
  <dcterms:created xsi:type="dcterms:W3CDTF">2014-11-15T10:39:03Z</dcterms:created>
  <dcterms:modified xsi:type="dcterms:W3CDTF">2015-05-05T05:51:43Z</dcterms:modified>
</cp:coreProperties>
</file>