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3" r:id="rId3"/>
    <p:sldId id="301" r:id="rId4"/>
    <p:sldId id="302" r:id="rId5"/>
    <p:sldId id="257" r:id="rId6"/>
    <p:sldId id="303" r:id="rId7"/>
    <p:sldId id="258" r:id="rId8"/>
    <p:sldId id="259" r:id="rId9"/>
    <p:sldId id="304" r:id="rId10"/>
    <p:sldId id="260" r:id="rId11"/>
    <p:sldId id="294" r:id="rId12"/>
    <p:sldId id="305" r:id="rId13"/>
    <p:sldId id="306" r:id="rId14"/>
    <p:sldId id="295" r:id="rId15"/>
    <p:sldId id="307" r:id="rId16"/>
    <p:sldId id="289" r:id="rId17"/>
    <p:sldId id="290" r:id="rId18"/>
    <p:sldId id="308" r:id="rId19"/>
    <p:sldId id="296" r:id="rId20"/>
    <p:sldId id="309" r:id="rId21"/>
    <p:sldId id="310" r:id="rId22"/>
    <p:sldId id="261" r:id="rId23"/>
    <p:sldId id="262" r:id="rId24"/>
    <p:sldId id="311" r:id="rId25"/>
    <p:sldId id="263" r:id="rId26"/>
    <p:sldId id="264" r:id="rId27"/>
    <p:sldId id="312" r:id="rId28"/>
    <p:sldId id="265" r:id="rId29"/>
    <p:sldId id="313" r:id="rId30"/>
    <p:sldId id="266" r:id="rId31"/>
    <p:sldId id="267" r:id="rId32"/>
    <p:sldId id="268" r:id="rId33"/>
    <p:sldId id="314" r:id="rId34"/>
    <p:sldId id="297" r:id="rId35"/>
    <p:sldId id="270" r:id="rId36"/>
    <p:sldId id="271" r:id="rId37"/>
    <p:sldId id="272" r:id="rId38"/>
    <p:sldId id="298" r:id="rId39"/>
    <p:sldId id="274" r:id="rId40"/>
    <p:sldId id="275" r:id="rId41"/>
    <p:sldId id="276" r:id="rId42"/>
    <p:sldId id="299" r:id="rId43"/>
    <p:sldId id="277" r:id="rId44"/>
    <p:sldId id="278" r:id="rId45"/>
    <p:sldId id="279" r:id="rId46"/>
    <p:sldId id="281" r:id="rId47"/>
    <p:sldId id="282" r:id="rId48"/>
    <p:sldId id="283" r:id="rId49"/>
    <p:sldId id="284" r:id="rId50"/>
    <p:sldId id="285" r:id="rId51"/>
    <p:sldId id="286" r:id="rId52"/>
    <p:sldId id="287" r:id="rId53"/>
    <p:sldId id="292" r:id="rId54"/>
    <p:sldId id="300" r:id="rId5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96" y="-12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7D932B4B-11CA-4575-9D9D-58D4204EEDAC}" type="datetimeFigureOut">
              <a:rPr lang="cs-CZ" smtClean="0"/>
              <a:pPr/>
              <a:t>13.5.2015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548A1CC-3E79-400B-9B58-B51CB674271C}"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D932B4B-11CA-4575-9D9D-58D4204EEDAC}" type="datetimeFigureOut">
              <a:rPr lang="cs-CZ" smtClean="0"/>
              <a:pPr/>
              <a:t>13.5.2015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548A1CC-3E79-400B-9B58-B51CB674271C}"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D932B4B-11CA-4575-9D9D-58D4204EEDAC}" type="datetimeFigureOut">
              <a:rPr lang="cs-CZ" smtClean="0"/>
              <a:pPr/>
              <a:t>13.5.2015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548A1CC-3E79-400B-9B58-B51CB674271C}"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D932B4B-11CA-4575-9D9D-58D4204EEDAC}" type="datetimeFigureOut">
              <a:rPr lang="cs-CZ" smtClean="0"/>
              <a:pPr/>
              <a:t>13.5.2015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548A1CC-3E79-400B-9B58-B51CB674271C}"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7D932B4B-11CA-4575-9D9D-58D4204EEDAC}" type="datetimeFigureOut">
              <a:rPr lang="cs-CZ" smtClean="0"/>
              <a:pPr/>
              <a:t>13.5.2015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548A1CC-3E79-400B-9B58-B51CB674271C}"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D932B4B-11CA-4575-9D9D-58D4204EEDAC}" type="datetimeFigureOut">
              <a:rPr lang="cs-CZ" smtClean="0"/>
              <a:pPr/>
              <a:t>13.5.2015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548A1CC-3E79-400B-9B58-B51CB674271C}"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D932B4B-11CA-4575-9D9D-58D4204EEDAC}" type="datetimeFigureOut">
              <a:rPr lang="cs-CZ" smtClean="0"/>
              <a:pPr/>
              <a:t>13.5.2015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548A1CC-3E79-400B-9B58-B51CB674271C}"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7D932B4B-11CA-4575-9D9D-58D4204EEDAC}" type="datetimeFigureOut">
              <a:rPr lang="cs-CZ" smtClean="0"/>
              <a:pPr/>
              <a:t>13.5.2015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548A1CC-3E79-400B-9B58-B51CB674271C}"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D932B4B-11CA-4575-9D9D-58D4204EEDAC}" type="datetimeFigureOut">
              <a:rPr lang="cs-CZ" smtClean="0"/>
              <a:pPr/>
              <a:t>13.5.2015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548A1CC-3E79-400B-9B58-B51CB674271C}"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D932B4B-11CA-4575-9D9D-58D4204EEDAC}" type="datetimeFigureOut">
              <a:rPr lang="cs-CZ" smtClean="0"/>
              <a:pPr/>
              <a:t>13.5.2015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548A1CC-3E79-400B-9B58-B51CB674271C}"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D932B4B-11CA-4575-9D9D-58D4204EEDAC}" type="datetimeFigureOut">
              <a:rPr lang="cs-CZ" smtClean="0"/>
              <a:pPr/>
              <a:t>13.5.2015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548A1CC-3E79-400B-9B58-B51CB674271C}"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932B4B-11CA-4575-9D9D-58D4204EEDAC}" type="datetimeFigureOut">
              <a:rPr lang="cs-CZ" smtClean="0"/>
              <a:pPr/>
              <a:t>13.5.2015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48A1CC-3E79-400B-9B58-B51CB674271C}"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Transformation</a:t>
            </a:r>
            <a:r>
              <a:rPr lang="cs-CZ" dirty="0" smtClean="0"/>
              <a:t> in </a:t>
            </a:r>
            <a:r>
              <a:rPr lang="cs-CZ" dirty="0" err="1" smtClean="0"/>
              <a:t>Slovenia</a:t>
            </a:r>
            <a:endParaRPr lang="cs-CZ" dirty="0"/>
          </a:p>
        </p:txBody>
      </p:sp>
      <p:sp>
        <p:nvSpPr>
          <p:cNvPr id="3" name="Podnadpis 2"/>
          <p:cNvSpPr>
            <a:spLocks noGrp="1"/>
          </p:cNvSpPr>
          <p:nvPr>
            <p:ph type="subTitle" idx="1"/>
          </p:nvPr>
        </p:nvSpPr>
        <p:spPr/>
        <p:txBody>
          <a:bodyPr/>
          <a:lstStyle/>
          <a:p>
            <a:endParaRPr lang="cs-CZ"/>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sz="3600" dirty="0"/>
              <a:t>Share of import value (percent) 1986-96</a:t>
            </a:r>
            <a:endParaRPr lang="cs-CZ" sz="3600" dirty="0"/>
          </a:p>
        </p:txBody>
      </p:sp>
      <p:sp>
        <p:nvSpPr>
          <p:cNvPr id="3" name="Zástupný symbol pro obsah 2"/>
          <p:cNvSpPr>
            <a:spLocks noGrp="1"/>
          </p:cNvSpPr>
          <p:nvPr>
            <p:ph idx="1"/>
          </p:nvPr>
        </p:nvSpPr>
        <p:spPr/>
        <p:txBody>
          <a:bodyPr/>
          <a:lstStyle/>
          <a:p>
            <a:endParaRPr lang="cs-CZ"/>
          </a:p>
        </p:txBody>
      </p:sp>
      <p:pic>
        <p:nvPicPr>
          <p:cNvPr id="2050" name="Picture 2"/>
          <p:cNvPicPr>
            <a:picLocks noChangeAspect="1" noChangeArrowheads="1"/>
          </p:cNvPicPr>
          <p:nvPr/>
        </p:nvPicPr>
        <p:blipFill>
          <a:blip r:embed="rId2" cstate="print"/>
          <a:srcRect/>
          <a:stretch>
            <a:fillRect/>
          </a:stretch>
        </p:blipFill>
        <p:spPr bwMode="auto">
          <a:xfrm>
            <a:off x="539552" y="2276872"/>
            <a:ext cx="9955615" cy="1842244"/>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Contensts</a:t>
            </a:r>
            <a:r>
              <a:rPr lang="cs-CZ" dirty="0" smtClean="0"/>
              <a:t> </a:t>
            </a:r>
            <a:endParaRPr lang="cs-CZ" dirty="0"/>
          </a:p>
        </p:txBody>
      </p:sp>
      <p:sp>
        <p:nvSpPr>
          <p:cNvPr id="3" name="Zástupný symbol pro obsah 2"/>
          <p:cNvSpPr>
            <a:spLocks noGrp="1"/>
          </p:cNvSpPr>
          <p:nvPr>
            <p:ph idx="1"/>
          </p:nvPr>
        </p:nvSpPr>
        <p:spPr/>
        <p:txBody>
          <a:bodyPr>
            <a:normAutofit lnSpcReduction="10000"/>
          </a:bodyPr>
          <a:lstStyle/>
          <a:p>
            <a:r>
              <a:rPr lang="cs-CZ" dirty="0" err="1" smtClean="0"/>
              <a:t>Situation</a:t>
            </a:r>
            <a:r>
              <a:rPr lang="cs-CZ" dirty="0" smtClean="0"/>
              <a:t> </a:t>
            </a:r>
            <a:r>
              <a:rPr lang="cs-CZ" dirty="0" err="1" smtClean="0"/>
              <a:t>during</a:t>
            </a:r>
            <a:r>
              <a:rPr lang="cs-CZ" dirty="0" smtClean="0"/>
              <a:t> CPE period</a:t>
            </a:r>
          </a:p>
          <a:p>
            <a:r>
              <a:rPr lang="cs-CZ" dirty="0" err="1" smtClean="0"/>
              <a:t>Political</a:t>
            </a:r>
            <a:r>
              <a:rPr lang="cs-CZ" dirty="0" smtClean="0"/>
              <a:t> </a:t>
            </a:r>
            <a:r>
              <a:rPr lang="cs-CZ" dirty="0" err="1" smtClean="0"/>
              <a:t>Development</a:t>
            </a:r>
            <a:endParaRPr lang="cs-CZ" dirty="0" smtClean="0"/>
          </a:p>
          <a:p>
            <a:r>
              <a:rPr lang="cs-CZ" dirty="0" err="1" smtClean="0"/>
              <a:t>Gradualism</a:t>
            </a:r>
            <a:endParaRPr lang="cs-CZ" dirty="0" smtClean="0"/>
          </a:p>
          <a:p>
            <a:r>
              <a:rPr lang="cs-CZ" dirty="0" err="1" smtClean="0"/>
              <a:t>Development</a:t>
            </a:r>
            <a:r>
              <a:rPr lang="cs-CZ" dirty="0" smtClean="0"/>
              <a:t> </a:t>
            </a:r>
            <a:r>
              <a:rPr lang="cs-CZ" dirty="0" err="1" smtClean="0"/>
              <a:t>of</a:t>
            </a:r>
            <a:r>
              <a:rPr lang="cs-CZ" dirty="0" smtClean="0"/>
              <a:t> </a:t>
            </a:r>
            <a:r>
              <a:rPr lang="cs-CZ" dirty="0" err="1" smtClean="0"/>
              <a:t>Economic</a:t>
            </a:r>
            <a:r>
              <a:rPr lang="cs-CZ" dirty="0" smtClean="0"/>
              <a:t> </a:t>
            </a:r>
            <a:r>
              <a:rPr lang="cs-CZ" dirty="0" err="1" smtClean="0"/>
              <a:t>Policy</a:t>
            </a:r>
            <a:endParaRPr lang="cs-CZ" dirty="0" smtClean="0"/>
          </a:p>
          <a:p>
            <a:r>
              <a:rPr lang="cs-CZ" dirty="0" err="1" smtClean="0"/>
              <a:t>Privatization</a:t>
            </a:r>
            <a:endParaRPr lang="cs-CZ" dirty="0" smtClean="0"/>
          </a:p>
          <a:p>
            <a:r>
              <a:rPr lang="cs-CZ" dirty="0" err="1" smtClean="0"/>
              <a:t>Banks</a:t>
            </a:r>
            <a:endParaRPr lang="cs-CZ" dirty="0" smtClean="0"/>
          </a:p>
          <a:p>
            <a:r>
              <a:rPr lang="cs-CZ" dirty="0" err="1" smtClean="0"/>
              <a:t>Main</a:t>
            </a:r>
            <a:r>
              <a:rPr lang="cs-CZ" dirty="0" smtClean="0"/>
              <a:t> </a:t>
            </a:r>
            <a:r>
              <a:rPr lang="cs-CZ" dirty="0" err="1" smtClean="0"/>
              <a:t>Economic</a:t>
            </a:r>
            <a:r>
              <a:rPr lang="cs-CZ" dirty="0" smtClean="0"/>
              <a:t> </a:t>
            </a:r>
            <a:r>
              <a:rPr lang="cs-CZ" dirty="0" err="1" smtClean="0"/>
              <a:t>Indicators</a:t>
            </a:r>
            <a:endParaRPr lang="cs-CZ" dirty="0" smtClean="0"/>
          </a:p>
          <a:p>
            <a:r>
              <a:rPr lang="cs-CZ" dirty="0" err="1" smtClean="0"/>
              <a:t>Conclusions</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Political</a:t>
            </a:r>
            <a:r>
              <a:rPr lang="cs-CZ" dirty="0" smtClean="0"/>
              <a:t> </a:t>
            </a:r>
            <a:r>
              <a:rPr lang="cs-CZ" dirty="0" err="1" smtClean="0"/>
              <a:t>development</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1990 </a:t>
            </a:r>
            <a:r>
              <a:rPr lang="cs-CZ" dirty="0" err="1" smtClean="0"/>
              <a:t>centrifugal</a:t>
            </a:r>
            <a:r>
              <a:rPr lang="cs-CZ" dirty="0" smtClean="0"/>
              <a:t> </a:t>
            </a:r>
            <a:r>
              <a:rPr lang="cs-CZ" dirty="0" err="1" smtClean="0"/>
              <a:t>tendencies</a:t>
            </a:r>
            <a:endParaRPr lang="cs-CZ" dirty="0" smtClean="0"/>
          </a:p>
          <a:p>
            <a:r>
              <a:rPr lang="cs-CZ" dirty="0" smtClean="0"/>
              <a:t>12/1990 referendum – 90% </a:t>
            </a:r>
            <a:r>
              <a:rPr lang="cs-CZ" dirty="0" err="1" smtClean="0"/>
              <a:t>for</a:t>
            </a:r>
            <a:r>
              <a:rPr lang="cs-CZ" dirty="0" smtClean="0"/>
              <a:t> </a:t>
            </a:r>
            <a:r>
              <a:rPr lang="cs-CZ" dirty="0" err="1" smtClean="0"/>
              <a:t>independence</a:t>
            </a:r>
            <a:endParaRPr lang="cs-CZ" dirty="0" smtClean="0"/>
          </a:p>
          <a:p>
            <a:r>
              <a:rPr lang="cs-CZ" dirty="0" smtClean="0"/>
              <a:t>6/1991 </a:t>
            </a:r>
            <a:r>
              <a:rPr lang="cs-CZ" dirty="0" err="1" smtClean="0"/>
              <a:t>declared</a:t>
            </a:r>
            <a:r>
              <a:rPr lang="cs-CZ" dirty="0" smtClean="0"/>
              <a:t> </a:t>
            </a:r>
            <a:r>
              <a:rPr lang="cs-CZ" dirty="0" err="1" smtClean="0"/>
              <a:t>independence</a:t>
            </a:r>
            <a:endParaRPr lang="cs-CZ" dirty="0" smtClean="0"/>
          </a:p>
          <a:p>
            <a:pPr lvl="1"/>
            <a:r>
              <a:rPr lang="cs-CZ" dirty="0" smtClean="0"/>
              <a:t>YUG </a:t>
            </a:r>
            <a:r>
              <a:rPr lang="cs-CZ" dirty="0" err="1" smtClean="0"/>
              <a:t>army</a:t>
            </a:r>
            <a:r>
              <a:rPr lang="cs-CZ" dirty="0" smtClean="0"/>
              <a:t> </a:t>
            </a:r>
            <a:r>
              <a:rPr lang="cs-CZ" dirty="0" err="1" smtClean="0"/>
              <a:t>attacked</a:t>
            </a:r>
            <a:endParaRPr lang="cs-CZ" dirty="0" smtClean="0"/>
          </a:p>
          <a:p>
            <a:pPr lvl="1"/>
            <a:r>
              <a:rPr lang="cs-CZ" dirty="0" smtClean="0"/>
              <a:t>10 </a:t>
            </a:r>
            <a:r>
              <a:rPr lang="cs-CZ" dirty="0" err="1" smtClean="0"/>
              <a:t>days</a:t>
            </a:r>
            <a:endParaRPr lang="cs-CZ" dirty="0" smtClean="0"/>
          </a:p>
          <a:p>
            <a:pPr lvl="1"/>
            <a:r>
              <a:rPr lang="cs-CZ" dirty="0" err="1" smtClean="0"/>
              <a:t>postponing</a:t>
            </a:r>
            <a:r>
              <a:rPr lang="cs-CZ" dirty="0" smtClean="0"/>
              <a:t> </a:t>
            </a:r>
            <a:r>
              <a:rPr lang="cs-CZ" dirty="0" err="1" smtClean="0"/>
              <a:t>independence</a:t>
            </a:r>
            <a:endParaRPr lang="cs-CZ" dirty="0" smtClean="0"/>
          </a:p>
          <a:p>
            <a:r>
              <a:rPr lang="cs-CZ" dirty="0" smtClean="0"/>
              <a:t>1/1992 </a:t>
            </a:r>
            <a:r>
              <a:rPr lang="cs-CZ" dirty="0" err="1" smtClean="0"/>
              <a:t>independence</a:t>
            </a:r>
            <a:endParaRPr lang="cs-CZ" dirty="0" smtClean="0"/>
          </a:p>
          <a:p>
            <a:r>
              <a:rPr lang="cs-CZ" dirty="0" err="1" smtClean="0"/>
              <a:t>till</a:t>
            </a:r>
            <a:r>
              <a:rPr lang="cs-CZ" dirty="0" smtClean="0"/>
              <a:t> 1995 </a:t>
            </a:r>
            <a:r>
              <a:rPr lang="cs-CZ" dirty="0" err="1" smtClean="0"/>
              <a:t>war</a:t>
            </a:r>
            <a:r>
              <a:rPr lang="cs-CZ" dirty="0" smtClean="0"/>
              <a:t> in ex-</a:t>
            </a:r>
            <a:r>
              <a:rPr lang="cs-CZ" dirty="0" err="1" smtClean="0"/>
              <a:t>Yugoslavia</a:t>
            </a:r>
            <a:endParaRPr lang="cs-CZ" dirty="0" smtClean="0"/>
          </a:p>
          <a:p>
            <a:r>
              <a:rPr lang="cs-CZ" dirty="0" smtClean="0"/>
              <a:t>1993 IMF, 1994 GATT, 1995 WTO, CEFTA 1996</a:t>
            </a:r>
          </a:p>
          <a:p>
            <a:r>
              <a:rPr lang="cs-CZ" dirty="0" smtClean="0"/>
              <a:t>2004 EU </a:t>
            </a:r>
            <a:r>
              <a:rPr lang="cs-CZ" dirty="0" err="1" smtClean="0"/>
              <a:t>and</a:t>
            </a:r>
            <a:r>
              <a:rPr lang="cs-CZ" dirty="0" smtClean="0"/>
              <a:t> NATO</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Political</a:t>
            </a:r>
            <a:r>
              <a:rPr lang="cs-CZ" dirty="0" smtClean="0"/>
              <a:t> </a:t>
            </a:r>
            <a:r>
              <a:rPr lang="cs-CZ" dirty="0" err="1" smtClean="0"/>
              <a:t>development</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1990 </a:t>
            </a:r>
            <a:r>
              <a:rPr lang="cs-CZ" dirty="0" err="1" smtClean="0"/>
              <a:t>Communist</a:t>
            </a:r>
            <a:r>
              <a:rPr lang="cs-CZ" dirty="0" smtClean="0"/>
              <a:t> party </a:t>
            </a:r>
            <a:r>
              <a:rPr lang="cs-CZ" dirty="0" err="1" smtClean="0"/>
              <a:t>gave</a:t>
            </a:r>
            <a:r>
              <a:rPr lang="cs-CZ" dirty="0" smtClean="0"/>
              <a:t> </a:t>
            </a:r>
            <a:r>
              <a:rPr lang="cs-CZ" dirty="0" err="1" smtClean="0"/>
              <a:t>up</a:t>
            </a:r>
            <a:r>
              <a:rPr lang="cs-CZ" dirty="0" smtClean="0"/>
              <a:t> </a:t>
            </a:r>
            <a:r>
              <a:rPr lang="cs-CZ" dirty="0" err="1" smtClean="0"/>
              <a:t>its</a:t>
            </a:r>
            <a:r>
              <a:rPr lang="cs-CZ" dirty="0" smtClean="0"/>
              <a:t> </a:t>
            </a:r>
            <a:r>
              <a:rPr lang="cs-CZ" dirty="0" err="1" smtClean="0"/>
              <a:t>leading</a:t>
            </a:r>
            <a:r>
              <a:rPr lang="cs-CZ" dirty="0" smtClean="0"/>
              <a:t> role</a:t>
            </a:r>
          </a:p>
          <a:p>
            <a:r>
              <a:rPr lang="cs-CZ" dirty="0" smtClean="0"/>
              <a:t>4/1990 </a:t>
            </a:r>
            <a:r>
              <a:rPr lang="cs-CZ" dirty="0" err="1" smtClean="0"/>
              <a:t>elections</a:t>
            </a:r>
            <a:r>
              <a:rPr lang="cs-CZ" dirty="0" smtClean="0"/>
              <a:t> </a:t>
            </a:r>
            <a:r>
              <a:rPr lang="cs-CZ" dirty="0" err="1" smtClean="0"/>
              <a:t>for</a:t>
            </a:r>
            <a:r>
              <a:rPr lang="cs-CZ" dirty="0" smtClean="0"/>
              <a:t> DEMOS – centre- </a:t>
            </a:r>
            <a:r>
              <a:rPr lang="cs-CZ" dirty="0" err="1" smtClean="0"/>
              <a:t>right</a:t>
            </a:r>
            <a:endParaRPr lang="cs-CZ" dirty="0" smtClean="0"/>
          </a:p>
          <a:p>
            <a:pPr lvl="1"/>
            <a:r>
              <a:rPr lang="cs-CZ" dirty="0" err="1" smtClean="0"/>
              <a:t>till</a:t>
            </a:r>
            <a:r>
              <a:rPr lang="cs-CZ" dirty="0" smtClean="0"/>
              <a:t> 1992 </a:t>
            </a:r>
            <a:r>
              <a:rPr lang="cs-CZ" dirty="0" err="1" smtClean="0"/>
              <a:t>toppled</a:t>
            </a:r>
            <a:endParaRPr lang="cs-CZ" dirty="0" smtClean="0"/>
          </a:p>
          <a:p>
            <a:r>
              <a:rPr lang="cs-CZ" dirty="0" smtClean="0"/>
              <a:t>12/1992 – </a:t>
            </a:r>
            <a:r>
              <a:rPr lang="cs-CZ" dirty="0" err="1" smtClean="0"/>
              <a:t>Drnovšek</a:t>
            </a:r>
            <a:r>
              <a:rPr lang="cs-CZ" dirty="0" smtClean="0"/>
              <a:t> – </a:t>
            </a:r>
            <a:r>
              <a:rPr lang="cs-CZ" dirty="0" err="1" smtClean="0"/>
              <a:t>Liberal</a:t>
            </a:r>
            <a:r>
              <a:rPr lang="cs-CZ" dirty="0" smtClean="0"/>
              <a:t> </a:t>
            </a:r>
            <a:r>
              <a:rPr lang="cs-CZ" dirty="0" err="1" smtClean="0"/>
              <a:t>democratic</a:t>
            </a:r>
            <a:r>
              <a:rPr lang="cs-CZ" dirty="0" smtClean="0"/>
              <a:t> party</a:t>
            </a:r>
          </a:p>
          <a:p>
            <a:pPr lvl="1"/>
            <a:r>
              <a:rPr lang="cs-CZ" dirty="0" err="1" smtClean="0"/>
              <a:t>till</a:t>
            </a:r>
            <a:r>
              <a:rPr lang="cs-CZ" dirty="0" smtClean="0"/>
              <a:t> 2002 </a:t>
            </a:r>
            <a:r>
              <a:rPr lang="cs-CZ" dirty="0" err="1" smtClean="0"/>
              <a:t>when</a:t>
            </a:r>
            <a:r>
              <a:rPr lang="cs-CZ" dirty="0" smtClean="0"/>
              <a:t> he </a:t>
            </a:r>
            <a:r>
              <a:rPr lang="cs-CZ" dirty="0" err="1" smtClean="0"/>
              <a:t>became</a:t>
            </a:r>
            <a:r>
              <a:rPr lang="cs-CZ" dirty="0" smtClean="0"/>
              <a:t> president</a:t>
            </a:r>
          </a:p>
          <a:p>
            <a:pPr lvl="1"/>
            <a:r>
              <a:rPr lang="cs-CZ" dirty="0" err="1" smtClean="0"/>
              <a:t>Liberal</a:t>
            </a:r>
            <a:r>
              <a:rPr lang="cs-CZ" dirty="0" smtClean="0"/>
              <a:t> </a:t>
            </a:r>
            <a:r>
              <a:rPr lang="cs-CZ" dirty="0" err="1" smtClean="0"/>
              <a:t>democrats</a:t>
            </a:r>
            <a:r>
              <a:rPr lang="cs-CZ" dirty="0" smtClean="0"/>
              <a:t> </a:t>
            </a:r>
            <a:r>
              <a:rPr lang="cs-CZ" dirty="0" err="1" smtClean="0"/>
              <a:t>till</a:t>
            </a:r>
            <a:r>
              <a:rPr lang="cs-CZ" dirty="0" smtClean="0"/>
              <a:t> 2004</a:t>
            </a:r>
          </a:p>
          <a:p>
            <a:r>
              <a:rPr lang="cs-CZ" dirty="0" smtClean="0"/>
              <a:t>2004 – </a:t>
            </a:r>
            <a:r>
              <a:rPr lang="cs-CZ" dirty="0" err="1" smtClean="0"/>
              <a:t>Slovenian</a:t>
            </a:r>
            <a:r>
              <a:rPr lang="cs-CZ" dirty="0" smtClean="0"/>
              <a:t> </a:t>
            </a:r>
            <a:r>
              <a:rPr lang="cs-CZ" dirty="0" err="1" smtClean="0"/>
              <a:t>Democratic</a:t>
            </a:r>
            <a:r>
              <a:rPr lang="cs-CZ" dirty="0" smtClean="0"/>
              <a:t> Party</a:t>
            </a:r>
          </a:p>
          <a:p>
            <a:pPr lvl="1"/>
            <a:r>
              <a:rPr lang="cs-CZ" dirty="0" err="1" smtClean="0"/>
              <a:t>Janša</a:t>
            </a:r>
            <a:r>
              <a:rPr lang="cs-CZ" dirty="0" smtClean="0"/>
              <a:t> – </a:t>
            </a:r>
            <a:r>
              <a:rPr lang="cs-CZ" dirty="0" err="1" smtClean="0"/>
              <a:t>later</a:t>
            </a:r>
            <a:r>
              <a:rPr lang="cs-CZ" dirty="0" smtClean="0"/>
              <a:t> on </a:t>
            </a:r>
            <a:r>
              <a:rPr lang="cs-CZ" dirty="0" err="1" smtClean="0"/>
              <a:t>blamed</a:t>
            </a:r>
            <a:r>
              <a:rPr lang="cs-CZ" dirty="0" smtClean="0"/>
              <a:t> </a:t>
            </a:r>
            <a:r>
              <a:rPr lang="cs-CZ" dirty="0" err="1" smtClean="0"/>
              <a:t>for</a:t>
            </a:r>
            <a:r>
              <a:rPr lang="cs-CZ" dirty="0" smtClean="0"/>
              <a:t> </a:t>
            </a:r>
            <a:r>
              <a:rPr lang="cs-CZ" dirty="0" err="1" smtClean="0"/>
              <a:t>corruption</a:t>
            </a:r>
            <a:endParaRPr lang="cs-CZ" dirty="0" smtClean="0"/>
          </a:p>
          <a:p>
            <a:r>
              <a:rPr lang="cs-CZ" dirty="0" smtClean="0"/>
              <a:t>2008 – </a:t>
            </a:r>
            <a:r>
              <a:rPr lang="cs-CZ" dirty="0" err="1" smtClean="0"/>
              <a:t>Social</a:t>
            </a:r>
            <a:r>
              <a:rPr lang="cs-CZ" dirty="0" smtClean="0"/>
              <a:t> </a:t>
            </a:r>
            <a:r>
              <a:rPr lang="cs-CZ" dirty="0" err="1" smtClean="0"/>
              <a:t>Democrats</a:t>
            </a:r>
            <a:endParaRPr lang="cs-CZ" dirty="0" smtClean="0"/>
          </a:p>
          <a:p>
            <a:pPr lvl="1"/>
            <a:r>
              <a:rPr lang="cs-CZ" dirty="0" err="1" smtClean="0"/>
              <a:t>economic</a:t>
            </a:r>
            <a:r>
              <a:rPr lang="cs-CZ" dirty="0" smtClean="0"/>
              <a:t> </a:t>
            </a:r>
            <a:r>
              <a:rPr lang="cs-CZ" dirty="0" err="1" smtClean="0"/>
              <a:t>crisis</a:t>
            </a:r>
            <a:r>
              <a:rPr lang="cs-CZ" dirty="0" smtClean="0"/>
              <a:t> </a:t>
            </a:r>
            <a:r>
              <a:rPr lang="cs-CZ" dirty="0" err="1" smtClean="0"/>
              <a:t>strongly</a:t>
            </a:r>
            <a:r>
              <a:rPr lang="cs-CZ" dirty="0" smtClean="0"/>
              <a:t> hit</a:t>
            </a:r>
          </a:p>
          <a:p>
            <a:r>
              <a:rPr lang="cs-CZ" dirty="0" err="1" smtClean="0"/>
              <a:t>after</a:t>
            </a:r>
            <a:r>
              <a:rPr lang="cs-CZ" dirty="0" smtClean="0"/>
              <a:t> 2011 </a:t>
            </a:r>
            <a:r>
              <a:rPr lang="cs-CZ" dirty="0" err="1" smtClean="0"/>
              <a:t>unstable</a:t>
            </a:r>
            <a:r>
              <a:rPr lang="cs-CZ" dirty="0" smtClean="0"/>
              <a:t> </a:t>
            </a:r>
            <a:r>
              <a:rPr lang="cs-CZ" dirty="0" err="1" smtClean="0"/>
              <a:t>political</a:t>
            </a:r>
            <a:r>
              <a:rPr lang="cs-CZ" dirty="0" smtClean="0"/>
              <a:t> </a:t>
            </a:r>
            <a:r>
              <a:rPr lang="cs-CZ" dirty="0" err="1" smtClean="0"/>
              <a:t>situation</a:t>
            </a: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Contensts</a:t>
            </a:r>
            <a:r>
              <a:rPr lang="cs-CZ" dirty="0" smtClean="0"/>
              <a:t> </a:t>
            </a:r>
            <a:endParaRPr lang="cs-CZ" dirty="0"/>
          </a:p>
        </p:txBody>
      </p:sp>
      <p:sp>
        <p:nvSpPr>
          <p:cNvPr id="3" name="Zástupný symbol pro obsah 2"/>
          <p:cNvSpPr>
            <a:spLocks noGrp="1"/>
          </p:cNvSpPr>
          <p:nvPr>
            <p:ph idx="1"/>
          </p:nvPr>
        </p:nvSpPr>
        <p:spPr/>
        <p:txBody>
          <a:bodyPr>
            <a:normAutofit lnSpcReduction="10000"/>
          </a:bodyPr>
          <a:lstStyle/>
          <a:p>
            <a:r>
              <a:rPr lang="cs-CZ" dirty="0" err="1" smtClean="0"/>
              <a:t>Situation</a:t>
            </a:r>
            <a:r>
              <a:rPr lang="cs-CZ" dirty="0" smtClean="0"/>
              <a:t> </a:t>
            </a:r>
            <a:r>
              <a:rPr lang="cs-CZ" dirty="0" err="1" smtClean="0"/>
              <a:t>during</a:t>
            </a:r>
            <a:r>
              <a:rPr lang="cs-CZ" dirty="0" smtClean="0"/>
              <a:t> CPE period</a:t>
            </a:r>
          </a:p>
          <a:p>
            <a:r>
              <a:rPr lang="cs-CZ" dirty="0" err="1" smtClean="0"/>
              <a:t>Political</a:t>
            </a:r>
            <a:r>
              <a:rPr lang="cs-CZ" dirty="0" smtClean="0"/>
              <a:t> </a:t>
            </a:r>
            <a:r>
              <a:rPr lang="cs-CZ" dirty="0" err="1" smtClean="0"/>
              <a:t>Development</a:t>
            </a:r>
            <a:endParaRPr lang="cs-CZ" dirty="0" smtClean="0"/>
          </a:p>
          <a:p>
            <a:r>
              <a:rPr lang="cs-CZ" dirty="0" err="1" smtClean="0"/>
              <a:t>Gradualism</a:t>
            </a:r>
            <a:endParaRPr lang="cs-CZ" dirty="0" smtClean="0"/>
          </a:p>
          <a:p>
            <a:r>
              <a:rPr lang="cs-CZ" dirty="0" err="1" smtClean="0"/>
              <a:t>Development</a:t>
            </a:r>
            <a:r>
              <a:rPr lang="cs-CZ" dirty="0" smtClean="0"/>
              <a:t> </a:t>
            </a:r>
            <a:r>
              <a:rPr lang="cs-CZ" dirty="0" err="1" smtClean="0"/>
              <a:t>of</a:t>
            </a:r>
            <a:r>
              <a:rPr lang="cs-CZ" dirty="0" smtClean="0"/>
              <a:t> </a:t>
            </a:r>
            <a:r>
              <a:rPr lang="cs-CZ" dirty="0" err="1" smtClean="0"/>
              <a:t>Economic</a:t>
            </a:r>
            <a:r>
              <a:rPr lang="cs-CZ" dirty="0" smtClean="0"/>
              <a:t> </a:t>
            </a:r>
            <a:r>
              <a:rPr lang="cs-CZ" dirty="0" err="1" smtClean="0"/>
              <a:t>Policy</a:t>
            </a:r>
            <a:endParaRPr lang="cs-CZ" dirty="0" smtClean="0"/>
          </a:p>
          <a:p>
            <a:r>
              <a:rPr lang="cs-CZ" dirty="0" err="1" smtClean="0"/>
              <a:t>Privatization</a:t>
            </a:r>
            <a:endParaRPr lang="cs-CZ" dirty="0" smtClean="0"/>
          </a:p>
          <a:p>
            <a:r>
              <a:rPr lang="cs-CZ" dirty="0" err="1" smtClean="0"/>
              <a:t>Banks</a:t>
            </a:r>
            <a:endParaRPr lang="cs-CZ" dirty="0" smtClean="0"/>
          </a:p>
          <a:p>
            <a:r>
              <a:rPr lang="cs-CZ" dirty="0" err="1" smtClean="0"/>
              <a:t>Main</a:t>
            </a:r>
            <a:r>
              <a:rPr lang="cs-CZ" dirty="0" smtClean="0"/>
              <a:t> </a:t>
            </a:r>
            <a:r>
              <a:rPr lang="cs-CZ" dirty="0" err="1" smtClean="0"/>
              <a:t>Economic</a:t>
            </a:r>
            <a:r>
              <a:rPr lang="cs-CZ" dirty="0" smtClean="0"/>
              <a:t> </a:t>
            </a:r>
            <a:r>
              <a:rPr lang="cs-CZ" dirty="0" err="1" smtClean="0"/>
              <a:t>Indicators</a:t>
            </a:r>
            <a:endParaRPr lang="cs-CZ" dirty="0" smtClean="0"/>
          </a:p>
          <a:p>
            <a:r>
              <a:rPr lang="cs-CZ" dirty="0" err="1" smtClean="0"/>
              <a:t>Conclusions</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Gradualism</a:t>
            </a:r>
            <a:endParaRPr lang="cs-CZ" dirty="0"/>
          </a:p>
        </p:txBody>
      </p:sp>
      <p:sp>
        <p:nvSpPr>
          <p:cNvPr id="3" name="Zástupný symbol pro obsah 2"/>
          <p:cNvSpPr>
            <a:spLocks noGrp="1"/>
          </p:cNvSpPr>
          <p:nvPr>
            <p:ph idx="1"/>
          </p:nvPr>
        </p:nvSpPr>
        <p:spPr>
          <a:xfrm>
            <a:off x="457200" y="1600200"/>
            <a:ext cx="8229600" cy="4781128"/>
          </a:xfrm>
        </p:spPr>
        <p:txBody>
          <a:bodyPr>
            <a:normAutofit fontScale="85000" lnSpcReduction="20000"/>
          </a:bodyPr>
          <a:lstStyle/>
          <a:p>
            <a:r>
              <a:rPr lang="cs-CZ" dirty="0" smtClean="0"/>
              <a:t>proud </a:t>
            </a:r>
            <a:r>
              <a:rPr lang="cs-CZ" dirty="0" err="1" smtClean="0"/>
              <a:t>of</a:t>
            </a:r>
            <a:endParaRPr lang="cs-CZ" dirty="0" smtClean="0"/>
          </a:p>
          <a:p>
            <a:r>
              <a:rPr lang="cs-CZ" dirty="0" err="1" smtClean="0"/>
              <a:t>definition</a:t>
            </a:r>
            <a:r>
              <a:rPr lang="cs-CZ" dirty="0" smtClean="0"/>
              <a:t> </a:t>
            </a:r>
            <a:r>
              <a:rPr lang="cs-CZ" dirty="0" err="1" smtClean="0"/>
              <a:t>problem</a:t>
            </a:r>
            <a:endParaRPr lang="cs-CZ" dirty="0" smtClean="0"/>
          </a:p>
          <a:p>
            <a:r>
              <a:rPr lang="cs-CZ" dirty="0" err="1" smtClean="0"/>
              <a:t>initial</a:t>
            </a:r>
            <a:r>
              <a:rPr lang="cs-CZ" dirty="0" smtClean="0"/>
              <a:t> </a:t>
            </a:r>
            <a:r>
              <a:rPr lang="cs-CZ" dirty="0" err="1" smtClean="0"/>
              <a:t>conditions</a:t>
            </a:r>
            <a:endParaRPr lang="cs-CZ" dirty="0" smtClean="0"/>
          </a:p>
          <a:p>
            <a:pPr lvl="1"/>
            <a:r>
              <a:rPr lang="cs-CZ" dirty="0" err="1" smtClean="0"/>
              <a:t>price</a:t>
            </a:r>
            <a:r>
              <a:rPr lang="cs-CZ" dirty="0" smtClean="0"/>
              <a:t> </a:t>
            </a:r>
            <a:r>
              <a:rPr lang="cs-CZ" dirty="0" err="1" smtClean="0"/>
              <a:t>liberated</a:t>
            </a:r>
            <a:endParaRPr lang="cs-CZ" dirty="0" smtClean="0"/>
          </a:p>
          <a:p>
            <a:pPr lvl="1"/>
            <a:r>
              <a:rPr lang="cs-CZ" dirty="0" err="1" smtClean="0"/>
              <a:t>trade</a:t>
            </a:r>
            <a:r>
              <a:rPr lang="cs-CZ" dirty="0" smtClean="0"/>
              <a:t> </a:t>
            </a:r>
            <a:r>
              <a:rPr lang="cs-CZ" dirty="0" err="1" smtClean="0"/>
              <a:t>liberated</a:t>
            </a:r>
            <a:endParaRPr lang="cs-CZ" dirty="0" smtClean="0"/>
          </a:p>
          <a:p>
            <a:pPr lvl="1"/>
            <a:r>
              <a:rPr lang="cs-CZ" dirty="0" smtClean="0"/>
              <a:t>75% </a:t>
            </a:r>
            <a:r>
              <a:rPr lang="cs-CZ" dirty="0" err="1" smtClean="0"/>
              <a:t>of</a:t>
            </a:r>
            <a:r>
              <a:rPr lang="cs-CZ" dirty="0" smtClean="0"/>
              <a:t> </a:t>
            </a:r>
            <a:r>
              <a:rPr lang="cs-CZ" dirty="0" err="1" smtClean="0"/>
              <a:t>trade</a:t>
            </a:r>
            <a:r>
              <a:rPr lang="cs-CZ" dirty="0" smtClean="0"/>
              <a:t> </a:t>
            </a:r>
            <a:r>
              <a:rPr lang="cs-CZ" dirty="0" err="1" smtClean="0"/>
              <a:t>with</a:t>
            </a:r>
            <a:r>
              <a:rPr lang="cs-CZ" dirty="0" smtClean="0"/>
              <a:t> </a:t>
            </a:r>
            <a:r>
              <a:rPr lang="cs-CZ" dirty="0" err="1" smtClean="0"/>
              <a:t>West</a:t>
            </a:r>
            <a:r>
              <a:rPr lang="cs-CZ" dirty="0" smtClean="0"/>
              <a:t>! (95% </a:t>
            </a:r>
            <a:r>
              <a:rPr lang="cs-CZ" dirty="0" err="1" smtClean="0"/>
              <a:t>trade</a:t>
            </a:r>
            <a:r>
              <a:rPr lang="cs-CZ" dirty="0" smtClean="0"/>
              <a:t>/GDP)</a:t>
            </a:r>
          </a:p>
          <a:p>
            <a:pPr lvl="1"/>
            <a:r>
              <a:rPr lang="cs-CZ" dirty="0" smtClean="0"/>
              <a:t>+ </a:t>
            </a:r>
            <a:r>
              <a:rPr lang="cs-CZ" dirty="0" err="1" smtClean="0"/>
              <a:t>followed</a:t>
            </a:r>
            <a:r>
              <a:rPr lang="cs-CZ" dirty="0" smtClean="0"/>
              <a:t> </a:t>
            </a:r>
            <a:r>
              <a:rPr lang="cs-CZ" dirty="0" err="1" smtClean="0"/>
              <a:t>strict</a:t>
            </a:r>
            <a:r>
              <a:rPr lang="cs-CZ" dirty="0" smtClean="0"/>
              <a:t> </a:t>
            </a:r>
            <a:r>
              <a:rPr lang="cs-CZ" dirty="0" err="1" smtClean="0"/>
              <a:t>monetary</a:t>
            </a:r>
            <a:r>
              <a:rPr lang="cs-CZ" dirty="0" smtClean="0"/>
              <a:t> </a:t>
            </a:r>
            <a:r>
              <a:rPr lang="cs-CZ" dirty="0" err="1" smtClean="0"/>
              <a:t>and</a:t>
            </a:r>
            <a:r>
              <a:rPr lang="cs-CZ" dirty="0" smtClean="0"/>
              <a:t> </a:t>
            </a:r>
            <a:r>
              <a:rPr lang="cs-CZ" dirty="0" err="1" smtClean="0"/>
              <a:t>fiscal</a:t>
            </a:r>
            <a:endParaRPr lang="cs-CZ" dirty="0" smtClean="0"/>
          </a:p>
          <a:p>
            <a:pPr lvl="1"/>
            <a:r>
              <a:rPr lang="cs-CZ" dirty="0" err="1" smtClean="0"/>
              <a:t>shock</a:t>
            </a:r>
            <a:r>
              <a:rPr lang="cs-CZ" dirty="0" smtClean="0"/>
              <a:t> </a:t>
            </a:r>
            <a:r>
              <a:rPr lang="cs-CZ" dirty="0" err="1" smtClean="0"/>
              <a:t>therapy</a:t>
            </a:r>
            <a:r>
              <a:rPr lang="cs-CZ" dirty="0" smtClean="0"/>
              <a:t>?</a:t>
            </a:r>
          </a:p>
          <a:p>
            <a:r>
              <a:rPr lang="cs-CZ" dirty="0" smtClean="0"/>
              <a:t>in </a:t>
            </a:r>
            <a:r>
              <a:rPr lang="cs-CZ" dirty="0" err="1" smtClean="0"/>
              <a:t>their</a:t>
            </a:r>
            <a:r>
              <a:rPr lang="cs-CZ" dirty="0" smtClean="0"/>
              <a:t> </a:t>
            </a:r>
            <a:r>
              <a:rPr lang="cs-CZ" dirty="0" err="1" smtClean="0"/>
              <a:t>view</a:t>
            </a:r>
            <a:r>
              <a:rPr lang="cs-CZ" dirty="0" smtClean="0"/>
              <a:t> – </a:t>
            </a:r>
            <a:r>
              <a:rPr lang="cs-CZ" dirty="0" err="1" smtClean="0"/>
              <a:t>exchange</a:t>
            </a:r>
            <a:r>
              <a:rPr lang="cs-CZ" dirty="0" smtClean="0"/>
              <a:t> </a:t>
            </a:r>
            <a:r>
              <a:rPr lang="cs-CZ" dirty="0" err="1" smtClean="0"/>
              <a:t>rate</a:t>
            </a:r>
            <a:r>
              <a:rPr lang="cs-CZ" dirty="0" smtClean="0"/>
              <a:t> </a:t>
            </a:r>
            <a:r>
              <a:rPr lang="cs-CZ" dirty="0" err="1" smtClean="0"/>
              <a:t>was</a:t>
            </a:r>
            <a:r>
              <a:rPr lang="cs-CZ" dirty="0" smtClean="0"/>
              <a:t> not </a:t>
            </a:r>
            <a:r>
              <a:rPr lang="cs-CZ" dirty="0" err="1" smtClean="0"/>
              <a:t>fixed</a:t>
            </a:r>
            <a:endParaRPr lang="cs-CZ" dirty="0" smtClean="0"/>
          </a:p>
          <a:p>
            <a:pPr lvl="1"/>
            <a:r>
              <a:rPr lang="cs-CZ" dirty="0" err="1" smtClean="0"/>
              <a:t>could</a:t>
            </a:r>
            <a:r>
              <a:rPr lang="cs-CZ" dirty="0" smtClean="0"/>
              <a:t> </a:t>
            </a:r>
            <a:r>
              <a:rPr lang="cs-CZ" dirty="0" err="1" smtClean="0"/>
              <a:t>hardly</a:t>
            </a:r>
            <a:r>
              <a:rPr lang="cs-CZ" dirty="0" smtClean="0"/>
              <a:t> </a:t>
            </a:r>
            <a:r>
              <a:rPr lang="cs-CZ" dirty="0" err="1" smtClean="0"/>
              <a:t>afford</a:t>
            </a:r>
            <a:endParaRPr lang="cs-CZ" dirty="0" smtClean="0"/>
          </a:p>
          <a:p>
            <a:r>
              <a:rPr lang="cs-CZ" dirty="0" smtClean="0"/>
              <a:t>in </a:t>
            </a:r>
            <a:r>
              <a:rPr lang="cs-CZ" dirty="0" err="1" smtClean="0"/>
              <a:t>their</a:t>
            </a:r>
            <a:r>
              <a:rPr lang="cs-CZ" dirty="0" smtClean="0"/>
              <a:t> </a:t>
            </a:r>
            <a:r>
              <a:rPr lang="cs-CZ" dirty="0" err="1" smtClean="0"/>
              <a:t>view</a:t>
            </a:r>
            <a:r>
              <a:rPr lang="cs-CZ" dirty="0" smtClean="0"/>
              <a:t> </a:t>
            </a:r>
            <a:r>
              <a:rPr lang="cs-CZ" dirty="0" err="1" smtClean="0"/>
              <a:t>avoided</a:t>
            </a:r>
            <a:r>
              <a:rPr lang="cs-CZ" dirty="0" smtClean="0"/>
              <a:t> </a:t>
            </a:r>
            <a:r>
              <a:rPr lang="cs-CZ" dirty="0" err="1" smtClean="0"/>
              <a:t>avoided</a:t>
            </a:r>
            <a:r>
              <a:rPr lang="cs-CZ" dirty="0" smtClean="0"/>
              <a:t> </a:t>
            </a:r>
            <a:r>
              <a:rPr lang="cs-CZ" dirty="0" err="1" smtClean="0"/>
              <a:t>sharp</a:t>
            </a:r>
            <a:r>
              <a:rPr lang="cs-CZ" dirty="0" smtClean="0"/>
              <a:t> </a:t>
            </a:r>
            <a:r>
              <a:rPr lang="cs-CZ" dirty="0" err="1" smtClean="0"/>
              <a:t>decline</a:t>
            </a:r>
            <a:r>
              <a:rPr lang="cs-CZ" dirty="0" smtClean="0"/>
              <a:t> in </a:t>
            </a:r>
            <a:r>
              <a:rPr lang="cs-CZ" dirty="0" err="1" smtClean="0"/>
              <a:t>production</a:t>
            </a:r>
            <a:r>
              <a:rPr lang="cs-CZ" dirty="0" smtClean="0"/>
              <a:t> ….?</a:t>
            </a:r>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Liberalization Index 1989 and 1997</a:t>
            </a:r>
            <a:endParaRPr lang="cs-CZ" dirty="0"/>
          </a:p>
        </p:txBody>
      </p:sp>
      <p:sp>
        <p:nvSpPr>
          <p:cNvPr id="3" name="Zástupný symbol pro obsah 2"/>
          <p:cNvSpPr>
            <a:spLocks noGrp="1"/>
          </p:cNvSpPr>
          <p:nvPr>
            <p:ph idx="1"/>
          </p:nvPr>
        </p:nvSpPr>
        <p:spPr/>
        <p:txBody>
          <a:bodyPr>
            <a:normAutofit/>
          </a:bodyPr>
          <a:lstStyle/>
          <a:p>
            <a:endParaRPr lang="cs-CZ" sz="1600" dirty="0" smtClean="0"/>
          </a:p>
          <a:p>
            <a:endParaRPr lang="cs-CZ" sz="1600" dirty="0"/>
          </a:p>
          <a:p>
            <a:endParaRPr lang="cs-CZ" sz="1600" dirty="0" smtClean="0"/>
          </a:p>
          <a:p>
            <a:endParaRPr lang="cs-CZ" sz="1600" dirty="0"/>
          </a:p>
          <a:p>
            <a:endParaRPr lang="cs-CZ" sz="1600" dirty="0" smtClean="0"/>
          </a:p>
          <a:p>
            <a:endParaRPr lang="cs-CZ" sz="1600" dirty="0"/>
          </a:p>
          <a:p>
            <a:endParaRPr lang="cs-CZ" sz="1600" dirty="0" smtClean="0"/>
          </a:p>
          <a:p>
            <a:endParaRPr lang="cs-CZ" sz="1600" dirty="0"/>
          </a:p>
          <a:p>
            <a:endParaRPr lang="cs-CZ" sz="1600" dirty="0" smtClean="0"/>
          </a:p>
          <a:p>
            <a:endParaRPr lang="cs-CZ" sz="1600" dirty="0"/>
          </a:p>
          <a:p>
            <a:endParaRPr lang="cs-CZ" sz="1600" dirty="0" smtClean="0"/>
          </a:p>
          <a:p>
            <a:r>
              <a:rPr lang="en-GB" sz="1600" dirty="0" smtClean="0"/>
              <a:t>Liberalization </a:t>
            </a:r>
            <a:r>
              <a:rPr lang="en-GB" sz="1600" dirty="0"/>
              <a:t>Index – a weighted average of three components: domestic market liberalization (weight 0.3), foreign trade liberalization (weight 0.3), enterprise privatization and banking reform (weight 0.4). Each component, and the average reported in the table, is scored in the range [0, 1].</a:t>
            </a:r>
            <a:endParaRPr lang="cs-CZ" sz="1600" dirty="0"/>
          </a:p>
        </p:txBody>
      </p:sp>
      <p:pic>
        <p:nvPicPr>
          <p:cNvPr id="6146" name="Picture 2"/>
          <p:cNvPicPr>
            <a:picLocks noChangeAspect="1" noChangeArrowheads="1"/>
          </p:cNvPicPr>
          <p:nvPr/>
        </p:nvPicPr>
        <p:blipFill>
          <a:blip r:embed="rId2" cstate="print"/>
          <a:srcRect/>
          <a:stretch>
            <a:fillRect/>
          </a:stretch>
        </p:blipFill>
        <p:spPr bwMode="auto">
          <a:xfrm>
            <a:off x="467544" y="1772816"/>
            <a:ext cx="8676456" cy="2405979"/>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Cumulative economic growth in Central Europe and Slovenia</a:t>
            </a:r>
            <a:endParaRPr lang="cs-CZ" dirty="0"/>
          </a:p>
        </p:txBody>
      </p:sp>
      <p:pic>
        <p:nvPicPr>
          <p:cNvPr id="4" name="Zástupný symbol pro obsah 3"/>
          <p:cNvPicPr>
            <a:picLocks noGrp="1"/>
          </p:cNvPicPr>
          <p:nvPr>
            <p:ph idx="1"/>
          </p:nvPr>
        </p:nvPicPr>
        <p:blipFill>
          <a:blip r:embed="rId2" cstate="print"/>
          <a:srcRect/>
          <a:stretch>
            <a:fillRect/>
          </a:stretch>
        </p:blipFill>
        <p:spPr bwMode="auto">
          <a:xfrm>
            <a:off x="1054100" y="1608931"/>
            <a:ext cx="7035800" cy="45085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Gradualism</a:t>
            </a:r>
            <a:endParaRPr lang="cs-CZ" dirty="0"/>
          </a:p>
        </p:txBody>
      </p:sp>
      <p:sp>
        <p:nvSpPr>
          <p:cNvPr id="3" name="Zástupný symbol pro obsah 2"/>
          <p:cNvSpPr>
            <a:spLocks noGrp="1"/>
          </p:cNvSpPr>
          <p:nvPr>
            <p:ph idx="1"/>
          </p:nvPr>
        </p:nvSpPr>
        <p:spPr/>
        <p:txBody>
          <a:bodyPr/>
          <a:lstStyle/>
          <a:p>
            <a:r>
              <a:rPr lang="cs-CZ" dirty="0" smtClean="0"/>
              <a:t>in </a:t>
            </a:r>
            <a:r>
              <a:rPr lang="cs-CZ" dirty="0" err="1" smtClean="0"/>
              <a:t>practice</a:t>
            </a:r>
            <a:r>
              <a:rPr lang="cs-CZ" dirty="0" smtClean="0"/>
              <a:t> </a:t>
            </a:r>
            <a:r>
              <a:rPr lang="cs-CZ" dirty="0" err="1" smtClean="0"/>
              <a:t>postponing</a:t>
            </a:r>
            <a:r>
              <a:rPr lang="cs-CZ" dirty="0" smtClean="0"/>
              <a:t> </a:t>
            </a:r>
            <a:r>
              <a:rPr lang="cs-CZ" dirty="0" err="1" smtClean="0"/>
              <a:t>of</a:t>
            </a:r>
            <a:r>
              <a:rPr lang="cs-CZ" dirty="0" smtClean="0"/>
              <a:t> </a:t>
            </a:r>
            <a:r>
              <a:rPr lang="cs-CZ" dirty="0" err="1" smtClean="0"/>
              <a:t>reforms</a:t>
            </a:r>
            <a:endParaRPr lang="cs-CZ" dirty="0" smtClean="0"/>
          </a:p>
          <a:p>
            <a:pPr lvl="1"/>
            <a:r>
              <a:rPr lang="cs-CZ" dirty="0" err="1" smtClean="0"/>
              <a:t>especially</a:t>
            </a:r>
            <a:r>
              <a:rPr lang="cs-CZ" dirty="0" smtClean="0"/>
              <a:t> </a:t>
            </a:r>
            <a:r>
              <a:rPr lang="cs-CZ" dirty="0" err="1" smtClean="0"/>
              <a:t>privatization</a:t>
            </a:r>
            <a:endParaRPr lang="cs-CZ" dirty="0" smtClean="0"/>
          </a:p>
          <a:p>
            <a:r>
              <a:rPr lang="cs-CZ" dirty="0" err="1" smtClean="0"/>
              <a:t>relatively</a:t>
            </a:r>
            <a:r>
              <a:rPr lang="cs-CZ" dirty="0" smtClean="0"/>
              <a:t> </a:t>
            </a:r>
            <a:r>
              <a:rPr lang="cs-CZ" dirty="0" err="1" smtClean="0"/>
              <a:t>slow</a:t>
            </a:r>
            <a:r>
              <a:rPr lang="cs-CZ" dirty="0" smtClean="0"/>
              <a:t> </a:t>
            </a:r>
            <a:r>
              <a:rPr lang="cs-CZ" dirty="0" err="1" smtClean="0"/>
              <a:t>way</a:t>
            </a:r>
            <a:r>
              <a:rPr lang="cs-CZ" dirty="0" smtClean="0"/>
              <a:t> </a:t>
            </a:r>
            <a:r>
              <a:rPr lang="cs-CZ" dirty="0" err="1" smtClean="0"/>
              <a:t>of</a:t>
            </a:r>
            <a:r>
              <a:rPr lang="cs-CZ" dirty="0" smtClean="0"/>
              <a:t> </a:t>
            </a:r>
            <a:r>
              <a:rPr lang="cs-CZ" dirty="0" err="1" smtClean="0"/>
              <a:t>desinflation</a:t>
            </a:r>
            <a:endParaRPr lang="cs-CZ" dirty="0" smtClean="0"/>
          </a:p>
          <a:p>
            <a:r>
              <a:rPr lang="cs-CZ" dirty="0" err="1" smtClean="0"/>
              <a:t>reluctant</a:t>
            </a:r>
            <a:r>
              <a:rPr lang="cs-CZ" dirty="0" smtClean="0"/>
              <a:t> </a:t>
            </a:r>
            <a:r>
              <a:rPr lang="cs-CZ" dirty="0" err="1" smtClean="0"/>
              <a:t>attitude</a:t>
            </a:r>
            <a:r>
              <a:rPr lang="cs-CZ" dirty="0" smtClean="0"/>
              <a:t> </a:t>
            </a:r>
            <a:r>
              <a:rPr lang="cs-CZ" dirty="0" err="1" smtClean="0"/>
              <a:t>towards</a:t>
            </a:r>
            <a:r>
              <a:rPr lang="cs-CZ" dirty="0" smtClean="0"/>
              <a:t> FDI</a:t>
            </a:r>
          </a:p>
          <a:p>
            <a:endParaRPr lang="cs-CZ" dirty="0" smtClean="0"/>
          </a:p>
          <a:p>
            <a:r>
              <a:rPr lang="cs-CZ" dirty="0" err="1" smtClean="0"/>
              <a:t>it</a:t>
            </a:r>
            <a:r>
              <a:rPr lang="cs-CZ" dirty="0" smtClean="0"/>
              <a:t> </a:t>
            </a:r>
            <a:r>
              <a:rPr lang="cs-CZ" dirty="0" err="1" smtClean="0"/>
              <a:t>seemed</a:t>
            </a:r>
            <a:r>
              <a:rPr lang="cs-CZ" dirty="0" smtClean="0"/>
              <a:t> to </a:t>
            </a:r>
            <a:r>
              <a:rPr lang="cs-CZ" dirty="0" err="1" smtClean="0"/>
              <a:t>be</a:t>
            </a:r>
            <a:r>
              <a:rPr lang="cs-CZ" dirty="0" smtClean="0"/>
              <a:t> </a:t>
            </a:r>
            <a:r>
              <a:rPr lang="cs-CZ" dirty="0" err="1" smtClean="0"/>
              <a:t>working</a:t>
            </a:r>
            <a:r>
              <a:rPr lang="cs-CZ" dirty="0" smtClean="0"/>
              <a:t> </a:t>
            </a:r>
            <a:r>
              <a:rPr lang="cs-CZ" dirty="0" err="1" smtClean="0"/>
              <a:t>for</a:t>
            </a:r>
            <a:r>
              <a:rPr lang="cs-CZ" dirty="0" smtClean="0"/>
              <a:t> </a:t>
            </a:r>
            <a:r>
              <a:rPr lang="cs-CZ" dirty="0" err="1" smtClean="0"/>
              <a:t>long</a:t>
            </a:r>
            <a:r>
              <a:rPr lang="cs-CZ" dirty="0" smtClean="0"/>
              <a:t> </a:t>
            </a:r>
            <a:r>
              <a:rPr lang="cs-CZ" dirty="0" err="1" smtClean="0"/>
              <a:t>time</a:t>
            </a:r>
            <a:endParaRPr lang="cs-CZ" dirty="0" smtClean="0"/>
          </a:p>
          <a:p>
            <a:r>
              <a:rPr lang="cs-CZ" dirty="0" err="1" smtClean="0"/>
              <a:t>till</a:t>
            </a:r>
            <a:r>
              <a:rPr lang="cs-CZ" dirty="0" smtClean="0"/>
              <a:t> </a:t>
            </a:r>
            <a:r>
              <a:rPr lang="cs-CZ" dirty="0" err="1" smtClean="0"/>
              <a:t>crisis</a:t>
            </a:r>
            <a:r>
              <a:rPr lang="cs-CZ" dirty="0" smtClean="0"/>
              <a:t> 2008</a:t>
            </a: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Contensts</a:t>
            </a:r>
            <a:r>
              <a:rPr lang="cs-CZ" dirty="0" smtClean="0"/>
              <a:t> </a:t>
            </a:r>
            <a:endParaRPr lang="cs-CZ" dirty="0"/>
          </a:p>
        </p:txBody>
      </p:sp>
      <p:sp>
        <p:nvSpPr>
          <p:cNvPr id="3" name="Zástupný symbol pro obsah 2"/>
          <p:cNvSpPr>
            <a:spLocks noGrp="1"/>
          </p:cNvSpPr>
          <p:nvPr>
            <p:ph idx="1"/>
          </p:nvPr>
        </p:nvSpPr>
        <p:spPr/>
        <p:txBody>
          <a:bodyPr>
            <a:normAutofit lnSpcReduction="10000"/>
          </a:bodyPr>
          <a:lstStyle/>
          <a:p>
            <a:r>
              <a:rPr lang="cs-CZ" dirty="0" err="1" smtClean="0"/>
              <a:t>Situation</a:t>
            </a:r>
            <a:r>
              <a:rPr lang="cs-CZ" dirty="0" smtClean="0"/>
              <a:t> </a:t>
            </a:r>
            <a:r>
              <a:rPr lang="cs-CZ" dirty="0" err="1" smtClean="0"/>
              <a:t>during</a:t>
            </a:r>
            <a:r>
              <a:rPr lang="cs-CZ" dirty="0" smtClean="0"/>
              <a:t> CPE period</a:t>
            </a:r>
          </a:p>
          <a:p>
            <a:r>
              <a:rPr lang="cs-CZ" dirty="0" err="1" smtClean="0"/>
              <a:t>Political</a:t>
            </a:r>
            <a:r>
              <a:rPr lang="cs-CZ" dirty="0" smtClean="0"/>
              <a:t> </a:t>
            </a:r>
            <a:r>
              <a:rPr lang="cs-CZ" dirty="0" err="1" smtClean="0"/>
              <a:t>Development</a:t>
            </a:r>
            <a:endParaRPr lang="cs-CZ" dirty="0" smtClean="0"/>
          </a:p>
          <a:p>
            <a:r>
              <a:rPr lang="cs-CZ" dirty="0" err="1" smtClean="0"/>
              <a:t>Gradualism</a:t>
            </a:r>
            <a:endParaRPr lang="cs-CZ" dirty="0" smtClean="0"/>
          </a:p>
          <a:p>
            <a:r>
              <a:rPr lang="cs-CZ" dirty="0" err="1" smtClean="0"/>
              <a:t>Development</a:t>
            </a:r>
            <a:r>
              <a:rPr lang="cs-CZ" dirty="0" smtClean="0"/>
              <a:t> </a:t>
            </a:r>
            <a:r>
              <a:rPr lang="cs-CZ" dirty="0" err="1" smtClean="0"/>
              <a:t>of</a:t>
            </a:r>
            <a:r>
              <a:rPr lang="cs-CZ" dirty="0" smtClean="0"/>
              <a:t> </a:t>
            </a:r>
            <a:r>
              <a:rPr lang="cs-CZ" dirty="0" err="1" smtClean="0"/>
              <a:t>Economic</a:t>
            </a:r>
            <a:r>
              <a:rPr lang="cs-CZ" dirty="0" smtClean="0"/>
              <a:t> </a:t>
            </a:r>
            <a:r>
              <a:rPr lang="cs-CZ" dirty="0" err="1" smtClean="0"/>
              <a:t>Policy</a:t>
            </a:r>
            <a:endParaRPr lang="cs-CZ" dirty="0" smtClean="0"/>
          </a:p>
          <a:p>
            <a:r>
              <a:rPr lang="cs-CZ" dirty="0" err="1" smtClean="0"/>
              <a:t>Privatization</a:t>
            </a:r>
            <a:endParaRPr lang="cs-CZ" dirty="0" smtClean="0"/>
          </a:p>
          <a:p>
            <a:r>
              <a:rPr lang="cs-CZ" dirty="0" err="1" smtClean="0"/>
              <a:t>Banks</a:t>
            </a:r>
            <a:endParaRPr lang="cs-CZ" dirty="0" smtClean="0"/>
          </a:p>
          <a:p>
            <a:r>
              <a:rPr lang="cs-CZ" dirty="0" err="1" smtClean="0"/>
              <a:t>Main</a:t>
            </a:r>
            <a:r>
              <a:rPr lang="cs-CZ" dirty="0" smtClean="0"/>
              <a:t> </a:t>
            </a:r>
            <a:r>
              <a:rPr lang="cs-CZ" dirty="0" err="1" smtClean="0"/>
              <a:t>Economic</a:t>
            </a:r>
            <a:r>
              <a:rPr lang="cs-CZ" dirty="0" smtClean="0"/>
              <a:t> </a:t>
            </a:r>
            <a:r>
              <a:rPr lang="cs-CZ" dirty="0" err="1" smtClean="0"/>
              <a:t>Indicators</a:t>
            </a:r>
            <a:endParaRPr lang="cs-CZ" dirty="0" smtClean="0"/>
          </a:p>
          <a:p>
            <a:r>
              <a:rPr lang="cs-CZ" dirty="0" err="1" smtClean="0"/>
              <a:t>Conclusions</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Contensts</a:t>
            </a:r>
            <a:r>
              <a:rPr lang="cs-CZ" dirty="0" smtClean="0"/>
              <a:t> </a:t>
            </a:r>
            <a:endParaRPr lang="cs-CZ" dirty="0"/>
          </a:p>
        </p:txBody>
      </p:sp>
      <p:sp>
        <p:nvSpPr>
          <p:cNvPr id="3" name="Zástupný symbol pro obsah 2"/>
          <p:cNvSpPr>
            <a:spLocks noGrp="1"/>
          </p:cNvSpPr>
          <p:nvPr>
            <p:ph idx="1"/>
          </p:nvPr>
        </p:nvSpPr>
        <p:spPr/>
        <p:txBody>
          <a:bodyPr>
            <a:normAutofit lnSpcReduction="10000"/>
          </a:bodyPr>
          <a:lstStyle/>
          <a:p>
            <a:r>
              <a:rPr lang="cs-CZ" dirty="0" err="1" smtClean="0"/>
              <a:t>Situation</a:t>
            </a:r>
            <a:r>
              <a:rPr lang="cs-CZ" dirty="0" smtClean="0"/>
              <a:t> </a:t>
            </a:r>
            <a:r>
              <a:rPr lang="cs-CZ" dirty="0" err="1" smtClean="0"/>
              <a:t>during</a:t>
            </a:r>
            <a:r>
              <a:rPr lang="cs-CZ" dirty="0" smtClean="0"/>
              <a:t> CPE period</a:t>
            </a:r>
          </a:p>
          <a:p>
            <a:r>
              <a:rPr lang="cs-CZ" dirty="0" err="1" smtClean="0"/>
              <a:t>Political</a:t>
            </a:r>
            <a:r>
              <a:rPr lang="cs-CZ" dirty="0" smtClean="0"/>
              <a:t> </a:t>
            </a:r>
            <a:r>
              <a:rPr lang="cs-CZ" dirty="0" err="1" smtClean="0"/>
              <a:t>Development</a:t>
            </a:r>
            <a:endParaRPr lang="cs-CZ" dirty="0" smtClean="0"/>
          </a:p>
          <a:p>
            <a:r>
              <a:rPr lang="cs-CZ" dirty="0" err="1" smtClean="0"/>
              <a:t>Gradualism</a:t>
            </a:r>
            <a:endParaRPr lang="cs-CZ" dirty="0" smtClean="0"/>
          </a:p>
          <a:p>
            <a:r>
              <a:rPr lang="cs-CZ" dirty="0" err="1" smtClean="0"/>
              <a:t>Development</a:t>
            </a:r>
            <a:r>
              <a:rPr lang="cs-CZ" dirty="0" smtClean="0"/>
              <a:t> </a:t>
            </a:r>
            <a:r>
              <a:rPr lang="cs-CZ" dirty="0" err="1" smtClean="0"/>
              <a:t>of</a:t>
            </a:r>
            <a:r>
              <a:rPr lang="cs-CZ" dirty="0" smtClean="0"/>
              <a:t> </a:t>
            </a:r>
            <a:r>
              <a:rPr lang="cs-CZ" dirty="0" err="1" smtClean="0"/>
              <a:t>Economic</a:t>
            </a:r>
            <a:r>
              <a:rPr lang="cs-CZ" dirty="0" smtClean="0"/>
              <a:t> </a:t>
            </a:r>
            <a:r>
              <a:rPr lang="cs-CZ" dirty="0" err="1" smtClean="0"/>
              <a:t>Policy</a:t>
            </a:r>
            <a:endParaRPr lang="cs-CZ" dirty="0" smtClean="0"/>
          </a:p>
          <a:p>
            <a:r>
              <a:rPr lang="cs-CZ" dirty="0" err="1" smtClean="0"/>
              <a:t>Privatization</a:t>
            </a:r>
            <a:endParaRPr lang="cs-CZ" dirty="0" smtClean="0"/>
          </a:p>
          <a:p>
            <a:r>
              <a:rPr lang="cs-CZ" dirty="0" err="1" smtClean="0"/>
              <a:t>Banks</a:t>
            </a:r>
            <a:endParaRPr lang="cs-CZ" dirty="0" smtClean="0"/>
          </a:p>
          <a:p>
            <a:r>
              <a:rPr lang="cs-CZ" dirty="0" err="1" smtClean="0"/>
              <a:t>Main</a:t>
            </a:r>
            <a:r>
              <a:rPr lang="cs-CZ" dirty="0" smtClean="0"/>
              <a:t> </a:t>
            </a:r>
            <a:r>
              <a:rPr lang="cs-CZ" dirty="0" err="1" smtClean="0"/>
              <a:t>Economic</a:t>
            </a:r>
            <a:r>
              <a:rPr lang="cs-CZ" dirty="0" smtClean="0"/>
              <a:t> </a:t>
            </a:r>
            <a:r>
              <a:rPr lang="cs-CZ" dirty="0" err="1" smtClean="0"/>
              <a:t>Indicators</a:t>
            </a:r>
            <a:endParaRPr lang="cs-CZ" dirty="0" smtClean="0"/>
          </a:p>
          <a:p>
            <a:r>
              <a:rPr lang="cs-CZ" smtClean="0"/>
              <a:t>Conclusions</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Economic</a:t>
            </a:r>
            <a:r>
              <a:rPr lang="cs-CZ" dirty="0" smtClean="0"/>
              <a:t> </a:t>
            </a:r>
            <a:r>
              <a:rPr lang="cs-CZ" dirty="0" err="1" smtClean="0"/>
              <a:t>policy</a:t>
            </a:r>
            <a:r>
              <a:rPr lang="cs-CZ" dirty="0" smtClean="0"/>
              <a:t> 1990-2</a:t>
            </a:r>
            <a:endParaRPr lang="cs-CZ" dirty="0"/>
          </a:p>
        </p:txBody>
      </p:sp>
      <p:sp>
        <p:nvSpPr>
          <p:cNvPr id="3" name="Zástupný symbol pro obsah 2"/>
          <p:cNvSpPr>
            <a:spLocks noGrp="1"/>
          </p:cNvSpPr>
          <p:nvPr>
            <p:ph idx="1"/>
          </p:nvPr>
        </p:nvSpPr>
        <p:spPr>
          <a:xfrm>
            <a:off x="457200" y="1600200"/>
            <a:ext cx="8229600" cy="4853136"/>
          </a:xfrm>
        </p:spPr>
        <p:txBody>
          <a:bodyPr>
            <a:normAutofit fontScale="62500" lnSpcReduction="20000"/>
          </a:bodyPr>
          <a:lstStyle/>
          <a:p>
            <a:r>
              <a:rPr lang="cs-CZ" dirty="0" err="1" smtClean="0"/>
              <a:t>high</a:t>
            </a:r>
            <a:r>
              <a:rPr lang="cs-CZ" dirty="0" smtClean="0"/>
              <a:t> </a:t>
            </a:r>
            <a:r>
              <a:rPr lang="cs-CZ" dirty="0" err="1" smtClean="0"/>
              <a:t>inflation</a:t>
            </a:r>
            <a:endParaRPr lang="cs-CZ" dirty="0" smtClean="0"/>
          </a:p>
          <a:p>
            <a:r>
              <a:rPr lang="cs-CZ" dirty="0" smtClean="0"/>
              <a:t>end </a:t>
            </a:r>
            <a:r>
              <a:rPr lang="cs-CZ" dirty="0" err="1" smtClean="0"/>
              <a:t>of</a:t>
            </a:r>
            <a:r>
              <a:rPr lang="cs-CZ" dirty="0" smtClean="0"/>
              <a:t> 1990 </a:t>
            </a:r>
            <a:r>
              <a:rPr lang="cs-CZ" dirty="0" err="1" smtClean="0"/>
              <a:t>own</a:t>
            </a:r>
            <a:r>
              <a:rPr lang="cs-CZ" dirty="0" smtClean="0"/>
              <a:t> </a:t>
            </a:r>
            <a:r>
              <a:rPr lang="cs-CZ" dirty="0" err="1" smtClean="0"/>
              <a:t>currency</a:t>
            </a:r>
            <a:endParaRPr lang="cs-CZ" dirty="0" smtClean="0"/>
          </a:p>
          <a:p>
            <a:r>
              <a:rPr lang="cs-CZ" dirty="0" smtClean="0"/>
              <a:t>1/1991 </a:t>
            </a:r>
            <a:r>
              <a:rPr lang="cs-CZ" dirty="0" err="1" smtClean="0"/>
              <a:t>declared</a:t>
            </a:r>
            <a:r>
              <a:rPr lang="cs-CZ" dirty="0" smtClean="0"/>
              <a:t> </a:t>
            </a:r>
            <a:r>
              <a:rPr lang="cs-CZ" dirty="0" err="1" smtClean="0"/>
              <a:t>control</a:t>
            </a:r>
            <a:r>
              <a:rPr lang="cs-CZ" dirty="0" smtClean="0"/>
              <a:t> </a:t>
            </a:r>
            <a:r>
              <a:rPr lang="cs-CZ" dirty="0" err="1" smtClean="0"/>
              <a:t>above</a:t>
            </a:r>
            <a:r>
              <a:rPr lang="cs-CZ" dirty="0" smtClean="0"/>
              <a:t> </a:t>
            </a:r>
            <a:r>
              <a:rPr lang="cs-CZ" dirty="0" err="1" smtClean="0"/>
              <a:t>taxes</a:t>
            </a:r>
            <a:endParaRPr lang="cs-CZ" dirty="0" smtClean="0"/>
          </a:p>
          <a:p>
            <a:r>
              <a:rPr lang="cs-CZ" dirty="0" smtClean="0"/>
              <a:t>limit </a:t>
            </a:r>
            <a:r>
              <a:rPr lang="cs-CZ" dirty="0" err="1" smtClean="0"/>
              <a:t>payments</a:t>
            </a:r>
            <a:r>
              <a:rPr lang="cs-CZ" dirty="0" smtClean="0"/>
              <a:t> to </a:t>
            </a:r>
            <a:r>
              <a:rPr lang="cs-CZ" dirty="0" err="1" smtClean="0"/>
              <a:t>federal</a:t>
            </a:r>
            <a:r>
              <a:rPr lang="cs-CZ" dirty="0" smtClean="0"/>
              <a:t> budget</a:t>
            </a:r>
          </a:p>
          <a:p>
            <a:r>
              <a:rPr lang="cs-CZ" dirty="0" smtClean="0"/>
              <a:t>1990 </a:t>
            </a:r>
            <a:r>
              <a:rPr lang="cs-CZ" dirty="0" err="1" smtClean="0"/>
              <a:t>stabilization</a:t>
            </a:r>
            <a:r>
              <a:rPr lang="cs-CZ" dirty="0" smtClean="0"/>
              <a:t> program</a:t>
            </a:r>
          </a:p>
          <a:p>
            <a:pPr lvl="1"/>
            <a:r>
              <a:rPr lang="cs-CZ" dirty="0" err="1" smtClean="0"/>
              <a:t>restructuring</a:t>
            </a:r>
            <a:r>
              <a:rPr lang="cs-CZ" dirty="0" smtClean="0"/>
              <a:t> </a:t>
            </a:r>
            <a:r>
              <a:rPr lang="cs-CZ" dirty="0" err="1" smtClean="0"/>
              <a:t>of</a:t>
            </a:r>
            <a:r>
              <a:rPr lang="cs-CZ" dirty="0" smtClean="0"/>
              <a:t> </a:t>
            </a:r>
            <a:r>
              <a:rPr lang="cs-CZ" dirty="0" err="1" smtClean="0"/>
              <a:t>banks</a:t>
            </a:r>
            <a:r>
              <a:rPr lang="cs-CZ" dirty="0" smtClean="0"/>
              <a:t> </a:t>
            </a:r>
            <a:r>
              <a:rPr lang="cs-CZ" dirty="0" err="1" smtClean="0"/>
              <a:t>and</a:t>
            </a:r>
            <a:r>
              <a:rPr lang="cs-CZ" dirty="0" smtClean="0"/>
              <a:t> </a:t>
            </a:r>
            <a:r>
              <a:rPr lang="cs-CZ" dirty="0" err="1" smtClean="0"/>
              <a:t>loosing</a:t>
            </a:r>
            <a:r>
              <a:rPr lang="cs-CZ" dirty="0" smtClean="0"/>
              <a:t> </a:t>
            </a:r>
            <a:r>
              <a:rPr lang="cs-CZ" dirty="0" err="1" smtClean="0"/>
              <a:t>companies</a:t>
            </a:r>
            <a:r>
              <a:rPr lang="cs-CZ" dirty="0" smtClean="0"/>
              <a:t>, </a:t>
            </a:r>
            <a:r>
              <a:rPr lang="cs-CZ" dirty="0" err="1" smtClean="0"/>
              <a:t>privatization</a:t>
            </a:r>
            <a:r>
              <a:rPr lang="cs-CZ" dirty="0" smtClean="0"/>
              <a:t> </a:t>
            </a:r>
          </a:p>
          <a:p>
            <a:r>
              <a:rPr lang="cs-CZ" dirty="0" smtClean="0"/>
              <a:t>10/1991 – </a:t>
            </a:r>
            <a:r>
              <a:rPr lang="cs-CZ" dirty="0" err="1" smtClean="0"/>
              <a:t>new</a:t>
            </a:r>
            <a:r>
              <a:rPr lang="cs-CZ" dirty="0" smtClean="0"/>
              <a:t> </a:t>
            </a:r>
            <a:r>
              <a:rPr lang="cs-CZ" dirty="0" err="1" smtClean="0"/>
              <a:t>currency</a:t>
            </a:r>
            <a:endParaRPr lang="cs-CZ" dirty="0" smtClean="0"/>
          </a:p>
          <a:p>
            <a:pPr lvl="1"/>
            <a:r>
              <a:rPr lang="cs-CZ" dirty="0" err="1" smtClean="0"/>
              <a:t>floating</a:t>
            </a:r>
            <a:endParaRPr lang="cs-CZ" dirty="0" smtClean="0"/>
          </a:p>
          <a:p>
            <a:pPr lvl="1"/>
            <a:r>
              <a:rPr lang="cs-CZ" dirty="0" err="1" smtClean="0"/>
              <a:t>depreciations</a:t>
            </a:r>
            <a:endParaRPr lang="cs-CZ" dirty="0" smtClean="0"/>
          </a:p>
          <a:p>
            <a:pPr lvl="1"/>
            <a:r>
              <a:rPr lang="cs-CZ" dirty="0" smtClean="0"/>
              <a:t>1992 to </a:t>
            </a:r>
            <a:r>
              <a:rPr lang="cs-CZ" dirty="0" err="1" smtClean="0"/>
              <a:t>managed</a:t>
            </a:r>
            <a:r>
              <a:rPr lang="cs-CZ" dirty="0" smtClean="0"/>
              <a:t> </a:t>
            </a:r>
            <a:r>
              <a:rPr lang="cs-CZ" dirty="0" err="1" smtClean="0"/>
              <a:t>floating</a:t>
            </a:r>
            <a:endParaRPr lang="cs-CZ" dirty="0" smtClean="0"/>
          </a:p>
          <a:p>
            <a:r>
              <a:rPr lang="cs-CZ" dirty="0" smtClean="0"/>
              <a:t>1991 CB as </a:t>
            </a:r>
            <a:r>
              <a:rPr lang="cs-CZ" dirty="0" err="1" smtClean="0"/>
              <a:t>indepenent</a:t>
            </a:r>
            <a:r>
              <a:rPr lang="cs-CZ" dirty="0" smtClean="0"/>
              <a:t> </a:t>
            </a:r>
            <a:r>
              <a:rPr lang="cs-CZ" dirty="0" err="1" smtClean="0"/>
              <a:t>institution</a:t>
            </a:r>
            <a:endParaRPr lang="cs-CZ" dirty="0" smtClean="0"/>
          </a:p>
          <a:p>
            <a:r>
              <a:rPr lang="cs-CZ" dirty="0" smtClean="0"/>
              <a:t>+ </a:t>
            </a:r>
            <a:r>
              <a:rPr lang="cs-CZ" dirty="0" err="1" smtClean="0"/>
              <a:t>decline</a:t>
            </a:r>
            <a:r>
              <a:rPr lang="cs-CZ" dirty="0" smtClean="0"/>
              <a:t> in </a:t>
            </a:r>
            <a:r>
              <a:rPr lang="cs-CZ" dirty="0" err="1" smtClean="0"/>
              <a:t>inflation</a:t>
            </a:r>
            <a:endParaRPr lang="cs-CZ" dirty="0" smtClean="0"/>
          </a:p>
          <a:p>
            <a:r>
              <a:rPr lang="cs-CZ" dirty="0" smtClean="0"/>
              <a:t>1991 </a:t>
            </a:r>
            <a:r>
              <a:rPr lang="cs-CZ" dirty="0" err="1" smtClean="0"/>
              <a:t>new</a:t>
            </a:r>
            <a:r>
              <a:rPr lang="cs-CZ" dirty="0" smtClean="0"/>
              <a:t> tax </a:t>
            </a:r>
            <a:r>
              <a:rPr lang="cs-CZ" dirty="0" err="1" smtClean="0"/>
              <a:t>system</a:t>
            </a:r>
            <a:endParaRPr lang="cs-CZ" dirty="0" smtClean="0"/>
          </a:p>
          <a:p>
            <a:r>
              <a:rPr lang="cs-CZ" dirty="0" err="1" smtClean="0"/>
              <a:t>liberalization</a:t>
            </a:r>
            <a:r>
              <a:rPr lang="cs-CZ" dirty="0" smtClean="0"/>
              <a:t> </a:t>
            </a:r>
            <a:r>
              <a:rPr lang="cs-CZ" dirty="0" err="1" smtClean="0"/>
              <a:t>of</a:t>
            </a:r>
            <a:r>
              <a:rPr lang="cs-CZ" dirty="0" smtClean="0"/>
              <a:t> </a:t>
            </a:r>
            <a:r>
              <a:rPr lang="cs-CZ" dirty="0" err="1" smtClean="0"/>
              <a:t>labour</a:t>
            </a:r>
            <a:r>
              <a:rPr lang="cs-CZ" dirty="0" smtClean="0"/>
              <a:t> market </a:t>
            </a:r>
            <a:r>
              <a:rPr lang="cs-CZ" dirty="0" err="1" smtClean="0"/>
              <a:t>rules</a:t>
            </a:r>
            <a:r>
              <a:rPr lang="cs-CZ" dirty="0" smtClean="0"/>
              <a:t> – just </a:t>
            </a:r>
            <a:r>
              <a:rPr lang="cs-CZ" dirty="0" err="1" smtClean="0"/>
              <a:t>slightly</a:t>
            </a:r>
            <a:r>
              <a:rPr lang="cs-CZ" dirty="0" smtClean="0"/>
              <a:t> </a:t>
            </a:r>
          </a:p>
          <a:p>
            <a:r>
              <a:rPr lang="cs-CZ" dirty="0" err="1" smtClean="0"/>
              <a:t>opening</a:t>
            </a:r>
            <a:r>
              <a:rPr lang="cs-CZ" dirty="0" smtClean="0"/>
              <a:t> </a:t>
            </a:r>
            <a:r>
              <a:rPr lang="cs-CZ" dirty="0" err="1" smtClean="0"/>
              <a:t>domestic</a:t>
            </a:r>
            <a:r>
              <a:rPr lang="cs-CZ" dirty="0" smtClean="0"/>
              <a:t> market</a:t>
            </a:r>
          </a:p>
          <a:p>
            <a:r>
              <a:rPr lang="cs-CZ" dirty="0" err="1" smtClean="0"/>
              <a:t>decline</a:t>
            </a:r>
            <a:r>
              <a:rPr lang="cs-CZ" dirty="0" smtClean="0"/>
              <a:t> in </a:t>
            </a:r>
            <a:r>
              <a:rPr lang="cs-CZ" dirty="0" err="1" smtClean="0"/>
              <a:t>production</a:t>
            </a:r>
            <a:endParaRPr lang="cs-CZ" dirty="0" smtClean="0"/>
          </a:p>
          <a:p>
            <a:pPr lvl="1"/>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Economic</a:t>
            </a:r>
            <a:r>
              <a:rPr lang="cs-CZ" dirty="0" smtClean="0"/>
              <a:t> </a:t>
            </a:r>
            <a:r>
              <a:rPr lang="cs-CZ" dirty="0" err="1" smtClean="0"/>
              <a:t>policy</a:t>
            </a:r>
            <a:r>
              <a:rPr lang="cs-CZ" dirty="0" smtClean="0"/>
              <a:t> 1993-6</a:t>
            </a:r>
            <a:endParaRPr lang="cs-CZ" dirty="0"/>
          </a:p>
        </p:txBody>
      </p:sp>
      <p:sp>
        <p:nvSpPr>
          <p:cNvPr id="3" name="Zástupný symbol pro obsah 2"/>
          <p:cNvSpPr>
            <a:spLocks noGrp="1"/>
          </p:cNvSpPr>
          <p:nvPr>
            <p:ph idx="1"/>
          </p:nvPr>
        </p:nvSpPr>
        <p:spPr/>
        <p:txBody>
          <a:bodyPr>
            <a:normAutofit lnSpcReduction="10000"/>
          </a:bodyPr>
          <a:lstStyle/>
          <a:p>
            <a:r>
              <a:rPr lang="cs-CZ" dirty="0" err="1" smtClean="0"/>
              <a:t>slow</a:t>
            </a:r>
            <a:r>
              <a:rPr lang="cs-CZ" dirty="0" smtClean="0"/>
              <a:t> </a:t>
            </a:r>
            <a:r>
              <a:rPr lang="cs-CZ" dirty="0" err="1" smtClean="0"/>
              <a:t>but</a:t>
            </a:r>
            <a:r>
              <a:rPr lang="cs-CZ" dirty="0" smtClean="0"/>
              <a:t> </a:t>
            </a:r>
            <a:r>
              <a:rPr lang="cs-CZ" dirty="0" err="1" smtClean="0"/>
              <a:t>steady</a:t>
            </a:r>
            <a:r>
              <a:rPr lang="cs-CZ" dirty="0" smtClean="0"/>
              <a:t> </a:t>
            </a:r>
            <a:r>
              <a:rPr lang="cs-CZ" dirty="0" err="1" smtClean="0"/>
              <a:t>reforms</a:t>
            </a:r>
            <a:endParaRPr lang="cs-CZ" dirty="0" smtClean="0"/>
          </a:p>
          <a:p>
            <a:pPr lvl="1"/>
            <a:r>
              <a:rPr lang="cs-CZ" dirty="0" smtClean="0"/>
              <a:t>1993 </a:t>
            </a:r>
            <a:r>
              <a:rPr lang="cs-CZ" dirty="0" err="1" smtClean="0"/>
              <a:t>foreign</a:t>
            </a:r>
            <a:r>
              <a:rPr lang="cs-CZ" dirty="0" smtClean="0"/>
              <a:t> </a:t>
            </a:r>
            <a:r>
              <a:rPr lang="cs-CZ" dirty="0" err="1" smtClean="0"/>
              <a:t>trade</a:t>
            </a:r>
            <a:r>
              <a:rPr lang="cs-CZ" dirty="0" smtClean="0"/>
              <a:t> </a:t>
            </a:r>
            <a:r>
              <a:rPr lang="cs-CZ" dirty="0" err="1" smtClean="0"/>
              <a:t>law</a:t>
            </a:r>
            <a:endParaRPr lang="cs-CZ" dirty="0" smtClean="0"/>
          </a:p>
          <a:p>
            <a:pPr lvl="1"/>
            <a:r>
              <a:rPr lang="cs-CZ" dirty="0" smtClean="0"/>
              <a:t>1994 </a:t>
            </a:r>
            <a:r>
              <a:rPr lang="cs-CZ" dirty="0" err="1" smtClean="0"/>
              <a:t>bankcruptcy</a:t>
            </a:r>
            <a:endParaRPr lang="cs-CZ" dirty="0" smtClean="0"/>
          </a:p>
          <a:p>
            <a:pPr lvl="1"/>
            <a:r>
              <a:rPr lang="cs-CZ" dirty="0" err="1" smtClean="0"/>
              <a:t>till</a:t>
            </a:r>
            <a:r>
              <a:rPr lang="cs-CZ" dirty="0" smtClean="0"/>
              <a:t> 1994 most </a:t>
            </a:r>
            <a:r>
              <a:rPr lang="cs-CZ" dirty="0" err="1" smtClean="0"/>
              <a:t>prices</a:t>
            </a:r>
            <a:r>
              <a:rPr lang="cs-CZ" dirty="0" smtClean="0"/>
              <a:t> </a:t>
            </a:r>
            <a:r>
              <a:rPr lang="cs-CZ" dirty="0" err="1" smtClean="0"/>
              <a:t>liberalized</a:t>
            </a:r>
            <a:r>
              <a:rPr lang="cs-CZ" dirty="0" smtClean="0"/>
              <a:t> + </a:t>
            </a:r>
            <a:r>
              <a:rPr lang="cs-CZ" dirty="0" err="1" smtClean="0"/>
              <a:t>current</a:t>
            </a:r>
            <a:r>
              <a:rPr lang="cs-CZ" dirty="0" smtClean="0"/>
              <a:t> </a:t>
            </a:r>
            <a:r>
              <a:rPr lang="cs-CZ" dirty="0" err="1" smtClean="0"/>
              <a:t>account</a:t>
            </a:r>
            <a:r>
              <a:rPr lang="cs-CZ" dirty="0" smtClean="0"/>
              <a:t> </a:t>
            </a:r>
            <a:r>
              <a:rPr lang="cs-CZ" dirty="0" err="1" smtClean="0"/>
              <a:t>convertibility</a:t>
            </a:r>
            <a:endParaRPr lang="cs-CZ" dirty="0" smtClean="0"/>
          </a:p>
          <a:p>
            <a:r>
              <a:rPr lang="cs-CZ" dirty="0" smtClean="0"/>
              <a:t>export boom</a:t>
            </a:r>
          </a:p>
          <a:p>
            <a:r>
              <a:rPr lang="cs-CZ" dirty="0" err="1" smtClean="0"/>
              <a:t>excellent</a:t>
            </a:r>
            <a:r>
              <a:rPr lang="cs-CZ" dirty="0" smtClean="0"/>
              <a:t> </a:t>
            </a:r>
            <a:r>
              <a:rPr lang="cs-CZ" dirty="0" err="1" smtClean="0"/>
              <a:t>fiscal</a:t>
            </a:r>
            <a:r>
              <a:rPr lang="cs-CZ" dirty="0" smtClean="0"/>
              <a:t> </a:t>
            </a:r>
            <a:r>
              <a:rPr lang="cs-CZ" dirty="0" err="1" smtClean="0"/>
              <a:t>policy</a:t>
            </a:r>
            <a:endParaRPr lang="cs-CZ" dirty="0" smtClean="0"/>
          </a:p>
          <a:p>
            <a:r>
              <a:rPr lang="cs-CZ" dirty="0" err="1" smtClean="0"/>
              <a:t>high</a:t>
            </a:r>
            <a:r>
              <a:rPr lang="cs-CZ" dirty="0" smtClean="0"/>
              <a:t> </a:t>
            </a:r>
            <a:r>
              <a:rPr lang="cs-CZ" dirty="0" err="1" smtClean="0"/>
              <a:t>level</a:t>
            </a:r>
            <a:r>
              <a:rPr lang="cs-CZ" dirty="0" smtClean="0"/>
              <a:t> </a:t>
            </a:r>
            <a:r>
              <a:rPr lang="cs-CZ" dirty="0" err="1" smtClean="0"/>
              <a:t>of</a:t>
            </a:r>
            <a:r>
              <a:rPr lang="cs-CZ" dirty="0" smtClean="0"/>
              <a:t> </a:t>
            </a:r>
            <a:r>
              <a:rPr lang="cs-CZ" dirty="0" err="1" smtClean="0"/>
              <a:t>redistribution</a:t>
            </a:r>
            <a:endParaRPr lang="cs-CZ" dirty="0" smtClean="0"/>
          </a:p>
          <a:p>
            <a:r>
              <a:rPr lang="cs-CZ" dirty="0" err="1" smtClean="0"/>
              <a:t>agreements</a:t>
            </a:r>
            <a:r>
              <a:rPr lang="cs-CZ" dirty="0" smtClean="0"/>
              <a:t> </a:t>
            </a:r>
            <a:r>
              <a:rPr lang="cs-CZ" dirty="0" err="1" smtClean="0"/>
              <a:t>with</a:t>
            </a:r>
            <a:r>
              <a:rPr lang="cs-CZ" dirty="0" smtClean="0"/>
              <a:t> London </a:t>
            </a:r>
            <a:r>
              <a:rPr lang="cs-CZ" dirty="0" err="1" smtClean="0"/>
              <a:t>and</a:t>
            </a:r>
            <a:r>
              <a:rPr lang="cs-CZ" dirty="0" smtClean="0"/>
              <a:t> Paris </a:t>
            </a:r>
            <a:r>
              <a:rPr lang="cs-CZ" dirty="0" err="1" smtClean="0"/>
              <a:t>clubs</a:t>
            </a:r>
            <a:endParaRPr lang="cs-CZ" dirty="0" smtClean="0"/>
          </a:p>
          <a:p>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Government deficit and share of government expenditure to GDP</a:t>
            </a:r>
            <a:endParaRPr lang="cs-CZ" dirty="0"/>
          </a:p>
        </p:txBody>
      </p:sp>
      <p:pic>
        <p:nvPicPr>
          <p:cNvPr id="4" name="Zástupný symbol pro obsah 3"/>
          <p:cNvPicPr>
            <a:picLocks noGrp="1"/>
          </p:cNvPicPr>
          <p:nvPr>
            <p:ph idx="1"/>
          </p:nvPr>
        </p:nvPicPr>
        <p:blipFill>
          <a:blip r:embed="rId2" cstate="print"/>
          <a:srcRect/>
          <a:stretch>
            <a:fillRect/>
          </a:stretch>
        </p:blipFill>
        <p:spPr bwMode="auto">
          <a:xfrm>
            <a:off x="571500" y="1666081"/>
            <a:ext cx="8001000" cy="43942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en-GB" sz="2800" dirty="0"/>
              <a:t>Share of total output of branches by selected sectors and industries 1990-2000 (percent of contribution)</a:t>
            </a:r>
            <a:endParaRPr lang="cs-CZ" sz="2800" dirty="0"/>
          </a:p>
        </p:txBody>
      </p:sp>
      <p:pic>
        <p:nvPicPr>
          <p:cNvPr id="3074" name="Picture 2"/>
          <p:cNvPicPr>
            <a:picLocks noChangeAspect="1" noChangeArrowheads="1"/>
          </p:cNvPicPr>
          <p:nvPr/>
        </p:nvPicPr>
        <p:blipFill>
          <a:blip r:embed="rId2" cstate="print"/>
          <a:srcRect/>
          <a:stretch>
            <a:fillRect/>
          </a:stretch>
        </p:blipFill>
        <p:spPr bwMode="auto">
          <a:xfrm>
            <a:off x="473322" y="1916832"/>
            <a:ext cx="8201660" cy="3024335"/>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Economic</a:t>
            </a:r>
            <a:r>
              <a:rPr lang="cs-CZ" dirty="0" smtClean="0"/>
              <a:t> </a:t>
            </a:r>
            <a:r>
              <a:rPr lang="cs-CZ" dirty="0" err="1" smtClean="0"/>
              <a:t>policy</a:t>
            </a:r>
            <a:r>
              <a:rPr lang="cs-CZ" dirty="0" smtClean="0"/>
              <a:t> 1997-2007</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1996 </a:t>
            </a:r>
            <a:r>
              <a:rPr lang="cs-CZ" dirty="0" err="1" smtClean="0"/>
              <a:t>asoc</a:t>
            </a:r>
            <a:r>
              <a:rPr lang="cs-CZ" dirty="0" smtClean="0"/>
              <a:t>. </a:t>
            </a:r>
            <a:r>
              <a:rPr lang="cs-CZ" dirty="0" err="1" smtClean="0"/>
              <a:t>treaty</a:t>
            </a:r>
            <a:endParaRPr lang="cs-CZ" dirty="0" smtClean="0"/>
          </a:p>
          <a:p>
            <a:pPr lvl="1"/>
            <a:r>
              <a:rPr lang="cs-CZ" dirty="0" err="1" smtClean="0"/>
              <a:t>following</a:t>
            </a:r>
            <a:r>
              <a:rPr lang="cs-CZ" dirty="0" smtClean="0"/>
              <a:t> </a:t>
            </a:r>
            <a:r>
              <a:rPr lang="cs-CZ" dirty="0" err="1" smtClean="0"/>
              <a:t>way</a:t>
            </a:r>
            <a:r>
              <a:rPr lang="cs-CZ" dirty="0" smtClean="0"/>
              <a:t> – </a:t>
            </a:r>
            <a:r>
              <a:rPr lang="cs-CZ" dirty="0" err="1" smtClean="0"/>
              <a:t>similar</a:t>
            </a:r>
            <a:r>
              <a:rPr lang="cs-CZ" dirty="0" smtClean="0"/>
              <a:t> to </a:t>
            </a:r>
            <a:r>
              <a:rPr lang="cs-CZ" dirty="0" err="1" smtClean="0"/>
              <a:t>others</a:t>
            </a:r>
            <a:endParaRPr lang="cs-CZ" dirty="0" smtClean="0"/>
          </a:p>
          <a:p>
            <a:pPr lvl="1"/>
            <a:r>
              <a:rPr lang="cs-CZ" dirty="0" err="1" smtClean="0"/>
              <a:t>pressure</a:t>
            </a:r>
            <a:r>
              <a:rPr lang="cs-CZ" dirty="0" smtClean="0"/>
              <a:t> </a:t>
            </a:r>
            <a:r>
              <a:rPr lang="cs-CZ" dirty="0" err="1" smtClean="0"/>
              <a:t>from</a:t>
            </a:r>
            <a:r>
              <a:rPr lang="cs-CZ" dirty="0" smtClean="0"/>
              <a:t> </a:t>
            </a:r>
            <a:r>
              <a:rPr lang="cs-CZ" dirty="0" err="1" smtClean="0"/>
              <a:t>the</a:t>
            </a:r>
            <a:r>
              <a:rPr lang="cs-CZ" dirty="0" smtClean="0"/>
              <a:t> EU </a:t>
            </a:r>
            <a:r>
              <a:rPr lang="cs-CZ" dirty="0" err="1" smtClean="0"/>
              <a:t>against</a:t>
            </a:r>
            <a:r>
              <a:rPr lang="cs-CZ" dirty="0" smtClean="0"/>
              <a:t> </a:t>
            </a:r>
            <a:r>
              <a:rPr lang="cs-CZ" dirty="0" err="1" smtClean="0"/>
              <a:t>restrictions</a:t>
            </a:r>
            <a:r>
              <a:rPr lang="cs-CZ" dirty="0" smtClean="0"/>
              <a:t> … </a:t>
            </a:r>
            <a:r>
              <a:rPr lang="cs-CZ" dirty="0" err="1" smtClean="0"/>
              <a:t>deregulation</a:t>
            </a:r>
            <a:endParaRPr lang="cs-CZ" dirty="0" smtClean="0"/>
          </a:p>
          <a:p>
            <a:r>
              <a:rPr lang="cs-CZ" dirty="0" err="1" smtClean="0"/>
              <a:t>only</a:t>
            </a:r>
            <a:r>
              <a:rPr lang="cs-CZ" dirty="0" smtClean="0"/>
              <a:t> </a:t>
            </a:r>
            <a:r>
              <a:rPr lang="cs-CZ" dirty="0" err="1" smtClean="0"/>
              <a:t>after</a:t>
            </a:r>
            <a:r>
              <a:rPr lang="cs-CZ" dirty="0" smtClean="0"/>
              <a:t> 1998 </a:t>
            </a:r>
            <a:r>
              <a:rPr lang="cs-CZ" dirty="0" err="1" smtClean="0"/>
              <a:t>allowed</a:t>
            </a:r>
            <a:r>
              <a:rPr lang="cs-CZ" dirty="0" smtClean="0"/>
              <a:t> more FDI </a:t>
            </a:r>
            <a:r>
              <a:rPr lang="cs-CZ" dirty="0" err="1" smtClean="0"/>
              <a:t>and</a:t>
            </a:r>
            <a:r>
              <a:rPr lang="cs-CZ" dirty="0" smtClean="0"/>
              <a:t> </a:t>
            </a:r>
            <a:r>
              <a:rPr lang="cs-CZ" dirty="0" err="1" smtClean="0"/>
              <a:t>inflow</a:t>
            </a:r>
            <a:r>
              <a:rPr lang="cs-CZ" dirty="0" smtClean="0"/>
              <a:t> </a:t>
            </a:r>
            <a:r>
              <a:rPr lang="cs-CZ" dirty="0" err="1" smtClean="0"/>
              <a:t>of</a:t>
            </a:r>
            <a:r>
              <a:rPr lang="cs-CZ" dirty="0" smtClean="0"/>
              <a:t> </a:t>
            </a:r>
            <a:r>
              <a:rPr lang="cs-CZ" dirty="0" err="1" smtClean="0"/>
              <a:t>capital</a:t>
            </a:r>
            <a:endParaRPr lang="cs-CZ" dirty="0" smtClean="0"/>
          </a:p>
          <a:p>
            <a:r>
              <a:rPr lang="cs-CZ" dirty="0" err="1" smtClean="0"/>
              <a:t>only</a:t>
            </a:r>
            <a:r>
              <a:rPr lang="cs-CZ" dirty="0" smtClean="0"/>
              <a:t> </a:t>
            </a:r>
            <a:r>
              <a:rPr lang="cs-CZ" dirty="0" err="1" smtClean="0"/>
              <a:t>after</a:t>
            </a:r>
            <a:r>
              <a:rPr lang="cs-CZ" dirty="0" smtClean="0"/>
              <a:t> 1997 </a:t>
            </a:r>
            <a:r>
              <a:rPr lang="cs-CZ" dirty="0" err="1" smtClean="0"/>
              <a:t>change</a:t>
            </a:r>
            <a:r>
              <a:rPr lang="cs-CZ" dirty="0" smtClean="0"/>
              <a:t> in </a:t>
            </a:r>
            <a:r>
              <a:rPr lang="cs-CZ" dirty="0" err="1" smtClean="0"/>
              <a:t>indexation</a:t>
            </a:r>
            <a:r>
              <a:rPr lang="cs-CZ" dirty="0" smtClean="0"/>
              <a:t> </a:t>
            </a:r>
            <a:r>
              <a:rPr lang="cs-CZ" dirty="0" err="1" smtClean="0"/>
              <a:t>of</a:t>
            </a:r>
            <a:r>
              <a:rPr lang="cs-CZ" dirty="0" smtClean="0"/>
              <a:t> </a:t>
            </a:r>
            <a:r>
              <a:rPr lang="cs-CZ" dirty="0" err="1" smtClean="0"/>
              <a:t>wages</a:t>
            </a:r>
            <a:r>
              <a:rPr lang="cs-CZ" dirty="0" smtClean="0"/>
              <a:t> in public </a:t>
            </a:r>
            <a:r>
              <a:rPr lang="cs-CZ" dirty="0" err="1" smtClean="0"/>
              <a:t>sector</a:t>
            </a:r>
            <a:endParaRPr lang="cs-CZ" dirty="0" smtClean="0"/>
          </a:p>
          <a:p>
            <a:r>
              <a:rPr lang="cs-CZ" dirty="0" err="1" smtClean="0"/>
              <a:t>changes</a:t>
            </a:r>
            <a:r>
              <a:rPr lang="cs-CZ" dirty="0" smtClean="0"/>
              <a:t> in pension </a:t>
            </a:r>
            <a:r>
              <a:rPr lang="cs-CZ" dirty="0" err="1" smtClean="0"/>
              <a:t>system</a:t>
            </a:r>
            <a:endParaRPr lang="cs-CZ" dirty="0" smtClean="0"/>
          </a:p>
          <a:p>
            <a:r>
              <a:rPr lang="cs-CZ" dirty="0" err="1" smtClean="0"/>
              <a:t>improving</a:t>
            </a:r>
            <a:r>
              <a:rPr lang="cs-CZ" dirty="0" smtClean="0"/>
              <a:t> </a:t>
            </a:r>
            <a:r>
              <a:rPr lang="cs-CZ" dirty="0" err="1" smtClean="0"/>
              <a:t>fiscal</a:t>
            </a:r>
            <a:r>
              <a:rPr lang="cs-CZ" dirty="0" smtClean="0"/>
              <a:t> balance </a:t>
            </a:r>
            <a:r>
              <a:rPr lang="cs-CZ" dirty="0" err="1" smtClean="0"/>
              <a:t>after</a:t>
            </a:r>
            <a:r>
              <a:rPr lang="cs-CZ" dirty="0" smtClean="0"/>
              <a:t> 2004</a:t>
            </a:r>
          </a:p>
          <a:p>
            <a:pPr lvl="1"/>
            <a:r>
              <a:rPr lang="cs-CZ" dirty="0" err="1" smtClean="0"/>
              <a:t>for</a:t>
            </a:r>
            <a:r>
              <a:rPr lang="cs-CZ" dirty="0" smtClean="0"/>
              <a:t> </a:t>
            </a:r>
            <a:r>
              <a:rPr lang="cs-CZ" dirty="0" err="1" smtClean="0"/>
              <a:t>accession</a:t>
            </a:r>
            <a:r>
              <a:rPr lang="cs-CZ" dirty="0" smtClean="0"/>
              <a:t> to </a:t>
            </a:r>
            <a:r>
              <a:rPr lang="cs-CZ" dirty="0" err="1" smtClean="0"/>
              <a:t>eurozone</a:t>
            </a: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en-GB" sz="3600" dirty="0"/>
              <a:t>FDI inward (US Dollars at current prices and current exchange rates in millions)</a:t>
            </a:r>
            <a:endParaRPr lang="cs-CZ" sz="3600"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299458" y="1628800"/>
            <a:ext cx="8261542" cy="4320480"/>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sz="3600" dirty="0"/>
              <a:t>General government debt (percent of GDP)</a:t>
            </a:r>
            <a:endParaRPr lang="cs-CZ" sz="3600" dirty="0"/>
          </a:p>
        </p:txBody>
      </p:sp>
      <p:pic>
        <p:nvPicPr>
          <p:cNvPr id="4" name="Zástupný symbol pro obsah 3"/>
          <p:cNvPicPr>
            <a:picLocks noGrp="1"/>
          </p:cNvPicPr>
          <p:nvPr>
            <p:ph idx="1"/>
          </p:nvPr>
        </p:nvPicPr>
        <p:blipFill>
          <a:blip r:embed="rId2" cstate="print"/>
          <a:srcRect/>
          <a:stretch>
            <a:fillRect/>
          </a:stretch>
        </p:blipFill>
        <p:spPr bwMode="auto">
          <a:xfrm>
            <a:off x="683568" y="1556792"/>
            <a:ext cx="7848872" cy="4536504"/>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2002 </a:t>
            </a:r>
            <a:r>
              <a:rPr lang="cs-CZ" dirty="0" err="1" smtClean="0"/>
              <a:t>removed</a:t>
            </a:r>
            <a:r>
              <a:rPr lang="cs-CZ" dirty="0" smtClean="0"/>
              <a:t> </a:t>
            </a:r>
            <a:r>
              <a:rPr lang="cs-CZ" dirty="0" err="1" smtClean="0"/>
              <a:t>restrictions</a:t>
            </a:r>
            <a:r>
              <a:rPr lang="cs-CZ" dirty="0" smtClean="0"/>
              <a:t> on </a:t>
            </a:r>
            <a:r>
              <a:rPr lang="cs-CZ" dirty="0" err="1" smtClean="0"/>
              <a:t>foreign</a:t>
            </a:r>
            <a:r>
              <a:rPr lang="cs-CZ" dirty="0" smtClean="0"/>
              <a:t> </a:t>
            </a:r>
            <a:r>
              <a:rPr lang="cs-CZ" dirty="0" err="1" smtClean="0"/>
              <a:t>capital</a:t>
            </a:r>
            <a:endParaRPr lang="cs-CZ" dirty="0" smtClean="0"/>
          </a:p>
          <a:p>
            <a:r>
              <a:rPr lang="cs-CZ" dirty="0" smtClean="0"/>
              <a:t>2004 EU</a:t>
            </a:r>
          </a:p>
          <a:p>
            <a:r>
              <a:rPr lang="cs-CZ" dirty="0" smtClean="0"/>
              <a:t>2004 tolar ERM II</a:t>
            </a:r>
          </a:p>
          <a:p>
            <a:r>
              <a:rPr lang="cs-CZ" dirty="0" smtClean="0"/>
              <a:t>2005 </a:t>
            </a:r>
            <a:r>
              <a:rPr lang="cs-CZ" dirty="0" err="1" smtClean="0"/>
              <a:t>informal</a:t>
            </a:r>
            <a:r>
              <a:rPr lang="cs-CZ" dirty="0" smtClean="0"/>
              <a:t> </a:t>
            </a:r>
            <a:r>
              <a:rPr lang="cs-CZ" dirty="0" err="1" smtClean="0"/>
              <a:t>inflation</a:t>
            </a:r>
            <a:r>
              <a:rPr lang="cs-CZ" dirty="0" smtClean="0"/>
              <a:t> </a:t>
            </a:r>
            <a:r>
              <a:rPr lang="cs-CZ" dirty="0" err="1" smtClean="0"/>
              <a:t>targeting</a:t>
            </a:r>
            <a:endParaRPr lang="cs-CZ" dirty="0" smtClean="0"/>
          </a:p>
          <a:p>
            <a:r>
              <a:rPr lang="cs-CZ" dirty="0" err="1" smtClean="0"/>
              <a:t>only</a:t>
            </a:r>
            <a:r>
              <a:rPr lang="cs-CZ" dirty="0" smtClean="0"/>
              <a:t> </a:t>
            </a:r>
            <a:r>
              <a:rPr lang="cs-CZ" dirty="0" err="1" smtClean="0"/>
              <a:t>later</a:t>
            </a:r>
            <a:r>
              <a:rPr lang="cs-CZ" dirty="0" smtClean="0"/>
              <a:t> on </a:t>
            </a:r>
            <a:r>
              <a:rPr lang="cs-CZ" dirty="0" err="1" smtClean="0"/>
              <a:t>low</a:t>
            </a:r>
            <a:r>
              <a:rPr lang="cs-CZ" dirty="0" smtClean="0"/>
              <a:t> </a:t>
            </a:r>
            <a:r>
              <a:rPr lang="cs-CZ" dirty="0" err="1" smtClean="0"/>
              <a:t>inflation</a:t>
            </a:r>
            <a:endParaRPr lang="cs-CZ" dirty="0" smtClean="0"/>
          </a:p>
          <a:p>
            <a:r>
              <a:rPr lang="cs-CZ" dirty="0" smtClean="0"/>
              <a:t>2007 </a:t>
            </a:r>
            <a:r>
              <a:rPr lang="cs-CZ" dirty="0" err="1" smtClean="0"/>
              <a:t>eurozone</a:t>
            </a:r>
            <a:endParaRPr lang="cs-CZ" dirty="0" smtClean="0"/>
          </a:p>
          <a:p>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en-GB" sz="3600" dirty="0"/>
              <a:t>Development of the exchange rate – </a:t>
            </a:r>
            <a:r>
              <a:rPr lang="en-GB" sz="3600" dirty="0" err="1"/>
              <a:t>Tolar</a:t>
            </a:r>
            <a:r>
              <a:rPr lang="en-GB" sz="3600" dirty="0"/>
              <a:t> per dollar and Euro (monthly average)</a:t>
            </a:r>
            <a:endParaRPr lang="cs-CZ" sz="3600" dirty="0"/>
          </a:p>
        </p:txBody>
      </p:sp>
      <p:pic>
        <p:nvPicPr>
          <p:cNvPr id="4" name="Zástupný symbol pro obsah 3"/>
          <p:cNvPicPr>
            <a:picLocks noGrp="1"/>
          </p:cNvPicPr>
          <p:nvPr>
            <p:ph idx="1"/>
          </p:nvPr>
        </p:nvPicPr>
        <p:blipFill>
          <a:blip r:embed="rId2" cstate="print"/>
          <a:srcRect/>
          <a:stretch>
            <a:fillRect/>
          </a:stretch>
        </p:blipFill>
        <p:spPr bwMode="auto">
          <a:xfrm>
            <a:off x="827584" y="1628800"/>
            <a:ext cx="7632848" cy="4608512"/>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Economic</a:t>
            </a:r>
            <a:r>
              <a:rPr lang="cs-CZ" dirty="0" smtClean="0"/>
              <a:t> </a:t>
            </a:r>
            <a:r>
              <a:rPr lang="cs-CZ" dirty="0" err="1" smtClean="0"/>
              <a:t>policy</a:t>
            </a:r>
            <a:r>
              <a:rPr lang="cs-CZ" dirty="0" smtClean="0"/>
              <a:t> 2008-2013</a:t>
            </a:r>
            <a:endParaRPr lang="cs-CZ" dirty="0"/>
          </a:p>
        </p:txBody>
      </p:sp>
      <p:sp>
        <p:nvSpPr>
          <p:cNvPr id="3" name="Zástupný symbol pro obsah 2"/>
          <p:cNvSpPr>
            <a:spLocks noGrp="1"/>
          </p:cNvSpPr>
          <p:nvPr>
            <p:ph idx="1"/>
          </p:nvPr>
        </p:nvSpPr>
        <p:spPr/>
        <p:txBody>
          <a:bodyPr/>
          <a:lstStyle/>
          <a:p>
            <a:r>
              <a:rPr lang="cs-CZ" dirty="0" err="1" smtClean="0"/>
              <a:t>long</a:t>
            </a:r>
            <a:r>
              <a:rPr lang="cs-CZ" dirty="0" smtClean="0"/>
              <a:t> </a:t>
            </a:r>
            <a:r>
              <a:rPr lang="cs-CZ" dirty="0" err="1" smtClean="0"/>
              <a:t>lasting</a:t>
            </a:r>
            <a:r>
              <a:rPr lang="cs-CZ" dirty="0" smtClean="0"/>
              <a:t> </a:t>
            </a:r>
            <a:r>
              <a:rPr lang="cs-CZ" dirty="0" err="1" smtClean="0"/>
              <a:t>criticism</a:t>
            </a:r>
            <a:r>
              <a:rPr lang="cs-CZ" dirty="0" smtClean="0"/>
              <a:t> </a:t>
            </a:r>
            <a:r>
              <a:rPr lang="cs-CZ" dirty="0" err="1" smtClean="0"/>
              <a:t>of</a:t>
            </a:r>
            <a:r>
              <a:rPr lang="cs-CZ" dirty="0" smtClean="0"/>
              <a:t> </a:t>
            </a:r>
            <a:r>
              <a:rPr lang="cs-CZ" dirty="0" err="1" smtClean="0"/>
              <a:t>slow</a:t>
            </a:r>
            <a:r>
              <a:rPr lang="cs-CZ" dirty="0" smtClean="0"/>
              <a:t> </a:t>
            </a:r>
            <a:r>
              <a:rPr lang="cs-CZ" dirty="0" err="1" smtClean="0"/>
              <a:t>reforms</a:t>
            </a:r>
            <a:r>
              <a:rPr lang="cs-CZ" dirty="0" smtClean="0"/>
              <a:t> – </a:t>
            </a:r>
            <a:r>
              <a:rPr lang="cs-CZ" dirty="0" err="1" smtClean="0"/>
              <a:t>restructuring</a:t>
            </a:r>
            <a:endParaRPr lang="cs-CZ" dirty="0" smtClean="0"/>
          </a:p>
          <a:p>
            <a:pPr lvl="1"/>
            <a:r>
              <a:rPr lang="cs-CZ" dirty="0" err="1" smtClean="0"/>
              <a:t>low</a:t>
            </a:r>
            <a:r>
              <a:rPr lang="cs-CZ" dirty="0" smtClean="0"/>
              <a:t> </a:t>
            </a:r>
            <a:r>
              <a:rPr lang="cs-CZ" dirty="0" err="1" smtClean="0"/>
              <a:t>level</a:t>
            </a:r>
            <a:r>
              <a:rPr lang="cs-CZ" dirty="0" smtClean="0"/>
              <a:t> </a:t>
            </a:r>
            <a:r>
              <a:rPr lang="cs-CZ" dirty="0" err="1" smtClean="0"/>
              <a:t>of</a:t>
            </a:r>
            <a:r>
              <a:rPr lang="cs-CZ" dirty="0" smtClean="0"/>
              <a:t> FDI</a:t>
            </a:r>
          </a:p>
          <a:p>
            <a:pPr lvl="1"/>
            <a:r>
              <a:rPr lang="cs-CZ" dirty="0" err="1" smtClean="0"/>
              <a:t>government</a:t>
            </a:r>
            <a:r>
              <a:rPr lang="cs-CZ" dirty="0" smtClean="0"/>
              <a:t> </a:t>
            </a:r>
            <a:r>
              <a:rPr lang="cs-CZ" dirty="0" err="1" smtClean="0"/>
              <a:t>intefering</a:t>
            </a:r>
            <a:r>
              <a:rPr lang="cs-CZ" dirty="0" smtClean="0"/>
              <a:t> </a:t>
            </a:r>
            <a:r>
              <a:rPr lang="cs-CZ" dirty="0" err="1" smtClean="0"/>
              <a:t>into</a:t>
            </a:r>
            <a:r>
              <a:rPr lang="cs-CZ" dirty="0" smtClean="0"/>
              <a:t> </a:t>
            </a:r>
            <a:r>
              <a:rPr lang="cs-CZ" dirty="0" err="1" smtClean="0"/>
              <a:t>companies</a:t>
            </a:r>
            <a:endParaRPr lang="cs-CZ" dirty="0" smtClean="0"/>
          </a:p>
          <a:p>
            <a:r>
              <a:rPr lang="cs-CZ" dirty="0" smtClean="0"/>
              <a:t>2008 </a:t>
            </a:r>
            <a:r>
              <a:rPr lang="cs-CZ" dirty="0" err="1" smtClean="0"/>
              <a:t>slump</a:t>
            </a:r>
            <a:endParaRPr lang="cs-CZ" dirty="0" smtClean="0"/>
          </a:p>
          <a:p>
            <a:pPr lvl="1"/>
            <a:r>
              <a:rPr lang="cs-CZ" dirty="0" err="1" smtClean="0"/>
              <a:t>outside</a:t>
            </a:r>
            <a:r>
              <a:rPr lang="cs-CZ" dirty="0" smtClean="0"/>
              <a:t> </a:t>
            </a:r>
            <a:r>
              <a:rPr lang="cs-CZ" dirty="0" err="1" smtClean="0"/>
              <a:t>demand</a:t>
            </a:r>
            <a:endParaRPr lang="cs-CZ" dirty="0" smtClean="0"/>
          </a:p>
          <a:p>
            <a:pPr lvl="1"/>
            <a:r>
              <a:rPr lang="cs-CZ" dirty="0" err="1" smtClean="0"/>
              <a:t>banks</a:t>
            </a:r>
            <a:endParaRPr lang="cs-CZ" dirty="0" smtClean="0"/>
          </a:p>
          <a:p>
            <a:r>
              <a:rPr lang="cs-CZ" dirty="0" smtClean="0"/>
              <a:t>2008-9 </a:t>
            </a:r>
            <a:r>
              <a:rPr lang="cs-CZ" dirty="0" err="1" smtClean="0"/>
              <a:t>fiscal</a:t>
            </a:r>
            <a:r>
              <a:rPr lang="cs-CZ" dirty="0" smtClean="0"/>
              <a:t> </a:t>
            </a:r>
            <a:r>
              <a:rPr lang="cs-CZ" dirty="0" err="1" smtClean="0"/>
              <a:t>parcels</a:t>
            </a:r>
            <a:r>
              <a:rPr lang="cs-CZ" dirty="0" smtClean="0"/>
              <a:t> … </a:t>
            </a:r>
            <a:r>
              <a:rPr lang="cs-CZ" dirty="0" err="1" smtClean="0"/>
              <a:t>deficits</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Functioning</a:t>
            </a:r>
            <a:r>
              <a:rPr lang="cs-CZ" dirty="0" smtClean="0"/>
              <a:t> </a:t>
            </a:r>
            <a:r>
              <a:rPr lang="cs-CZ" dirty="0" err="1" smtClean="0"/>
              <a:t>of</a:t>
            </a:r>
            <a:r>
              <a:rPr lang="cs-CZ" dirty="0" smtClean="0"/>
              <a:t> </a:t>
            </a:r>
            <a:r>
              <a:rPr lang="cs-CZ" dirty="0" err="1" smtClean="0"/>
              <a:t>the</a:t>
            </a:r>
            <a:r>
              <a:rPr lang="cs-CZ" dirty="0" smtClean="0"/>
              <a:t> CPE model</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err="1" smtClean="0"/>
              <a:t>Slovenia</a:t>
            </a:r>
            <a:r>
              <a:rPr lang="cs-CZ" dirty="0" smtClean="0"/>
              <a:t> – 2 </a:t>
            </a:r>
            <a:r>
              <a:rPr lang="cs-CZ" dirty="0" err="1" smtClean="0"/>
              <a:t>million</a:t>
            </a:r>
            <a:r>
              <a:rPr lang="cs-CZ" dirty="0" smtClean="0"/>
              <a:t> - 8% </a:t>
            </a:r>
            <a:r>
              <a:rPr lang="cs-CZ" dirty="0" err="1" smtClean="0"/>
              <a:t>of</a:t>
            </a:r>
            <a:r>
              <a:rPr lang="cs-CZ" dirty="0" smtClean="0"/>
              <a:t> </a:t>
            </a:r>
            <a:r>
              <a:rPr lang="cs-CZ" dirty="0" err="1" smtClean="0"/>
              <a:t>population</a:t>
            </a:r>
            <a:r>
              <a:rPr lang="cs-CZ" dirty="0" smtClean="0"/>
              <a:t> </a:t>
            </a:r>
            <a:r>
              <a:rPr lang="cs-CZ" dirty="0" err="1" smtClean="0"/>
              <a:t>but</a:t>
            </a:r>
            <a:r>
              <a:rPr lang="cs-CZ" dirty="0" smtClean="0"/>
              <a:t> 20% </a:t>
            </a:r>
            <a:r>
              <a:rPr lang="cs-CZ" dirty="0" err="1" smtClean="0"/>
              <a:t>of</a:t>
            </a:r>
            <a:r>
              <a:rPr lang="cs-CZ" dirty="0" smtClean="0"/>
              <a:t> GDP </a:t>
            </a:r>
            <a:r>
              <a:rPr lang="cs-CZ" dirty="0" err="1" smtClean="0"/>
              <a:t>and</a:t>
            </a:r>
            <a:r>
              <a:rPr lang="cs-CZ" dirty="0" smtClean="0"/>
              <a:t> 29% </a:t>
            </a:r>
            <a:r>
              <a:rPr lang="cs-CZ" dirty="0" err="1" smtClean="0"/>
              <a:t>of</a:t>
            </a:r>
            <a:r>
              <a:rPr lang="cs-CZ" dirty="0" smtClean="0"/>
              <a:t> </a:t>
            </a:r>
            <a:r>
              <a:rPr lang="cs-CZ" dirty="0" err="1" smtClean="0"/>
              <a:t>exports</a:t>
            </a:r>
            <a:endParaRPr lang="cs-CZ" dirty="0" smtClean="0"/>
          </a:p>
          <a:p>
            <a:r>
              <a:rPr lang="cs-CZ" dirty="0" err="1" smtClean="0"/>
              <a:t>huge</a:t>
            </a:r>
            <a:r>
              <a:rPr lang="cs-CZ" dirty="0" smtClean="0"/>
              <a:t> </a:t>
            </a:r>
            <a:r>
              <a:rPr lang="cs-CZ" dirty="0" err="1" smtClean="0"/>
              <a:t>differences</a:t>
            </a:r>
            <a:r>
              <a:rPr lang="cs-CZ" dirty="0" smtClean="0"/>
              <a:t> </a:t>
            </a:r>
            <a:r>
              <a:rPr lang="cs-CZ" dirty="0" err="1" smtClean="0"/>
              <a:t>among</a:t>
            </a:r>
            <a:r>
              <a:rPr lang="cs-CZ" dirty="0" smtClean="0"/>
              <a:t> </a:t>
            </a:r>
            <a:r>
              <a:rPr lang="cs-CZ" dirty="0" err="1" smtClean="0"/>
              <a:t>the</a:t>
            </a:r>
            <a:r>
              <a:rPr lang="cs-CZ" dirty="0" smtClean="0"/>
              <a:t> JUG </a:t>
            </a:r>
            <a:r>
              <a:rPr lang="cs-CZ" dirty="0" err="1" smtClean="0"/>
              <a:t>republics</a:t>
            </a:r>
            <a:endParaRPr lang="cs-CZ" dirty="0" smtClean="0"/>
          </a:p>
          <a:p>
            <a:pPr lvl="1"/>
            <a:r>
              <a:rPr lang="cs-CZ" dirty="0" err="1" smtClean="0"/>
              <a:t>redistribution</a:t>
            </a:r>
            <a:endParaRPr lang="cs-CZ" dirty="0" smtClean="0"/>
          </a:p>
          <a:p>
            <a:r>
              <a:rPr lang="cs-CZ" dirty="0" err="1" smtClean="0"/>
              <a:t>after</a:t>
            </a:r>
            <a:r>
              <a:rPr lang="cs-CZ" dirty="0" smtClean="0"/>
              <a:t> 1974 – </a:t>
            </a:r>
            <a:r>
              <a:rPr lang="cs-CZ" dirty="0" err="1" smtClean="0"/>
              <a:t>republics</a:t>
            </a:r>
            <a:r>
              <a:rPr lang="cs-CZ" dirty="0" smtClean="0"/>
              <a:t> </a:t>
            </a:r>
            <a:r>
              <a:rPr lang="cs-CZ" dirty="0" err="1" smtClean="0"/>
              <a:t>highly</a:t>
            </a:r>
            <a:r>
              <a:rPr lang="cs-CZ" dirty="0" smtClean="0"/>
              <a:t> independent </a:t>
            </a:r>
          </a:p>
          <a:p>
            <a:r>
              <a:rPr lang="cs-CZ" dirty="0" err="1" smtClean="0"/>
              <a:t>differences</a:t>
            </a:r>
            <a:r>
              <a:rPr lang="cs-CZ" dirty="0" smtClean="0"/>
              <a:t> in </a:t>
            </a:r>
            <a:r>
              <a:rPr lang="cs-CZ" dirty="0" err="1" smtClean="0"/>
              <a:t>the</a:t>
            </a:r>
            <a:r>
              <a:rPr lang="cs-CZ" dirty="0" smtClean="0"/>
              <a:t> </a:t>
            </a:r>
            <a:r>
              <a:rPr lang="cs-CZ" dirty="0" err="1" smtClean="0"/>
              <a:t>political</a:t>
            </a:r>
            <a:r>
              <a:rPr lang="cs-CZ" dirty="0" smtClean="0"/>
              <a:t> </a:t>
            </a:r>
            <a:r>
              <a:rPr lang="cs-CZ" dirty="0" err="1" smtClean="0"/>
              <a:t>regime</a:t>
            </a:r>
            <a:r>
              <a:rPr lang="cs-CZ" dirty="0" smtClean="0"/>
              <a:t> … </a:t>
            </a:r>
            <a:r>
              <a:rPr lang="cs-CZ" dirty="0" err="1" smtClean="0"/>
              <a:t>differences</a:t>
            </a:r>
            <a:r>
              <a:rPr lang="cs-CZ" dirty="0" smtClean="0"/>
              <a:t> in </a:t>
            </a:r>
            <a:r>
              <a:rPr lang="cs-CZ" dirty="0" err="1" smtClean="0"/>
              <a:t>the</a:t>
            </a:r>
            <a:r>
              <a:rPr lang="cs-CZ" dirty="0" smtClean="0"/>
              <a:t> </a:t>
            </a:r>
            <a:r>
              <a:rPr lang="cs-CZ" dirty="0" err="1" smtClean="0"/>
              <a:t>functioning</a:t>
            </a:r>
            <a:r>
              <a:rPr lang="cs-CZ" dirty="0" smtClean="0"/>
              <a:t> </a:t>
            </a:r>
            <a:r>
              <a:rPr lang="cs-CZ" dirty="0" err="1" smtClean="0"/>
              <a:t>of</a:t>
            </a:r>
            <a:r>
              <a:rPr lang="cs-CZ" dirty="0" smtClean="0"/>
              <a:t> CPE</a:t>
            </a:r>
          </a:p>
          <a:p>
            <a:pPr lvl="1"/>
            <a:r>
              <a:rPr lang="cs-CZ" dirty="0" smtClean="0"/>
              <a:t>more </a:t>
            </a:r>
            <a:r>
              <a:rPr lang="cs-CZ" dirty="0" err="1" smtClean="0"/>
              <a:t>orientated</a:t>
            </a:r>
            <a:r>
              <a:rPr lang="cs-CZ" dirty="0" smtClean="0"/>
              <a:t> </a:t>
            </a:r>
            <a:r>
              <a:rPr lang="cs-CZ" dirty="0" err="1" smtClean="0"/>
              <a:t>towards</a:t>
            </a:r>
            <a:r>
              <a:rPr lang="cs-CZ" dirty="0" smtClean="0"/>
              <a:t> </a:t>
            </a:r>
            <a:r>
              <a:rPr lang="cs-CZ" dirty="0" err="1" smtClean="0"/>
              <a:t>West</a:t>
            </a:r>
            <a:endParaRPr lang="cs-CZ" dirty="0" smtClean="0"/>
          </a:p>
          <a:p>
            <a:pPr lvl="1"/>
            <a:r>
              <a:rPr lang="cs-CZ" dirty="0" smtClean="0"/>
              <a:t>western </a:t>
            </a:r>
            <a:r>
              <a:rPr lang="cs-CZ" dirty="0" err="1" smtClean="0"/>
              <a:t>consumption</a:t>
            </a:r>
            <a:r>
              <a:rPr lang="cs-CZ" dirty="0" smtClean="0"/>
              <a:t> </a:t>
            </a:r>
            <a:r>
              <a:rPr lang="cs-CZ" dirty="0" err="1" smtClean="0"/>
              <a:t>goods</a:t>
            </a:r>
            <a:endParaRPr lang="cs-CZ" dirty="0" smtClean="0"/>
          </a:p>
          <a:p>
            <a:pPr lvl="1"/>
            <a:r>
              <a:rPr lang="cs-CZ" dirty="0" err="1" smtClean="0"/>
              <a:t>price</a:t>
            </a:r>
            <a:r>
              <a:rPr lang="cs-CZ" dirty="0" smtClean="0"/>
              <a:t> flexibility – </a:t>
            </a:r>
            <a:r>
              <a:rPr lang="cs-CZ" dirty="0" err="1" smtClean="0"/>
              <a:t>kind</a:t>
            </a:r>
            <a:r>
              <a:rPr lang="cs-CZ" dirty="0" smtClean="0"/>
              <a:t> </a:t>
            </a:r>
            <a:r>
              <a:rPr lang="cs-CZ" dirty="0" err="1" smtClean="0"/>
              <a:t>of</a:t>
            </a:r>
            <a:r>
              <a:rPr lang="cs-CZ" dirty="0" smtClean="0"/>
              <a:t> … </a:t>
            </a:r>
            <a:r>
              <a:rPr lang="cs-CZ" dirty="0" err="1" smtClean="0"/>
              <a:t>several</a:t>
            </a:r>
            <a:r>
              <a:rPr lang="cs-CZ" dirty="0" smtClean="0"/>
              <a:t> </a:t>
            </a:r>
            <a:r>
              <a:rPr lang="cs-CZ" dirty="0" err="1" smtClean="0"/>
              <a:t>waves</a:t>
            </a:r>
            <a:r>
              <a:rPr lang="cs-CZ" dirty="0" smtClean="0"/>
              <a:t> </a:t>
            </a:r>
            <a:r>
              <a:rPr lang="cs-CZ" dirty="0" err="1" smtClean="0"/>
              <a:t>of</a:t>
            </a:r>
            <a:r>
              <a:rPr lang="cs-CZ" dirty="0" smtClean="0"/>
              <a:t> </a:t>
            </a:r>
            <a:br>
              <a:rPr lang="cs-CZ" dirty="0" smtClean="0"/>
            </a:br>
            <a:r>
              <a:rPr lang="cs-CZ" dirty="0" smtClean="0"/>
              <a:t>(</a:t>
            </a:r>
            <a:r>
              <a:rPr lang="cs-CZ" dirty="0" err="1" smtClean="0"/>
              <a:t>very</a:t>
            </a:r>
            <a:r>
              <a:rPr lang="cs-CZ" dirty="0" smtClean="0"/>
              <a:t>) </a:t>
            </a:r>
            <a:r>
              <a:rPr lang="cs-CZ" dirty="0" err="1" smtClean="0"/>
              <a:t>high</a:t>
            </a:r>
            <a:r>
              <a:rPr lang="cs-CZ" dirty="0" smtClean="0"/>
              <a:t> </a:t>
            </a:r>
            <a:r>
              <a:rPr lang="cs-CZ" dirty="0" err="1" smtClean="0"/>
              <a:t>inflation</a:t>
            </a:r>
            <a:endParaRPr lang="cs-CZ"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Net flow of FDI (in millions of USD)</a:t>
            </a:r>
            <a:endParaRPr lang="cs-CZ" dirty="0"/>
          </a:p>
        </p:txBody>
      </p:sp>
      <p:pic>
        <p:nvPicPr>
          <p:cNvPr id="4" name="Zástupný symbol pro obsah 3"/>
          <p:cNvPicPr>
            <a:picLocks noGrp="1"/>
          </p:cNvPicPr>
          <p:nvPr>
            <p:ph idx="1"/>
          </p:nvPr>
        </p:nvPicPr>
        <p:blipFill>
          <a:blip r:embed="rId2" cstate="print"/>
          <a:srcRect/>
          <a:stretch>
            <a:fillRect/>
          </a:stretch>
        </p:blipFill>
        <p:spPr bwMode="auto">
          <a:xfrm>
            <a:off x="1139990" y="1600200"/>
            <a:ext cx="6864020" cy="4525963"/>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en-GB" sz="3200" dirty="0"/>
              <a:t>General government net lending/borrowing and its prognosis (in % of GDP) </a:t>
            </a:r>
            <a:endParaRPr lang="cs-CZ" sz="3200" dirty="0"/>
          </a:p>
        </p:txBody>
      </p:sp>
      <p:pic>
        <p:nvPicPr>
          <p:cNvPr id="4" name="Zástupný symbol pro obsah 3"/>
          <p:cNvPicPr>
            <a:picLocks noGrp="1"/>
          </p:cNvPicPr>
          <p:nvPr>
            <p:ph idx="1"/>
          </p:nvPr>
        </p:nvPicPr>
        <p:blipFill>
          <a:blip r:embed="rId2" cstate="print"/>
          <a:srcRect/>
          <a:stretch>
            <a:fillRect/>
          </a:stretch>
        </p:blipFill>
        <p:spPr bwMode="auto">
          <a:xfrm>
            <a:off x="852894" y="1600200"/>
            <a:ext cx="7438212" cy="4525963"/>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Unit labour costs (index 2005=100)</a:t>
            </a:r>
            <a:endParaRPr lang="cs-CZ" dirty="0"/>
          </a:p>
        </p:txBody>
      </p:sp>
      <p:pic>
        <p:nvPicPr>
          <p:cNvPr id="4" name="Zástupný symbol pro obsah 3"/>
          <p:cNvPicPr>
            <a:picLocks noGrp="1"/>
          </p:cNvPicPr>
          <p:nvPr>
            <p:ph idx="1"/>
          </p:nvPr>
        </p:nvPicPr>
        <p:blipFill>
          <a:blip r:embed="rId2" cstate="print"/>
          <a:srcRect/>
          <a:stretch>
            <a:fillRect/>
          </a:stretch>
        </p:blipFill>
        <p:spPr bwMode="auto">
          <a:xfrm>
            <a:off x="965014" y="1600200"/>
            <a:ext cx="7213971" cy="4525963"/>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r>
              <a:rPr lang="cs-CZ" dirty="0" smtClean="0"/>
              <a:t>2011 - </a:t>
            </a:r>
            <a:r>
              <a:rPr lang="cs-CZ" dirty="0" err="1" smtClean="0"/>
              <a:t>plans</a:t>
            </a:r>
            <a:r>
              <a:rPr lang="cs-CZ" dirty="0" smtClean="0"/>
              <a:t> </a:t>
            </a:r>
            <a:r>
              <a:rPr lang="cs-CZ" dirty="0" err="1" smtClean="0"/>
              <a:t>for</a:t>
            </a:r>
            <a:r>
              <a:rPr lang="cs-CZ" dirty="0" smtClean="0"/>
              <a:t> </a:t>
            </a:r>
            <a:r>
              <a:rPr lang="cs-CZ" dirty="0" err="1" smtClean="0"/>
              <a:t>liberalization</a:t>
            </a:r>
            <a:r>
              <a:rPr lang="cs-CZ" dirty="0" smtClean="0"/>
              <a:t> – public </a:t>
            </a:r>
            <a:r>
              <a:rPr lang="cs-CZ" dirty="0" err="1" smtClean="0"/>
              <a:t>against</a:t>
            </a:r>
            <a:endParaRPr lang="cs-CZ" dirty="0"/>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Contensts</a:t>
            </a:r>
            <a:r>
              <a:rPr lang="cs-CZ" dirty="0" smtClean="0"/>
              <a:t> </a:t>
            </a:r>
            <a:endParaRPr lang="cs-CZ" dirty="0"/>
          </a:p>
        </p:txBody>
      </p:sp>
      <p:sp>
        <p:nvSpPr>
          <p:cNvPr id="3" name="Zástupný symbol pro obsah 2"/>
          <p:cNvSpPr>
            <a:spLocks noGrp="1"/>
          </p:cNvSpPr>
          <p:nvPr>
            <p:ph idx="1"/>
          </p:nvPr>
        </p:nvSpPr>
        <p:spPr/>
        <p:txBody>
          <a:bodyPr>
            <a:normAutofit lnSpcReduction="10000"/>
          </a:bodyPr>
          <a:lstStyle/>
          <a:p>
            <a:r>
              <a:rPr lang="cs-CZ" dirty="0" err="1" smtClean="0"/>
              <a:t>Situation</a:t>
            </a:r>
            <a:r>
              <a:rPr lang="cs-CZ" dirty="0" smtClean="0"/>
              <a:t> </a:t>
            </a:r>
            <a:r>
              <a:rPr lang="cs-CZ" dirty="0" err="1" smtClean="0"/>
              <a:t>during</a:t>
            </a:r>
            <a:r>
              <a:rPr lang="cs-CZ" dirty="0" smtClean="0"/>
              <a:t> CPE period</a:t>
            </a:r>
          </a:p>
          <a:p>
            <a:r>
              <a:rPr lang="cs-CZ" dirty="0" err="1" smtClean="0"/>
              <a:t>Political</a:t>
            </a:r>
            <a:r>
              <a:rPr lang="cs-CZ" dirty="0" smtClean="0"/>
              <a:t> </a:t>
            </a:r>
            <a:r>
              <a:rPr lang="cs-CZ" dirty="0" err="1" smtClean="0"/>
              <a:t>Development</a:t>
            </a:r>
            <a:endParaRPr lang="cs-CZ" dirty="0" smtClean="0"/>
          </a:p>
          <a:p>
            <a:r>
              <a:rPr lang="cs-CZ" dirty="0" err="1" smtClean="0"/>
              <a:t>Gradualism</a:t>
            </a:r>
            <a:endParaRPr lang="cs-CZ" dirty="0" smtClean="0"/>
          </a:p>
          <a:p>
            <a:r>
              <a:rPr lang="cs-CZ" dirty="0" err="1" smtClean="0"/>
              <a:t>Development</a:t>
            </a:r>
            <a:r>
              <a:rPr lang="cs-CZ" dirty="0" smtClean="0"/>
              <a:t> </a:t>
            </a:r>
            <a:r>
              <a:rPr lang="cs-CZ" dirty="0" err="1" smtClean="0"/>
              <a:t>of</a:t>
            </a:r>
            <a:r>
              <a:rPr lang="cs-CZ" dirty="0" smtClean="0"/>
              <a:t> </a:t>
            </a:r>
            <a:r>
              <a:rPr lang="cs-CZ" dirty="0" err="1" smtClean="0"/>
              <a:t>Economic</a:t>
            </a:r>
            <a:r>
              <a:rPr lang="cs-CZ" dirty="0" smtClean="0"/>
              <a:t> </a:t>
            </a:r>
            <a:r>
              <a:rPr lang="cs-CZ" dirty="0" err="1" smtClean="0"/>
              <a:t>Policy</a:t>
            </a:r>
            <a:endParaRPr lang="cs-CZ" dirty="0" smtClean="0"/>
          </a:p>
          <a:p>
            <a:r>
              <a:rPr lang="cs-CZ" dirty="0" err="1" smtClean="0"/>
              <a:t>Privatization</a:t>
            </a:r>
            <a:endParaRPr lang="cs-CZ" dirty="0" smtClean="0"/>
          </a:p>
          <a:p>
            <a:r>
              <a:rPr lang="cs-CZ" dirty="0" err="1" smtClean="0"/>
              <a:t>Banks</a:t>
            </a:r>
            <a:endParaRPr lang="cs-CZ" dirty="0" smtClean="0"/>
          </a:p>
          <a:p>
            <a:r>
              <a:rPr lang="cs-CZ" dirty="0" err="1" smtClean="0"/>
              <a:t>Main</a:t>
            </a:r>
            <a:r>
              <a:rPr lang="cs-CZ" dirty="0" smtClean="0"/>
              <a:t> </a:t>
            </a:r>
            <a:r>
              <a:rPr lang="cs-CZ" dirty="0" err="1" smtClean="0"/>
              <a:t>Economic</a:t>
            </a:r>
            <a:r>
              <a:rPr lang="cs-CZ" dirty="0" smtClean="0"/>
              <a:t> </a:t>
            </a:r>
            <a:r>
              <a:rPr lang="cs-CZ" dirty="0" err="1" smtClean="0"/>
              <a:t>Indicators</a:t>
            </a:r>
            <a:endParaRPr lang="cs-CZ" dirty="0" smtClean="0"/>
          </a:p>
          <a:p>
            <a:r>
              <a:rPr lang="cs-CZ" dirty="0" err="1" smtClean="0"/>
              <a:t>Conclusions</a:t>
            </a:r>
            <a:endParaRPr lang="cs-CZ"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Cumulated privatisation revenues as a share of GDP</a:t>
            </a:r>
            <a:endParaRPr lang="cs-CZ" dirty="0"/>
          </a:p>
        </p:txBody>
      </p:sp>
      <p:pic>
        <p:nvPicPr>
          <p:cNvPr id="4" name="Zástupný symbol pro obsah 3"/>
          <p:cNvPicPr>
            <a:picLocks noGrp="1"/>
          </p:cNvPicPr>
          <p:nvPr>
            <p:ph idx="1"/>
          </p:nvPr>
        </p:nvPicPr>
        <p:blipFill>
          <a:blip r:embed="rId2" cstate="print"/>
          <a:srcRect/>
          <a:stretch>
            <a:fillRect/>
          </a:stretch>
        </p:blipFill>
        <p:spPr bwMode="auto">
          <a:xfrm>
            <a:off x="871082" y="1600200"/>
            <a:ext cx="7401835" cy="4525963"/>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Large scale privatization index* 1989-2012</a:t>
            </a:r>
            <a:endParaRPr lang="cs-CZ" dirty="0"/>
          </a:p>
        </p:txBody>
      </p:sp>
      <p:pic>
        <p:nvPicPr>
          <p:cNvPr id="4" name="Zástupný symbol pro obsah 3"/>
          <p:cNvPicPr>
            <a:picLocks noGrp="1"/>
          </p:cNvPicPr>
          <p:nvPr>
            <p:ph idx="1"/>
          </p:nvPr>
        </p:nvPicPr>
        <p:blipFill>
          <a:blip r:embed="rId2" cstate="print"/>
          <a:srcRect/>
          <a:stretch>
            <a:fillRect/>
          </a:stretch>
        </p:blipFill>
        <p:spPr bwMode="auto">
          <a:xfrm>
            <a:off x="992485" y="1600200"/>
            <a:ext cx="7159030" cy="4525963"/>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Public assets (% of GDP)</a:t>
            </a:r>
            <a:endParaRPr lang="cs-CZ" dirty="0"/>
          </a:p>
        </p:txBody>
      </p:sp>
      <p:pic>
        <p:nvPicPr>
          <p:cNvPr id="4" name="Zástupný symbol pro obsah 3"/>
          <p:cNvPicPr>
            <a:picLocks noGrp="1"/>
          </p:cNvPicPr>
          <p:nvPr>
            <p:ph idx="1"/>
          </p:nvPr>
        </p:nvPicPr>
        <p:blipFill>
          <a:blip r:embed="rId2" cstate="print"/>
          <a:srcRect/>
          <a:stretch>
            <a:fillRect/>
          </a:stretch>
        </p:blipFill>
        <p:spPr bwMode="auto">
          <a:xfrm>
            <a:off x="899592" y="1916832"/>
            <a:ext cx="7344816" cy="4248472"/>
          </a:xfrm>
          <a:prstGeom prst="rect">
            <a:avLst/>
          </a:prstGeom>
          <a:noFill/>
          <a:ln w="9525">
            <a:no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Contensts</a:t>
            </a:r>
            <a:r>
              <a:rPr lang="cs-CZ" dirty="0" smtClean="0"/>
              <a:t> </a:t>
            </a:r>
            <a:endParaRPr lang="cs-CZ" dirty="0"/>
          </a:p>
        </p:txBody>
      </p:sp>
      <p:sp>
        <p:nvSpPr>
          <p:cNvPr id="3" name="Zástupný symbol pro obsah 2"/>
          <p:cNvSpPr>
            <a:spLocks noGrp="1"/>
          </p:cNvSpPr>
          <p:nvPr>
            <p:ph idx="1"/>
          </p:nvPr>
        </p:nvSpPr>
        <p:spPr/>
        <p:txBody>
          <a:bodyPr>
            <a:normAutofit lnSpcReduction="10000"/>
          </a:bodyPr>
          <a:lstStyle/>
          <a:p>
            <a:r>
              <a:rPr lang="cs-CZ" dirty="0" err="1" smtClean="0"/>
              <a:t>Situation</a:t>
            </a:r>
            <a:r>
              <a:rPr lang="cs-CZ" dirty="0" smtClean="0"/>
              <a:t> </a:t>
            </a:r>
            <a:r>
              <a:rPr lang="cs-CZ" dirty="0" err="1" smtClean="0"/>
              <a:t>during</a:t>
            </a:r>
            <a:r>
              <a:rPr lang="cs-CZ" dirty="0" smtClean="0"/>
              <a:t> CPE period</a:t>
            </a:r>
          </a:p>
          <a:p>
            <a:r>
              <a:rPr lang="cs-CZ" dirty="0" err="1" smtClean="0"/>
              <a:t>Political</a:t>
            </a:r>
            <a:r>
              <a:rPr lang="cs-CZ" dirty="0" smtClean="0"/>
              <a:t> </a:t>
            </a:r>
            <a:r>
              <a:rPr lang="cs-CZ" dirty="0" err="1" smtClean="0"/>
              <a:t>Development</a:t>
            </a:r>
            <a:endParaRPr lang="cs-CZ" dirty="0" smtClean="0"/>
          </a:p>
          <a:p>
            <a:r>
              <a:rPr lang="cs-CZ" dirty="0" err="1" smtClean="0"/>
              <a:t>Gradualism</a:t>
            </a:r>
            <a:endParaRPr lang="cs-CZ" dirty="0" smtClean="0"/>
          </a:p>
          <a:p>
            <a:r>
              <a:rPr lang="cs-CZ" dirty="0" err="1" smtClean="0"/>
              <a:t>Development</a:t>
            </a:r>
            <a:r>
              <a:rPr lang="cs-CZ" dirty="0" smtClean="0"/>
              <a:t> </a:t>
            </a:r>
            <a:r>
              <a:rPr lang="cs-CZ" dirty="0" err="1" smtClean="0"/>
              <a:t>of</a:t>
            </a:r>
            <a:r>
              <a:rPr lang="cs-CZ" dirty="0" smtClean="0"/>
              <a:t> </a:t>
            </a:r>
            <a:r>
              <a:rPr lang="cs-CZ" dirty="0" err="1" smtClean="0"/>
              <a:t>Economic</a:t>
            </a:r>
            <a:r>
              <a:rPr lang="cs-CZ" dirty="0" smtClean="0"/>
              <a:t> </a:t>
            </a:r>
            <a:r>
              <a:rPr lang="cs-CZ" dirty="0" err="1" smtClean="0"/>
              <a:t>Policy</a:t>
            </a:r>
            <a:endParaRPr lang="cs-CZ" dirty="0" smtClean="0"/>
          </a:p>
          <a:p>
            <a:r>
              <a:rPr lang="cs-CZ" dirty="0" err="1" smtClean="0"/>
              <a:t>Privatization</a:t>
            </a:r>
            <a:endParaRPr lang="cs-CZ" dirty="0" smtClean="0"/>
          </a:p>
          <a:p>
            <a:r>
              <a:rPr lang="cs-CZ" dirty="0" err="1" smtClean="0"/>
              <a:t>Banks</a:t>
            </a:r>
            <a:endParaRPr lang="cs-CZ" dirty="0" smtClean="0"/>
          </a:p>
          <a:p>
            <a:r>
              <a:rPr lang="cs-CZ" dirty="0" err="1" smtClean="0"/>
              <a:t>Main</a:t>
            </a:r>
            <a:r>
              <a:rPr lang="cs-CZ" dirty="0" smtClean="0"/>
              <a:t> </a:t>
            </a:r>
            <a:r>
              <a:rPr lang="cs-CZ" dirty="0" err="1" smtClean="0"/>
              <a:t>Economic</a:t>
            </a:r>
            <a:r>
              <a:rPr lang="cs-CZ" dirty="0" smtClean="0"/>
              <a:t> </a:t>
            </a:r>
            <a:r>
              <a:rPr lang="cs-CZ" dirty="0" err="1" smtClean="0"/>
              <a:t>Indicators</a:t>
            </a:r>
            <a:endParaRPr lang="cs-CZ" dirty="0" smtClean="0"/>
          </a:p>
          <a:p>
            <a:r>
              <a:rPr lang="cs-CZ" dirty="0" err="1" smtClean="0"/>
              <a:t>Conclusions</a:t>
            </a:r>
            <a:endParaRPr lang="cs-CZ"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Bank Funding (Percent of total assets)</a:t>
            </a:r>
            <a:endParaRPr lang="cs-CZ" dirty="0"/>
          </a:p>
        </p:txBody>
      </p:sp>
      <p:pic>
        <p:nvPicPr>
          <p:cNvPr id="4" name="Zástupný symbol pro obsah 3"/>
          <p:cNvPicPr>
            <a:picLocks noGrp="1"/>
          </p:cNvPicPr>
          <p:nvPr>
            <p:ph idx="1"/>
          </p:nvPr>
        </p:nvPicPr>
        <p:blipFill>
          <a:blip r:embed="rId2" cstate="print"/>
          <a:srcRect/>
          <a:stretch>
            <a:fillRect/>
          </a:stretch>
        </p:blipFill>
        <p:spPr bwMode="auto">
          <a:xfrm>
            <a:off x="1619549" y="1600200"/>
            <a:ext cx="5904902" cy="4525963"/>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Functioning</a:t>
            </a:r>
            <a:r>
              <a:rPr lang="cs-CZ" dirty="0" smtClean="0"/>
              <a:t> </a:t>
            </a:r>
            <a:r>
              <a:rPr lang="cs-CZ" dirty="0" err="1" smtClean="0"/>
              <a:t>of</a:t>
            </a:r>
            <a:r>
              <a:rPr lang="cs-CZ" dirty="0" smtClean="0"/>
              <a:t> </a:t>
            </a:r>
            <a:r>
              <a:rPr lang="cs-CZ" dirty="0" err="1" smtClean="0"/>
              <a:t>the</a:t>
            </a:r>
            <a:r>
              <a:rPr lang="cs-CZ" dirty="0" smtClean="0"/>
              <a:t> CPE model</a:t>
            </a:r>
            <a:endParaRPr lang="cs-CZ" dirty="0"/>
          </a:p>
        </p:txBody>
      </p:sp>
      <p:sp>
        <p:nvSpPr>
          <p:cNvPr id="3" name="Zástupný symbol pro obsah 2"/>
          <p:cNvSpPr>
            <a:spLocks noGrp="1"/>
          </p:cNvSpPr>
          <p:nvPr>
            <p:ph idx="1"/>
          </p:nvPr>
        </p:nvSpPr>
        <p:spPr/>
        <p:txBody>
          <a:bodyPr>
            <a:normAutofit fontScale="92500" lnSpcReduction="10000"/>
          </a:bodyPr>
          <a:lstStyle/>
          <a:p>
            <a:pPr marL="342900" lvl="1" indent="-342900">
              <a:buFont typeface="Arial" pitchFamily="34" charset="0"/>
              <a:buChar char="•"/>
            </a:pPr>
            <a:r>
              <a:rPr lang="cs-CZ" dirty="0" err="1" smtClean="0"/>
              <a:t>borrowing</a:t>
            </a:r>
            <a:r>
              <a:rPr lang="cs-CZ" dirty="0" smtClean="0"/>
              <a:t> on </a:t>
            </a:r>
            <a:r>
              <a:rPr lang="cs-CZ" dirty="0" err="1" smtClean="0"/>
              <a:t>international</a:t>
            </a:r>
            <a:r>
              <a:rPr lang="cs-CZ" dirty="0" smtClean="0"/>
              <a:t> </a:t>
            </a:r>
            <a:r>
              <a:rPr lang="cs-CZ" dirty="0" err="1" smtClean="0"/>
              <a:t>markets</a:t>
            </a:r>
            <a:r>
              <a:rPr lang="cs-CZ" dirty="0" smtClean="0"/>
              <a:t> in </a:t>
            </a:r>
            <a:r>
              <a:rPr lang="cs-CZ" dirty="0" err="1" smtClean="0"/>
              <a:t>the</a:t>
            </a:r>
            <a:r>
              <a:rPr lang="cs-CZ" dirty="0" smtClean="0"/>
              <a:t> 1970s</a:t>
            </a:r>
          </a:p>
          <a:p>
            <a:pPr lvl="1"/>
            <a:r>
              <a:rPr lang="cs-CZ" dirty="0" err="1" smtClean="0"/>
              <a:t>unable</a:t>
            </a:r>
            <a:r>
              <a:rPr lang="cs-CZ" dirty="0" smtClean="0"/>
              <a:t> to </a:t>
            </a:r>
            <a:r>
              <a:rPr lang="cs-CZ" dirty="0" err="1" smtClean="0"/>
              <a:t>pay</a:t>
            </a:r>
            <a:r>
              <a:rPr lang="cs-CZ" dirty="0" smtClean="0"/>
              <a:t> </a:t>
            </a:r>
            <a:r>
              <a:rPr lang="cs-CZ" dirty="0" err="1" smtClean="0"/>
              <a:t>debts</a:t>
            </a:r>
            <a:r>
              <a:rPr lang="cs-CZ" dirty="0" smtClean="0"/>
              <a:t> </a:t>
            </a:r>
            <a:r>
              <a:rPr lang="cs-CZ" dirty="0" err="1" smtClean="0"/>
              <a:t>at</a:t>
            </a:r>
            <a:r>
              <a:rPr lang="cs-CZ" dirty="0" smtClean="0"/>
              <a:t> </a:t>
            </a:r>
            <a:r>
              <a:rPr lang="cs-CZ" dirty="0" err="1" smtClean="0"/>
              <a:t>the</a:t>
            </a:r>
            <a:r>
              <a:rPr lang="cs-CZ" dirty="0" smtClean="0"/>
              <a:t> </a:t>
            </a:r>
            <a:r>
              <a:rPr lang="cs-CZ" dirty="0" err="1" smtClean="0"/>
              <a:t>begining</a:t>
            </a:r>
            <a:r>
              <a:rPr lang="cs-CZ" dirty="0" smtClean="0"/>
              <a:t> </a:t>
            </a:r>
            <a:r>
              <a:rPr lang="cs-CZ" dirty="0" err="1" smtClean="0"/>
              <a:t>of</a:t>
            </a:r>
            <a:r>
              <a:rPr lang="cs-CZ" dirty="0" smtClean="0"/>
              <a:t> </a:t>
            </a:r>
            <a:r>
              <a:rPr lang="cs-CZ" dirty="0" err="1" smtClean="0"/>
              <a:t>the</a:t>
            </a:r>
            <a:r>
              <a:rPr lang="cs-CZ" dirty="0" smtClean="0"/>
              <a:t> 1980s</a:t>
            </a:r>
          </a:p>
          <a:p>
            <a:r>
              <a:rPr lang="cs-CZ" dirty="0" err="1" smtClean="0"/>
              <a:t>austerity</a:t>
            </a:r>
            <a:r>
              <a:rPr lang="cs-CZ" dirty="0" smtClean="0"/>
              <a:t> program </a:t>
            </a:r>
            <a:r>
              <a:rPr lang="cs-CZ" dirty="0" err="1" smtClean="0"/>
              <a:t>after</a:t>
            </a:r>
            <a:r>
              <a:rPr lang="cs-CZ" dirty="0" smtClean="0"/>
              <a:t> 1982</a:t>
            </a:r>
          </a:p>
          <a:p>
            <a:pPr lvl="1"/>
            <a:r>
              <a:rPr lang="cs-CZ" dirty="0" err="1" smtClean="0"/>
              <a:t>relaxed</a:t>
            </a:r>
            <a:r>
              <a:rPr lang="cs-CZ" dirty="0" smtClean="0"/>
              <a:t> </a:t>
            </a:r>
            <a:r>
              <a:rPr lang="cs-CZ" dirty="0" err="1" smtClean="0"/>
              <a:t>later</a:t>
            </a:r>
            <a:r>
              <a:rPr lang="cs-CZ" dirty="0" smtClean="0"/>
              <a:t> on</a:t>
            </a:r>
          </a:p>
          <a:p>
            <a:r>
              <a:rPr lang="cs-CZ" dirty="0" smtClean="0"/>
              <a:t>1984 </a:t>
            </a:r>
            <a:r>
              <a:rPr lang="cs-CZ" dirty="0" err="1" smtClean="0"/>
              <a:t>restrictions</a:t>
            </a:r>
            <a:endParaRPr lang="cs-CZ" dirty="0" smtClean="0"/>
          </a:p>
          <a:p>
            <a:r>
              <a:rPr lang="cs-CZ" dirty="0" err="1" smtClean="0"/>
              <a:t>another</a:t>
            </a:r>
            <a:r>
              <a:rPr lang="cs-CZ" dirty="0" smtClean="0"/>
              <a:t> program 1988 – </a:t>
            </a:r>
            <a:r>
              <a:rPr lang="cs-CZ" dirty="0" err="1" smtClean="0"/>
              <a:t>Markovic</a:t>
            </a:r>
            <a:endParaRPr lang="cs-CZ" dirty="0" smtClean="0"/>
          </a:p>
          <a:p>
            <a:pPr lvl="1"/>
            <a:r>
              <a:rPr lang="cs-CZ" dirty="0" err="1" smtClean="0"/>
              <a:t>price</a:t>
            </a:r>
            <a:r>
              <a:rPr lang="cs-CZ" dirty="0" smtClean="0"/>
              <a:t> </a:t>
            </a:r>
            <a:r>
              <a:rPr lang="cs-CZ" dirty="0" err="1" smtClean="0"/>
              <a:t>liberalization</a:t>
            </a:r>
            <a:r>
              <a:rPr lang="cs-CZ" dirty="0" smtClean="0"/>
              <a:t>, </a:t>
            </a:r>
            <a:r>
              <a:rPr lang="cs-CZ" dirty="0" err="1" smtClean="0"/>
              <a:t>opening</a:t>
            </a:r>
            <a:r>
              <a:rPr lang="cs-CZ" dirty="0" smtClean="0"/>
              <a:t> </a:t>
            </a:r>
            <a:r>
              <a:rPr lang="cs-CZ" dirty="0" err="1" smtClean="0"/>
              <a:t>domestic</a:t>
            </a:r>
            <a:r>
              <a:rPr lang="cs-CZ" dirty="0" smtClean="0"/>
              <a:t> market …</a:t>
            </a:r>
          </a:p>
          <a:p>
            <a:r>
              <a:rPr lang="cs-CZ" dirty="0" err="1" smtClean="0"/>
              <a:t>high</a:t>
            </a:r>
            <a:r>
              <a:rPr lang="cs-CZ" dirty="0" smtClean="0"/>
              <a:t> </a:t>
            </a:r>
            <a:r>
              <a:rPr lang="cs-CZ" dirty="0" err="1" smtClean="0"/>
              <a:t>inflation</a:t>
            </a:r>
            <a:endParaRPr lang="cs-CZ" dirty="0" smtClean="0"/>
          </a:p>
          <a:p>
            <a:pPr lvl="1"/>
            <a:r>
              <a:rPr lang="cs-CZ" dirty="0" err="1" smtClean="0"/>
              <a:t>dolarization</a:t>
            </a:r>
            <a:endParaRPr lang="cs-CZ"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sz="3600" dirty="0"/>
              <a:t>Non-performing loans (in % of total loans)</a:t>
            </a:r>
            <a:endParaRPr lang="cs-CZ" sz="3600" dirty="0"/>
          </a:p>
        </p:txBody>
      </p:sp>
      <p:pic>
        <p:nvPicPr>
          <p:cNvPr id="4" name="Zástupný symbol pro obsah 3"/>
          <p:cNvPicPr>
            <a:picLocks noGrp="1"/>
          </p:cNvPicPr>
          <p:nvPr>
            <p:ph idx="1"/>
          </p:nvPr>
        </p:nvPicPr>
        <p:blipFill>
          <a:blip r:embed="rId2" cstate="print"/>
          <a:srcRect/>
          <a:stretch>
            <a:fillRect/>
          </a:stretch>
        </p:blipFill>
        <p:spPr bwMode="auto">
          <a:xfrm>
            <a:off x="730250" y="1939131"/>
            <a:ext cx="7683500" cy="3848100"/>
          </a:xfrm>
          <a:prstGeom prst="rect">
            <a:avLst/>
          </a:prstGeom>
          <a:noFill/>
          <a:ln w="9525">
            <a:noFill/>
            <a:miter lim="800000"/>
            <a:headEnd/>
            <a:tailEnd/>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Non-performing Loans to Total Gross Loans (in %) in 2013 (or the latest)</a:t>
            </a:r>
            <a:endParaRPr lang="cs-CZ" dirty="0"/>
          </a:p>
        </p:txBody>
      </p:sp>
      <p:pic>
        <p:nvPicPr>
          <p:cNvPr id="4" name="Zástupný symbol pro obsah 3"/>
          <p:cNvPicPr>
            <a:picLocks noGrp="1"/>
          </p:cNvPicPr>
          <p:nvPr>
            <p:ph idx="1"/>
          </p:nvPr>
        </p:nvPicPr>
        <p:blipFill>
          <a:blip r:embed="rId2" cstate="print"/>
          <a:srcRect/>
          <a:stretch>
            <a:fillRect/>
          </a:stretch>
        </p:blipFill>
        <p:spPr bwMode="auto">
          <a:xfrm>
            <a:off x="1136650" y="1723231"/>
            <a:ext cx="6870700" cy="4279900"/>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Contensts</a:t>
            </a:r>
            <a:r>
              <a:rPr lang="cs-CZ" dirty="0" smtClean="0"/>
              <a:t> </a:t>
            </a:r>
            <a:endParaRPr lang="cs-CZ" dirty="0"/>
          </a:p>
        </p:txBody>
      </p:sp>
      <p:sp>
        <p:nvSpPr>
          <p:cNvPr id="3" name="Zástupný symbol pro obsah 2"/>
          <p:cNvSpPr>
            <a:spLocks noGrp="1"/>
          </p:cNvSpPr>
          <p:nvPr>
            <p:ph idx="1"/>
          </p:nvPr>
        </p:nvSpPr>
        <p:spPr/>
        <p:txBody>
          <a:bodyPr>
            <a:normAutofit lnSpcReduction="10000"/>
          </a:bodyPr>
          <a:lstStyle/>
          <a:p>
            <a:r>
              <a:rPr lang="cs-CZ" dirty="0" err="1" smtClean="0"/>
              <a:t>Situation</a:t>
            </a:r>
            <a:r>
              <a:rPr lang="cs-CZ" dirty="0" smtClean="0"/>
              <a:t> </a:t>
            </a:r>
            <a:r>
              <a:rPr lang="cs-CZ" dirty="0" err="1" smtClean="0"/>
              <a:t>during</a:t>
            </a:r>
            <a:r>
              <a:rPr lang="cs-CZ" dirty="0" smtClean="0"/>
              <a:t> CPE period</a:t>
            </a:r>
          </a:p>
          <a:p>
            <a:r>
              <a:rPr lang="cs-CZ" dirty="0" err="1" smtClean="0"/>
              <a:t>Political</a:t>
            </a:r>
            <a:r>
              <a:rPr lang="cs-CZ" dirty="0" smtClean="0"/>
              <a:t> </a:t>
            </a:r>
            <a:r>
              <a:rPr lang="cs-CZ" dirty="0" err="1" smtClean="0"/>
              <a:t>Development</a:t>
            </a:r>
            <a:endParaRPr lang="cs-CZ" dirty="0" smtClean="0"/>
          </a:p>
          <a:p>
            <a:r>
              <a:rPr lang="cs-CZ" dirty="0" err="1" smtClean="0"/>
              <a:t>Gradualism</a:t>
            </a:r>
            <a:endParaRPr lang="cs-CZ" dirty="0" smtClean="0"/>
          </a:p>
          <a:p>
            <a:r>
              <a:rPr lang="cs-CZ" dirty="0" err="1" smtClean="0"/>
              <a:t>Development</a:t>
            </a:r>
            <a:r>
              <a:rPr lang="cs-CZ" dirty="0" smtClean="0"/>
              <a:t> </a:t>
            </a:r>
            <a:r>
              <a:rPr lang="cs-CZ" dirty="0" err="1" smtClean="0"/>
              <a:t>of</a:t>
            </a:r>
            <a:r>
              <a:rPr lang="cs-CZ" dirty="0" smtClean="0"/>
              <a:t> </a:t>
            </a:r>
            <a:r>
              <a:rPr lang="cs-CZ" dirty="0" err="1" smtClean="0"/>
              <a:t>Economic</a:t>
            </a:r>
            <a:r>
              <a:rPr lang="cs-CZ" dirty="0" smtClean="0"/>
              <a:t> </a:t>
            </a:r>
            <a:r>
              <a:rPr lang="cs-CZ" dirty="0" err="1" smtClean="0"/>
              <a:t>Policy</a:t>
            </a:r>
            <a:endParaRPr lang="cs-CZ" dirty="0" smtClean="0"/>
          </a:p>
          <a:p>
            <a:r>
              <a:rPr lang="cs-CZ" dirty="0" err="1" smtClean="0"/>
              <a:t>Privatization</a:t>
            </a:r>
            <a:endParaRPr lang="cs-CZ" dirty="0" smtClean="0"/>
          </a:p>
          <a:p>
            <a:r>
              <a:rPr lang="cs-CZ" dirty="0" err="1" smtClean="0"/>
              <a:t>Banks</a:t>
            </a:r>
            <a:endParaRPr lang="cs-CZ" dirty="0" smtClean="0"/>
          </a:p>
          <a:p>
            <a:r>
              <a:rPr lang="cs-CZ" dirty="0" err="1" smtClean="0"/>
              <a:t>Main</a:t>
            </a:r>
            <a:r>
              <a:rPr lang="cs-CZ" dirty="0" smtClean="0"/>
              <a:t> </a:t>
            </a:r>
            <a:r>
              <a:rPr lang="cs-CZ" dirty="0" err="1" smtClean="0"/>
              <a:t>Economic</a:t>
            </a:r>
            <a:r>
              <a:rPr lang="cs-CZ" dirty="0" smtClean="0"/>
              <a:t> </a:t>
            </a:r>
            <a:r>
              <a:rPr lang="cs-CZ" dirty="0" err="1" smtClean="0"/>
              <a:t>Indicators</a:t>
            </a:r>
            <a:endParaRPr lang="cs-CZ" dirty="0" smtClean="0"/>
          </a:p>
          <a:p>
            <a:r>
              <a:rPr lang="cs-CZ" dirty="0" err="1" smtClean="0"/>
              <a:t>Conclusions</a:t>
            </a:r>
            <a:endParaRPr lang="cs-CZ"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Development of GDP in Slovenia (year to year change in percent)</a:t>
            </a:r>
            <a:endParaRPr lang="cs-CZ" dirty="0"/>
          </a:p>
        </p:txBody>
      </p:sp>
      <p:pic>
        <p:nvPicPr>
          <p:cNvPr id="4" name="Zástupný symbol pro obsah 3"/>
          <p:cNvPicPr>
            <a:picLocks noGrp="1"/>
          </p:cNvPicPr>
          <p:nvPr>
            <p:ph idx="1"/>
          </p:nvPr>
        </p:nvPicPr>
        <p:blipFill>
          <a:blip r:embed="rId2" cstate="print"/>
          <a:srcRect/>
          <a:stretch>
            <a:fillRect/>
          </a:stretch>
        </p:blipFill>
        <p:spPr bwMode="auto">
          <a:xfrm>
            <a:off x="463550" y="1729581"/>
            <a:ext cx="8216900" cy="4267200"/>
          </a:xfrm>
          <a:prstGeom prst="rect">
            <a:avLst/>
          </a:prstGeom>
          <a:noFill/>
          <a:ln w="9525">
            <a:no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en-GB" sz="3600" dirty="0"/>
              <a:t>GDP per person in central and eastern Europe (and Slovenia to EU average = 100)</a:t>
            </a:r>
            <a:endParaRPr lang="cs-CZ" sz="3600" dirty="0"/>
          </a:p>
        </p:txBody>
      </p:sp>
      <p:pic>
        <p:nvPicPr>
          <p:cNvPr id="4" name="Zástupný symbol pro obsah 3"/>
          <p:cNvPicPr>
            <a:picLocks noGrp="1"/>
          </p:cNvPicPr>
          <p:nvPr>
            <p:ph idx="1"/>
          </p:nvPr>
        </p:nvPicPr>
        <p:blipFill>
          <a:blip r:embed="rId2" cstate="print"/>
          <a:srcRect/>
          <a:stretch>
            <a:fillRect/>
          </a:stretch>
        </p:blipFill>
        <p:spPr bwMode="auto">
          <a:xfrm>
            <a:off x="806450" y="1742281"/>
            <a:ext cx="7531100" cy="4241800"/>
          </a:xfrm>
          <a:prstGeom prst="rect">
            <a:avLst/>
          </a:prstGeom>
          <a:noFill/>
          <a:ln w="9525">
            <a:noFill/>
            <a:miter lim="800000"/>
            <a:headEnd/>
            <a:tailEnd/>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Share of the sectors - value added (% of GDP)</a:t>
            </a:r>
            <a:endParaRPr lang="cs-CZ" dirty="0"/>
          </a:p>
        </p:txBody>
      </p:sp>
      <p:pic>
        <p:nvPicPr>
          <p:cNvPr id="4" name="Zástupný symbol pro obsah 3"/>
          <p:cNvPicPr>
            <a:picLocks noGrp="1"/>
          </p:cNvPicPr>
          <p:nvPr>
            <p:ph idx="1"/>
          </p:nvPr>
        </p:nvPicPr>
        <p:blipFill>
          <a:blip r:embed="rId2" cstate="print"/>
          <a:srcRect/>
          <a:stretch>
            <a:fillRect/>
          </a:stretch>
        </p:blipFill>
        <p:spPr bwMode="auto">
          <a:xfrm>
            <a:off x="673276" y="1600200"/>
            <a:ext cx="7797447" cy="4525963"/>
          </a:xfrm>
          <a:prstGeom prst="rect">
            <a:avLst/>
          </a:prstGeom>
          <a:noFill/>
          <a:ln w="9525">
            <a:noFill/>
            <a:miter lim="800000"/>
            <a:headEnd/>
            <a:tailEnd/>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en-GB" sz="3200" dirty="0"/>
              <a:t>Unemployment rate (in percent of labour force) and employment (1990=100) – right scale</a:t>
            </a:r>
            <a:endParaRPr lang="cs-CZ" sz="3200" dirty="0"/>
          </a:p>
        </p:txBody>
      </p:sp>
      <p:pic>
        <p:nvPicPr>
          <p:cNvPr id="4" name="Zástupný symbol pro obsah 3"/>
          <p:cNvPicPr>
            <a:picLocks noGrp="1"/>
          </p:cNvPicPr>
          <p:nvPr>
            <p:ph idx="1"/>
          </p:nvPr>
        </p:nvPicPr>
        <p:blipFill>
          <a:blip r:embed="rId2" cstate="print"/>
          <a:srcRect/>
          <a:stretch>
            <a:fillRect/>
          </a:stretch>
        </p:blipFill>
        <p:spPr bwMode="auto">
          <a:xfrm>
            <a:off x="1090041" y="1600200"/>
            <a:ext cx="6963917" cy="4525963"/>
          </a:xfrm>
          <a:prstGeom prst="rect">
            <a:avLst/>
          </a:prstGeom>
          <a:noFill/>
          <a:ln w="9525">
            <a:no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Inflation (CPI) in Slovenia and the Czech Republic 1993-2013</a:t>
            </a:r>
            <a:endParaRPr lang="cs-CZ" dirty="0"/>
          </a:p>
        </p:txBody>
      </p:sp>
      <p:pic>
        <p:nvPicPr>
          <p:cNvPr id="4" name="Zástupný symbol pro obsah 3"/>
          <p:cNvPicPr>
            <a:picLocks noGrp="1"/>
          </p:cNvPicPr>
          <p:nvPr>
            <p:ph idx="1"/>
          </p:nvPr>
        </p:nvPicPr>
        <p:blipFill>
          <a:blip r:embed="rId2" cstate="print"/>
          <a:srcRect/>
          <a:stretch>
            <a:fillRect/>
          </a:stretch>
        </p:blipFill>
        <p:spPr bwMode="auto">
          <a:xfrm>
            <a:off x="1168400" y="1647031"/>
            <a:ext cx="6807200" cy="4432300"/>
          </a:xfrm>
          <a:prstGeom prst="rect">
            <a:avLst/>
          </a:prstGeom>
          <a:noFill/>
          <a:ln w="9525">
            <a:noFill/>
            <a:miter lim="800000"/>
            <a:headEnd/>
            <a:tailEnd/>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Cumulative growth of price level among the transition countries</a:t>
            </a:r>
            <a:endParaRPr lang="cs-CZ"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251520" y="2348880"/>
            <a:ext cx="9886592" cy="1953809"/>
          </a:xfrm>
          <a:prstGeom prst="rect">
            <a:avLst/>
          </a:prstGeom>
          <a:noFill/>
          <a:ln w="9525">
            <a:noFill/>
            <a:miter lim="800000"/>
            <a:headEnd/>
            <a:tailEnd/>
          </a:ln>
          <a:effectLst/>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External trade of goods and services per GDP (in %)</a:t>
            </a:r>
            <a:endParaRPr lang="cs-CZ" dirty="0"/>
          </a:p>
        </p:txBody>
      </p:sp>
      <p:pic>
        <p:nvPicPr>
          <p:cNvPr id="4" name="Zástupný symbol pro obsah 3"/>
          <p:cNvPicPr>
            <a:picLocks noGrp="1"/>
          </p:cNvPicPr>
          <p:nvPr>
            <p:ph idx="1"/>
          </p:nvPr>
        </p:nvPicPr>
        <p:blipFill>
          <a:blip r:embed="rId2" cstate="print"/>
          <a:srcRect/>
          <a:stretch>
            <a:fillRect/>
          </a:stretch>
        </p:blipFill>
        <p:spPr bwMode="auto">
          <a:xfrm>
            <a:off x="1126355" y="1600200"/>
            <a:ext cx="6891290" cy="4525963"/>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60648"/>
            <a:ext cx="8229600" cy="1143000"/>
          </a:xfrm>
        </p:spPr>
        <p:txBody>
          <a:bodyPr>
            <a:noAutofit/>
          </a:bodyPr>
          <a:lstStyle/>
          <a:p>
            <a:r>
              <a:rPr lang="en-GB" sz="3600" dirty="0"/>
              <a:t>Inflation in Slovenia– Annual Consumer price index - CPI all items (change in %)</a:t>
            </a:r>
            <a:endParaRPr lang="cs-CZ" sz="3600" dirty="0"/>
          </a:p>
        </p:txBody>
      </p:sp>
      <p:pic>
        <p:nvPicPr>
          <p:cNvPr id="4" name="Zástupný symbol pro obsah 3"/>
          <p:cNvPicPr>
            <a:picLocks noGrp="1"/>
          </p:cNvPicPr>
          <p:nvPr>
            <p:ph idx="1"/>
          </p:nvPr>
        </p:nvPicPr>
        <p:blipFill>
          <a:blip r:embed="rId2" cstate="print"/>
          <a:srcRect/>
          <a:stretch>
            <a:fillRect/>
          </a:stretch>
        </p:blipFill>
        <p:spPr bwMode="auto">
          <a:xfrm>
            <a:off x="1524380" y="1877467"/>
            <a:ext cx="6095239" cy="3971429"/>
          </a:xfrm>
          <a:prstGeom prst="rect">
            <a:avLst/>
          </a:prstGeom>
          <a:noFill/>
          <a:ln w="9525">
            <a:noFill/>
            <a:miter lim="800000"/>
            <a:headEnd/>
            <a:tailEnd/>
          </a:ln>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sz="3600" dirty="0"/>
              <a:t>Current account balance (percent of GDP)</a:t>
            </a:r>
            <a:endParaRPr lang="cs-CZ" sz="3600" dirty="0"/>
          </a:p>
        </p:txBody>
      </p:sp>
      <p:pic>
        <p:nvPicPr>
          <p:cNvPr id="4" name="Zástupný symbol pro obsah 3"/>
          <p:cNvPicPr>
            <a:picLocks noGrp="1"/>
          </p:cNvPicPr>
          <p:nvPr>
            <p:ph idx="1"/>
          </p:nvPr>
        </p:nvPicPr>
        <p:blipFill>
          <a:blip r:embed="rId2" cstate="print"/>
          <a:srcRect/>
          <a:stretch>
            <a:fillRect/>
          </a:stretch>
        </p:blipFill>
        <p:spPr bwMode="auto">
          <a:xfrm>
            <a:off x="683577" y="1600200"/>
            <a:ext cx="7776845" cy="4525963"/>
          </a:xfrm>
          <a:prstGeom prst="rect">
            <a:avLst/>
          </a:prstGeom>
          <a:noFill/>
          <a:ln w="9525">
            <a:noFill/>
            <a:miter lim="800000"/>
            <a:headEnd/>
            <a:tailEnd/>
          </a:ln>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Cumulative FDI inflows per capita, 1989-2004, in US$</a:t>
            </a:r>
            <a:endParaRPr lang="cs-CZ" dirty="0"/>
          </a:p>
        </p:txBody>
      </p:sp>
      <p:pic>
        <p:nvPicPr>
          <p:cNvPr id="4" name="Zástupný symbol pro obsah 3"/>
          <p:cNvPicPr>
            <a:picLocks noGrp="1"/>
          </p:cNvPicPr>
          <p:nvPr>
            <p:ph idx="1"/>
          </p:nvPr>
        </p:nvPicPr>
        <p:blipFill>
          <a:blip r:embed="rId2" cstate="print"/>
          <a:srcRect/>
          <a:stretch>
            <a:fillRect/>
          </a:stretch>
        </p:blipFill>
        <p:spPr bwMode="auto">
          <a:xfrm>
            <a:off x="1091345" y="1600200"/>
            <a:ext cx="6961309" cy="4525963"/>
          </a:xfrm>
          <a:prstGeom prst="rect">
            <a:avLst/>
          </a:prstGeom>
          <a:noFill/>
          <a:ln w="9525">
            <a:noFill/>
            <a:miter lim="800000"/>
            <a:headEnd/>
            <a:tailEnd/>
          </a:ln>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en-GB" sz="2400" dirty="0" err="1"/>
              <a:t>Gini</a:t>
            </a:r>
            <a:r>
              <a:rPr lang="en-GB" sz="2400" dirty="0"/>
              <a:t> coefficients* of inequality of market and disposable incomes; Persons of working age (18-65 years-old), late 2000s</a:t>
            </a:r>
            <a:endParaRPr lang="cs-CZ" sz="2400" dirty="0"/>
          </a:p>
        </p:txBody>
      </p:sp>
      <p:pic>
        <p:nvPicPr>
          <p:cNvPr id="4" name="Zástupný symbol pro obsah 3"/>
          <p:cNvPicPr>
            <a:picLocks noGrp="1"/>
          </p:cNvPicPr>
          <p:nvPr>
            <p:ph idx="1"/>
          </p:nvPr>
        </p:nvPicPr>
        <p:blipFill>
          <a:blip r:embed="rId2" cstate="print"/>
          <a:srcRect/>
          <a:stretch>
            <a:fillRect/>
          </a:stretch>
        </p:blipFill>
        <p:spPr bwMode="auto">
          <a:xfrm>
            <a:off x="630032" y="1600200"/>
            <a:ext cx="7883936" cy="4525963"/>
          </a:xfrm>
          <a:prstGeom prst="rect">
            <a:avLst/>
          </a:prstGeom>
          <a:noFill/>
          <a:ln w="9525">
            <a:noFill/>
            <a:miter lim="800000"/>
            <a:headEnd/>
            <a:tailEnd/>
          </a:ln>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Real GDP (1989=100), Slovenia and EBRD 33</a:t>
            </a:r>
            <a:endParaRPr lang="cs-CZ" dirty="0"/>
          </a:p>
        </p:txBody>
      </p:sp>
      <p:pic>
        <p:nvPicPr>
          <p:cNvPr id="4" name="Zástupný symbol pro obsah 3"/>
          <p:cNvPicPr>
            <a:picLocks noGrp="1"/>
          </p:cNvPicPr>
          <p:nvPr>
            <p:ph idx="1"/>
          </p:nvPr>
        </p:nvPicPr>
        <p:blipFill>
          <a:blip r:embed="rId2" cstate="print"/>
          <a:srcRect/>
          <a:stretch>
            <a:fillRect/>
          </a:stretch>
        </p:blipFill>
        <p:spPr bwMode="auto">
          <a:xfrm>
            <a:off x="710095" y="1820324"/>
            <a:ext cx="7723810" cy="4085715"/>
          </a:xfrm>
          <a:prstGeom prst="rect">
            <a:avLst/>
          </a:prstGeom>
          <a:noFill/>
          <a:ln w="9525">
            <a:noFill/>
            <a:miter lim="800000"/>
            <a:headEnd/>
            <a:tailEnd/>
          </a:ln>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Contensts</a:t>
            </a:r>
            <a:r>
              <a:rPr lang="cs-CZ" dirty="0" smtClean="0"/>
              <a:t> </a:t>
            </a:r>
            <a:endParaRPr lang="cs-CZ" dirty="0"/>
          </a:p>
        </p:txBody>
      </p:sp>
      <p:sp>
        <p:nvSpPr>
          <p:cNvPr id="3" name="Zástupný symbol pro obsah 2"/>
          <p:cNvSpPr>
            <a:spLocks noGrp="1"/>
          </p:cNvSpPr>
          <p:nvPr>
            <p:ph idx="1"/>
          </p:nvPr>
        </p:nvSpPr>
        <p:spPr/>
        <p:txBody>
          <a:bodyPr>
            <a:normAutofit lnSpcReduction="10000"/>
          </a:bodyPr>
          <a:lstStyle/>
          <a:p>
            <a:r>
              <a:rPr lang="cs-CZ" dirty="0" err="1" smtClean="0"/>
              <a:t>Situation</a:t>
            </a:r>
            <a:r>
              <a:rPr lang="cs-CZ" dirty="0" smtClean="0"/>
              <a:t> </a:t>
            </a:r>
            <a:r>
              <a:rPr lang="cs-CZ" dirty="0" err="1" smtClean="0"/>
              <a:t>during</a:t>
            </a:r>
            <a:r>
              <a:rPr lang="cs-CZ" dirty="0" smtClean="0"/>
              <a:t> CPE period</a:t>
            </a:r>
          </a:p>
          <a:p>
            <a:r>
              <a:rPr lang="cs-CZ" dirty="0" err="1" smtClean="0"/>
              <a:t>Political</a:t>
            </a:r>
            <a:r>
              <a:rPr lang="cs-CZ" dirty="0" smtClean="0"/>
              <a:t> </a:t>
            </a:r>
            <a:r>
              <a:rPr lang="cs-CZ" dirty="0" err="1" smtClean="0"/>
              <a:t>Development</a:t>
            </a:r>
            <a:endParaRPr lang="cs-CZ" dirty="0" smtClean="0"/>
          </a:p>
          <a:p>
            <a:r>
              <a:rPr lang="cs-CZ" dirty="0" err="1" smtClean="0"/>
              <a:t>Gradualism</a:t>
            </a:r>
            <a:endParaRPr lang="cs-CZ" dirty="0" smtClean="0"/>
          </a:p>
          <a:p>
            <a:r>
              <a:rPr lang="cs-CZ" dirty="0" err="1" smtClean="0"/>
              <a:t>Development</a:t>
            </a:r>
            <a:r>
              <a:rPr lang="cs-CZ" dirty="0" smtClean="0"/>
              <a:t> </a:t>
            </a:r>
            <a:r>
              <a:rPr lang="cs-CZ" dirty="0" err="1" smtClean="0"/>
              <a:t>of</a:t>
            </a:r>
            <a:r>
              <a:rPr lang="cs-CZ" dirty="0" smtClean="0"/>
              <a:t> </a:t>
            </a:r>
            <a:r>
              <a:rPr lang="cs-CZ" dirty="0" err="1" smtClean="0"/>
              <a:t>Economic</a:t>
            </a:r>
            <a:r>
              <a:rPr lang="cs-CZ" dirty="0" smtClean="0"/>
              <a:t> </a:t>
            </a:r>
            <a:r>
              <a:rPr lang="cs-CZ" dirty="0" err="1" smtClean="0"/>
              <a:t>Policy</a:t>
            </a:r>
            <a:endParaRPr lang="cs-CZ" dirty="0" smtClean="0"/>
          </a:p>
          <a:p>
            <a:r>
              <a:rPr lang="cs-CZ" dirty="0" err="1" smtClean="0"/>
              <a:t>Privatization</a:t>
            </a:r>
            <a:endParaRPr lang="cs-CZ" dirty="0" smtClean="0"/>
          </a:p>
          <a:p>
            <a:r>
              <a:rPr lang="cs-CZ" dirty="0" err="1" smtClean="0"/>
              <a:t>Banks</a:t>
            </a:r>
            <a:endParaRPr lang="cs-CZ" dirty="0" smtClean="0"/>
          </a:p>
          <a:p>
            <a:r>
              <a:rPr lang="cs-CZ" dirty="0" err="1" smtClean="0"/>
              <a:t>Main</a:t>
            </a:r>
            <a:r>
              <a:rPr lang="cs-CZ" dirty="0" smtClean="0"/>
              <a:t> </a:t>
            </a:r>
            <a:r>
              <a:rPr lang="cs-CZ" dirty="0" err="1" smtClean="0"/>
              <a:t>Economic</a:t>
            </a:r>
            <a:r>
              <a:rPr lang="cs-CZ" dirty="0" smtClean="0"/>
              <a:t> </a:t>
            </a:r>
            <a:r>
              <a:rPr lang="cs-CZ" dirty="0" err="1" smtClean="0"/>
              <a:t>Indicators</a:t>
            </a:r>
            <a:endParaRPr lang="cs-CZ" dirty="0" smtClean="0"/>
          </a:p>
          <a:p>
            <a:r>
              <a:rPr lang="cs-CZ" dirty="0" err="1" smtClean="0"/>
              <a:t>Conclusions</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smtClean="0"/>
              <a:t>1990 </a:t>
            </a:r>
            <a:r>
              <a:rPr lang="cs-CZ" dirty="0" err="1" smtClean="0"/>
              <a:t>reform</a:t>
            </a:r>
            <a:r>
              <a:rPr lang="cs-CZ" dirty="0" smtClean="0"/>
              <a:t> program – </a:t>
            </a:r>
            <a:r>
              <a:rPr lang="cs-CZ" dirty="0" err="1" smtClean="0"/>
              <a:t>stabilization</a:t>
            </a:r>
            <a:endParaRPr lang="cs-CZ" dirty="0" smtClean="0"/>
          </a:p>
          <a:p>
            <a:pPr lvl="1"/>
            <a:r>
              <a:rPr lang="cs-CZ" dirty="0" err="1" smtClean="0"/>
              <a:t>devaluation</a:t>
            </a:r>
            <a:r>
              <a:rPr lang="cs-CZ" dirty="0" smtClean="0"/>
              <a:t> + fix, </a:t>
            </a:r>
            <a:r>
              <a:rPr lang="cs-CZ" dirty="0" err="1" smtClean="0"/>
              <a:t>convertibility</a:t>
            </a:r>
            <a:r>
              <a:rPr lang="cs-CZ" dirty="0" smtClean="0"/>
              <a:t> on </a:t>
            </a:r>
            <a:r>
              <a:rPr lang="cs-CZ" dirty="0" err="1" smtClean="0"/>
              <a:t>current</a:t>
            </a:r>
            <a:r>
              <a:rPr lang="cs-CZ" dirty="0" smtClean="0"/>
              <a:t> </a:t>
            </a:r>
            <a:r>
              <a:rPr lang="cs-CZ" dirty="0" err="1" smtClean="0"/>
              <a:t>account</a:t>
            </a:r>
            <a:r>
              <a:rPr lang="cs-CZ" dirty="0" smtClean="0"/>
              <a:t>, </a:t>
            </a:r>
            <a:r>
              <a:rPr lang="cs-CZ" dirty="0" err="1" smtClean="0"/>
              <a:t>bankruptcies</a:t>
            </a:r>
            <a:r>
              <a:rPr lang="cs-CZ" dirty="0" smtClean="0"/>
              <a:t>, </a:t>
            </a:r>
            <a:r>
              <a:rPr lang="cs-CZ" dirty="0" err="1" smtClean="0"/>
              <a:t>restrictions</a:t>
            </a:r>
            <a:endParaRPr lang="cs-CZ" dirty="0" smtClean="0"/>
          </a:p>
          <a:p>
            <a:pPr lvl="1"/>
            <a:r>
              <a:rPr lang="cs-CZ" dirty="0" err="1" smtClean="0"/>
              <a:t>individual</a:t>
            </a:r>
            <a:r>
              <a:rPr lang="cs-CZ" dirty="0" smtClean="0"/>
              <a:t> </a:t>
            </a:r>
            <a:r>
              <a:rPr lang="cs-CZ" dirty="0" err="1" smtClean="0"/>
              <a:t>republics</a:t>
            </a:r>
            <a:r>
              <a:rPr lang="cs-CZ" dirty="0" smtClean="0"/>
              <a:t> </a:t>
            </a:r>
            <a:r>
              <a:rPr lang="cs-CZ" dirty="0" err="1" smtClean="0"/>
              <a:t>did</a:t>
            </a:r>
            <a:r>
              <a:rPr lang="cs-CZ" dirty="0" smtClean="0"/>
              <a:t> not </a:t>
            </a:r>
            <a:r>
              <a:rPr lang="cs-CZ" dirty="0" err="1" smtClean="0"/>
              <a:t>follow</a:t>
            </a:r>
            <a:endParaRPr lang="cs-CZ" dirty="0" smtClean="0"/>
          </a:p>
          <a:p>
            <a:pPr lvl="1"/>
            <a:r>
              <a:rPr lang="cs-CZ" dirty="0" err="1" smtClean="0"/>
              <a:t>agaist</a:t>
            </a:r>
            <a:r>
              <a:rPr lang="cs-CZ" dirty="0" smtClean="0"/>
              <a:t> </a:t>
            </a:r>
            <a:r>
              <a:rPr lang="cs-CZ" dirty="0" err="1" smtClean="0"/>
              <a:t>each</a:t>
            </a:r>
            <a:r>
              <a:rPr lang="cs-CZ" dirty="0" smtClean="0"/>
              <a:t> </a:t>
            </a:r>
            <a:r>
              <a:rPr lang="cs-CZ" dirty="0" err="1" smtClean="0"/>
              <a:t>other</a:t>
            </a:r>
            <a:endParaRPr lang="cs-CZ" dirty="0" smtClean="0"/>
          </a:p>
          <a:p>
            <a:r>
              <a:rPr lang="cs-CZ" dirty="0" err="1" smtClean="0"/>
              <a:t>federal</a:t>
            </a:r>
            <a:r>
              <a:rPr lang="cs-CZ" dirty="0" smtClean="0"/>
              <a:t> </a:t>
            </a:r>
            <a:r>
              <a:rPr lang="cs-CZ" dirty="0" err="1" smtClean="0"/>
              <a:t>government</a:t>
            </a:r>
            <a:r>
              <a:rPr lang="cs-CZ" dirty="0" smtClean="0"/>
              <a:t> not </a:t>
            </a:r>
            <a:r>
              <a:rPr lang="cs-CZ" dirty="0" err="1" smtClean="0"/>
              <a:t>able</a:t>
            </a:r>
            <a:r>
              <a:rPr lang="cs-CZ" dirty="0" smtClean="0"/>
              <a:t> </a:t>
            </a:r>
            <a:r>
              <a:rPr lang="cs-CZ" dirty="0" err="1" smtClean="0"/>
              <a:t>implement</a:t>
            </a:r>
            <a:endParaRPr lang="cs-CZ" dirty="0" smtClean="0"/>
          </a:p>
          <a:p>
            <a:r>
              <a:rPr lang="cs-CZ" dirty="0" err="1" smtClean="0"/>
              <a:t>runs</a:t>
            </a:r>
            <a:r>
              <a:rPr lang="cs-CZ" dirty="0" smtClean="0"/>
              <a:t> on </a:t>
            </a:r>
            <a:r>
              <a:rPr lang="cs-CZ" dirty="0" err="1" smtClean="0"/>
              <a:t>banks</a:t>
            </a:r>
            <a:r>
              <a:rPr lang="cs-CZ" dirty="0" smtClean="0"/>
              <a:t>, </a:t>
            </a:r>
            <a:r>
              <a:rPr lang="cs-CZ" dirty="0" err="1" smtClean="0"/>
              <a:t>hyperinflation</a:t>
            </a:r>
            <a:r>
              <a:rPr lang="cs-CZ" dirty="0" smtClean="0"/>
              <a:t>, </a:t>
            </a:r>
            <a:r>
              <a:rPr lang="cs-CZ" dirty="0" err="1" smtClean="0"/>
              <a:t>lack</a:t>
            </a:r>
            <a:r>
              <a:rPr lang="cs-CZ" dirty="0" smtClean="0"/>
              <a:t> </a:t>
            </a:r>
            <a:r>
              <a:rPr lang="cs-CZ" dirty="0" err="1" smtClean="0"/>
              <a:t>of</a:t>
            </a:r>
            <a:r>
              <a:rPr lang="cs-CZ" dirty="0" smtClean="0"/>
              <a:t> </a:t>
            </a:r>
            <a:r>
              <a:rPr lang="cs-CZ" dirty="0" err="1" smtClean="0"/>
              <a:t>hard</a:t>
            </a:r>
            <a:r>
              <a:rPr lang="cs-CZ" dirty="0" smtClean="0"/>
              <a:t> </a:t>
            </a:r>
            <a:r>
              <a:rPr lang="cs-CZ" dirty="0" err="1" smtClean="0"/>
              <a:t>currencies</a:t>
            </a:r>
            <a:endParaRPr lang="cs-CZ" dirty="0" smtClean="0"/>
          </a:p>
          <a:p>
            <a:r>
              <a:rPr lang="cs-CZ" dirty="0" smtClean="0"/>
              <a:t>free </a:t>
            </a:r>
            <a:r>
              <a:rPr lang="cs-CZ" dirty="0" err="1" smtClean="0"/>
              <a:t>elections</a:t>
            </a:r>
            <a:r>
              <a:rPr lang="cs-CZ" dirty="0" smtClean="0"/>
              <a:t>  </a:t>
            </a:r>
          </a:p>
          <a:p>
            <a:r>
              <a:rPr lang="cs-CZ" dirty="0" err="1" smtClean="0"/>
              <a:t>another</a:t>
            </a:r>
            <a:r>
              <a:rPr lang="cs-CZ" dirty="0" smtClean="0"/>
              <a:t> program </a:t>
            </a:r>
            <a:r>
              <a:rPr lang="cs-CZ" dirty="0" err="1" smtClean="0"/>
              <a:t>July</a:t>
            </a:r>
            <a:r>
              <a:rPr lang="cs-CZ" dirty="0" smtClean="0"/>
              <a:t> 1991 – country </a:t>
            </a:r>
            <a:r>
              <a:rPr lang="cs-CZ" dirty="0" err="1" smtClean="0"/>
              <a:t>already</a:t>
            </a:r>
            <a:r>
              <a:rPr lang="cs-CZ" dirty="0" smtClean="0"/>
              <a:t> </a:t>
            </a:r>
            <a:r>
              <a:rPr lang="cs-CZ" dirty="0" err="1" smtClean="0"/>
              <a:t>falling</a:t>
            </a:r>
            <a:r>
              <a:rPr lang="cs-CZ" dirty="0" smtClean="0"/>
              <a:t> </a:t>
            </a:r>
            <a:r>
              <a:rPr lang="cs-CZ" dirty="0" err="1" smtClean="0"/>
              <a:t>apart</a:t>
            </a:r>
            <a:endParaRPr lang="cs-CZ" dirty="0" smtClean="0"/>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en-GB" sz="3200" dirty="0"/>
              <a:t>Gross Domestic Product per capita in Yugoslavia in 1980 and 1989 (all figures in 1972 USD)</a:t>
            </a:r>
            <a:endParaRPr lang="cs-CZ" sz="3200" dirty="0"/>
          </a:p>
        </p:txBody>
      </p:sp>
      <p:pic>
        <p:nvPicPr>
          <p:cNvPr id="1026" name="Picture 2"/>
          <p:cNvPicPr>
            <a:picLocks noChangeAspect="1" noChangeArrowheads="1"/>
          </p:cNvPicPr>
          <p:nvPr/>
        </p:nvPicPr>
        <p:blipFill>
          <a:blip r:embed="rId2" cstate="print"/>
          <a:srcRect/>
          <a:stretch>
            <a:fillRect/>
          </a:stretch>
        </p:blipFill>
        <p:spPr bwMode="auto">
          <a:xfrm>
            <a:off x="539551" y="2060848"/>
            <a:ext cx="8286749" cy="2808312"/>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GDP per person in Austria and Yugoslavia in USD</a:t>
            </a:r>
            <a:endParaRPr lang="cs-CZ" dirty="0"/>
          </a:p>
        </p:txBody>
      </p:sp>
      <p:pic>
        <p:nvPicPr>
          <p:cNvPr id="5" name="Zástupný symbol pro obsah 4"/>
          <p:cNvPicPr>
            <a:picLocks noGrp="1"/>
          </p:cNvPicPr>
          <p:nvPr>
            <p:ph idx="1"/>
          </p:nvPr>
        </p:nvPicPr>
        <p:blipFill>
          <a:blip r:embed="rId2" cstate="print"/>
          <a:srcRect/>
          <a:stretch>
            <a:fillRect/>
          </a:stretch>
        </p:blipFill>
        <p:spPr bwMode="auto">
          <a:xfrm>
            <a:off x="1016000" y="1608931"/>
            <a:ext cx="7112000" cy="45085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microeconomic</a:t>
            </a:r>
            <a:r>
              <a:rPr lang="cs-CZ" dirty="0" smtClean="0"/>
              <a:t> </a:t>
            </a:r>
            <a:r>
              <a:rPr lang="cs-CZ" dirty="0" err="1" smtClean="0"/>
              <a:t>situation</a:t>
            </a:r>
            <a:endParaRPr lang="cs-CZ" dirty="0"/>
          </a:p>
        </p:txBody>
      </p:sp>
      <p:sp>
        <p:nvSpPr>
          <p:cNvPr id="3" name="Zástupný symbol pro obsah 2"/>
          <p:cNvSpPr>
            <a:spLocks noGrp="1"/>
          </p:cNvSpPr>
          <p:nvPr>
            <p:ph idx="1"/>
          </p:nvPr>
        </p:nvSpPr>
        <p:spPr/>
        <p:txBody>
          <a:bodyPr>
            <a:normAutofit fontScale="92500"/>
          </a:bodyPr>
          <a:lstStyle/>
          <a:p>
            <a:r>
              <a:rPr lang="cs-CZ" dirty="0" err="1" smtClean="0"/>
              <a:t>self</a:t>
            </a:r>
            <a:r>
              <a:rPr lang="cs-CZ" dirty="0" smtClean="0"/>
              <a:t>-management </a:t>
            </a:r>
            <a:r>
              <a:rPr lang="cs-CZ" dirty="0" err="1" smtClean="0"/>
              <a:t>socialism</a:t>
            </a:r>
            <a:endParaRPr lang="cs-CZ" dirty="0" smtClean="0"/>
          </a:p>
          <a:p>
            <a:pPr lvl="1"/>
            <a:r>
              <a:rPr lang="cs-CZ" dirty="0" err="1" smtClean="0"/>
              <a:t>high</a:t>
            </a:r>
            <a:r>
              <a:rPr lang="cs-CZ" dirty="0" smtClean="0"/>
              <a:t> </a:t>
            </a:r>
            <a:r>
              <a:rPr lang="cs-CZ" dirty="0" err="1" smtClean="0"/>
              <a:t>independence</a:t>
            </a:r>
            <a:r>
              <a:rPr lang="cs-CZ" dirty="0" smtClean="0"/>
              <a:t> </a:t>
            </a:r>
            <a:r>
              <a:rPr lang="cs-CZ" dirty="0" err="1" smtClean="0"/>
              <a:t>of</a:t>
            </a:r>
            <a:r>
              <a:rPr lang="cs-CZ" dirty="0" smtClean="0"/>
              <a:t> </a:t>
            </a:r>
            <a:r>
              <a:rPr lang="cs-CZ" dirty="0" err="1" smtClean="0"/>
              <a:t>companies</a:t>
            </a:r>
            <a:endParaRPr lang="cs-CZ" dirty="0" smtClean="0"/>
          </a:p>
          <a:p>
            <a:pPr lvl="1"/>
            <a:r>
              <a:rPr lang="cs-CZ" dirty="0" err="1" smtClean="0"/>
              <a:t>workers</a:t>
            </a:r>
            <a:r>
              <a:rPr lang="cs-CZ" dirty="0" smtClean="0"/>
              <a:t> </a:t>
            </a:r>
            <a:r>
              <a:rPr lang="cs-CZ" dirty="0" err="1" smtClean="0"/>
              <a:t>councils</a:t>
            </a:r>
            <a:endParaRPr lang="cs-CZ" dirty="0" smtClean="0"/>
          </a:p>
          <a:p>
            <a:pPr lvl="1"/>
            <a:r>
              <a:rPr lang="cs-CZ" dirty="0" err="1" smtClean="0"/>
              <a:t>companies</a:t>
            </a:r>
            <a:r>
              <a:rPr lang="cs-CZ" dirty="0" smtClean="0"/>
              <a:t> „</a:t>
            </a:r>
            <a:r>
              <a:rPr lang="cs-CZ" dirty="0" err="1" smtClean="0"/>
              <a:t>socially</a:t>
            </a:r>
            <a:r>
              <a:rPr lang="cs-CZ" dirty="0" smtClean="0"/>
              <a:t> </a:t>
            </a:r>
            <a:r>
              <a:rPr lang="cs-CZ" dirty="0" err="1" smtClean="0"/>
              <a:t>owned</a:t>
            </a:r>
            <a:r>
              <a:rPr lang="cs-CZ" dirty="0" smtClean="0"/>
              <a:t>“ – not </a:t>
            </a:r>
            <a:r>
              <a:rPr lang="cs-CZ" dirty="0" err="1" smtClean="0"/>
              <a:t>state</a:t>
            </a:r>
            <a:r>
              <a:rPr lang="cs-CZ" dirty="0" smtClean="0"/>
              <a:t> not </a:t>
            </a:r>
            <a:r>
              <a:rPr lang="cs-CZ" dirty="0" err="1" smtClean="0"/>
              <a:t>private</a:t>
            </a:r>
            <a:endParaRPr lang="cs-CZ" dirty="0" smtClean="0"/>
          </a:p>
          <a:p>
            <a:pPr lvl="1"/>
            <a:r>
              <a:rPr lang="cs-CZ" dirty="0" err="1" smtClean="0"/>
              <a:t>demand</a:t>
            </a:r>
            <a:r>
              <a:rPr lang="cs-CZ" dirty="0" smtClean="0"/>
              <a:t> </a:t>
            </a:r>
            <a:r>
              <a:rPr lang="cs-CZ" dirty="0" err="1" smtClean="0"/>
              <a:t>for</a:t>
            </a:r>
            <a:r>
              <a:rPr lang="cs-CZ" dirty="0" smtClean="0"/>
              <a:t> </a:t>
            </a:r>
            <a:r>
              <a:rPr lang="cs-CZ" dirty="0" err="1" smtClean="0"/>
              <a:t>growth</a:t>
            </a:r>
            <a:r>
              <a:rPr lang="cs-CZ" dirty="0" smtClean="0"/>
              <a:t> </a:t>
            </a:r>
            <a:r>
              <a:rPr lang="cs-CZ" dirty="0" err="1" smtClean="0"/>
              <a:t>of</a:t>
            </a:r>
            <a:r>
              <a:rPr lang="cs-CZ" dirty="0" smtClean="0"/>
              <a:t> </a:t>
            </a:r>
            <a:r>
              <a:rPr lang="cs-CZ" dirty="0" err="1" smtClean="0"/>
              <a:t>wages</a:t>
            </a:r>
            <a:r>
              <a:rPr lang="cs-CZ" dirty="0" smtClean="0"/>
              <a:t> </a:t>
            </a:r>
          </a:p>
          <a:p>
            <a:pPr lvl="1"/>
            <a:r>
              <a:rPr lang="cs-CZ" dirty="0" smtClean="0"/>
              <a:t>soft budget </a:t>
            </a:r>
            <a:r>
              <a:rPr lang="cs-CZ" dirty="0" err="1" smtClean="0"/>
              <a:t>constraint</a:t>
            </a:r>
            <a:r>
              <a:rPr lang="cs-CZ" dirty="0" smtClean="0"/>
              <a:t> </a:t>
            </a:r>
          </a:p>
          <a:p>
            <a:r>
              <a:rPr lang="cs-CZ" dirty="0" err="1" smtClean="0"/>
              <a:t>relatively</a:t>
            </a:r>
            <a:r>
              <a:rPr lang="cs-CZ" dirty="0" smtClean="0"/>
              <a:t> </a:t>
            </a:r>
            <a:r>
              <a:rPr lang="cs-CZ" dirty="0" err="1" smtClean="0"/>
              <a:t>low</a:t>
            </a:r>
            <a:r>
              <a:rPr lang="cs-CZ" dirty="0" smtClean="0"/>
              <a:t> </a:t>
            </a:r>
            <a:r>
              <a:rPr lang="cs-CZ" dirty="0" err="1" smtClean="0"/>
              <a:t>level</a:t>
            </a:r>
            <a:r>
              <a:rPr lang="cs-CZ" dirty="0" smtClean="0"/>
              <a:t> </a:t>
            </a:r>
            <a:r>
              <a:rPr lang="cs-CZ" dirty="0" err="1" smtClean="0"/>
              <a:t>of</a:t>
            </a:r>
            <a:r>
              <a:rPr lang="cs-CZ" dirty="0" smtClean="0"/>
              <a:t> </a:t>
            </a:r>
            <a:r>
              <a:rPr lang="cs-CZ" dirty="0" err="1" smtClean="0"/>
              <a:t>private</a:t>
            </a:r>
            <a:r>
              <a:rPr lang="cs-CZ" dirty="0" smtClean="0"/>
              <a:t> </a:t>
            </a:r>
            <a:r>
              <a:rPr lang="cs-CZ" dirty="0" err="1" smtClean="0"/>
              <a:t>sector</a:t>
            </a:r>
            <a:endParaRPr lang="cs-CZ" dirty="0"/>
          </a:p>
          <a:p>
            <a:pPr lvl="1"/>
            <a:r>
              <a:rPr lang="cs-CZ" dirty="0" smtClean="0"/>
              <a:t>in </a:t>
            </a:r>
            <a:r>
              <a:rPr lang="cs-CZ" dirty="0" err="1" smtClean="0"/>
              <a:t>industry</a:t>
            </a:r>
            <a:endParaRPr lang="cs-CZ" dirty="0" smtClean="0"/>
          </a:p>
          <a:p>
            <a:pPr lvl="1"/>
            <a:r>
              <a:rPr lang="cs-CZ" dirty="0" err="1" smtClean="0"/>
              <a:t>high</a:t>
            </a:r>
            <a:r>
              <a:rPr lang="cs-CZ" dirty="0" smtClean="0"/>
              <a:t> in </a:t>
            </a:r>
            <a:r>
              <a:rPr lang="cs-CZ" dirty="0" err="1" smtClean="0"/>
              <a:t>agriculture</a:t>
            </a: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TotalTime>
  <Words>1159</Words>
  <Application>Microsoft Office PowerPoint</Application>
  <PresentationFormat>Předvádění na obrazovce (4:3)</PresentationFormat>
  <Paragraphs>246</Paragraphs>
  <Slides>54</Slides>
  <Notes>0</Notes>
  <HiddenSlides>1</HiddenSlides>
  <MMClips>0</MMClips>
  <ScaleCrop>false</ScaleCrop>
  <HeadingPairs>
    <vt:vector size="4" baseType="variant">
      <vt:variant>
        <vt:lpstr>Motiv</vt:lpstr>
      </vt:variant>
      <vt:variant>
        <vt:i4>1</vt:i4>
      </vt:variant>
      <vt:variant>
        <vt:lpstr>Nadpisy snímků</vt:lpstr>
      </vt:variant>
      <vt:variant>
        <vt:i4>54</vt:i4>
      </vt:variant>
    </vt:vector>
  </HeadingPairs>
  <TitlesOfParts>
    <vt:vector size="55" baseType="lpstr">
      <vt:lpstr>Motiv sady Office</vt:lpstr>
      <vt:lpstr>Transformation in Slovenia</vt:lpstr>
      <vt:lpstr>Contensts </vt:lpstr>
      <vt:lpstr>Functioning of the CPE model</vt:lpstr>
      <vt:lpstr>Functioning of the CPE model</vt:lpstr>
      <vt:lpstr>Inflation in Slovenia– Annual Consumer price index - CPI all items (change in %)</vt:lpstr>
      <vt:lpstr>Snímek 6</vt:lpstr>
      <vt:lpstr>Gross Domestic Product per capita in Yugoslavia in 1980 and 1989 (all figures in 1972 USD)</vt:lpstr>
      <vt:lpstr>GDP per person in Austria and Yugoslavia in USD</vt:lpstr>
      <vt:lpstr>microeconomic situation</vt:lpstr>
      <vt:lpstr>Share of import value (percent) 1986-96</vt:lpstr>
      <vt:lpstr>Contensts </vt:lpstr>
      <vt:lpstr>Political development</vt:lpstr>
      <vt:lpstr>Political development</vt:lpstr>
      <vt:lpstr>Contensts </vt:lpstr>
      <vt:lpstr>Gradualism</vt:lpstr>
      <vt:lpstr>Liberalization Index 1989 and 1997</vt:lpstr>
      <vt:lpstr>Cumulative economic growth in Central Europe and Slovenia</vt:lpstr>
      <vt:lpstr>Gradualism</vt:lpstr>
      <vt:lpstr>Contensts </vt:lpstr>
      <vt:lpstr>Economic policy 1990-2</vt:lpstr>
      <vt:lpstr>Economic policy 1993-6</vt:lpstr>
      <vt:lpstr>Government deficit and share of government expenditure to GDP</vt:lpstr>
      <vt:lpstr>Share of total output of branches by selected sectors and industries 1990-2000 (percent of contribution)</vt:lpstr>
      <vt:lpstr>Economic policy 1997-2007</vt:lpstr>
      <vt:lpstr>FDI inward (US Dollars at current prices and current exchange rates in millions)</vt:lpstr>
      <vt:lpstr>General government debt (percent of GDP)</vt:lpstr>
      <vt:lpstr>Snímek 27</vt:lpstr>
      <vt:lpstr>Development of the exchange rate – Tolar per dollar and Euro (monthly average)</vt:lpstr>
      <vt:lpstr>Economic policy 2008-2013</vt:lpstr>
      <vt:lpstr>Net flow of FDI (in millions of USD)</vt:lpstr>
      <vt:lpstr>General government net lending/borrowing and its prognosis (in % of GDP) </vt:lpstr>
      <vt:lpstr>Unit labour costs (index 2005=100)</vt:lpstr>
      <vt:lpstr>Snímek 33</vt:lpstr>
      <vt:lpstr>Contensts </vt:lpstr>
      <vt:lpstr>Cumulated privatisation revenues as a share of GDP</vt:lpstr>
      <vt:lpstr>Large scale privatization index* 1989-2012</vt:lpstr>
      <vt:lpstr>Public assets (% of GDP)</vt:lpstr>
      <vt:lpstr>Contensts </vt:lpstr>
      <vt:lpstr>Bank Funding (Percent of total assets)</vt:lpstr>
      <vt:lpstr>Non-performing loans (in % of total loans)</vt:lpstr>
      <vt:lpstr>Non-performing Loans to Total Gross Loans (in %) in 2013 (or the latest)</vt:lpstr>
      <vt:lpstr>Contensts </vt:lpstr>
      <vt:lpstr>Development of GDP in Slovenia (year to year change in percent)</vt:lpstr>
      <vt:lpstr>GDP per person in central and eastern Europe (and Slovenia to EU average = 100)</vt:lpstr>
      <vt:lpstr>Share of the sectors - value added (% of GDP)</vt:lpstr>
      <vt:lpstr>Unemployment rate (in percent of labour force) and employment (1990=100) – right scale</vt:lpstr>
      <vt:lpstr>Inflation (CPI) in Slovenia and the Czech Republic 1993-2013</vt:lpstr>
      <vt:lpstr>Cumulative growth of price level among the transition countries</vt:lpstr>
      <vt:lpstr>External trade of goods and services per GDP (in %)</vt:lpstr>
      <vt:lpstr>Current account balance (percent of GDP)</vt:lpstr>
      <vt:lpstr>Cumulative FDI inflows per capita, 1989-2004, in US$</vt:lpstr>
      <vt:lpstr>Gini coefficients* of inequality of market and disposable incomes; Persons of working age (18-65 years-old), late 2000s</vt:lpstr>
      <vt:lpstr>Real GDP (1989=100), Slovenia and EBRD 33</vt:lpstr>
      <vt:lpstr>Contensts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Transformace ve Slovinsku</dc:title>
  <dc:creator>Libor</dc:creator>
  <cp:lastModifiedBy>Libor</cp:lastModifiedBy>
  <cp:revision>33</cp:revision>
  <dcterms:created xsi:type="dcterms:W3CDTF">2014-12-10T17:40:10Z</dcterms:created>
  <dcterms:modified xsi:type="dcterms:W3CDTF">2015-05-13T08:33:28Z</dcterms:modified>
</cp:coreProperties>
</file>