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2" r:id="rId3"/>
    <p:sldId id="326" r:id="rId4"/>
    <p:sldId id="276" r:id="rId5"/>
    <p:sldId id="334" r:id="rId6"/>
    <p:sldId id="277" r:id="rId7"/>
    <p:sldId id="278" r:id="rId8"/>
    <p:sldId id="263" r:id="rId9"/>
    <p:sldId id="286" r:id="rId10"/>
    <p:sldId id="287" r:id="rId11"/>
    <p:sldId id="266" r:id="rId12"/>
    <p:sldId id="333" r:id="rId13"/>
    <p:sldId id="258" r:id="rId14"/>
    <p:sldId id="269" r:id="rId15"/>
    <p:sldId id="291" r:id="rId16"/>
    <p:sldId id="322" r:id="rId17"/>
    <p:sldId id="260" r:id="rId18"/>
    <p:sldId id="261" r:id="rId19"/>
    <p:sldId id="321" r:id="rId20"/>
    <p:sldId id="327" r:id="rId21"/>
    <p:sldId id="335" r:id="rId22"/>
    <p:sldId id="329" r:id="rId23"/>
    <p:sldId id="328" r:id="rId24"/>
    <p:sldId id="330" r:id="rId25"/>
    <p:sldId id="283" r:id="rId26"/>
    <p:sldId id="285" r:id="rId27"/>
    <p:sldId id="320" r:id="rId28"/>
    <p:sldId id="319" r:id="rId29"/>
    <p:sldId id="295" r:id="rId30"/>
    <p:sldId id="292" r:id="rId31"/>
    <p:sldId id="331" r:id="rId32"/>
    <p:sldId id="268" r:id="rId33"/>
    <p:sldId id="267" r:id="rId34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74056" autoAdjust="0"/>
  </p:normalViewPr>
  <p:slideViewPr>
    <p:cSldViewPr>
      <p:cViewPr varScale="1">
        <p:scale>
          <a:sx n="80" d="100"/>
          <a:sy n="80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78" y="-102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zivatel\Documents\RoStaPo\Mono\Kooperace_CZ_korektu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zivatel\Documents\RoStaPo\Mono\Kooperace_CZ_korektur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542904025726113"/>
          <c:y val="4.0919826139069415E-2"/>
          <c:w val="0.42138891955612984"/>
          <c:h val="0.749338615153871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Vęeobecný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Grafy!$B$26:$B$33</c:f>
              <c:strCache>
                <c:ptCount val="8"/>
                <c:pt idx="0">
                  <c:v>Jiná neformální spolupráce bez smluvní dohody</c:v>
                </c:pt>
                <c:pt idx="1">
                  <c:v>Dlouhodobé subdodavatelské smlouvy</c:v>
                </c:pt>
                <c:pt idx="2">
                  <c:v>Joint venture</c:v>
                </c:pt>
                <c:pt idx="3">
                  <c:v>Obchodní spolupráce založená na dlouhodobých smlouvách o dodávkách (import/export)</c:v>
                </c:pt>
                <c:pt idx="4">
                  <c:v>Majetkové podíly v existujících společnostech (založení podniku)</c:v>
                </c:pt>
                <c:pt idx="5">
                  <c:v>Ostatní smluvní spolupráce (strategické aliance)</c:v>
                </c:pt>
                <c:pt idx="6">
                  <c:v>Licence/franchisingové smlouvy</c:v>
                </c:pt>
                <c:pt idx="7">
                  <c:v>Jiný typ spolupráce</c:v>
                </c:pt>
              </c:strCache>
            </c:strRef>
          </c:cat>
          <c:val>
            <c:numRef>
              <c:f>Grafy!$C$26:$C$33</c:f>
              <c:numCache>
                <c:formatCode>Vęeobecný</c:formatCode>
                <c:ptCount val="8"/>
                <c:pt idx="0">
                  <c:v>0.58699999999999997</c:v>
                </c:pt>
                <c:pt idx="1">
                  <c:v>0.55100000000000005</c:v>
                </c:pt>
                <c:pt idx="2">
                  <c:v>0.47799999999999998</c:v>
                </c:pt>
                <c:pt idx="3">
                  <c:v>0.47099999999999997</c:v>
                </c:pt>
                <c:pt idx="4">
                  <c:v>0.41399999999999998</c:v>
                </c:pt>
                <c:pt idx="5">
                  <c:v>0.30399999999999999</c:v>
                </c:pt>
                <c:pt idx="6">
                  <c:v>6.5000000000000002E-2</c:v>
                </c:pt>
                <c:pt idx="7">
                  <c:v>5.8000000000000003E-2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265088"/>
        <c:axId val="152267776"/>
      </c:barChart>
      <c:catAx>
        <c:axId val="152265088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noFill/>
        </c:spPr>
        <c:crossAx val="152267776"/>
        <c:crosses val="autoZero"/>
        <c:auto val="1"/>
        <c:lblAlgn val="ctr"/>
        <c:lblOffset val="100"/>
        <c:noMultiLvlLbl val="0"/>
      </c:catAx>
      <c:valAx>
        <c:axId val="15226777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52265088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8182385021298"/>
          <c:y val="3.9593106434885922E-2"/>
          <c:w val="0.50181447772303001"/>
          <c:h val="0.699817032631737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Vęeobecný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Grafy!$B$40:$B$48</c:f>
              <c:strCache>
                <c:ptCount val="9"/>
                <c:pt idx="0">
                  <c:v>Obstaravatelská činnost / dodavatelská činnost </c:v>
                </c:pt>
                <c:pt idx="1">
                  <c:v> Společná výroba</c:v>
                </c:pt>
                <c:pt idx="2">
                  <c:v> Konzultace/výměna znalostí</c:v>
                </c:pt>
                <c:pt idx="3">
                  <c:v>Marketing / získávání zákazníků</c:v>
                </c:pt>
                <c:pt idx="4">
                  <c:v> Společný prodej</c:v>
                </c:pt>
                <c:pt idx="5">
                  <c:v> Personální činnost/školení a rozvoj</c:v>
                </c:pt>
                <c:pt idx="6">
                  <c:v> Jiná</c:v>
                </c:pt>
                <c:pt idx="7">
                  <c:v> Vývoj produktů/inovace/výzkum a vývoj</c:v>
                </c:pt>
                <c:pt idx="8">
                  <c:v>Společné financování </c:v>
                </c:pt>
              </c:strCache>
            </c:strRef>
          </c:cat>
          <c:val>
            <c:numRef>
              <c:f>Grafy!$C$40:$C$48</c:f>
              <c:numCache>
                <c:formatCode>Vęeobecný</c:formatCode>
                <c:ptCount val="9"/>
                <c:pt idx="0">
                  <c:v>0.66400000000000003</c:v>
                </c:pt>
                <c:pt idx="1">
                  <c:v>0.372</c:v>
                </c:pt>
                <c:pt idx="2">
                  <c:v>0.32800000000000001</c:v>
                </c:pt>
                <c:pt idx="3">
                  <c:v>0.24099999999999999</c:v>
                </c:pt>
                <c:pt idx="4">
                  <c:v>0.153</c:v>
                </c:pt>
                <c:pt idx="5">
                  <c:v>0.13900000000000001</c:v>
                </c:pt>
                <c:pt idx="6">
                  <c:v>0.109</c:v>
                </c:pt>
                <c:pt idx="7">
                  <c:v>0.10199999999999999</c:v>
                </c:pt>
                <c:pt idx="8">
                  <c:v>7.2999999999999995E-2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661440"/>
        <c:axId val="153664128"/>
      </c:barChart>
      <c:catAx>
        <c:axId val="153661440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noFill/>
        </c:spPr>
        <c:crossAx val="153664128"/>
        <c:crosses val="autoZero"/>
        <c:auto val="1"/>
        <c:lblAlgn val="ctr"/>
        <c:lblOffset val="100"/>
        <c:noMultiLvlLbl val="0"/>
      </c:catAx>
      <c:valAx>
        <c:axId val="15366412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53661440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25437935019773"/>
          <c:y val="4.4044391197427327E-2"/>
          <c:w val="0.52415606812092186"/>
          <c:h val="0.664505159148983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Vęeobecný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Grafy!$B$112:$B$121</c:f>
              <c:strCache>
                <c:ptCount val="10"/>
                <c:pt idx="0">
                  <c:v>Nedostatek domácí poptávky</c:v>
                </c:pt>
                <c:pt idx="1">
                  <c:v>Využití nových tržních příležitostí/odvětvových trendů</c:v>
                </c:pt>
                <c:pt idx="2">
                  <c:v>Navýšení tržního podílu/vstup na nové trhy</c:v>
                </c:pt>
                <c:pt idx="3">
                  <c:v>Vyšší flexibilita</c:v>
                </c:pt>
                <c:pt idx="4">
                  <c:v>Překonání veřejných a právních bariér</c:v>
                </c:pt>
                <c:pt idx="5">
                  <c:v>Prevence ztráty zákazníků</c:v>
                </c:pt>
                <c:pt idx="6">
                  <c:v>(Lepší) přístup k veřejným zakázkám</c:v>
                </c:pt>
                <c:pt idx="7">
                  <c:v>Výhoda v pracovních nákladech</c:v>
                </c:pt>
                <c:pt idx="8">
                  <c:v>Reakce na strategie konkurentů</c:v>
                </c:pt>
                <c:pt idx="9">
                  <c:v>Ochrana současného tržního podílu.</c:v>
                </c:pt>
              </c:strCache>
            </c:strRef>
          </c:cat>
          <c:val>
            <c:numRef>
              <c:f>Grafy!$C$112:$C$121</c:f>
              <c:numCache>
                <c:formatCode>Vęeobecný</c:formatCode>
                <c:ptCount val="10"/>
                <c:pt idx="0">
                  <c:v>0.61499999999999999</c:v>
                </c:pt>
                <c:pt idx="1">
                  <c:v>0.59599999999999997</c:v>
                </c:pt>
                <c:pt idx="2">
                  <c:v>0.43</c:v>
                </c:pt>
                <c:pt idx="3">
                  <c:v>0.34</c:v>
                </c:pt>
                <c:pt idx="4">
                  <c:v>0.17699999999999999</c:v>
                </c:pt>
                <c:pt idx="5">
                  <c:v>0.16</c:v>
                </c:pt>
                <c:pt idx="6">
                  <c:v>0.14099999999999999</c:v>
                </c:pt>
                <c:pt idx="7">
                  <c:v>0.10100000000000001</c:v>
                </c:pt>
                <c:pt idx="8">
                  <c:v>8.3000000000000004E-2</c:v>
                </c:pt>
                <c:pt idx="9">
                  <c:v>6.3E-2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989120"/>
        <c:axId val="153991808"/>
      </c:barChart>
      <c:dateAx>
        <c:axId val="153989120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noFill/>
        </c:spPr>
        <c:crossAx val="153991808"/>
        <c:crosses val="autoZero"/>
        <c:auto val="0"/>
        <c:lblOffset val="100"/>
        <c:baseTimeUnit val="days"/>
      </c:dateAx>
      <c:valAx>
        <c:axId val="15399180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53989120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411894902723866"/>
          <c:y val="4.3112493673542446E-2"/>
          <c:w val="0.44292314338320554"/>
          <c:h val="0.871400708563246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Vęeobecný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Grafy!$B$129:$B$139</c:f>
              <c:strCache>
                <c:ptCount val="11"/>
                <c:pt idx="0">
                  <c:v>Rostoucí výnosy</c:v>
                </c:pt>
                <c:pt idx="1">
                  <c:v>Rozšíření sortimentu zboží/pozice hlavního dodavatele</c:v>
                </c:pt>
                <c:pt idx="2">
                  <c:v>Vylepšení a doplnění škály produktů a služeb</c:v>
                </c:pt>
                <c:pt idx="3">
                  <c:v>Přístup k know-how (rozšíření obzorů)</c:v>
                </c:pt>
                <c:pt idx="4">
                  <c:v>Získání specifického know-how</c:v>
                </c:pt>
                <c:pt idx="5">
                  <c:v>Vývoj nových produktů/procesů</c:v>
                </c:pt>
                <c:pt idx="6">
                  <c:v>Nákup specifického materiálu</c:v>
                </c:pt>
                <c:pt idx="7">
                  <c:v>Získání expertů a specialistů</c:v>
                </c:pt>
                <c:pt idx="8">
                  <c:v> Redukce nákladů</c:v>
                </c:pt>
                <c:pt idx="9">
                  <c:v>Ochrana dodavatelských zdrojů</c:v>
                </c:pt>
                <c:pt idx="10">
                  <c:v>Získávání zaměstnanců</c:v>
                </c:pt>
              </c:strCache>
            </c:strRef>
          </c:cat>
          <c:val>
            <c:numRef>
              <c:f>Grafy!$C$129:$C$139</c:f>
              <c:numCache>
                <c:formatCode>Vęeobecný</c:formatCode>
                <c:ptCount val="11"/>
                <c:pt idx="0">
                  <c:v>0.62</c:v>
                </c:pt>
                <c:pt idx="1">
                  <c:v>0.39100000000000001</c:v>
                </c:pt>
                <c:pt idx="2">
                  <c:v>0.38600000000000001</c:v>
                </c:pt>
                <c:pt idx="3">
                  <c:v>0.38500000000000001</c:v>
                </c:pt>
                <c:pt idx="4">
                  <c:v>0.247</c:v>
                </c:pt>
                <c:pt idx="5">
                  <c:v>0.21199999999999999</c:v>
                </c:pt>
                <c:pt idx="6">
                  <c:v>0.17699999999999999</c:v>
                </c:pt>
                <c:pt idx="7">
                  <c:v>0.13300000000000001</c:v>
                </c:pt>
                <c:pt idx="8">
                  <c:v>0.114</c:v>
                </c:pt>
                <c:pt idx="9">
                  <c:v>7.6999999999999999E-2</c:v>
                </c:pt>
                <c:pt idx="10">
                  <c:v>5.7000000000000002E-2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299776"/>
        <c:axId val="154331392"/>
      </c:barChart>
      <c:catAx>
        <c:axId val="154299776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noFill/>
        </c:spPr>
        <c:crossAx val="154331392"/>
        <c:crosses val="autoZero"/>
        <c:auto val="1"/>
        <c:lblAlgn val="ctr"/>
        <c:lblOffset val="100"/>
        <c:noMultiLvlLbl val="0"/>
      </c:catAx>
      <c:valAx>
        <c:axId val="15433139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54299776"/>
        <c:crosses val="max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cs-CZ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List1!$T$2</c:f>
              <c:strCache>
                <c:ptCount val="1"/>
                <c:pt idx="0">
                  <c:v>2011*</c:v>
                </c:pt>
              </c:strCache>
            </c:strRef>
          </c:tx>
          <c:invertIfNegative val="0"/>
          <c:cat>
            <c:strRef>
              <c:f>List1!$A$3:$A$16</c:f>
              <c:strCache>
                <c:ptCount val="14"/>
                <c:pt idx="0">
                  <c:v>      Belgium</c:v>
                </c:pt>
                <c:pt idx="1">
                  <c:v>      Denmark</c:v>
                </c:pt>
                <c:pt idx="2">
                  <c:v>      France</c:v>
                </c:pt>
                <c:pt idx="3">
                  <c:v>      Germany</c:v>
                </c:pt>
                <c:pt idx="4">
                  <c:v>      United Kingdom</c:v>
                </c:pt>
                <c:pt idx="5">
                  <c:v>      Italy</c:v>
                </c:pt>
                <c:pt idx="6">
                  <c:v>      Netherlands</c:v>
                </c:pt>
                <c:pt idx="7">
                  <c:v>      Austria</c:v>
                </c:pt>
                <c:pt idx="8">
                  <c:v>      Sweden</c:v>
                </c:pt>
                <c:pt idx="9">
                  <c:v>      Switzerland</c:v>
                </c:pt>
                <c:pt idx="10">
                  <c:v>   Canada</c:v>
                </c:pt>
                <c:pt idx="11">
                  <c:v>   United States </c:v>
                </c:pt>
                <c:pt idx="12">
                  <c:v>   Japan </c:v>
                </c:pt>
                <c:pt idx="13">
                  <c:v>   Other</c:v>
                </c:pt>
              </c:strCache>
            </c:strRef>
          </c:cat>
          <c:val>
            <c:numRef>
              <c:f>List1!$T$3:$T$16</c:f>
              <c:numCache>
                <c:formatCode># ##0</c:formatCode>
                <c:ptCount val="14"/>
                <c:pt idx="0">
                  <c:v>361.77674692914667</c:v>
                </c:pt>
                <c:pt idx="1">
                  <c:v>-12.741912063776134</c:v>
                </c:pt>
                <c:pt idx="2">
                  <c:v>-154.30194419588386</c:v>
                </c:pt>
                <c:pt idx="3">
                  <c:v>1318.5790445782154</c:v>
                </c:pt>
                <c:pt idx="4">
                  <c:v>638.74989953632155</c:v>
                </c:pt>
                <c:pt idx="5">
                  <c:v>2.8197156918571546</c:v>
                </c:pt>
                <c:pt idx="6">
                  <c:v>-1454.813876596437</c:v>
                </c:pt>
                <c:pt idx="7">
                  <c:v>601.18392784511514</c:v>
                </c:pt>
                <c:pt idx="8">
                  <c:v>-36.753921744082</c:v>
                </c:pt>
                <c:pt idx="9">
                  <c:v>311.6383510941186</c:v>
                </c:pt>
                <c:pt idx="10">
                  <c:v>8.4654140567802827</c:v>
                </c:pt>
                <c:pt idx="11">
                  <c:v>248.65189294720577</c:v>
                </c:pt>
                <c:pt idx="12">
                  <c:v>-93.043370210689019</c:v>
                </c:pt>
                <c:pt idx="13">
                  <c:v>-72.137645001220534</c:v>
                </c:pt>
              </c:numCache>
            </c:numRef>
          </c:val>
        </c:ser>
        <c:ser>
          <c:idx val="1"/>
          <c:order val="1"/>
          <c:tx>
            <c:strRef>
              <c:f>List1!$U$2</c:f>
              <c:strCache>
                <c:ptCount val="1"/>
                <c:pt idx="0">
                  <c:v>2012*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List1!$A$3:$A$16</c:f>
              <c:strCache>
                <c:ptCount val="14"/>
                <c:pt idx="0">
                  <c:v>      Belgium</c:v>
                </c:pt>
                <c:pt idx="1">
                  <c:v>      Denmark</c:v>
                </c:pt>
                <c:pt idx="2">
                  <c:v>      France</c:v>
                </c:pt>
                <c:pt idx="3">
                  <c:v>      Germany</c:v>
                </c:pt>
                <c:pt idx="4">
                  <c:v>      United Kingdom</c:v>
                </c:pt>
                <c:pt idx="5">
                  <c:v>      Italy</c:v>
                </c:pt>
                <c:pt idx="6">
                  <c:v>      Netherlands</c:v>
                </c:pt>
                <c:pt idx="7">
                  <c:v>      Austria</c:v>
                </c:pt>
                <c:pt idx="8">
                  <c:v>      Sweden</c:v>
                </c:pt>
                <c:pt idx="9">
                  <c:v>      Switzerland</c:v>
                </c:pt>
                <c:pt idx="10">
                  <c:v>   Canada</c:v>
                </c:pt>
                <c:pt idx="11">
                  <c:v>   United States </c:v>
                </c:pt>
                <c:pt idx="12">
                  <c:v>   Japan </c:v>
                </c:pt>
                <c:pt idx="13">
                  <c:v>   Other</c:v>
                </c:pt>
              </c:strCache>
            </c:strRef>
          </c:cat>
          <c:val>
            <c:numRef>
              <c:f>List1!$U$3:$U$16</c:f>
              <c:numCache>
                <c:formatCode># ##0</c:formatCode>
                <c:ptCount val="14"/>
                <c:pt idx="0">
                  <c:v>632.61895776848201</c:v>
                </c:pt>
                <c:pt idx="1">
                  <c:v>80.684904956148259</c:v>
                </c:pt>
                <c:pt idx="2">
                  <c:v>302.79284802798725</c:v>
                </c:pt>
                <c:pt idx="3">
                  <c:v>1275.706705008243</c:v>
                </c:pt>
                <c:pt idx="4">
                  <c:v>153.11185045766689</c:v>
                </c:pt>
                <c:pt idx="5">
                  <c:v>95.67949405587251</c:v>
                </c:pt>
                <c:pt idx="6">
                  <c:v>3556.2020880728919</c:v>
                </c:pt>
                <c:pt idx="7">
                  <c:v>1073.43044049779</c:v>
                </c:pt>
                <c:pt idx="8">
                  <c:v>79.046159922874963</c:v>
                </c:pt>
                <c:pt idx="9">
                  <c:v>260.34274838081757</c:v>
                </c:pt>
                <c:pt idx="10">
                  <c:v>-9.0734846272273124</c:v>
                </c:pt>
                <c:pt idx="11">
                  <c:v>410.15891817446021</c:v>
                </c:pt>
                <c:pt idx="12">
                  <c:v>-133.12740291014811</c:v>
                </c:pt>
                <c:pt idx="13">
                  <c:v>470.22534968844178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00224"/>
        <c:axId val="155301760"/>
      </c:barChart>
      <c:catAx>
        <c:axId val="155300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55301760"/>
        <c:crosses val="autoZero"/>
        <c:auto val="1"/>
        <c:lblAlgn val="ctr"/>
        <c:lblOffset val="100"/>
        <c:noMultiLvlLbl val="0"/>
      </c:catAx>
      <c:valAx>
        <c:axId val="155301760"/>
        <c:scaling>
          <c:orientation val="minMax"/>
        </c:scaling>
        <c:delete val="0"/>
        <c:axPos val="l"/>
        <c:majorGridlines/>
        <c:numFmt formatCode="# ##0" sourceLinked="1"/>
        <c:majorTickMark val="out"/>
        <c:minorTickMark val="none"/>
        <c:tickLblPos val="nextTo"/>
        <c:crossAx val="155300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3056918444272"/>
          <c:y val="3.3535581451150341E-2"/>
          <c:w val="0.65436679790026242"/>
          <c:h val="0.75907881306503355"/>
        </c:manualLayout>
      </c:layout>
      <c:lineChart>
        <c:grouping val="standard"/>
        <c:varyColors val="0"/>
        <c:ser>
          <c:idx val="0"/>
          <c:order val="0"/>
          <c:cat>
            <c:strRef>
              <c:f>List1!$A$19:$T$19</c:f>
              <c:strCach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 *</c:v>
                </c:pt>
                <c:pt idx="6">
                  <c:v>1999 *</c:v>
                </c:pt>
                <c:pt idx="7">
                  <c:v>2000 *</c:v>
                </c:pt>
                <c:pt idx="8">
                  <c:v>2001*</c:v>
                </c:pt>
                <c:pt idx="9">
                  <c:v>2002*</c:v>
                </c:pt>
                <c:pt idx="10">
                  <c:v>2003*</c:v>
                </c:pt>
                <c:pt idx="11">
                  <c:v>2004*</c:v>
                </c:pt>
                <c:pt idx="12">
                  <c:v>2005*</c:v>
                </c:pt>
                <c:pt idx="13">
                  <c:v>2006*</c:v>
                </c:pt>
                <c:pt idx="14">
                  <c:v>2007*</c:v>
                </c:pt>
                <c:pt idx="15">
                  <c:v>2008*</c:v>
                </c:pt>
                <c:pt idx="16">
                  <c:v>2009*</c:v>
                </c:pt>
                <c:pt idx="17">
                  <c:v>2010*</c:v>
                </c:pt>
                <c:pt idx="18">
                  <c:v>2011*</c:v>
                </c:pt>
                <c:pt idx="19">
                  <c:v>2012*</c:v>
                </c:pt>
              </c:strCache>
            </c:strRef>
          </c:cat>
          <c:val>
            <c:numRef>
              <c:f>List1!$A$20:$T$20</c:f>
              <c:numCache>
                <c:formatCode># ##0,0</c:formatCode>
                <c:ptCount val="20"/>
                <c:pt idx="0">
                  <c:v>3053.7</c:v>
                </c:pt>
                <c:pt idx="1">
                  <c:v>3732.3</c:v>
                </c:pt>
                <c:pt idx="2" formatCode="0">
                  <c:v>1981.9</c:v>
                </c:pt>
                <c:pt idx="3" formatCode="0">
                  <c:v>1140.3</c:v>
                </c:pt>
                <c:pt idx="4" formatCode="0">
                  <c:v>1152.2</c:v>
                </c:pt>
                <c:pt idx="5" formatCode="0">
                  <c:v>3317.3</c:v>
                </c:pt>
                <c:pt idx="6" formatCode="0">
                  <c:v>5932.7</c:v>
                </c:pt>
                <c:pt idx="7" formatCode="0">
                  <c:v>5403.5705026677897</c:v>
                </c:pt>
                <c:pt idx="8" formatCode="# ##0">
                  <c:v>6295.9627967021688</c:v>
                </c:pt>
                <c:pt idx="9" formatCode="# ##0">
                  <c:v>9012.3814195767882</c:v>
                </c:pt>
                <c:pt idx="10" formatCode="# ##0">
                  <c:v>1862.7072698153497</c:v>
                </c:pt>
                <c:pt idx="11" formatCode="# ##0">
                  <c:v>4007.146439317954</c:v>
                </c:pt>
                <c:pt idx="12" formatCode="# ##0">
                  <c:v>9373.5393063389729</c:v>
                </c:pt>
                <c:pt idx="13" formatCode="# ##0">
                  <c:v>4354.9132731185828</c:v>
                </c:pt>
                <c:pt idx="14" formatCode="# ##0">
                  <c:v>7634.3111375261151</c:v>
                </c:pt>
                <c:pt idx="15" formatCode="# ##0">
                  <c:v>4415.4272552321381</c:v>
                </c:pt>
                <c:pt idx="16" formatCode="# ##0">
                  <c:v>2109.8079410096425</c:v>
                </c:pt>
                <c:pt idx="17" formatCode="# ##0">
                  <c:v>4637.1954408857264</c:v>
                </c:pt>
                <c:pt idx="18" formatCode="# ##0">
                  <c:v>1668.0723228666723</c:v>
                </c:pt>
                <c:pt idx="19" formatCode="# ##0">
                  <c:v>8247.7995774743013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17760"/>
        <c:axId val="155319296"/>
      </c:lineChart>
      <c:catAx>
        <c:axId val="155317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55319296"/>
        <c:crosses val="autoZero"/>
        <c:auto val="1"/>
        <c:lblAlgn val="ctr"/>
        <c:lblOffset val="100"/>
        <c:noMultiLvlLbl val="0"/>
      </c:catAx>
      <c:valAx>
        <c:axId val="155319296"/>
        <c:scaling>
          <c:orientation val="minMax"/>
        </c:scaling>
        <c:delete val="0"/>
        <c:axPos val="l"/>
        <c:majorGridlines/>
        <c:numFmt formatCode="# ##0,0" sourceLinked="1"/>
        <c:majorTickMark val="out"/>
        <c:minorTickMark val="none"/>
        <c:tickLblPos val="nextTo"/>
        <c:crossAx val="155317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0.36237</cdr:x>
      <cdr:y>0.06122</cdr:y>
    </cdr:from>
    <cdr:to>
      <cdr:x>0.7601</cdr:x>
      <cdr:y>0.97959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952328" y="216024"/>
          <a:ext cx="3240360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0.41984</cdr:x>
      <cdr:y>0.99891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0" y="0"/>
          <a:ext cx="2592288" cy="31683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Lack of domestic demand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Exploitation of new market opportunities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Increase in market share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Overcoming of public and legal barriers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Prevention of customers loss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Better </a:t>
          </a:r>
          <a:r>
            <a:rPr lang="cs-CZ" sz="1200" b="1" dirty="0" err="1" smtClean="0"/>
            <a:t>access</a:t>
          </a:r>
          <a:r>
            <a:rPr lang="en-US" sz="1200" b="1" dirty="0" smtClean="0"/>
            <a:t> to public contracts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Advantage in labor costs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Response to competitors strategy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US" sz="1200" b="1" dirty="0" smtClean="0"/>
            <a:t>Protection of present market share</a:t>
          </a:r>
        </a:p>
        <a:p xmlns:a="http://schemas.openxmlformats.org/drawingml/2006/main">
          <a:pPr>
            <a:lnSpc>
              <a:spcPct val="150000"/>
            </a:lnSpc>
          </a:pPr>
          <a:endParaRPr lang="cs-CZ" sz="1200" dirty="0"/>
        </a:p>
        <a:p xmlns:a="http://schemas.openxmlformats.org/drawingml/2006/main">
          <a:pPr>
            <a:lnSpc>
              <a:spcPct val="150000"/>
            </a:lnSpc>
          </a:pPr>
          <a:endParaRPr lang="cs-CZ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0.02222</cdr:y>
    </cdr:from>
    <cdr:to>
      <cdr:x>0.51456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0" y="72008"/>
          <a:ext cx="3816424" cy="31683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Increase in revenues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Enlargement of the assortment/main supplier position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Enhancement of the product and services offered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Access to know-how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Acquiring a specific know-how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Development of ne</a:t>
          </a:r>
          <a:r>
            <a:rPr lang="cs-CZ" b="1" dirty="0"/>
            <a:t>w</a:t>
          </a:r>
          <a:r>
            <a:rPr lang="en-GB" sz="1100" b="1" dirty="0" smtClean="0"/>
            <a:t> products</a:t>
          </a:r>
          <a:r>
            <a:rPr lang="en-GB" b="1" dirty="0" smtClean="0"/>
            <a:t>/</a:t>
          </a:r>
          <a:r>
            <a:rPr lang="en-GB" sz="1100" b="1" dirty="0" smtClean="0"/>
            <a:t>processes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Specific material purchase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b="1" dirty="0" smtClean="0"/>
            <a:t>Acquiring experts and specialists</a:t>
          </a:r>
          <a:endParaRPr lang="en-GB" sz="1100" b="1" dirty="0" smtClean="0"/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Costs reduction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b="1" dirty="0" smtClean="0"/>
            <a:t>Protection of supplier sources</a:t>
          </a:r>
        </a:p>
        <a:p xmlns:a="http://schemas.openxmlformats.org/drawingml/2006/main">
          <a:pPr algn="r">
            <a:lnSpc>
              <a:spcPct val="150000"/>
            </a:lnSpc>
          </a:pPr>
          <a:r>
            <a:rPr lang="en-GB" sz="1100" b="1" dirty="0" smtClean="0"/>
            <a:t>Acquiring employees</a:t>
          </a:r>
        </a:p>
        <a:p xmlns:a="http://schemas.openxmlformats.org/drawingml/2006/main">
          <a:pPr>
            <a:lnSpc>
              <a:spcPct val="150000"/>
            </a:lnSpc>
          </a:pPr>
          <a:endParaRPr lang="cs-CZ" sz="1100" dirty="0"/>
        </a:p>
        <a:p xmlns:a="http://schemas.openxmlformats.org/drawingml/2006/main">
          <a:pPr>
            <a:lnSpc>
              <a:spcPct val="150000"/>
            </a:lnSpc>
          </a:pPr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087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087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B3DEDD98-67F2-490E-88E8-BB30BE7D6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207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087" y="1"/>
            <a:ext cx="2887082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077" y="4713517"/>
            <a:ext cx="5334586" cy="446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87" y="9428630"/>
            <a:ext cx="288708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1" tIns="45375" rIns="90751" bIns="4537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E5F9C7DE-5960-4D0A-9B1A-8F2F10C7F5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149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CA0AD8-B936-48B2-8DA0-F4D47FAC322A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Active</a:t>
            </a:r>
            <a:r>
              <a:rPr lang="cs-CZ" dirty="0" smtClean="0"/>
              <a:t> in 20 </a:t>
            </a:r>
            <a:r>
              <a:rPr lang="cs-CZ" dirty="0" err="1" smtClean="0"/>
              <a:t>countries</a:t>
            </a:r>
            <a:r>
              <a:rPr lang="cs-CZ" dirty="0" smtClean="0"/>
              <a:t>, jumping on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trampoline</a:t>
            </a:r>
            <a:r>
              <a:rPr lang="cs-CZ" dirty="0" smtClean="0"/>
              <a:t>, </a:t>
            </a:r>
            <a:r>
              <a:rPr lang="cs-CZ" dirty="0" err="1" smtClean="0"/>
              <a:t>founded</a:t>
            </a:r>
            <a:r>
              <a:rPr lang="cs-CZ" baseline="0" dirty="0" smtClean="0"/>
              <a:t> in 2000. (14 </a:t>
            </a:r>
            <a:r>
              <a:rPr lang="cs-CZ" baseline="0" dirty="0" err="1" smtClean="0"/>
              <a:t>european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countries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also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canada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emirates</a:t>
            </a:r>
            <a:r>
              <a:rPr lang="cs-CZ" baseline="0" dirty="0" smtClean="0"/>
              <a:t>…)</a:t>
            </a:r>
          </a:p>
          <a:p>
            <a:r>
              <a:rPr lang="cs-CZ" baseline="0" dirty="0" smtClean="0"/>
              <a:t>CAF . Support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existing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franchising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concepots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create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conditions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next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developmetn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established</a:t>
            </a:r>
            <a:r>
              <a:rPr lang="cs-CZ" baseline="0" dirty="0" smtClean="0"/>
              <a:t> in 1993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02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60FA13-D3C0-43C6-9F5F-15EA8F3E87BA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itchFamily="34" charset="0"/>
              </a:rPr>
              <a:t>Barum a Continental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6C133E-4C54-4176-8A0A-2BAB6B48887A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err="1" smtClean="0">
                <a:latin typeface="Arial" pitchFamily="34" charset="0"/>
              </a:rPr>
              <a:t>Company</a:t>
            </a:r>
            <a:r>
              <a:rPr lang="cs-CZ" altLang="cs-CZ" dirty="0" smtClean="0">
                <a:latin typeface="Arial" pitchFamily="34" charset="0"/>
              </a:rPr>
              <a:t> </a:t>
            </a:r>
            <a:r>
              <a:rPr lang="cs-CZ" altLang="cs-CZ" dirty="0" err="1" smtClean="0">
                <a:latin typeface="Arial" pitchFamily="34" charset="0"/>
              </a:rPr>
              <a:t>with</a:t>
            </a:r>
            <a:r>
              <a:rPr lang="cs-CZ" altLang="cs-CZ" dirty="0" smtClean="0">
                <a:latin typeface="Arial" pitchFamily="34" charset="0"/>
              </a:rPr>
              <a:t> long </a:t>
            </a:r>
            <a:r>
              <a:rPr lang="cs-CZ" altLang="cs-CZ" dirty="0" err="1" smtClean="0">
                <a:latin typeface="Arial" pitchFamily="34" charset="0"/>
              </a:rPr>
              <a:t>history</a:t>
            </a:r>
            <a:r>
              <a:rPr lang="cs-CZ" altLang="cs-CZ" dirty="0" smtClean="0">
                <a:latin typeface="Arial" pitchFamily="34" charset="0"/>
              </a:rPr>
              <a:t>, </a:t>
            </a:r>
            <a:r>
              <a:rPr lang="cs-CZ" altLang="cs-CZ" dirty="0" err="1" smtClean="0">
                <a:latin typeface="Arial" pitchFamily="34" charset="0"/>
              </a:rPr>
              <a:t>traditional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company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tires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produced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since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30 in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20th </a:t>
            </a:r>
            <a:r>
              <a:rPr lang="cs-CZ" altLang="cs-CZ" baseline="0" dirty="0" err="1" smtClean="0">
                <a:latin typeface="Arial" pitchFamily="34" charset="0"/>
              </a:rPr>
              <a:t>centruy</a:t>
            </a:r>
            <a:r>
              <a:rPr lang="cs-CZ" altLang="cs-CZ" baseline="0" dirty="0" smtClean="0">
                <a:latin typeface="Arial" pitchFamily="34" charset="0"/>
              </a:rPr>
              <a:t> in </a:t>
            </a:r>
            <a:r>
              <a:rPr lang="cs-CZ" altLang="cs-CZ" baseline="0" dirty="0" err="1" smtClean="0">
                <a:latin typeface="Arial" pitchFamily="34" charset="0"/>
              </a:rPr>
              <a:t>Baťas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plants</a:t>
            </a:r>
            <a:r>
              <a:rPr lang="cs-CZ" altLang="cs-CZ" baseline="0" dirty="0" smtClean="0">
                <a:latin typeface="Arial" pitchFamily="34" charset="0"/>
              </a:rPr>
              <a:t>. </a:t>
            </a:r>
            <a:r>
              <a:rPr lang="cs-CZ" altLang="cs-CZ" baseline="0" dirty="0" err="1" smtClean="0">
                <a:latin typeface="Arial" pitchFamily="34" charset="0"/>
              </a:rPr>
              <a:t>After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war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BRAND Barum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created</a:t>
            </a:r>
            <a:r>
              <a:rPr lang="cs-CZ" altLang="cs-CZ" baseline="0" dirty="0" smtClean="0">
                <a:latin typeface="Arial" pitchFamily="34" charset="0"/>
              </a:rPr>
              <a:t>. In 70th, BARUM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exporting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their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tires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into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world</a:t>
            </a:r>
            <a:r>
              <a:rPr lang="cs-CZ" altLang="cs-CZ" baseline="0" dirty="0" smtClean="0">
                <a:latin typeface="Arial" pitchFamily="34" charset="0"/>
              </a:rPr>
              <a:t> and </a:t>
            </a:r>
            <a:r>
              <a:rPr lang="cs-CZ" altLang="cs-CZ" baseline="0" dirty="0" err="1" smtClean="0">
                <a:latin typeface="Arial" pitchFamily="34" charset="0"/>
              </a:rPr>
              <a:t>they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were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popular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because</a:t>
            </a:r>
            <a:r>
              <a:rPr lang="cs-CZ" altLang="cs-CZ" baseline="0" dirty="0" smtClean="0">
                <a:latin typeface="Arial" pitchFamily="34" charset="0"/>
              </a:rPr>
              <a:t> in1971 </a:t>
            </a:r>
            <a:r>
              <a:rPr lang="cs-CZ" altLang="cs-CZ" baseline="0" dirty="0" err="1" smtClean="0">
                <a:latin typeface="Arial" pitchFamily="34" charset="0"/>
              </a:rPr>
              <a:t>nwe</a:t>
            </a:r>
            <a:r>
              <a:rPr lang="cs-CZ" altLang="cs-CZ" baseline="0" dirty="0" smtClean="0">
                <a:latin typeface="Arial" pitchFamily="34" charset="0"/>
              </a:rPr>
              <a:t> plant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build</a:t>
            </a:r>
            <a:r>
              <a:rPr lang="cs-CZ" altLang="cs-CZ" baseline="0" dirty="0" smtClean="0">
                <a:latin typeface="Arial" pitchFamily="34" charset="0"/>
              </a:rPr>
              <a:t> and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factory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very </a:t>
            </a:r>
            <a:r>
              <a:rPr lang="cs-CZ" altLang="cs-CZ" baseline="0" dirty="0" err="1" smtClean="0">
                <a:latin typeface="Arial" pitchFamily="34" charset="0"/>
              </a:rPr>
              <a:t>uptodate</a:t>
            </a:r>
            <a:r>
              <a:rPr lang="cs-CZ" altLang="cs-CZ" baseline="0" dirty="0" smtClean="0">
                <a:latin typeface="Arial" pitchFamily="34" charset="0"/>
              </a:rPr>
              <a:t>. </a:t>
            </a:r>
            <a:r>
              <a:rPr lang="cs-CZ" altLang="cs-CZ" baseline="0" dirty="0" err="1" smtClean="0">
                <a:latin typeface="Arial" pitchFamily="34" charset="0"/>
              </a:rPr>
              <a:t>Change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started</a:t>
            </a:r>
            <a:r>
              <a:rPr lang="cs-CZ" altLang="cs-CZ" baseline="0" dirty="0" smtClean="0">
                <a:latin typeface="Arial" pitchFamily="34" charset="0"/>
              </a:rPr>
              <a:t> in 1989,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conditions</a:t>
            </a:r>
            <a:r>
              <a:rPr lang="cs-CZ" altLang="cs-CZ" baseline="0" dirty="0" smtClean="0">
                <a:latin typeface="Arial" pitchFamily="34" charset="0"/>
              </a:rPr>
              <a:t> in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world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rubber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industry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changed</a:t>
            </a:r>
            <a:r>
              <a:rPr lang="cs-CZ" altLang="cs-CZ" baseline="0" dirty="0" smtClean="0">
                <a:latin typeface="Arial" pitchFamily="34" charset="0"/>
              </a:rPr>
              <a:t> and </a:t>
            </a:r>
            <a:r>
              <a:rPr lang="cs-CZ" altLang="cs-CZ" baseline="0" dirty="0" err="1" smtClean="0">
                <a:latin typeface="Arial" pitchFamily="34" charset="0"/>
              </a:rPr>
              <a:t>it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very </a:t>
            </a:r>
            <a:r>
              <a:rPr lang="cs-CZ" altLang="cs-CZ" baseline="0" dirty="0" err="1" smtClean="0">
                <a:latin typeface="Arial" pitchFamily="34" charset="0"/>
              </a:rPr>
              <a:t>difficult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for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company</a:t>
            </a:r>
            <a:r>
              <a:rPr lang="cs-CZ" altLang="cs-CZ" baseline="0" dirty="0" smtClean="0">
                <a:latin typeface="Arial" pitchFamily="34" charset="0"/>
              </a:rPr>
              <a:t> to </a:t>
            </a:r>
            <a:r>
              <a:rPr lang="cs-CZ" altLang="cs-CZ" baseline="0" dirty="0" err="1" smtClean="0">
                <a:latin typeface="Arial" pitchFamily="34" charset="0"/>
              </a:rPr>
              <a:t>keep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its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position</a:t>
            </a:r>
            <a:r>
              <a:rPr lang="cs-CZ" altLang="cs-CZ" baseline="0" dirty="0" smtClean="0">
                <a:latin typeface="Arial" pitchFamily="34" charset="0"/>
              </a:rPr>
              <a:t> in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worls</a:t>
            </a:r>
            <a:r>
              <a:rPr lang="cs-CZ" altLang="cs-CZ" baseline="0" dirty="0" smtClean="0">
                <a:latin typeface="Arial" pitchFamily="34" charset="0"/>
              </a:rPr>
              <a:t>. </a:t>
            </a:r>
            <a:r>
              <a:rPr lang="cs-CZ" altLang="cs-CZ" baseline="0" dirty="0" err="1" smtClean="0">
                <a:latin typeface="Arial" pitchFamily="34" charset="0"/>
              </a:rPr>
              <a:t>There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wer</a:t>
            </a:r>
            <a:r>
              <a:rPr lang="cs-CZ" altLang="cs-CZ" baseline="0" dirty="0" smtClean="0">
                <a:latin typeface="Arial" pitchFamily="34" charset="0"/>
              </a:rPr>
              <a:t> 8 big </a:t>
            </a:r>
            <a:r>
              <a:rPr lang="cs-CZ" altLang="cs-CZ" baseline="0" dirty="0" err="1" smtClean="0">
                <a:latin typeface="Arial" pitchFamily="34" charset="0"/>
              </a:rPr>
              <a:t>manufacturers</a:t>
            </a:r>
            <a:r>
              <a:rPr lang="cs-CZ" altLang="cs-CZ" baseline="0" dirty="0" smtClean="0">
                <a:latin typeface="Arial" pitchFamily="34" charset="0"/>
              </a:rPr>
              <a:t>. </a:t>
            </a:r>
            <a:r>
              <a:rPr lang="cs-CZ" altLang="cs-CZ" baseline="0" dirty="0" err="1" smtClean="0">
                <a:latin typeface="Arial" pitchFamily="34" charset="0"/>
              </a:rPr>
              <a:t>Privatiozation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started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it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was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necessary</a:t>
            </a:r>
            <a:r>
              <a:rPr lang="cs-CZ" altLang="cs-CZ" baseline="0" dirty="0" smtClean="0">
                <a:latin typeface="Arial" pitchFamily="34" charset="0"/>
              </a:rPr>
              <a:t> – </a:t>
            </a:r>
            <a:r>
              <a:rPr lang="cs-CZ" altLang="cs-CZ" baseline="0" dirty="0" err="1" smtClean="0">
                <a:latin typeface="Arial" pitchFamily="34" charset="0"/>
              </a:rPr>
              <a:t>goodyear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michelin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bridgestone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pirelli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Sunimoto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have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showen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interest</a:t>
            </a:r>
            <a:r>
              <a:rPr lang="cs-CZ" altLang="cs-CZ" baseline="0" dirty="0" smtClean="0">
                <a:latin typeface="Arial" pitchFamily="34" charset="0"/>
              </a:rPr>
              <a:t> to </a:t>
            </a:r>
            <a:r>
              <a:rPr lang="cs-CZ" altLang="cs-CZ" baseline="0" dirty="0" err="1" smtClean="0">
                <a:latin typeface="Arial" pitchFamily="34" charset="0"/>
              </a:rPr>
              <a:t>buy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company</a:t>
            </a:r>
            <a:r>
              <a:rPr lang="cs-CZ" altLang="cs-CZ" baseline="0" dirty="0" smtClean="0">
                <a:latin typeface="Arial" pitchFamily="34" charset="0"/>
              </a:rPr>
              <a:t>, </a:t>
            </a:r>
            <a:r>
              <a:rPr lang="cs-CZ" altLang="cs-CZ" baseline="0" dirty="0" err="1" smtClean="0">
                <a:latin typeface="Arial" pitchFamily="34" charset="0"/>
              </a:rPr>
              <a:t>finally</a:t>
            </a:r>
            <a:r>
              <a:rPr lang="cs-CZ" altLang="cs-CZ" baseline="0" dirty="0" smtClean="0">
                <a:latin typeface="Arial" pitchFamily="34" charset="0"/>
              </a:rPr>
              <a:t> Continental </a:t>
            </a:r>
            <a:r>
              <a:rPr lang="cs-CZ" altLang="cs-CZ" baseline="0" dirty="0" err="1" smtClean="0">
                <a:latin typeface="Arial" pitchFamily="34" charset="0"/>
              </a:rPr>
              <a:t>won</a:t>
            </a:r>
            <a:r>
              <a:rPr lang="cs-CZ" altLang="cs-CZ" baseline="0" dirty="0" smtClean="0">
                <a:latin typeface="Arial" pitchFamily="34" charset="0"/>
              </a:rPr>
              <a:t>. </a:t>
            </a:r>
            <a:r>
              <a:rPr lang="cs-CZ" dirty="0" smtClean="0"/>
              <a:t>V roce 1993 tak vznikla společnost Barum Continental, s. r. o.. V letošní roce došlo k přejmenování na Continental Barum, s. r. o.</a:t>
            </a:r>
          </a:p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026078-29A4-42E6-ADD6-700B5AA62665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501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A19D2A-C5C4-4E56-BC49-E8F33FD076B4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BD9300-2B14-480F-86BB-98D2C9B0D2E1}" type="slidenum">
              <a:rPr lang="cs-CZ" altLang="cs-CZ" smtClean="0"/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DA9307-E3BF-475B-AFC8-9806EF4C1091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59350" cy="3721100"/>
          </a:xfrm>
          <a:ln/>
        </p:spPr>
      </p:sp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157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0E90DD-2DFE-43F5-8B2D-7307345598AD}" type="slidenum">
              <a:rPr lang="cs-CZ" altLang="cs-CZ" smtClean="0"/>
              <a:pPr eaLnBrk="1" hangingPunct="1"/>
              <a:t>23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787FA6-251D-4DE9-AAB0-C91465E7244E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err="1" smtClean="0">
                <a:latin typeface="Arial" pitchFamily="34" charset="0"/>
              </a:rPr>
              <a:t>The</a:t>
            </a:r>
            <a:r>
              <a:rPr lang="cs-CZ" altLang="cs-CZ" dirty="0" smtClean="0">
                <a:latin typeface="Arial" pitchFamily="34" charset="0"/>
              </a:rPr>
              <a:t> </a:t>
            </a:r>
            <a:r>
              <a:rPr lang="cs-CZ" altLang="cs-CZ" dirty="0" err="1" smtClean="0">
                <a:latin typeface="Arial" pitchFamily="34" charset="0"/>
              </a:rPr>
              <a:t>question</a:t>
            </a:r>
            <a:r>
              <a:rPr lang="cs-CZ" altLang="cs-CZ" dirty="0" smtClean="0">
                <a:latin typeface="Arial" pitchFamily="34" charset="0"/>
              </a:rPr>
              <a:t> </a:t>
            </a:r>
            <a:r>
              <a:rPr lang="cs-CZ" altLang="cs-CZ" dirty="0" err="1" smtClean="0">
                <a:latin typeface="Arial" pitchFamily="34" charset="0"/>
              </a:rPr>
              <a:t>is</a:t>
            </a:r>
            <a:r>
              <a:rPr lang="cs-CZ" altLang="cs-CZ" dirty="0" smtClean="0">
                <a:latin typeface="Arial" pitchFamily="34" charset="0"/>
              </a:rPr>
              <a:t>, </a:t>
            </a:r>
            <a:r>
              <a:rPr lang="cs-CZ" altLang="cs-CZ" dirty="0" err="1" smtClean="0">
                <a:latin typeface="Arial" pitchFamily="34" charset="0"/>
              </a:rPr>
              <a:t>can</a:t>
            </a:r>
            <a:r>
              <a:rPr lang="cs-CZ" altLang="cs-CZ" dirty="0" smtClean="0">
                <a:latin typeface="Arial" pitchFamily="34" charset="0"/>
              </a:rPr>
              <a:t> </a:t>
            </a:r>
            <a:r>
              <a:rPr lang="cs-CZ" altLang="cs-CZ" dirty="0" err="1" smtClean="0">
                <a:latin typeface="Arial" pitchFamily="34" charset="0"/>
              </a:rPr>
              <a:t>wolf</a:t>
            </a:r>
            <a:r>
              <a:rPr lang="cs-CZ" altLang="cs-CZ" dirty="0" smtClean="0">
                <a:latin typeface="Arial" pitchFamily="34" charset="0"/>
              </a:rPr>
              <a:t> and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red</a:t>
            </a:r>
            <a:r>
              <a:rPr lang="cs-CZ" altLang="cs-CZ" baseline="0" dirty="0" smtClean="0">
                <a:latin typeface="Arial" pitchFamily="34" charset="0"/>
              </a:rPr>
              <a:t> girl </a:t>
            </a:r>
            <a:r>
              <a:rPr lang="cs-CZ" altLang="cs-CZ" baseline="0" dirty="0" err="1" smtClean="0">
                <a:latin typeface="Arial" pitchFamily="34" charset="0"/>
              </a:rPr>
              <a:t>create</a:t>
            </a:r>
            <a:r>
              <a:rPr lang="cs-CZ" altLang="cs-CZ" baseline="0" dirty="0" smtClean="0">
                <a:latin typeface="Arial" pitchFamily="34" charset="0"/>
              </a:rPr>
              <a:t> a </a:t>
            </a:r>
            <a:r>
              <a:rPr lang="cs-CZ" altLang="cs-CZ" baseline="0" dirty="0" err="1" smtClean="0">
                <a:latin typeface="Arial" pitchFamily="34" charset="0"/>
              </a:rPr>
              <a:t>partnership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for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puprose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visitng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the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grandmother</a:t>
            </a:r>
            <a:r>
              <a:rPr lang="cs-CZ" altLang="cs-CZ" baseline="0" dirty="0" smtClean="0">
                <a:latin typeface="Arial" pitchFamily="34" charset="0"/>
              </a:rPr>
              <a:t>?</a:t>
            </a:r>
            <a:endParaRPr lang="cs-CZ" alt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60EB8C-F57B-4E79-BC2C-9B312D183F1C}" type="slidenum">
              <a:rPr lang="cs-CZ" altLang="cs-CZ" smtClean="0"/>
              <a:pPr eaLnBrk="1" hangingPunct="1"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dirty="0" err="1" smtClean="0"/>
              <a:t>Funding</a:t>
            </a:r>
            <a:r>
              <a:rPr lang="cs-CZ" altLang="cs-CZ" sz="1200" dirty="0" smtClean="0"/>
              <a:t>, </a:t>
            </a:r>
            <a:r>
              <a:rPr lang="cs-CZ" altLang="cs-CZ" sz="1200" dirty="0" err="1" smtClean="0"/>
              <a:t>reputation</a:t>
            </a:r>
            <a:endParaRPr lang="cs-CZ" altLang="cs-CZ" sz="12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dirty="0" err="1" smtClean="0"/>
              <a:t>Plans</a:t>
            </a:r>
            <a:r>
              <a:rPr lang="cs-CZ" altLang="cs-CZ" sz="1200" baseline="0" dirty="0" smtClean="0"/>
              <a:t> to </a:t>
            </a:r>
            <a:r>
              <a:rPr lang="cs-CZ" altLang="cs-CZ" sz="1200" baseline="0" dirty="0" err="1" smtClean="0"/>
              <a:t>become</a:t>
            </a:r>
            <a:r>
              <a:rPr lang="cs-CZ" altLang="cs-CZ" sz="1200" baseline="0" dirty="0" smtClean="0"/>
              <a:t> big </a:t>
            </a:r>
            <a:r>
              <a:rPr lang="cs-CZ" altLang="cs-CZ" sz="1200" baseline="0" dirty="0" err="1" smtClean="0"/>
              <a:t>company</a:t>
            </a:r>
            <a:endParaRPr lang="cs-CZ" altLang="cs-CZ" sz="1200" baseline="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baseline="0" dirty="0" smtClean="0"/>
              <a:t>Market </a:t>
            </a:r>
            <a:r>
              <a:rPr lang="cs-CZ" altLang="cs-CZ" sz="1200" baseline="0" dirty="0" err="1" smtClean="0"/>
              <a:t>validation</a:t>
            </a:r>
            <a:endParaRPr lang="cs-CZ" altLang="cs-CZ" sz="1200" baseline="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200" baseline="0" dirty="0" err="1" smtClean="0"/>
              <a:t>Dostribution</a:t>
            </a:r>
            <a:r>
              <a:rPr lang="cs-CZ" altLang="cs-CZ" sz="1200" baseline="0" dirty="0" smtClean="0"/>
              <a:t> </a:t>
            </a:r>
            <a:r>
              <a:rPr lang="cs-CZ" altLang="cs-CZ" sz="1200" baseline="0" dirty="0" err="1" smtClean="0"/>
              <a:t>channel</a:t>
            </a:r>
            <a:endParaRPr lang="cs-CZ" altLang="cs-CZ" sz="1200" dirty="0" smtClean="0"/>
          </a:p>
          <a:p>
            <a:pPr eaLnBrk="1" hangingPunct="1"/>
            <a:endParaRPr lang="cs-CZ" alt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C5E802-B82B-493C-8E93-700A8F195C57}" type="slidenum">
              <a:rPr lang="cs-CZ" altLang="cs-CZ" smtClean="0"/>
              <a:pPr eaLnBrk="1" hangingPunct="1"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C7E09E-70B0-4DC7-9CAA-C1A1739E3264}" type="slidenum">
              <a:rPr lang="cs-CZ" altLang="cs-CZ" smtClean="0"/>
              <a:pPr eaLnBrk="1" hangingPunct="1"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5E5911-10E1-4008-8D08-214D755E445B}" type="slidenum">
              <a:rPr lang="cs-CZ" altLang="cs-CZ" smtClean="0"/>
              <a:pPr eaLnBrk="1" hangingPunct="1">
                <a:spcBef>
                  <a:spcPct val="0"/>
                </a:spcBef>
              </a:pPr>
              <a:t>30</a:t>
            </a:fld>
            <a:endParaRPr lang="cs-CZ" alt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29AC77-47E1-4C1F-B13E-0288FC90D4C3}" type="slidenum">
              <a:rPr lang="cs-CZ" altLang="cs-CZ"/>
              <a:pPr eaLnBrk="1" hangingPunct="1"/>
              <a:t>31</a:t>
            </a:fld>
            <a:endParaRPr lang="cs-CZ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itchFamily="34" charset="0"/>
              </a:rPr>
              <a:t> </a:t>
            </a:r>
            <a:r>
              <a:rPr lang="cs-CZ" altLang="cs-CZ" b="1" smtClean="0">
                <a:latin typeface="Arial" pitchFamily="34" charset="0"/>
              </a:rPr>
              <a:t>31.12.1995	 31.12.1996	 31.12.1997	 31.12.1998	 31.12.1999	 31.12.2000	 31.12.2001	 31.12.2002	 31.12.2003	 31.12.2004	 31.12.2005	 31.12.2006	 31.12.2007	 31.12.2008	 31.12.2009	 30.6.2010	</a:t>
            </a:r>
          </a:p>
          <a:p>
            <a:pPr eaLnBrk="1" hangingPunct="1"/>
            <a:r>
              <a:rPr lang="cs-CZ" altLang="cs-CZ" b="1" smtClean="0">
                <a:latin typeface="Arial" pitchFamily="34" charset="0"/>
              </a:rPr>
              <a:t>5 741,0	6 909,9	8 367,4	12 254,6	17 478,7	23 323,2	30 717,2	36 883,8	35 852,0	42 035,0	51 424,4	60 620,5	76 337,8	81 301,7	84 614,9	90 299,2	</a:t>
            </a:r>
          </a:p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3FB1BD-04F2-49A5-A2A9-D12ADA346ECC}" type="slidenum">
              <a:rPr lang="cs-CZ" altLang="cs-CZ" smtClean="0"/>
              <a:pPr eaLnBrk="1" hangingPunct="1"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DEF2B-111D-4DBD-8C7D-EB99A68FB7EB}" type="slidenum">
              <a:rPr lang="cs-CZ" altLang="cs-CZ" smtClean="0"/>
              <a:pPr eaLnBrk="1" hangingPunct="1">
                <a:spcBef>
                  <a:spcPct val="0"/>
                </a:spcBef>
              </a:pPr>
              <a:t>33</a:t>
            </a:fld>
            <a:endParaRPr lang="cs-CZ" altLang="cs-CZ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Lawsiut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Anheuser</a:t>
            </a:r>
            <a:r>
              <a:rPr lang="cs-CZ" dirty="0" smtClean="0"/>
              <a:t> </a:t>
            </a:r>
            <a:r>
              <a:rPr lang="cs-CZ" dirty="0" err="1" smtClean="0"/>
              <a:t>Busch</a:t>
            </a:r>
            <a:r>
              <a:rPr lang="cs-CZ" dirty="0" smtClean="0"/>
              <a:t> and Budvar </a:t>
            </a:r>
            <a:r>
              <a:rPr lang="cs-CZ" dirty="0" err="1" smtClean="0"/>
              <a:t>concernig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trademark </a:t>
            </a:r>
            <a:r>
              <a:rPr lang="cs-CZ" dirty="0" err="1" smtClean="0"/>
              <a:t>Budweiser</a:t>
            </a:r>
            <a:r>
              <a:rPr lang="cs-CZ" dirty="0" smtClean="0"/>
              <a:t>. </a:t>
            </a:r>
            <a:r>
              <a:rPr lang="cs-CZ" dirty="0" err="1" smtClean="0"/>
              <a:t>They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coopertatin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2007 to 2012. </a:t>
            </a:r>
            <a:r>
              <a:rPr lang="cs-CZ" baseline="0" dirty="0" err="1" smtClean="0"/>
              <a:t>Anheuser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Busch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Inbev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was</a:t>
            </a:r>
            <a:r>
              <a:rPr lang="cs-CZ" baseline="0" dirty="0" smtClean="0"/>
              <a:t> a sole </a:t>
            </a:r>
            <a:r>
              <a:rPr lang="cs-CZ" baseline="0" dirty="0" err="1" smtClean="0"/>
              <a:t>supplier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budvar </a:t>
            </a:r>
            <a:r>
              <a:rPr lang="cs-CZ" baseline="0" dirty="0" err="1" smtClean="0"/>
              <a:t>name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Czechwar</a:t>
            </a:r>
            <a:r>
              <a:rPr lang="cs-CZ" baseline="0" dirty="0" smtClean="0"/>
              <a:t> in USA market. </a:t>
            </a:r>
            <a:r>
              <a:rPr lang="cs-CZ" baseline="0" dirty="0" err="1" smtClean="0"/>
              <a:t>They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importing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distributing</a:t>
            </a:r>
            <a:r>
              <a:rPr lang="cs-CZ" baseline="0" dirty="0" smtClean="0"/>
              <a:t> and marketing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. Bud in 2008 </a:t>
            </a:r>
            <a:r>
              <a:rPr lang="cs-CZ" baseline="0" dirty="0" err="1" smtClean="0"/>
              <a:t>nwe</a:t>
            </a:r>
            <a:r>
              <a:rPr lang="cs-CZ" baseline="0" dirty="0" smtClean="0"/>
              <a:t> partner </a:t>
            </a:r>
            <a:r>
              <a:rPr lang="cs-CZ" baseline="0" dirty="0" err="1" smtClean="0"/>
              <a:t>Inbev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entered</a:t>
            </a:r>
            <a:r>
              <a:rPr lang="cs-CZ" baseline="0" dirty="0" smtClean="0"/>
              <a:t> ANB and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business </a:t>
            </a:r>
            <a:r>
              <a:rPr lang="cs-CZ" baseline="0" dirty="0" err="1" smtClean="0"/>
              <a:t>conception</a:t>
            </a:r>
            <a:r>
              <a:rPr lang="cs-CZ" baseline="0" dirty="0" smtClean="0"/>
              <a:t> hase </a:t>
            </a:r>
            <a:r>
              <a:rPr lang="cs-CZ" baseline="0" dirty="0" err="1" smtClean="0"/>
              <a:t>changed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They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wanted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offer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thexr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small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trademarks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amrecian</a:t>
            </a:r>
            <a:r>
              <a:rPr lang="cs-CZ" baseline="0" dirty="0" smtClean="0"/>
              <a:t> market. ABI </a:t>
            </a:r>
            <a:r>
              <a:rPr lang="cs-CZ" baseline="0" dirty="0" err="1" smtClean="0"/>
              <a:t>wanted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utilize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growing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demand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imported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beers</a:t>
            </a:r>
            <a:r>
              <a:rPr lang="cs-CZ" baseline="0" dirty="0" smtClean="0"/>
              <a:t> in USA, co </a:t>
            </a:r>
            <a:r>
              <a:rPr lang="cs-CZ" baseline="0" dirty="0" err="1" smtClean="0"/>
              <a:t>they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started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cooperatce</a:t>
            </a:r>
            <a:r>
              <a:rPr lang="cs-CZ" baseline="0" dirty="0" smtClean="0"/>
              <a:t>. US </a:t>
            </a:r>
            <a:r>
              <a:rPr lang="cs-CZ" baseline="0" dirty="0" err="1" smtClean="0"/>
              <a:t>beverages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9C7DE-5960-4D0A-9B1A-8F2F10C7F560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33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2B334C-6364-4C10-99B4-386CC23C989C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D29315-634C-4A5A-825A-99B4FFD731E5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D6AE97-3BF5-4750-B2A7-677394B0F111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5D8469-43EA-49CC-B952-0C80494CAAAC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7AFDF4-065F-453D-A067-2D6561E65BD7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1000" dirty="0" smtClean="0"/>
              <a:t>Společnost </a:t>
            </a:r>
            <a:r>
              <a:rPr lang="cs-CZ" sz="1000" dirty="0" err="1" smtClean="0"/>
              <a:t>Zeppelin</a:t>
            </a:r>
            <a:r>
              <a:rPr lang="cs-CZ" sz="1000" dirty="0" smtClean="0"/>
              <a:t> CZ s.r.o., výhradní prodejce stavebních strojů a zařízení </a:t>
            </a:r>
            <a:r>
              <a:rPr lang="cs-CZ" sz="1000" dirty="0" err="1" smtClean="0"/>
              <a:t>Cat</a:t>
            </a:r>
            <a:r>
              <a:rPr lang="cs-CZ" sz="1000" dirty="0" smtClean="0"/>
              <a:t>® pro Českou republiku, dodává na český trh širokou škálu stavebních, zemních, zemědělských a důlních strojů amerického výrobce </a:t>
            </a:r>
            <a:r>
              <a:rPr lang="cs-CZ" sz="1000" b="1" dirty="0" smtClean="0"/>
              <a:t>Caterpillar</a:t>
            </a:r>
            <a:r>
              <a:rPr lang="cs-CZ" sz="1000" dirty="0" smtClean="0"/>
              <a:t>. Je také dodavatelem komplexních energetických řešení a systémů od stejnojmenného výrobce. Kromě prodejních a servisních služeb se společnost zabývá půjčováním stavebních strojů a malé mechanizace - autorizovaná půjčovna </a:t>
            </a:r>
            <a:r>
              <a:rPr lang="cs-CZ" sz="1000" b="1" dirty="0" err="1" smtClean="0"/>
              <a:t>The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Cat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Rental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Store</a:t>
            </a:r>
            <a:r>
              <a:rPr lang="cs-CZ" sz="1000" dirty="0" smtClean="0"/>
              <a:t> má pobočky na 11 místech České republiky. Ve spolupráci se společností </a:t>
            </a:r>
            <a:r>
              <a:rPr lang="cs-CZ" sz="1000" b="1" dirty="0" smtClean="0"/>
              <a:t>Caterpillar </a:t>
            </a:r>
            <a:r>
              <a:rPr lang="cs-CZ" sz="1000" b="1" dirty="0" err="1" smtClean="0"/>
              <a:t>Financial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Services</a:t>
            </a:r>
            <a:r>
              <a:rPr lang="cs-CZ" sz="1000" b="1" dirty="0" smtClean="0"/>
              <a:t> ČR</a:t>
            </a:r>
            <a:r>
              <a:rPr lang="cs-CZ" sz="1000" dirty="0" smtClean="0"/>
              <a:t>, s.r.o., zajišťuje zákazníkům komplexní finanční servis, spojený s nákupem strojů a služeb. </a:t>
            </a:r>
            <a:r>
              <a:rPr lang="cs-CZ" sz="1000" dirty="0" err="1" smtClean="0"/>
              <a:t>Zeppelin</a:t>
            </a:r>
            <a:r>
              <a:rPr lang="cs-CZ" sz="1000" dirty="0" smtClean="0"/>
              <a:t> CZ s.r.o. je součástí koncernu ZEPPELIN </a:t>
            </a:r>
            <a:r>
              <a:rPr lang="cs-CZ" sz="1000" dirty="0" err="1" smtClean="0"/>
              <a:t>GmbH</a:t>
            </a:r>
            <a:r>
              <a:rPr lang="cs-CZ" sz="1000" dirty="0" smtClean="0"/>
              <a:t>, který provozuje 190 poboček ve 30 zemích světa. Aktivity koncernu jsou v globálním měřítku velmi široké a jsou rozdělené do pěti „strategických obchodních jednotek“ (SBU = </a:t>
            </a:r>
            <a:r>
              <a:rPr lang="cs-CZ" sz="1000" dirty="0" err="1" smtClean="0"/>
              <a:t>Strategic</a:t>
            </a:r>
            <a:r>
              <a:rPr lang="cs-CZ" sz="1000" dirty="0" smtClean="0"/>
              <a:t> </a:t>
            </a:r>
            <a:r>
              <a:rPr lang="cs-CZ" sz="1000" dirty="0" err="1" smtClean="0"/>
              <a:t>Busines</a:t>
            </a:r>
            <a:r>
              <a:rPr lang="cs-CZ" sz="1000" dirty="0" smtClean="0"/>
              <a:t> Unit). Na území České republiky je společnost </a:t>
            </a:r>
            <a:r>
              <a:rPr lang="cs-CZ" sz="1000" dirty="0" err="1" smtClean="0"/>
              <a:t>Zeppelin</a:t>
            </a:r>
            <a:r>
              <a:rPr lang="cs-CZ" sz="1000" dirty="0" smtClean="0"/>
              <a:t> CZ aktivní v rámci těchto tří skupin: </a:t>
            </a:r>
            <a:r>
              <a:rPr lang="cs-CZ" sz="1000" i="1" dirty="0" smtClean="0"/>
              <a:t>Stavební stroje EU</a:t>
            </a:r>
            <a:r>
              <a:rPr lang="cs-CZ" sz="1000" dirty="0" smtClean="0"/>
              <a:t>, </a:t>
            </a:r>
            <a:r>
              <a:rPr lang="cs-CZ" sz="1000" i="1" dirty="0" smtClean="0"/>
              <a:t>Energetické systémy</a:t>
            </a:r>
            <a:r>
              <a:rPr lang="cs-CZ" sz="1000" dirty="0" smtClean="0"/>
              <a:t> a </a:t>
            </a:r>
            <a:r>
              <a:rPr lang="cs-CZ" sz="1000" i="1" dirty="0" smtClean="0"/>
              <a:t>Půjčovna strojů</a:t>
            </a:r>
            <a:r>
              <a:rPr lang="cs-CZ" sz="1000" dirty="0" smtClean="0"/>
              <a:t> (</a:t>
            </a:r>
            <a:r>
              <a:rPr lang="cs-CZ" sz="1000" dirty="0" err="1" smtClean="0"/>
              <a:t>The</a:t>
            </a:r>
            <a:r>
              <a:rPr lang="cs-CZ" sz="1000" dirty="0" smtClean="0"/>
              <a:t> </a:t>
            </a:r>
            <a:r>
              <a:rPr lang="cs-CZ" sz="1000" dirty="0" err="1" smtClean="0"/>
              <a:t>Cat</a:t>
            </a:r>
            <a:r>
              <a:rPr lang="cs-CZ" sz="1000" dirty="0" smtClean="0"/>
              <a:t> </a:t>
            </a:r>
            <a:r>
              <a:rPr lang="cs-CZ" sz="1000" dirty="0" err="1" smtClean="0"/>
              <a:t>Rental</a:t>
            </a:r>
            <a:r>
              <a:rPr lang="cs-CZ" sz="1000" dirty="0" smtClean="0"/>
              <a:t> </a:t>
            </a:r>
            <a:r>
              <a:rPr lang="cs-CZ" sz="1000" dirty="0" err="1" smtClean="0"/>
              <a:t>Store</a:t>
            </a:r>
            <a:r>
              <a:rPr lang="cs-CZ" sz="1000" dirty="0" smtClean="0"/>
              <a:t>). </a:t>
            </a:r>
            <a:br>
              <a:rPr lang="cs-CZ" sz="1000" dirty="0" smtClean="0"/>
            </a:br>
            <a:endParaRPr lang="cs-CZ" altLang="cs-CZ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194585-7346-4107-9E0D-F7F2968B8B16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Licensing is the process of leasing a legally protected (that is, trademarked or copyrighted) entity</a:t>
            </a:r>
            <a:endParaRPr lang="cs-CZ" altLang="cs-CZ" dirty="0" smtClean="0">
              <a:latin typeface="Arial" pitchFamily="34" charset="0"/>
            </a:endParaRPr>
          </a:p>
          <a:p>
            <a:pPr eaLnBrk="1" hangingPunct="1"/>
            <a:r>
              <a:rPr lang="cs-CZ" altLang="cs-CZ" dirty="0" err="1" smtClean="0">
                <a:latin typeface="Arial" pitchFamily="34" charset="0"/>
              </a:rPr>
              <a:t>Mitas</a:t>
            </a:r>
            <a:r>
              <a:rPr lang="cs-CZ" altLang="cs-CZ" dirty="0" smtClean="0">
                <a:latin typeface="Arial" pitchFamily="34" charset="0"/>
              </a:rPr>
              <a:t> a </a:t>
            </a:r>
            <a:r>
              <a:rPr lang="cs-CZ" altLang="cs-CZ" dirty="0" err="1" smtClean="0">
                <a:latin typeface="Arial" pitchFamily="34" charset="0"/>
              </a:rPr>
              <a:t>coontinetal</a:t>
            </a:r>
            <a:r>
              <a:rPr lang="cs-CZ" altLang="cs-CZ" dirty="0" smtClean="0">
                <a:latin typeface="Arial" pitchFamily="34" charset="0"/>
              </a:rPr>
              <a:t>.</a:t>
            </a:r>
            <a:r>
              <a:rPr lang="cs-CZ" altLang="cs-CZ" baseline="0" dirty="0" smtClean="0">
                <a:latin typeface="Arial" pitchFamily="34" charset="0"/>
              </a:rPr>
              <a:t> </a:t>
            </a:r>
            <a:r>
              <a:rPr lang="cs-CZ" altLang="cs-CZ" baseline="0" dirty="0" err="1" smtClean="0">
                <a:latin typeface="Arial" pitchFamily="34" charset="0"/>
              </a:rPr>
              <a:t>Mitas</a:t>
            </a:r>
            <a:r>
              <a:rPr lang="cs-CZ" altLang="cs-CZ" baseline="0" dirty="0" smtClean="0">
                <a:latin typeface="Arial" pitchFamily="34" charset="0"/>
              </a:rPr>
              <a:t> vyrábí pneumatiky v licenci </a:t>
            </a:r>
            <a:r>
              <a:rPr lang="cs-CZ" altLang="cs-CZ" baseline="0" dirty="0" err="1" smtClean="0">
                <a:latin typeface="Arial" pitchFamily="34" charset="0"/>
              </a:rPr>
              <a:t>Continentalui</a:t>
            </a:r>
            <a:r>
              <a:rPr lang="cs-CZ" altLang="cs-CZ" baseline="0" dirty="0" smtClean="0">
                <a:latin typeface="Arial" pitchFamily="34" charset="0"/>
              </a:rPr>
              <a:t>. 3 výrobní závody v CR, v Srbsku 1 a v USA. Zahraniční pobočky atd. Výrobce </a:t>
            </a:r>
            <a:r>
              <a:rPr lang="cs-CZ" altLang="cs-CZ" baseline="0" dirty="0" err="1" smtClean="0">
                <a:latin typeface="Arial" pitchFamily="34" charset="0"/>
              </a:rPr>
              <a:t>mimosilničních</a:t>
            </a:r>
            <a:r>
              <a:rPr lang="cs-CZ" altLang="cs-CZ" baseline="0" dirty="0" smtClean="0">
                <a:latin typeface="Arial" pitchFamily="34" charset="0"/>
              </a:rPr>
              <a:t> pneumatik. </a:t>
            </a:r>
            <a:r>
              <a:rPr lang="en-US" dirty="0" smtClean="0"/>
              <a:t>a name, likeness, logo, trademark, graphic design, slogan, signature, character, or a combination of several of these elements. The entity, known as the property or intellectual property, is then used in conjunction with a product. Many major companies and the media consider licensing a significant marketing tool.</a:t>
            </a:r>
            <a:r>
              <a:rPr lang="cs-CZ" dirty="0" smtClean="0"/>
              <a:t> vlastní obchodní značkou </a:t>
            </a:r>
            <a:r>
              <a:rPr lang="cs-CZ" dirty="0" err="1" smtClean="0"/>
              <a:t>Mitas</a:t>
            </a:r>
            <a:r>
              <a:rPr lang="cs-CZ" dirty="0" smtClean="0"/>
              <a:t> a </a:t>
            </a:r>
            <a:r>
              <a:rPr lang="cs-CZ" dirty="0" err="1" smtClean="0"/>
              <a:t>Cultor</a:t>
            </a:r>
            <a:r>
              <a:rPr lang="cs-CZ" dirty="0" smtClean="0"/>
              <a:t> a licencovanou značkou Continental</a:t>
            </a:r>
            <a:endParaRPr lang="cs-CZ" alt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8C955D-FC67-44EF-81D7-93939F27F4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28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42CF-0492-485E-9261-67A3DEF3D0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20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6B72-861A-4349-9EA6-DEA37B92D8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393603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B2F6-B7C9-40E1-9255-DEFD3C8156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28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8947-13D4-4D7A-AEF1-A7AE06AA70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050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2856-7637-4AF1-A988-A2666236C0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15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443A7-A858-4900-A778-D91A7586D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6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14915EA-77A8-4C07-9024-63F742600D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76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81F8-8B3F-4F45-80D2-E07A93DC4D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72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1" name="Obdélník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2" name="Obdélní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á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A36061B-BB37-4AF2-8A56-62FE0450F5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69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6205-D08E-4FFA-A958-9024387A6D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60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3" name="Obdélník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4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5" name="Obdélní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735A07-5609-40A5-8A0A-8989EA0146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62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9DB114-5791-4A31-94EB-7E47134830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249183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bdélní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7" name="Obdélní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8" name="Obdélník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á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F3852-3F1E-48CC-B070-686B886879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156843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27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2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102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cs-CZ" altLang="cs-CZ"/>
              <a:t>Strategic partnerships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D57E31-0D64-424E-984F-465D3C8724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cove.me/0m0xx9b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-franchise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images.google.cz/imgres?imgurl=http://gmotors.eu/blog/wp-content/uploads/2007/11/toyota-corolla-matrix-2009-1.jpg&amp;imgrefurl=http://globalmotors.net/2009-toyota-corolla-matrix/&amp;usg=__CpBtoldvtAeLxhAvoYNjwDFtqeU=&amp;h=426&amp;w=640&amp;sz=74&amp;hl=cs&amp;start=13&amp;um=1&amp;tbnid=lLjuK2cZxWjZ4M:&amp;tbnh=91&amp;tbnw=137&amp;prev=/images?q%3Dtoyota%2Bcorolla%26um%3D1%26hl%3Dcs%26lr%3D%26sa%3DN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Toyota_stojan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info.cz/cs/clanky/organizacni-kultura-a-narodni-kultura-7699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16387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1DAD67-8B60-4B4B-A214-D23BB5F61618}" type="slidenum">
              <a:rPr lang="cs-CZ" altLang="cs-CZ">
                <a:latin typeface="Arial Black" pitchFamily="34" charset="0"/>
              </a:rPr>
              <a:pPr eaLnBrk="1" hangingPunct="1"/>
              <a:t>1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0050" y="188912"/>
            <a:ext cx="6502350" cy="1655911"/>
          </a:xfrm>
        </p:spPr>
        <p:txBody>
          <a:bodyPr/>
          <a:lstStyle/>
          <a:p>
            <a:r>
              <a:rPr lang="en-GB" altLang="cs-CZ" b="1" dirty="0" smtClean="0">
                <a:solidFill>
                  <a:srgbClr val="C00000"/>
                </a:solidFill>
              </a:rPr>
              <a:t>Strategic partnerships</a:t>
            </a:r>
          </a:p>
        </p:txBody>
      </p:sp>
      <p:pic>
        <p:nvPicPr>
          <p:cNvPr id="16389" name="Picture 4" descr="spoluprá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00438"/>
            <a:ext cx="22320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Zástupný symbol pro zápatí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16391" name="TextovéPole 2"/>
          <p:cNvSpPr txBox="1">
            <a:spLocks noChangeArrowheads="1"/>
          </p:cNvSpPr>
          <p:nvPr/>
        </p:nvSpPr>
        <p:spPr bwMode="auto">
          <a:xfrm>
            <a:off x="3848100" y="6375400"/>
            <a:ext cx="190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Eva Švandová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 smtClean="0">
                <a:solidFill>
                  <a:srgbClr val="7B9899"/>
                </a:solidFill>
              </a:rPr>
              <a:t>Sole agency</a:t>
            </a:r>
          </a:p>
        </p:txBody>
      </p:sp>
      <p:sp>
        <p:nvSpPr>
          <p:cNvPr id="34819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4820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482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9FDCAE-488A-4206-BB56-15409999316A}" type="slidenum">
              <a:rPr lang="cs-CZ" altLang="cs-CZ">
                <a:latin typeface="Arial Black" pitchFamily="34" charset="0"/>
              </a:rPr>
              <a:pPr eaLnBrk="1" hangingPunct="1"/>
              <a:t>10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48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 err="1" smtClean="0"/>
              <a:t>Adjusted</a:t>
            </a:r>
            <a:r>
              <a:rPr lang="cs-CZ" altLang="cs-CZ" sz="2800" dirty="0" smtClean="0"/>
              <a:t> </a:t>
            </a:r>
            <a:r>
              <a:rPr lang="cs-CZ" altLang="cs-CZ" sz="2800" dirty="0" smtClean="0"/>
              <a:t>by New Civil </a:t>
            </a:r>
            <a:r>
              <a:rPr lang="cs-CZ" altLang="cs-CZ" sz="2800" dirty="0" err="1" smtClean="0"/>
              <a:t>Code</a:t>
            </a:r>
            <a:r>
              <a:rPr lang="cs-CZ" altLang="cs-CZ" sz="2800" dirty="0" smtClean="0"/>
              <a:t> (no. </a:t>
            </a:r>
            <a:r>
              <a:rPr lang="cs-CZ" sz="2800" b="1" dirty="0" smtClean="0"/>
              <a:t>89/2012 </a:t>
            </a:r>
            <a:r>
              <a:rPr lang="cs-CZ" sz="2800" b="1" dirty="0"/>
              <a:t>Sb</a:t>
            </a:r>
            <a:r>
              <a:rPr lang="cs-CZ" sz="2800" b="1" dirty="0" smtClean="0"/>
              <a:t>.)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agreement </a:t>
            </a:r>
            <a:r>
              <a:rPr lang="cs-CZ" sz="2800" dirty="0" err="1" smtClean="0"/>
              <a:t>closed</a:t>
            </a:r>
            <a:r>
              <a:rPr lang="cs-CZ" sz="2800" dirty="0" smtClean="0"/>
              <a:t> </a:t>
            </a:r>
            <a:r>
              <a:rPr lang="cs-CZ" sz="2800" dirty="0" err="1" smtClean="0"/>
              <a:t>between</a:t>
            </a:r>
            <a:r>
              <a:rPr lang="cs-CZ" sz="2800" dirty="0" smtClean="0"/>
              <a:t> agent and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company</a:t>
            </a:r>
            <a:r>
              <a:rPr lang="cs-CZ" sz="2800" dirty="0" smtClean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be the only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representative</a:t>
            </a:r>
            <a:r>
              <a:rPr lang="cs-CZ" sz="2800" dirty="0" smtClean="0"/>
              <a:t> (entity)</a:t>
            </a:r>
            <a:r>
              <a:rPr lang="en-US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repsesented</a:t>
            </a:r>
            <a:r>
              <a:rPr lang="cs-CZ" sz="2800" dirty="0" smtClean="0"/>
              <a:t> </a:t>
            </a:r>
            <a:r>
              <a:rPr lang="en-US" sz="2800" dirty="0" smtClean="0"/>
              <a:t>company </a:t>
            </a:r>
            <a:r>
              <a:rPr lang="en-US" sz="2800" dirty="0"/>
              <a:t>or to sell a product in a particular </a:t>
            </a:r>
            <a:r>
              <a:rPr lang="en-US" sz="2800" dirty="0" smtClean="0"/>
              <a:t>area</a:t>
            </a:r>
            <a:r>
              <a:rPr lang="en-US" sz="2800" dirty="0"/>
              <a:t> </a:t>
            </a:r>
            <a:r>
              <a:rPr lang="cs-CZ" sz="2800" dirty="0" smtClean="0"/>
              <a:t>on </a:t>
            </a:r>
            <a:r>
              <a:rPr lang="cs-CZ" sz="2800" dirty="0" err="1" smtClean="0"/>
              <a:t>behalf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represented</a:t>
            </a:r>
            <a:r>
              <a:rPr lang="cs-CZ" sz="2800" dirty="0" smtClean="0"/>
              <a:t> </a:t>
            </a:r>
            <a:r>
              <a:rPr lang="cs-CZ" sz="2800" dirty="0" err="1" smtClean="0"/>
              <a:t>company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err="1" smtClean="0"/>
              <a:t>Zepellin</a:t>
            </a:r>
            <a:r>
              <a:rPr lang="cs-CZ" sz="2800" dirty="0" smtClean="0"/>
              <a:t> </a:t>
            </a:r>
            <a:r>
              <a:rPr lang="cs-CZ" sz="2800" dirty="0" smtClean="0"/>
              <a:t>CZ a </a:t>
            </a:r>
            <a:r>
              <a:rPr lang="cs-CZ" sz="2800" dirty="0" smtClean="0"/>
              <a:t>Caterpillar</a:t>
            </a:r>
          </a:p>
          <a:p>
            <a:pPr>
              <a:lnSpc>
                <a:spcPct val="90000"/>
              </a:lnSpc>
            </a:pPr>
            <a:r>
              <a:rPr lang="cs-CZ" sz="2800" dirty="0" err="1" smtClean="0"/>
              <a:t>Anheuser</a:t>
            </a:r>
            <a:r>
              <a:rPr lang="cs-CZ" sz="2800" dirty="0" smtClean="0"/>
              <a:t> </a:t>
            </a:r>
            <a:r>
              <a:rPr lang="cs-CZ" sz="2800" dirty="0" err="1" smtClean="0"/>
              <a:t>Busch</a:t>
            </a:r>
            <a:r>
              <a:rPr lang="cs-CZ" sz="2800" dirty="0" smtClean="0"/>
              <a:t> </a:t>
            </a:r>
            <a:r>
              <a:rPr lang="cs-CZ" sz="2800" dirty="0" err="1" smtClean="0"/>
              <a:t>Inbev</a:t>
            </a:r>
            <a:r>
              <a:rPr lang="cs-CZ" sz="2800" dirty="0" smtClean="0"/>
              <a:t> and Budvar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209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 smtClean="0">
                <a:solidFill>
                  <a:srgbClr val="7B9899"/>
                </a:solidFill>
              </a:rPr>
              <a:t>Licensing</a:t>
            </a:r>
          </a:p>
        </p:txBody>
      </p:sp>
      <p:sp>
        <p:nvSpPr>
          <p:cNvPr id="35843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5844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5845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F28344-1038-4DE6-B6EC-276C1DE20057}" type="slidenum">
              <a:rPr lang="cs-CZ" altLang="cs-CZ">
                <a:latin typeface="Arial Black" pitchFamily="34" charset="0"/>
              </a:rPr>
              <a:pPr eaLnBrk="1" hangingPunct="1"/>
              <a:t>11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50392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process of leasing a legally protected (that is, trademarked or copyrighted) entity</a:t>
            </a:r>
            <a:r>
              <a:rPr lang="cs-CZ" sz="2800" dirty="0"/>
              <a:t> - </a:t>
            </a:r>
            <a:r>
              <a:rPr lang="en-US" sz="2800" dirty="0"/>
              <a:t>a name, likeness, logo, trademark, graphic design, slogan, signature, character, or a combination of several of these elements. 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err="1" smtClean="0"/>
              <a:t>Franchising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a </a:t>
            </a:r>
            <a:r>
              <a:rPr lang="cs-CZ" sz="2800" dirty="0" err="1" smtClean="0"/>
              <a:t>special</a:t>
            </a:r>
            <a:r>
              <a:rPr lang="cs-CZ" sz="2800" dirty="0" smtClean="0"/>
              <a:t> type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licensing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en-GB" altLang="cs-CZ" sz="2800" dirty="0" smtClean="0">
                <a:cs typeface="Arial" pitchFamily="34" charset="0"/>
                <a:hlinkClick r:id="rId3"/>
              </a:rPr>
              <a:t>http</a:t>
            </a:r>
            <a:r>
              <a:rPr lang="en-GB" altLang="cs-CZ" sz="2800" dirty="0">
                <a:cs typeface="Arial" pitchFamily="34" charset="0"/>
                <a:hlinkClick r:id="rId3"/>
              </a:rPr>
              <a:t>://bcove.me/0m0xx9bi</a:t>
            </a:r>
            <a:r>
              <a:rPr lang="cs-CZ" altLang="cs-CZ" sz="2800" dirty="0">
                <a:cs typeface="Arial" pitchFamily="34" charset="0"/>
              </a:rPr>
              <a:t> </a:t>
            </a:r>
            <a:endParaRPr lang="en-GB" altLang="cs-CZ" sz="2800" dirty="0"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53" y="4587245"/>
            <a:ext cx="1966714" cy="39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ontinen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99112"/>
            <a:ext cx="221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Franchising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franchisor </a:t>
            </a:r>
            <a:r>
              <a:rPr lang="en-US" dirty="0"/>
              <a:t>provides its franchisees a claim </a:t>
            </a:r>
            <a:r>
              <a:rPr lang="cs-CZ" dirty="0" smtClean="0"/>
              <a:t>to 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brand</a:t>
            </a:r>
            <a:r>
              <a:rPr lang="cs-CZ" dirty="0" smtClean="0"/>
              <a:t>,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marks</a:t>
            </a:r>
            <a:r>
              <a:rPr lang="cs-CZ" dirty="0" smtClean="0"/>
              <a:t>, know-how, design, </a:t>
            </a:r>
            <a:r>
              <a:rPr lang="cs-CZ" dirty="0" err="1" smtClean="0"/>
              <a:t>bussines</a:t>
            </a:r>
            <a:r>
              <a:rPr lang="cs-CZ" dirty="0" smtClean="0"/>
              <a:t> and technology </a:t>
            </a:r>
            <a:r>
              <a:rPr lang="cs-CZ" dirty="0" err="1" smtClean="0"/>
              <a:t>systems</a:t>
            </a:r>
            <a:r>
              <a:rPr lang="en-US" dirty="0" smtClean="0"/>
              <a:t>, </a:t>
            </a:r>
            <a:r>
              <a:rPr lang="en-US" dirty="0"/>
              <a:t>procedural systems and other industrial or intellectual property </a:t>
            </a:r>
            <a:r>
              <a:rPr lang="en-US" dirty="0" smtClean="0"/>
              <a:t>rights</a:t>
            </a:r>
            <a:r>
              <a:rPr lang="cs-CZ" dirty="0" smtClean="0"/>
              <a:t>, marketing support , </a:t>
            </a:r>
            <a:r>
              <a:rPr lang="en-US" dirty="0" smtClean="0"/>
              <a:t>but </a:t>
            </a:r>
            <a:r>
              <a:rPr lang="en-US" dirty="0"/>
              <a:t>it is also </a:t>
            </a:r>
            <a:r>
              <a:rPr lang="en-US" dirty="0" smtClean="0"/>
              <a:t>the </a:t>
            </a:r>
            <a:r>
              <a:rPr lang="en-US" dirty="0"/>
              <a:t>obligation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franchisee</a:t>
            </a:r>
            <a:r>
              <a:rPr lang="cs-CZ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operate in accordance with the concept of franchising. </a:t>
            </a:r>
            <a:endParaRPr lang="cs-CZ" dirty="0" smtClean="0"/>
          </a:p>
          <a:p>
            <a:r>
              <a:rPr lang="cs-CZ" dirty="0" err="1" smtClean="0"/>
              <a:t>Franchisee</a:t>
            </a:r>
            <a:r>
              <a:rPr lang="cs-CZ" dirty="0" smtClean="0"/>
              <a:t> </a:t>
            </a:r>
            <a:r>
              <a:rPr lang="cs-CZ" dirty="0" err="1" smtClean="0"/>
              <a:t>pays</a:t>
            </a:r>
            <a:r>
              <a:rPr lang="cs-CZ" dirty="0" smtClean="0"/>
              <a:t> a </a:t>
            </a:r>
            <a:r>
              <a:rPr lang="cs-CZ" dirty="0" err="1" smtClean="0"/>
              <a:t>fee</a:t>
            </a:r>
            <a:endParaRPr lang="en-US" dirty="0"/>
          </a:p>
          <a:p>
            <a:r>
              <a:rPr lang="cs-CZ" dirty="0" smtClean="0"/>
              <a:t>Czech </a:t>
            </a:r>
            <a:r>
              <a:rPr lang="cs-CZ" dirty="0" err="1" smtClean="0"/>
              <a:t>franchising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/>
              <a:t> (ČAF) -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www.czech-franchise.cz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Strategic partnerships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60" y="4581128"/>
            <a:ext cx="1919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1" y="4152503"/>
            <a:ext cx="2142008" cy="71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704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7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 smtClean="0">
                <a:solidFill>
                  <a:srgbClr val="7B9899"/>
                </a:solidFill>
              </a:rPr>
              <a:t>Joint ventures</a:t>
            </a:r>
          </a:p>
        </p:txBody>
      </p:sp>
      <p:sp>
        <p:nvSpPr>
          <p:cNvPr id="36867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686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68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A0EB9F-DCE2-47C0-B5F4-E5740F1C9439}" type="slidenum">
              <a:rPr lang="cs-CZ" altLang="cs-CZ">
                <a:latin typeface="Arial Black" pitchFamily="34" charset="0"/>
              </a:rPr>
              <a:pPr eaLnBrk="1" hangingPunct="1"/>
              <a:t>13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cs-CZ" sz="2800" smtClean="0"/>
              <a:t>An agreement between two or more firms to undertake the same business strategy and plan of action</a:t>
            </a:r>
          </a:p>
          <a:p>
            <a:pPr>
              <a:lnSpc>
                <a:spcPct val="80000"/>
              </a:lnSpc>
            </a:pPr>
            <a:r>
              <a:rPr lang="en-GB" altLang="cs-CZ" sz="2800" smtClean="0"/>
              <a:t>It has its legal form </a:t>
            </a:r>
          </a:p>
          <a:p>
            <a:pPr>
              <a:lnSpc>
                <a:spcPct val="80000"/>
              </a:lnSpc>
            </a:pPr>
            <a:r>
              <a:rPr lang="en-GB" altLang="cs-CZ" sz="2800" smtClean="0"/>
              <a:t>Two companies want to co-operate (share knowledge, </a:t>
            </a:r>
            <a:r>
              <a:rPr lang="en-GB" altLang="cs-CZ" sz="2800" b="1" smtClean="0"/>
              <a:t>markets</a:t>
            </a:r>
            <a:r>
              <a:rPr lang="en-GB" altLang="cs-CZ" sz="2800" smtClean="0"/>
              <a:t>, and profits) and they decide to create another company together – JOINT VENTURE </a:t>
            </a:r>
          </a:p>
          <a:p>
            <a:pPr>
              <a:lnSpc>
                <a:spcPct val="80000"/>
              </a:lnSpc>
            </a:pPr>
            <a:r>
              <a:rPr lang="en-GB" altLang="cs-CZ" sz="2800" smtClean="0"/>
              <a:t>In the CR typical for the enterprises with foreign capital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4000" b="1" smtClean="0">
                <a:solidFill>
                  <a:srgbClr val="7B9899"/>
                </a:solidFill>
              </a:rPr>
              <a:t>Barum Continental</a:t>
            </a:r>
          </a:p>
        </p:txBody>
      </p:sp>
      <p:sp>
        <p:nvSpPr>
          <p:cNvPr id="3789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789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789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FD2CFA-D269-401D-BD62-1B253FD0BF0D}" type="slidenum">
              <a:rPr lang="cs-CZ" altLang="cs-CZ">
                <a:latin typeface="Arial Black" pitchFamily="34" charset="0"/>
              </a:rPr>
              <a:pPr eaLnBrk="1" hangingPunct="1"/>
              <a:t>14</a:t>
            </a:fld>
            <a:endParaRPr lang="cs-CZ" altLang="cs-CZ">
              <a:latin typeface="Arial Black" pitchFamily="34" charset="0"/>
            </a:endParaRPr>
          </a:p>
        </p:txBody>
      </p:sp>
      <p:pic>
        <p:nvPicPr>
          <p:cNvPr id="37894" name="Picture 7" descr="continent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4437112"/>
            <a:ext cx="2219325" cy="762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4" descr="barum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5301208"/>
            <a:ext cx="3240087" cy="639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600" y="1772816"/>
            <a:ext cx="6059488" cy="4903787"/>
          </a:xfrm>
        </p:spPr>
        <p:txBody>
          <a:bodyPr/>
          <a:lstStyle/>
          <a:p>
            <a:r>
              <a:rPr lang="en-GB" altLang="cs-CZ" sz="2800" dirty="0" smtClean="0"/>
              <a:t>tires producer</a:t>
            </a:r>
          </a:p>
          <a:p>
            <a:r>
              <a:rPr lang="en-GB" altLang="cs-CZ" sz="2800" dirty="0" smtClean="0"/>
              <a:t>JV partner – German company CONTINENTAL – 1992</a:t>
            </a:r>
          </a:p>
          <a:p>
            <a:r>
              <a:rPr lang="en-GB" altLang="cs-CZ" sz="2800" dirty="0" err="1" smtClean="0"/>
              <a:t>Barum</a:t>
            </a:r>
            <a:r>
              <a:rPr lang="en-GB" altLang="cs-CZ" sz="2800" dirty="0" smtClean="0"/>
              <a:t> – part of Continental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7B9899"/>
                </a:solidFill>
              </a:rPr>
              <a:t>Close form of cooperation</a:t>
            </a:r>
          </a:p>
        </p:txBody>
      </p:sp>
      <p:sp>
        <p:nvSpPr>
          <p:cNvPr id="4301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430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4301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A0CB14-D12C-4938-B6E7-4BB58F2FDB18}" type="slidenum">
              <a:rPr lang="cs-CZ" altLang="cs-CZ">
                <a:latin typeface="Arial Black" pitchFamily="34" charset="0"/>
              </a:rPr>
              <a:pPr eaLnBrk="1" hangingPunct="1"/>
              <a:t>15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430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 smtClean="0"/>
              <a:t>merger</a:t>
            </a:r>
          </a:p>
          <a:p>
            <a:pPr>
              <a:lnSpc>
                <a:spcPct val="80000"/>
              </a:lnSpc>
            </a:pPr>
            <a:r>
              <a:rPr lang="cs-CZ" altLang="cs-CZ" sz="1800" smtClean="0"/>
              <a:t>acquisition</a:t>
            </a:r>
          </a:p>
          <a:p>
            <a:pPr>
              <a:lnSpc>
                <a:spcPct val="80000"/>
              </a:lnSpc>
            </a:pPr>
            <a:r>
              <a:rPr lang="cs-CZ" altLang="cs-CZ" sz="1800" smtClean="0"/>
              <a:t>Acquisitions – key success factor: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ability to integrate the company (85)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synergies (84)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competitive position of the company acquired (81)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evaluation of acquisition candidate (80)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management abilities of company acquired (77)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prior experience making acquisitions (69)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market growth of the company acquired (69)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technology position of the company acquired (68)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compatibility of management styles (67)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price paid (64)</a:t>
            </a:r>
          </a:p>
          <a:p>
            <a:pPr lvl="1">
              <a:lnSpc>
                <a:spcPct val="80000"/>
              </a:lnSpc>
            </a:pPr>
            <a:r>
              <a:rPr lang="cs-CZ" altLang="cs-CZ" sz="1600" smtClean="0"/>
              <a:t>aid from public authorities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 smtClean="0"/>
              <a:t>Wall Street Journal/Booz-Allen </a:t>
            </a:r>
            <a:r>
              <a:rPr lang="en-US" altLang="cs-CZ" sz="1800" smtClean="0"/>
              <a:t>&amp;</a:t>
            </a:r>
            <a:r>
              <a:rPr lang="cs-CZ" altLang="cs-CZ" sz="1800" smtClean="0"/>
              <a:t>Hamilton Survey 2002</a:t>
            </a:r>
          </a:p>
          <a:p>
            <a:pPr>
              <a:lnSpc>
                <a:spcPct val="80000"/>
              </a:lnSpc>
            </a:pPr>
            <a:endParaRPr lang="cs-CZ" alt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1" y="228600"/>
            <a:ext cx="8892480" cy="758825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7B9899"/>
                </a:solidFill>
              </a:rPr>
              <a:t>Popular</a:t>
            </a:r>
            <a:r>
              <a:rPr lang="cs-CZ" altLang="cs-CZ" b="1" dirty="0" smtClean="0">
                <a:solidFill>
                  <a:srgbClr val="7B9899"/>
                </a:solidFill>
              </a:rPr>
              <a:t>ity</a:t>
            </a:r>
            <a:r>
              <a:rPr lang="cs-CZ" altLang="cs-CZ" b="1" dirty="0" smtClean="0">
                <a:solidFill>
                  <a:srgbClr val="7B9899"/>
                </a:solidFill>
              </a:rPr>
              <a:t>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of</a:t>
            </a:r>
            <a:r>
              <a:rPr lang="en-GB" altLang="cs-CZ" b="1" dirty="0" smtClean="0">
                <a:solidFill>
                  <a:srgbClr val="7B9899"/>
                </a:solidFill>
              </a:rPr>
              <a:t> cooperation</a:t>
            </a:r>
            <a:r>
              <a:rPr lang="cs-CZ" altLang="cs-CZ" b="1" dirty="0" smtClean="0">
                <a:solidFill>
                  <a:srgbClr val="7B9899"/>
                </a:solidFill>
              </a:rPr>
              <a:t> in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the</a:t>
            </a:r>
            <a:r>
              <a:rPr lang="cs-CZ" altLang="cs-CZ" b="1" dirty="0" smtClean="0">
                <a:solidFill>
                  <a:srgbClr val="7B9899"/>
                </a:solidFill>
              </a:rPr>
              <a:t> CR</a:t>
            </a:r>
            <a:endParaRPr lang="en-GB" altLang="cs-CZ" b="1" dirty="0" smtClean="0">
              <a:solidFill>
                <a:srgbClr val="7B9899"/>
              </a:solidFill>
            </a:endParaRPr>
          </a:p>
        </p:txBody>
      </p:sp>
      <p:sp>
        <p:nvSpPr>
          <p:cNvPr id="44035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4403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E979-9B3B-489E-9C4A-5A994003BC3D}" type="slidenum">
              <a:rPr lang="cs-CZ"/>
              <a:pPr>
                <a:defRPr/>
              </a:pPr>
              <a:t>16</a:t>
            </a:fld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683568" y="2132856"/>
          <a:ext cx="779876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9" name="TextovéPole 1"/>
          <p:cNvSpPr txBox="1">
            <a:spLocks noChangeArrowheads="1"/>
          </p:cNvSpPr>
          <p:nvPr/>
        </p:nvSpPr>
        <p:spPr bwMode="auto">
          <a:xfrm>
            <a:off x="1068388" y="2281238"/>
            <a:ext cx="3816350" cy="269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Informal agreement without  written contract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Long-term  subcontracts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venture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Business cooperation based on long-term contracts (import/export)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Equity capital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Strategic alliances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Licences/franchising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Other forms of cooperation</a:t>
            </a: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188913"/>
            <a:ext cx="8362950" cy="936625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rgbClr val="7B9899"/>
                </a:solidFill>
              </a:rPr>
              <a:t>M</a:t>
            </a:r>
            <a:r>
              <a:rPr lang="en-GB" altLang="cs-CZ" sz="2400" b="1" dirty="0" err="1" smtClean="0">
                <a:solidFill>
                  <a:srgbClr val="7B9899"/>
                </a:solidFill>
              </a:rPr>
              <a:t>arketing</a:t>
            </a:r>
            <a:r>
              <a:rPr lang="en-GB" altLang="cs-CZ" sz="2400" b="1" dirty="0" smtClean="0">
                <a:solidFill>
                  <a:srgbClr val="7B9899"/>
                </a:solidFill>
              </a:rPr>
              <a:t> </a:t>
            </a:r>
            <a:r>
              <a:rPr lang="en-GB" altLang="cs-CZ" sz="2400" b="1" dirty="0" smtClean="0">
                <a:solidFill>
                  <a:srgbClr val="7B9899"/>
                </a:solidFill>
              </a:rPr>
              <a:t>/ </a:t>
            </a:r>
            <a:r>
              <a:rPr lang="cs-CZ" altLang="cs-CZ" sz="2400" b="1" dirty="0" err="1" smtClean="0">
                <a:solidFill>
                  <a:srgbClr val="7B9899"/>
                </a:solidFill>
              </a:rPr>
              <a:t>distribution</a:t>
            </a:r>
            <a:r>
              <a:rPr lang="cs-CZ" altLang="cs-CZ" sz="2400" b="1" dirty="0" smtClean="0">
                <a:solidFill>
                  <a:srgbClr val="7B9899"/>
                </a:solidFill>
              </a:rPr>
              <a:t>/ </a:t>
            </a:r>
            <a:r>
              <a:rPr lang="en-GB" altLang="cs-CZ" sz="2400" b="1" dirty="0" smtClean="0">
                <a:solidFill>
                  <a:srgbClr val="7B9899"/>
                </a:solidFill>
              </a:rPr>
              <a:t>service </a:t>
            </a:r>
            <a:r>
              <a:rPr lang="en-GB" altLang="cs-CZ" sz="2400" b="1" dirty="0" smtClean="0">
                <a:solidFill>
                  <a:srgbClr val="7B9899"/>
                </a:solidFill>
              </a:rPr>
              <a:t>agreements</a:t>
            </a:r>
            <a:br>
              <a:rPr lang="en-GB" altLang="cs-CZ" sz="2400" b="1" dirty="0" smtClean="0">
                <a:solidFill>
                  <a:srgbClr val="7B9899"/>
                </a:solidFill>
              </a:rPr>
            </a:br>
            <a:endParaRPr lang="en-GB" altLang="cs-CZ" sz="2400" b="1" dirty="0" smtClean="0">
              <a:solidFill>
                <a:srgbClr val="7B9899"/>
              </a:solidFill>
            </a:endParaRPr>
          </a:p>
        </p:txBody>
      </p:sp>
      <p:sp>
        <p:nvSpPr>
          <p:cNvPr id="39939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994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994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34BB42-223D-4650-91BC-CE785F46EBD3}" type="slidenum">
              <a:rPr lang="cs-CZ" altLang="cs-CZ">
                <a:latin typeface="Arial Black" pitchFamily="34" charset="0"/>
              </a:rPr>
              <a:pPr eaLnBrk="1" hangingPunct="1"/>
              <a:t>17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4391719" cy="3968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cs-CZ" sz="2000" dirty="0" smtClean="0"/>
              <a:t>Agreements concerning the collective solution and implementation of external processes</a:t>
            </a:r>
          </a:p>
          <a:p>
            <a:pPr>
              <a:lnSpc>
                <a:spcPct val="80000"/>
              </a:lnSpc>
            </a:pPr>
            <a:r>
              <a:rPr lang="en-GB" altLang="cs-CZ" sz="2000" dirty="0" smtClean="0"/>
              <a:t>The external processes can be presented by mutually coordinated marketing, assembly and servicing of complicated </a:t>
            </a:r>
            <a:r>
              <a:rPr lang="en-GB" altLang="cs-CZ" sz="2000" dirty="0" err="1" smtClean="0"/>
              <a:t>equipments</a:t>
            </a:r>
            <a:r>
              <a:rPr lang="en-GB" altLang="cs-CZ" sz="2000" dirty="0" smtClean="0"/>
              <a:t>, </a:t>
            </a:r>
            <a:r>
              <a:rPr lang="en-GB" altLang="cs-CZ" sz="2000" dirty="0" err="1" smtClean="0"/>
              <a:t>commen</a:t>
            </a:r>
            <a:r>
              <a:rPr lang="en-GB" altLang="cs-CZ" sz="2000" dirty="0" smtClean="0"/>
              <a:t> distribution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Cooperation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airlines</a:t>
            </a:r>
            <a:r>
              <a:rPr lang="cs-CZ" altLang="cs-CZ" sz="2000" dirty="0" smtClean="0"/>
              <a:t> – </a:t>
            </a:r>
            <a:r>
              <a:rPr lang="cs-CZ" altLang="cs-CZ" sz="2000" dirty="0" err="1" smtClean="0"/>
              <a:t>Sky</a:t>
            </a:r>
            <a:r>
              <a:rPr lang="cs-CZ" altLang="cs-CZ" sz="2000" dirty="0" smtClean="0"/>
              <a:t> Team, Star </a:t>
            </a:r>
            <a:r>
              <a:rPr lang="cs-CZ" altLang="cs-CZ" sz="2000" dirty="0" err="1" smtClean="0"/>
              <a:t>Alliance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Alliance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automobile </a:t>
            </a:r>
            <a:r>
              <a:rPr lang="cs-CZ" altLang="cs-CZ" sz="2000" dirty="0" err="1" smtClean="0"/>
              <a:t>manufacturers</a:t>
            </a:r>
            <a:endParaRPr lang="en-GB" altLang="cs-CZ" sz="2000" dirty="0" smtClean="0"/>
          </a:p>
        </p:txBody>
      </p:sp>
      <p:pic>
        <p:nvPicPr>
          <p:cNvPr id="39943" name="Picture 5" descr="AeroFlot, AeroMexico, Air France, KLM, Alitalia, China Southern, Continental Airlines, Czech Airlines, Delta, Korean Air, Northwest Airlines, AirEuropa, Copa Airlines, Kenya Airw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03457"/>
            <a:ext cx="75612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32291" r="19559" b="10634"/>
          <a:stretch>
            <a:fillRect/>
          </a:stretch>
        </p:blipFill>
        <p:spPr bwMode="auto">
          <a:xfrm>
            <a:off x="4733799" y="2204864"/>
            <a:ext cx="4112216" cy="211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648"/>
            <a:ext cx="8229600" cy="719137"/>
          </a:xfrm>
        </p:spPr>
        <p:txBody>
          <a:bodyPr/>
          <a:lstStyle/>
          <a:p>
            <a:r>
              <a:rPr lang="en-GB" altLang="cs-CZ" sz="2400" b="1" dirty="0" smtClean="0"/>
              <a:t>Production / assembly / buy back </a:t>
            </a:r>
            <a:r>
              <a:rPr lang="en-GB" altLang="cs-CZ" sz="2400" b="1" dirty="0" smtClean="0"/>
              <a:t>agreements</a:t>
            </a:r>
            <a:r>
              <a:rPr lang="cs-CZ" altLang="cs-CZ" sz="2400" b="1" dirty="0" smtClean="0"/>
              <a:t>/ </a:t>
            </a:r>
            <a:r>
              <a:rPr lang="cs-CZ" altLang="cs-CZ" sz="2400" b="1" dirty="0" err="1" smtClean="0"/>
              <a:t>purchasing</a:t>
            </a:r>
            <a:r>
              <a:rPr lang="cs-CZ" altLang="cs-CZ" sz="2400" b="1" dirty="0" smtClean="0"/>
              <a:t>/ </a:t>
            </a:r>
            <a:r>
              <a:rPr lang="cs-CZ" altLang="cs-CZ" sz="2400" b="1" dirty="0" err="1" smtClean="0"/>
              <a:t>RaD</a:t>
            </a:r>
            <a:endParaRPr lang="en-GB" altLang="cs-CZ" sz="2400" b="1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699125" cy="3886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800" smtClean="0"/>
              <a:t>The participating companies are trying to exploit the advantages coming from the economies of scale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800" smtClean="0"/>
              <a:t>Co-operation connected with fluently recovery of the capital equipment and later with buy back by the supplier of the equipment</a:t>
            </a:r>
            <a:endParaRPr lang="cs-CZ" altLang="cs-CZ" sz="280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altLang="cs-CZ" sz="2800" smtClean="0"/>
          </a:p>
        </p:txBody>
      </p:sp>
      <p:pic>
        <p:nvPicPr>
          <p:cNvPr id="40964" name="Picture 6" descr="toyota-corolla-matrix-2009-1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1628775"/>
            <a:ext cx="1304925" cy="8667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9" descr="General Moto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2781300"/>
            <a:ext cx="1368425" cy="909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Zástupný symbol pro zápatí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/>
              <a:t>Strategic partnerships</a:t>
            </a:r>
          </a:p>
        </p:txBody>
      </p:sp>
      <p:sp>
        <p:nvSpPr>
          <p:cNvPr id="40967" name="Zástupný symbol pro číslo snímku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974592-5B73-46AC-8D7D-28A0B2CD0CC1}" type="slidenum">
              <a:rPr lang="cs-CZ" altLang="cs-CZ" smtClean="0">
                <a:latin typeface="Arial Black" pitchFamily="34" charset="0"/>
              </a:rPr>
              <a:pPr eaLnBrk="1" hangingPunct="1"/>
              <a:t>18</a:t>
            </a:fld>
            <a:endParaRPr lang="cs-CZ" altLang="cs-CZ" smtClean="0">
              <a:latin typeface="Arial Black" pitchFamily="34" charset="0"/>
            </a:endParaRPr>
          </a:p>
        </p:txBody>
      </p:sp>
      <p:sp>
        <p:nvSpPr>
          <p:cNvPr id="40968" name="Rectangle 16"/>
          <p:cNvSpPr>
            <a:spLocks noGrp="1" noChangeArrowheads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pic>
        <p:nvPicPr>
          <p:cNvPr id="40969" name="Picture 12" descr="180px-Toyota_stojan">
            <a:hlinkClick r:id="rId6" tooltip="logo firmy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860800"/>
            <a:ext cx="1439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4" descr="nummi_img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84763"/>
            <a:ext cx="16557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>
                <a:solidFill>
                  <a:srgbClr val="7B9899"/>
                </a:solidFill>
              </a:rPr>
              <a:t>Area of cooperation</a:t>
            </a:r>
          </a:p>
        </p:txBody>
      </p:sp>
      <p:sp>
        <p:nvSpPr>
          <p:cNvPr id="41987" name="Zástupný symbol pro datum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41988" name="Zástupný symbol pro zápatí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E6A20-0154-44D7-8872-B557F3D016D6}" type="slidenum">
              <a:rPr lang="cs-CZ"/>
              <a:pPr>
                <a:defRPr/>
              </a:pPr>
              <a:t>19</a:t>
            </a:fld>
            <a:endParaRPr lang="cs-CZ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1"/>
          </p:nvPr>
        </p:nvGraphicFramePr>
        <p:xfrm>
          <a:off x="467543" y="1527175"/>
          <a:ext cx="8338319" cy="384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91" name="TextovéPole 1"/>
          <p:cNvSpPr txBox="1">
            <a:spLocks noChangeArrowheads="1"/>
          </p:cNvSpPr>
          <p:nvPr/>
        </p:nvSpPr>
        <p:spPr bwMode="auto">
          <a:xfrm>
            <a:off x="684213" y="1741488"/>
            <a:ext cx="3646487" cy="269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Procurement/supply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production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Consultancy/experience exchange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Marketing/acquiring of  customers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selling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HRM/training and development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Other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Product development/innovation/RaD</a:t>
            </a:r>
          </a:p>
          <a:p>
            <a:pPr algn="r">
              <a:lnSpc>
                <a:spcPct val="150000"/>
              </a:lnSpc>
            </a:pPr>
            <a:r>
              <a:rPr lang="en-GB" altLang="cs-CZ" sz="1200" b="1">
                <a:latin typeface="Georgia" pitchFamily="18" charset="0"/>
              </a:rPr>
              <a:t>Joint financing</a:t>
            </a: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cs-CZ" altLang="cs-CZ" sz="11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“We all do better when we work together. Our differences do matter, but our common humanity matters more.” </a:t>
            </a:r>
            <a:r>
              <a:rPr lang="cs-CZ" i="1" dirty="0" smtClean="0"/>
              <a:t>(Bill Clinton)</a:t>
            </a:r>
            <a:r>
              <a:rPr lang="en-US" i="1" dirty="0"/>
              <a:t/>
            </a:r>
            <a:br>
              <a:rPr lang="en-US" i="1" dirty="0"/>
            </a:br>
            <a:endParaRPr lang="cs-CZ" i="1" dirty="0" smtClean="0"/>
          </a:p>
          <a:p>
            <a:pPr marL="0" indent="0" algn="ctr">
              <a:buNone/>
            </a:pPr>
            <a:r>
              <a:rPr lang="en-US" i="1" dirty="0" smtClean="0"/>
              <a:t>“</a:t>
            </a:r>
            <a:r>
              <a:rPr lang="en-US" i="1" dirty="0"/>
              <a:t>If you want to make peace with your enemy, you have to work with your enemy. Then he becomes your partner. </a:t>
            </a:r>
            <a:r>
              <a:rPr lang="cs-CZ" i="1" dirty="0" smtClean="0"/>
              <a:t>(</a:t>
            </a:r>
            <a:r>
              <a:rPr lang="en-US" i="1" dirty="0" smtClean="0"/>
              <a:t>Nelson Mandela</a:t>
            </a:r>
            <a:r>
              <a:rPr lang="cs-CZ" i="1" dirty="0" smtClean="0"/>
              <a:t>)</a:t>
            </a:r>
          </a:p>
          <a:p>
            <a:pPr marL="0" indent="0" algn="ctr">
              <a:buNone/>
            </a:pPr>
            <a:r>
              <a:rPr lang="en-US" i="1" dirty="0"/>
              <a:t/>
            </a:r>
            <a:br>
              <a:rPr lang="en-US" i="1" dirty="0"/>
            </a:br>
            <a:r>
              <a:rPr lang="en-US" b="1" i="1" dirty="0" smtClean="0"/>
              <a:t>“</a:t>
            </a:r>
            <a:r>
              <a:rPr lang="en-US" b="1" i="1" dirty="0"/>
              <a:t>Alone we can do so little; together we can do so much” </a:t>
            </a:r>
            <a:r>
              <a:rPr lang="cs-CZ" b="1" i="1" dirty="0" smtClean="0"/>
              <a:t>(Helen Keller)</a:t>
            </a:r>
            <a:r>
              <a:rPr lang="en-US" b="1" i="1" dirty="0"/>
              <a:t/>
            </a:r>
            <a:br>
              <a:rPr lang="en-US" b="1" i="1" dirty="0"/>
            </a:b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Spring 2015</a:t>
            </a:r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Strategic partnerships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2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The process of strategic alliance creation</a:t>
            </a: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8675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A95D4E-ED0F-465A-B099-76F2110FCDC3}" type="slidenum">
              <a:rPr lang="cs-CZ" altLang="cs-CZ">
                <a:latin typeface="Arial Black" pitchFamily="34" charset="0"/>
              </a:rPr>
              <a:pPr eaLnBrk="1" hangingPunct="1"/>
              <a:t>20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79388" y="3357563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 dirty="0" err="1"/>
              <a:t>Strategy</a:t>
            </a:r>
            <a:endParaRPr lang="cs-CZ" altLang="cs-CZ" sz="1400" dirty="0"/>
          </a:p>
          <a:p>
            <a:pPr algn="ctr" eaLnBrk="1" hangingPunct="1">
              <a:buFontTx/>
              <a:buChar char="•"/>
            </a:pPr>
            <a:r>
              <a:rPr lang="cs-CZ" altLang="cs-CZ" sz="1400" dirty="0" err="1"/>
              <a:t>Goals</a:t>
            </a:r>
            <a:endParaRPr lang="cs-CZ" altLang="cs-CZ" sz="1400" dirty="0"/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1619250" y="3357563"/>
            <a:ext cx="12969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 dirty="0" err="1"/>
              <a:t>Search</a:t>
            </a:r>
            <a:endParaRPr lang="cs-CZ" altLang="cs-CZ" sz="1400" dirty="0"/>
          </a:p>
          <a:p>
            <a:pPr algn="ctr" eaLnBrk="1" hangingPunct="1">
              <a:buFontTx/>
              <a:buChar char="•"/>
            </a:pPr>
            <a:r>
              <a:rPr lang="cs-CZ" altLang="cs-CZ" sz="1400" dirty="0" err="1"/>
              <a:t>Evaluation</a:t>
            </a:r>
            <a:endParaRPr lang="cs-CZ" altLang="cs-CZ" sz="1400" dirty="0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3059113" y="3357563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 dirty="0" err="1"/>
              <a:t>Idefinition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</a:p>
          <a:p>
            <a:pPr algn="ctr" eaLnBrk="1" hangingPunct="1"/>
            <a:r>
              <a:rPr lang="cs-CZ" altLang="cs-CZ" sz="1400" dirty="0" err="1"/>
              <a:t>occasions</a:t>
            </a:r>
            <a:endParaRPr lang="cs-CZ" altLang="cs-CZ" sz="1400" dirty="0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4498975" y="3357563"/>
            <a:ext cx="12969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Setting </a:t>
            </a:r>
          </a:p>
          <a:p>
            <a:pPr algn="ctr" eaLnBrk="1" hangingPunct="1"/>
            <a:r>
              <a:rPr lang="cs-CZ" altLang="cs-CZ" sz="1400"/>
              <a:t>competencies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auto">
          <a:xfrm>
            <a:off x="5940425" y="3357563"/>
            <a:ext cx="12969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cooperation</a:t>
            </a:r>
          </a:p>
          <a:p>
            <a:pPr algn="ctr" eaLnBrk="1" hangingPunct="1"/>
            <a:r>
              <a:rPr lang="cs-CZ" altLang="cs-CZ" sz="1400"/>
              <a:t>plan</a:t>
            </a:r>
          </a:p>
        </p:txBody>
      </p:sp>
      <p:sp>
        <p:nvSpPr>
          <p:cNvPr id="28683" name="Rectangle 8"/>
          <p:cNvSpPr>
            <a:spLocks noChangeArrowheads="1"/>
          </p:cNvSpPr>
          <p:nvPr/>
        </p:nvSpPr>
        <p:spPr bwMode="auto">
          <a:xfrm>
            <a:off x="7380288" y="3357563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implementation</a:t>
            </a:r>
          </a:p>
        </p:txBody>
      </p:sp>
      <p:sp>
        <p:nvSpPr>
          <p:cNvPr id="28684" name="Line 9"/>
          <p:cNvSpPr>
            <a:spLocks noChangeShapeType="1"/>
          </p:cNvSpPr>
          <p:nvPr/>
        </p:nvSpPr>
        <p:spPr bwMode="auto">
          <a:xfrm>
            <a:off x="1474788" y="36464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5" name="Line 10"/>
          <p:cNvSpPr>
            <a:spLocks noChangeShapeType="1"/>
          </p:cNvSpPr>
          <p:nvPr/>
        </p:nvSpPr>
        <p:spPr bwMode="auto">
          <a:xfrm>
            <a:off x="4356100" y="36464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6" name="Line 11"/>
          <p:cNvSpPr>
            <a:spLocks noChangeShapeType="1"/>
          </p:cNvSpPr>
          <p:nvPr/>
        </p:nvSpPr>
        <p:spPr bwMode="auto">
          <a:xfrm>
            <a:off x="2916238" y="36464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7" name="Line 12"/>
          <p:cNvSpPr>
            <a:spLocks noChangeShapeType="1"/>
          </p:cNvSpPr>
          <p:nvPr/>
        </p:nvSpPr>
        <p:spPr bwMode="auto">
          <a:xfrm>
            <a:off x="5795963" y="36464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8" name="Line 13"/>
          <p:cNvSpPr>
            <a:spLocks noChangeShapeType="1"/>
          </p:cNvSpPr>
          <p:nvPr/>
        </p:nvSpPr>
        <p:spPr bwMode="auto">
          <a:xfrm>
            <a:off x="7235825" y="36464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9" name="Line 14"/>
          <p:cNvSpPr>
            <a:spLocks noChangeShapeType="1"/>
          </p:cNvSpPr>
          <p:nvPr/>
        </p:nvSpPr>
        <p:spPr bwMode="auto">
          <a:xfrm>
            <a:off x="2195513" y="3933825"/>
            <a:ext cx="3603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0" name="Rectangle 15"/>
          <p:cNvSpPr>
            <a:spLocks noChangeArrowheads="1"/>
          </p:cNvSpPr>
          <p:nvPr/>
        </p:nvSpPr>
        <p:spPr bwMode="auto">
          <a:xfrm>
            <a:off x="2195513" y="4438650"/>
            <a:ext cx="12969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interested </a:t>
            </a:r>
          </a:p>
          <a:p>
            <a:pPr algn="ctr" eaLnBrk="1" hangingPunct="1"/>
            <a:r>
              <a:rPr lang="cs-CZ" altLang="cs-CZ" sz="1400"/>
              <a:t>groups</a:t>
            </a:r>
          </a:p>
        </p:txBody>
      </p:sp>
      <p:sp>
        <p:nvSpPr>
          <p:cNvPr id="28691" name="Rectangle 16"/>
          <p:cNvSpPr>
            <a:spLocks noChangeArrowheads="1"/>
          </p:cNvSpPr>
          <p:nvPr/>
        </p:nvSpPr>
        <p:spPr bwMode="auto">
          <a:xfrm>
            <a:off x="2195513" y="2205038"/>
            <a:ext cx="12969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sz="1400"/>
              <a:t>advanteges </a:t>
            </a:r>
          </a:p>
          <a:p>
            <a:pPr algn="ctr" eaLnBrk="1" hangingPunct="1">
              <a:buFontTx/>
              <a:buChar char="•"/>
            </a:pPr>
            <a:r>
              <a:rPr lang="cs-CZ" altLang="cs-CZ" sz="1400"/>
              <a:t>disadvantages</a:t>
            </a:r>
          </a:p>
        </p:txBody>
      </p:sp>
      <p:sp>
        <p:nvSpPr>
          <p:cNvPr id="28692" name="Line 17"/>
          <p:cNvSpPr>
            <a:spLocks noChangeShapeType="1"/>
          </p:cNvSpPr>
          <p:nvPr/>
        </p:nvSpPr>
        <p:spPr bwMode="auto">
          <a:xfrm flipV="1">
            <a:off x="2124075" y="2781300"/>
            <a:ext cx="3587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3" name="AutoShape 18"/>
          <p:cNvSpPr>
            <a:spLocks/>
          </p:cNvSpPr>
          <p:nvPr/>
        </p:nvSpPr>
        <p:spPr bwMode="auto">
          <a:xfrm rot="-5400000">
            <a:off x="4283075" y="3429001"/>
            <a:ext cx="288925" cy="1441450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94" name="Text Box 19"/>
          <p:cNvSpPr txBox="1">
            <a:spLocks noChangeArrowheads="1"/>
          </p:cNvSpPr>
          <p:nvPr/>
        </p:nvSpPr>
        <p:spPr bwMode="auto">
          <a:xfrm>
            <a:off x="3851275" y="4294188"/>
            <a:ext cx="1296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Alliance negotiation</a:t>
            </a:r>
          </a:p>
        </p:txBody>
      </p:sp>
      <p:sp>
        <p:nvSpPr>
          <p:cNvPr id="28695" name="Text Box 20"/>
          <p:cNvSpPr txBox="1">
            <a:spLocks noChangeArrowheads="1"/>
          </p:cNvSpPr>
          <p:nvPr/>
        </p:nvSpPr>
        <p:spPr bwMode="auto">
          <a:xfrm>
            <a:off x="5651500" y="4294188"/>
            <a:ext cx="1296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Alliance management</a:t>
            </a:r>
          </a:p>
        </p:txBody>
      </p:sp>
      <p:sp>
        <p:nvSpPr>
          <p:cNvPr id="28696" name="Text Box 21"/>
          <p:cNvSpPr txBox="1">
            <a:spLocks noChangeArrowheads="1"/>
          </p:cNvSpPr>
          <p:nvPr/>
        </p:nvSpPr>
        <p:spPr bwMode="auto">
          <a:xfrm>
            <a:off x="7199313" y="4294188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Assesment and termination</a:t>
            </a:r>
          </a:p>
        </p:txBody>
      </p:sp>
      <p:sp>
        <p:nvSpPr>
          <p:cNvPr id="28697" name="Text Box 22"/>
          <p:cNvSpPr txBox="1">
            <a:spLocks noChangeArrowheads="1"/>
          </p:cNvSpPr>
          <p:nvPr/>
        </p:nvSpPr>
        <p:spPr bwMode="auto">
          <a:xfrm>
            <a:off x="1835150" y="5230813"/>
            <a:ext cx="2160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Partner assessment and selection</a:t>
            </a:r>
          </a:p>
        </p:txBody>
      </p:sp>
      <p:sp>
        <p:nvSpPr>
          <p:cNvPr id="28698" name="AutoShape 23"/>
          <p:cNvSpPr>
            <a:spLocks noChangeArrowheads="1"/>
          </p:cNvSpPr>
          <p:nvPr/>
        </p:nvSpPr>
        <p:spPr bwMode="auto">
          <a:xfrm rot="-3578144">
            <a:off x="3841750" y="5016501"/>
            <a:ext cx="757237" cy="360362"/>
          </a:xfrm>
          <a:prstGeom prst="rightArrow">
            <a:avLst>
              <a:gd name="adj1" fmla="val 50000"/>
              <a:gd name="adj2" fmla="val 525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99" name="AutoShape 24"/>
          <p:cNvSpPr>
            <a:spLocks noChangeArrowheads="1"/>
          </p:cNvSpPr>
          <p:nvPr/>
        </p:nvSpPr>
        <p:spPr bwMode="auto">
          <a:xfrm>
            <a:off x="682625" y="5373688"/>
            <a:ext cx="863600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700" name="AutoShape 25"/>
          <p:cNvSpPr>
            <a:spLocks noChangeArrowheads="1"/>
          </p:cNvSpPr>
          <p:nvPr/>
        </p:nvSpPr>
        <p:spPr bwMode="auto">
          <a:xfrm>
            <a:off x="5148263" y="443865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701" name="AutoShape 26"/>
          <p:cNvSpPr>
            <a:spLocks noChangeArrowheads="1"/>
          </p:cNvSpPr>
          <p:nvPr/>
        </p:nvSpPr>
        <p:spPr bwMode="auto">
          <a:xfrm>
            <a:off x="6875463" y="4438650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18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4869160"/>
            <a:ext cx="8503920" cy="1229888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 err="1" smtClean="0"/>
              <a:t>Wit</a:t>
            </a:r>
            <a:r>
              <a:rPr lang="cs-CZ" sz="1400" dirty="0" smtClean="0"/>
              <a:t>, B., </a:t>
            </a:r>
            <a:r>
              <a:rPr lang="cs-CZ" sz="1400" dirty="0" err="1" smtClean="0"/>
              <a:t>Meyer</a:t>
            </a:r>
            <a:r>
              <a:rPr lang="cs-CZ" sz="1400" dirty="0" smtClean="0"/>
              <a:t>, R. (2010. </a:t>
            </a:r>
            <a:r>
              <a:rPr lang="cs-CZ" sz="1400" dirty="0" err="1" smtClean="0"/>
              <a:t>Strategy</a:t>
            </a:r>
            <a:r>
              <a:rPr lang="cs-CZ" sz="1400" dirty="0"/>
              <a:t>: </a:t>
            </a:r>
            <a:r>
              <a:rPr lang="cs-CZ" sz="1400" dirty="0" err="1"/>
              <a:t>Process</a:t>
            </a:r>
            <a:r>
              <a:rPr lang="cs-CZ" sz="1400" dirty="0"/>
              <a:t>, </a:t>
            </a:r>
            <a:r>
              <a:rPr lang="cs-CZ" sz="1400" dirty="0" err="1"/>
              <a:t>Content</a:t>
            </a:r>
            <a:r>
              <a:rPr lang="cs-CZ" sz="1400" dirty="0"/>
              <a:t>, </a:t>
            </a:r>
            <a:r>
              <a:rPr lang="cs-CZ" sz="1400" dirty="0" err="1"/>
              <a:t>Context</a:t>
            </a:r>
            <a:r>
              <a:rPr lang="cs-CZ" sz="1400" dirty="0"/>
              <a:t> : </a:t>
            </a:r>
            <a:r>
              <a:rPr lang="cs-CZ" sz="1400" dirty="0" err="1"/>
              <a:t>an</a:t>
            </a:r>
            <a:r>
              <a:rPr lang="cs-CZ" sz="1400" dirty="0"/>
              <a:t> International </a:t>
            </a:r>
            <a:r>
              <a:rPr lang="cs-CZ" sz="1400" dirty="0" err="1" smtClean="0"/>
              <a:t>Perspective</a:t>
            </a:r>
            <a:r>
              <a:rPr lang="cs-CZ" sz="1400" dirty="0" smtClean="0"/>
              <a:t>. </a:t>
            </a:r>
            <a:r>
              <a:rPr lang="cs-CZ" sz="1400" dirty="0" err="1" smtClean="0"/>
              <a:t>Cengage</a:t>
            </a:r>
            <a:r>
              <a:rPr lang="cs-CZ" sz="1400" dirty="0" smtClean="0"/>
              <a:t> </a:t>
            </a:r>
            <a:r>
              <a:rPr lang="cs-CZ" sz="1400" dirty="0" err="1" smtClean="0"/>
              <a:t>learning</a:t>
            </a:r>
            <a:r>
              <a:rPr lang="cs-CZ" sz="1400" dirty="0" smtClean="0"/>
              <a:t> EMEA</a:t>
            </a:r>
            <a:endParaRPr lang="cs-CZ" sz="1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Strategic partnerships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2" t="27601" r="18398" b="47383"/>
          <a:stretch/>
        </p:blipFill>
        <p:spPr bwMode="auto">
          <a:xfrm>
            <a:off x="483752" y="1700808"/>
            <a:ext cx="7184592" cy="318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DCH </a:t>
            </a:r>
            <a:r>
              <a:rPr lang="cs-CZ" altLang="cs-CZ" dirty="0" err="1" smtClean="0"/>
              <a:t>merger</a:t>
            </a:r>
            <a:endParaRPr lang="cs-CZ" altLang="cs-CZ" dirty="0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3886200"/>
          </a:xfrm>
        </p:spPr>
        <p:txBody>
          <a:bodyPr/>
          <a:lstStyle/>
          <a:p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started</a:t>
            </a:r>
            <a:r>
              <a:rPr lang="cs-CZ" altLang="cs-CZ" sz="2000" dirty="0" smtClean="0"/>
              <a:t> in 1998, in 2000 </a:t>
            </a:r>
            <a:r>
              <a:rPr lang="cs-CZ" altLang="cs-CZ" sz="2000" dirty="0" err="1" smtClean="0"/>
              <a:t>german</a:t>
            </a:r>
            <a:r>
              <a:rPr lang="cs-CZ" altLang="cs-CZ" sz="2000" dirty="0" smtClean="0"/>
              <a:t> management </a:t>
            </a:r>
            <a:r>
              <a:rPr lang="cs-CZ" altLang="cs-CZ" sz="2000" dirty="0" err="1" smtClean="0"/>
              <a:t>started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taking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over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whole´s</a:t>
            </a:r>
            <a:r>
              <a:rPr lang="cs-CZ" altLang="cs-CZ" sz="2000" dirty="0" smtClean="0"/>
              <a:t>  </a:t>
            </a:r>
            <a:r>
              <a:rPr lang="cs-CZ" altLang="cs-CZ" sz="2000" dirty="0" err="1" smtClean="0"/>
              <a:t>company</a:t>
            </a:r>
            <a:r>
              <a:rPr lang="cs-CZ" altLang="cs-CZ" sz="2000" dirty="0" smtClean="0"/>
              <a:t> management, 2007 Chrysler </a:t>
            </a:r>
            <a:r>
              <a:rPr lang="cs-CZ" altLang="cs-CZ" sz="2000" dirty="0" err="1" smtClean="0"/>
              <a:t>division</a:t>
            </a:r>
            <a:r>
              <a:rPr lang="cs-CZ" altLang="cs-CZ" sz="2000" dirty="0" smtClean="0"/>
              <a:t> sold.</a:t>
            </a:r>
          </a:p>
          <a:p>
            <a:r>
              <a:rPr lang="en-US" altLang="cs-CZ" sz="2000" dirty="0" smtClean="0"/>
              <a:t>a </a:t>
            </a:r>
            <a:r>
              <a:rPr lang="en-US" altLang="cs-CZ" sz="2000" dirty="0" smtClean="0"/>
              <a:t>lot of red tape x no red tape</a:t>
            </a:r>
          </a:p>
          <a:p>
            <a:r>
              <a:rPr lang="en-US" altLang="cs-CZ" sz="2000" dirty="0" smtClean="0"/>
              <a:t>Long almost endless reports x discussions and reports based on the minimum necessary</a:t>
            </a:r>
          </a:p>
          <a:p>
            <a:r>
              <a:rPr lang="en-US" altLang="cs-CZ" sz="2000" dirty="0" smtClean="0"/>
              <a:t>Detailed plan and precise implementation x trial- and –error method to come to solution</a:t>
            </a:r>
          </a:p>
          <a:p>
            <a:r>
              <a:rPr lang="en-US" altLang="cs-CZ" sz="2000" dirty="0" smtClean="0"/>
              <a:t>Methodical decision making x creativity in decision making</a:t>
            </a:r>
          </a:p>
          <a:p>
            <a:r>
              <a:rPr lang="en-US" altLang="cs-CZ" sz="2000" dirty="0" smtClean="0"/>
              <a:t>Authority, bureaucracy centralized DM x equal rights among all staff</a:t>
            </a:r>
          </a:p>
          <a:p>
            <a:r>
              <a:rPr lang="en-US" altLang="cs-CZ" sz="2000" dirty="0" smtClean="0"/>
              <a:t>Hierarchies and top-down management flat structures</a:t>
            </a:r>
          </a:p>
          <a:p>
            <a:r>
              <a:rPr lang="en-US" altLang="cs-CZ" sz="2000" dirty="0" smtClean="0"/>
              <a:t>Low salaries x high salaries</a:t>
            </a:r>
          </a:p>
          <a:p>
            <a:endParaRPr lang="en-US" altLang="cs-CZ" sz="2000" dirty="0" smtClean="0"/>
          </a:p>
        </p:txBody>
      </p:sp>
      <p:sp>
        <p:nvSpPr>
          <p:cNvPr id="28676" name="AutoShape 2" descr="data:image/jpeg;base64,/9j/4AAQSkZJRgABAQAAAQABAAD/2wCEAAkGBxQQEBQUEBQUFBQXFxgVFBcVFRQUFhQUFRQXFxcUGBYZHCggGBwlHRcUITEhKCksLjouFyAzODMsNygtLisBCgoKDg0OGhAQGiwkHCQ3MjQsLCwwKywsLC0sLC4vLCwsNCwsLCw3LCwsLCwuNCwvLCwsLCwtNCwsKywsLCwsLP/AABEIAIAA8AMBIgACEQEDEQH/xAAcAAABBQEBAQAAAAAAAAAAAAAAAQIEBQYHAwj/xABOEAACAQMCAgUIAwoLBwUAAAABAgMABBEFEiExBgcTQVEUIjJhcYGRwaGx0SNCUnJzgpKys8IVJDM1Q0Rik6LS8CVTY8Ph4vEWNGSD0//EABkBAQEBAQEBAAAAAAAAAAAAAAABAgQDBf/EACsRAAICAQIFAwQCAwAAAAAAAAABAhEDBCESFDFBURNhcTIzodEiwSOx8P/aAAwDAQACEQMRAD8A7hmlrg3T7pPeJqFzClzKkSSAIqELtHZocZAB5k99Y27u5JuE0sso/wCLI8n65NdcNI5JOwfT91q0ERxLNEh8HkRT8Caprjp5p6ZzdREjuUlj7sDjXzikYHIAewAU6vVaKPdizvUnWppw5SSN7IZPrIqBN1wWY9GG5f2LGP1nFcUora0mMlnX5+uaL+jtJT+PJGn6u6oMnXPJ97ZIPbcsfoEI+uuXUVpaXF4FnR364rrut7ce0yN8xUSfrYvm9EQJ7IyfrasHRWuXx+BZsZes3UWH8qi/ixKPrzUF+nmon+tyD2LEP3azlFaWKC7IWW0/Se9f0ru490rp+qRWu6sem08dyttO0k6TMqq0kpJgKiRmbLAs+7zRgkY21zupekzmOZGXmOVYzQjwPYWfUiHIrlnW/wBKJ7eeCG1leIhGkkK487cQEHEHltc/nCtv0Qu2lgBfnXEOse6Muq3RJ3BWEa+pURRj3Et9NcWlgpT37FGjp3qI/rcn6MX+SpMPWNqK/wBY3fjIh+oCspRX0PSh4RLNoOtLUfw4v7ofbXvF1sX459g3/wBZH1NWEoqehj8Czoo64Lv/AHNuf70fvV6p1yXA9K1hPskdfka5rRU5fH4FnUx10P32K+66P/4VIi651+/s3H4syt9aLXJKKzyuLwLOyr1yW3fbXXu7A/8AMFSIut6zPOO4X2oh/Vc1xKipymMWd4TrW0483lHthkP1CvaPrP04/wBMw9sUg+VcBorPJw9xZ9FR9YGnH+tRj27h8qmWHS2ynkWOG5id2OFUHiTjOAPYDXzTV50JvBBfwStyQk/FSvzrE9JGMW7KevWJ/Ot3+UGPX9zTlWert3XLpXbWiS7lXsWLHd98GG3aD3HOMc64jXvp58UERhRRRXuQKKKKAKKKKAKKKKAKKKKAK97IntFx3kA+zIrwr1tfTX2j6688v0MqPo7ocuLZfZXz3r8QS8uVBLATzDJ5n7q2SfE5zXeeh0rizJUb2Ckqudu5gCQue7J4Zr55luDKzSNjdIzSNgYG6Ri7YHcMk8K49Et2yvoNooor6BkKKKKAKKKKAKKKKAKKKKAKKKKAKkWB+6L6+FR6k6auZV9RB+nFeWb7bKjZ9bOsXUly0Eyslujkw+YyrN5ieduPB9pYjhwG72YwddT6+M77HwxcfHNvj51yys6ffGgwoooxXuQKKMUuKASilxRigEopcUYpQEopcUYpQEr3ssdoufHh7e6vLFelqcOuR3j/AM1jKv4Mq6ncYrnstGuHLFMQvhl4EEqQCD3cSK4Oo4V2zU7mRNDmMRKtsCnCFztY4cYHLIJ87u51xUVzaJfxYYlFLRiuyiCUU7bSbatCxKKXbRtqUBKKXbRilASilxSYoAooxRigCpujfyo936wqFU7RFzOntH05+yvHP9tlRretrXjc3nYGMILVnUMGLGQyrG2Su0bcbcczzrDVoOsL+dbz8oP2aUzoY6G8hjmiiljlkVGEi7ioOR5pz5vEjx5CtY6hiVLsH1KIilrTarrzQzzwrBZ7ElljANrGcokjKMnnyA7xXhrWmxm3ivLZQkUjNHLEGLdhOoztUniY2GSM8uA45FaU+lrqSigpDU+10qSW3nnUeZAYg/Pj2pYcO7zdoz+MKXRNPW5mSJpeyLsFQmNpAzscBThht5861xLf2IV9LirK6sYorpoWkkdUcxM6RKrdorFDtjaQgruHMtn1VN6X9HhYyoEkMkbq21yApLxuUlXA5bTt/SFTjVpeSmfxSmtZfaBDDpgn2vJOWRJMybUh7WPtVbaoyxwUGCQOOaZ0Zhgktbx5IEeW2iWWNmaTD73YEOgbBxhcYqeoqtIUZbFJUi0u+xcOUjkA5rIu9SMjPDPPGcHuraa3cSW+pTxW9tA8EJ3GM28e0xLGruGkKkjgW4576Sk06oIwTSKvMge0gU6KUZ3KQcHiRg48a2XV3dShbqGNmGLWaSPABZZV24ZWA3bscOffXnqUsjabv1Df5QJ08kaVStw0S47bcCAxjGOBbv8AdWZ5Osa/5lSNvJd7tCuuOMQniPXjwrl2l6G88bylkihjOHllJC7iOCKACXb1AVtjKRoVzgZwq7hjOF3DcfdVN0/UQxafbISEjtxMw/Cmm9Jz4kYOD/bauXStqNLuwyt0rowbyQR2lxBK54lT2kLBe9wsi+cB3441n0bIBHIgH3VK0+9e3mjmiOHjYOp5jI8R4EEj31ddH+yXTruSSCCRoDbrE0itn7s7ht5DefjC4rsbcd3v0JsZylxWj6GWcM/lCzxrII4JJ1be6sGjAwpKEZUk07olZ29zJOs0GQsMs6bZZU2dmoIj4Hzl58Tx48+6kslXt0FGZpcVcyWcU9rLPAhhaBolliMhmRlnyEkRyAyncjgqc8MEHuqRdaXbtp4u7cT7hL2UyPLGywEjKtkRK0itwA4ji3qq+ov6IZ2jFX0mixsbaKDtjdThCUdouzQPnGWVQ3EefjHBeeTRb6LbySvFHdsXQSNua22xSmJSzLG3bFs+acFlAOM09SJaKHFIKutD0VLqKZzcdiYY+1kVoGkHZ5xlWWQFjy80qOfM1WxRIXw0gjTJ89kcj1EquSM/RV4lv7EPBqTFaa66J9nc+StdW4m3Km0iYAu+Nq7tmMnIHvqu0jQpLreI2iV0DMySPscKgy7cjwHf9VT1I1fYFVVn0eGZh+Mn79ed9pLxRrISkkTkqskTiRN4GShI9FsYOCBwr26Mj+Mr7viCPtrx1DTxOjSJfWEP9q3n5Qfskqu6PttvLU9wuISf75KsusL+dbz8oP2aVU6WE7VDJIIlVlbdseT0WBwFQZJ4eoeuvSP218f0R9Sd0xh2ajdr/wAdz+kd3zq20t8aFe7iMNdQhBkcZAsZbHuA+FefSqexubuW5W6nKyMGMaWnnDChSBJJKq93evfVZqerJOsUIWSC0i3bFTbLKS3pTPllVpT7cDJxnvyrlGKrx+Cmn6NWzReSpIg8mmil8oJkiTIuyoDFXYE7Vig7qzVpaPaalFFL6UV1CrHkCBMnn47gVIb31F6Q3UNxcNJGkixsFBWQR7lVVCbVKkgjaowTVnrPSaO6mime1PaRhFJN0W7YRjzDJiEYbOCSMeHrBRlfyBdYtsay6H769Uf3k6n96rbSIRqkd5ZMwRhctdQOeapJMy3AHLgFbd+cfCqO66R9peeVm3i7XcJCN0pQyLt2SbS3Ndo4cqgrqjLM0sSrEWDKVTdtxIpV+BJPHJ+inBJxS6Nf7BobG+F3b6ufRVxDdRjltSKVgFx6kMQ/NqP0MTdFqK95snOPxXU/OqnS9cmtVZYGVN3ByERmdfwCWB831es0tj0gubcv2Epi3ks2xY1yT69uQOHojhVeN00vb8V+iFe9sXtpZlxsUrEDxO+SRXOxCOBIC5I/tL410DpumoHUZPJ1vHSRF2oBO0H3WLYyEfya8znPLnWMuteupWVpLmdip3KTI42NgjcuCNpwSMjxNRpr6WQYkmmcf25ZH58/SY1XFt26KqRsOhOmtFf3UaEskUVzbtLjs17TGxeOfNJYHAzmoxl8tt1tbtlivLYYgklcYljYZa3kfkCOBU5x9Oce0anGVBxyyAceyhRgDHD5UeLe73IdT6CW4uba5sZmCllMbFGV8bhnIIJDd3q44qh6VRNeWlvcRgO1tGbS9RPOaF4mwsmOZQ4fzvZ68VvQLUPJ7sHxAXPqGcj35Hwo6T37w6pcSW7NCwfgYyUJyqsc455JyQfEVzQg1laXz+zXYhdGrBZ3MkozaxAvOwYqMBTtjD9zs20ADjxNW/Ru7eDR72RGCuZ7aPOFYZHEjDAj7493fVDqms3F2R5TM8u30Q7ZCnxCjgD68U6LXLlY+zWeQR7dmzdlNuPR2nhXTKEpLf2/Bk0fRrVpJINR7VkOLNyMRwoRl1GcogNefV/IEN7IQDss5ThuIOSowRkcKotP124t0KQybEb0l2RMGHgxZSWHHkadYa/PArLEyBXzvHZRHeGOSrErkrn73kKy8bqSVbiy86TziXT7R7VFity7LcRRjgl4qjix5kFM7c8sesUzq+mHaXUciLJFJbSNKjZw/YDtEBx6yw9jGqKw1Z4O1CCMpKAJY3QPG4UkqCh/BJbHHhmvfR+kD2u8xRwZfcrF4yx2P6UYO4YWjxvgcUDzsb24e58ojJM4ZpywHIqCzHB+9AyNvgMVp4WtdZZ1MHkt6VaRXjO6G4ZRuIdDjax/0TyrK6ZqrW0/bQrGDhwqsCyKHGMYJ4gDhxqVFrojD+T28UDuhQujSsQjDDLGrMVjyOHD3VZxbey+GCd0PbNlqjf/ABYgPz5G4fRWet03Oi/hMo/SYCrjRtfit7eaA2naduqrK/lLRsQhYoFXsmC43HxzSLrEANuBbSJHDI0zKtyrNNKTGVLu0ONoEe3AHJjxFVWm9uv6Gxe9OPIzqF72huBKFbG7suwMghXaAR547uffmoXV2oMt0WbAFnPkkE4DADOBxPOm3OuWUt6buWG7LlxL2XaW7Ql1A2g+aG25CkjJ5e6ofRjWIbWO4ExuGknhaEmOOIqhc5MmWlUtnA4YHfxNefC/T4afYvcl6tALCxECuJmvOyuDIoKxrDCfMVQTlm3E5OBgEDFQOiS5nT8Y/wDLp1tqcUlt5LdFwqOZLadU3mHdweN49wJRsA8CSD44FO6GDN0B4MDnlnJxy/N+mvPOmsTvrYQdYX863n5QfskrPVoesM/7VvPyg/ZJWezXTj+hfCD6hmlpuaK2QdRSZpM0sDqWmUUsUPpKbRSwLS7qbRSwOzSZpKKlgsdFIWQSNwC8yTwA7z/r51H1HVGu5Glk27mwPNXaMDgvDny8eNNeINbSZbbjaOXpHd6PvGKjIMCubEm8kpMrH0uabRXVZB5NBplFLFDqKbRSwOpRTM0UsD6KZmlzSxQ7NJTc0ZpZB9aboJH/ABhD4kfQ7Vl81rerzjcL6j88/OuXWP8AxmkSOuCx7LU2YDAljR/aRlCf8IrE11jr3s//AGcw5AyxMfEsEdB7tknxrk9a07vGgwooor3IFFFFAFFFFAFFFFAFFFFAFFFFATNOsWuT2EYG5juUk4AZe48O/iM+v4Q8f65/TXpDMU3bTjcpUnwDDBqPCpAw3A/9M15pVJ+5T0ooor0IFFFFAFFFFAFFFFAFFFFAFFFFAFbTq1j/AIwvrINYut51ZDMy1yaz6EaR0PrZsBNpcp4ZiKygnu2nBx7iR764BX1LrFkLi3liOPukbJx5AspAPxr5317opPZMFkKMfFS2PpArz0uWMYtSYKKipAsm7+HwPzp4sD4n9Af566OYx+SURKKlnT27j8Vx8zQNPb1fSPlTmcfkURKKnrp3iG9x/wCyl/g3w3fQf3anNY/Ior6KnjSm8T+iftr0XSj3gn3MPnU5vGKKyirb+CT+A3+L7aT+BW8H+H21ObxloqqKuU0RvwGPtFeo0R/92fhU5yHhkooaS6uGaQFjnKgDkMBeGMe+r/8A9POf6Nvdmpdr0aZiA8OcciQcjOM8vYKzLVxfYplqK0kvR11JxGfga8G0F/wCPYK1zkPDJRRUVb/wC4+9f4Up0cj7xv8AF9tXm8Yop6Ks30hu4Efmsf3qYNJbv3e5cfbV5rGKK+irBtMPg3xH+SvNtObuHxJP7tVarH5FEOipY05u8/4SfmKU2B8T+gP81XmcfkUQ6KkNZP3D6h86UWTeofH7Kvr4/IojV0Lqrj+6j2/XxrDNZsPA/H7K6J1Wx4lHu+oCubVZIyikmW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8677" name="Picture 4" descr="Chrysler  Divorce of equals: The Daimler split with Chrysler is all over bar the shout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35372"/>
            <a:ext cx="2857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Zástupný symbol pro zápatí 1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8679" name="Zástupný symbol pro číslo snímku 1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7295A3-E30E-41D2-9E74-245BD35B6DC5}" type="slidenum">
              <a:rPr lang="cs-CZ" altLang="cs-CZ" smtClean="0">
                <a:latin typeface="Arial Black" pitchFamily="34" charset="0"/>
              </a:rPr>
              <a:pPr eaLnBrk="1" hangingPunct="1"/>
              <a:t>22</a:t>
            </a:fld>
            <a:endParaRPr lang="cs-CZ" altLang="cs-CZ" smtClean="0">
              <a:latin typeface="Arial Black" pitchFamily="34" charset="0"/>
            </a:endParaRPr>
          </a:p>
        </p:txBody>
      </p:sp>
      <p:sp>
        <p:nvSpPr>
          <p:cNvPr id="28680" name="Zástupný symbol pro datum 17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>
            <a:normAutofit fontScale="6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/>
              <a:t>Spring 2015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28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Cultural clashes:  </a:t>
            </a:r>
            <a:r>
              <a:rPr lang="cs-CZ" altLang="cs-CZ" sz="3600" i="1" smtClean="0"/>
              <a:t>DaimlerChrysler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t="39746" r="25742" b="31543"/>
          <a:stretch>
            <a:fillRect/>
          </a:stretch>
        </p:blipFill>
        <p:spPr bwMode="auto">
          <a:xfrm>
            <a:off x="769938" y="2205038"/>
            <a:ext cx="70231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Zástupný symbol pro zápatí 1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7653" name="Zástupný symbol pro číslo snímku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7D1C42-875B-4CF9-9B68-9660939868F7}" type="slidenum">
              <a:rPr lang="cs-CZ" altLang="cs-CZ" smtClean="0">
                <a:latin typeface="Arial Black" pitchFamily="34" charset="0"/>
              </a:rPr>
              <a:pPr eaLnBrk="1" hangingPunct="1"/>
              <a:t>23</a:t>
            </a:fld>
            <a:endParaRPr lang="cs-CZ" altLang="cs-CZ" smtClean="0">
              <a:latin typeface="Arial Black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448300" y="2205038"/>
            <a:ext cx="995363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281488" y="2205038"/>
            <a:ext cx="1152525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209800" y="2200275"/>
            <a:ext cx="1152525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516688" y="2176463"/>
            <a:ext cx="995362" cy="31686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659" name="Zástupný symbol pro datum 22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>
            <a:normAutofit fontScale="6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/>
              <a:t>Spring 2015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56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Cultural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clashes</a:t>
            </a:r>
            <a:endParaRPr lang="en-US" altLang="cs-CZ" dirty="0" smtClean="0"/>
          </a:p>
        </p:txBody>
      </p:sp>
      <p:sp>
        <p:nvSpPr>
          <p:cNvPr id="1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29699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970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4C7E67-A3BA-4748-8698-9C528B2D9DA9}" type="slidenum">
              <a:rPr lang="cs-CZ" altLang="cs-CZ">
                <a:latin typeface="Arial Black" pitchFamily="34" charset="0"/>
              </a:rPr>
              <a:pPr eaLnBrk="1" hangingPunct="1"/>
              <a:t>24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9704" name="Rectangle 3"/>
          <p:cNvSpPr>
            <a:spLocks noChangeArrowheads="1"/>
          </p:cNvSpPr>
          <p:nvPr/>
        </p:nvSpPr>
        <p:spPr bwMode="auto">
          <a:xfrm>
            <a:off x="0" y="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97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 t="26616" r="35944" b="28125"/>
          <a:stretch>
            <a:fillRect/>
          </a:stretch>
        </p:blipFill>
        <p:spPr bwMode="auto">
          <a:xfrm>
            <a:off x="630238" y="1628775"/>
            <a:ext cx="3846512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40517" r="36386" b="11272"/>
          <a:stretch>
            <a:fillRect/>
          </a:stretch>
        </p:blipFill>
        <p:spPr bwMode="auto">
          <a:xfrm>
            <a:off x="4887913" y="1628775"/>
            <a:ext cx="37988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7" name="Obdélník 11"/>
          <p:cNvSpPr>
            <a:spLocks noChangeArrowheads="1"/>
          </p:cNvSpPr>
          <p:nvPr/>
        </p:nvSpPr>
        <p:spPr bwMode="auto">
          <a:xfrm>
            <a:off x="520700" y="5156200"/>
            <a:ext cx="6859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cs-CZ"/>
              <a:t>http://geert-hofstede.com/czech-republic.html</a:t>
            </a:r>
          </a:p>
        </p:txBody>
      </p:sp>
      <p:sp>
        <p:nvSpPr>
          <p:cNvPr id="29709" name="Obdélník 11"/>
          <p:cNvSpPr>
            <a:spLocks noChangeArrowheads="1"/>
          </p:cNvSpPr>
          <p:nvPr/>
        </p:nvSpPr>
        <p:spPr bwMode="auto">
          <a:xfrm>
            <a:off x="520700" y="5760027"/>
            <a:ext cx="6859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cs-CZ">
                <a:hlinkClick r:id="rId4"/>
              </a:rPr>
              <a:t>http://www.businessinfo.cz/cs/clanky/organizacni-kultura-a-narodni-kultura-7699.html</a:t>
            </a:r>
            <a:r>
              <a:rPr lang="cs-CZ" altLang="cs-CZ"/>
              <a:t> 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654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354887" cy="8112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 err="1" smtClean="0"/>
              <a:t>Why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strategic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partnership</a:t>
            </a:r>
            <a:endParaRPr lang="cs-CZ" altLang="cs-CZ" sz="3600" dirty="0" smtClean="0"/>
          </a:p>
        </p:txBody>
      </p:sp>
      <p:sp>
        <p:nvSpPr>
          <p:cNvPr id="2253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253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253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10E0A3-09D2-4185-8042-5FE54F878608}" type="slidenum">
              <a:rPr lang="cs-CZ" altLang="cs-CZ">
                <a:latin typeface="Arial Black" pitchFamily="34" charset="0"/>
              </a:rPr>
              <a:pPr eaLnBrk="1" hangingPunct="1"/>
              <a:t>25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8925" y="1700213"/>
            <a:ext cx="7343775" cy="3887787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400" b="1" dirty="0" smtClean="0"/>
              <a:t>SME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/>
              <a:t>limited </a:t>
            </a:r>
            <a:r>
              <a:rPr lang="cs-CZ" altLang="cs-CZ" sz="2400" dirty="0" err="1"/>
              <a:t>possibility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financing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this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disadvantage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causes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other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secondary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problems</a:t>
            </a:r>
            <a:r>
              <a:rPr lang="cs-CZ" altLang="cs-CZ" sz="2400" dirty="0"/>
              <a:t>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/>
              <a:t>higher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interest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rates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bank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/>
              <a:t>underutilization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production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machines</a:t>
            </a:r>
            <a:endParaRPr lang="cs-CZ" altLang="cs-CZ" sz="24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/>
              <a:t>employees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motivation</a:t>
            </a:r>
            <a:endParaRPr lang="cs-CZ" altLang="cs-CZ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Access to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resources</a:t>
            </a:r>
            <a:endParaRPr lang="cs-CZ" altLang="cs-CZ" sz="24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2400" b="1" dirty="0" err="1" smtClean="0"/>
              <a:t>Large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companies</a:t>
            </a:r>
            <a:endParaRPr lang="cs-CZ" altLang="cs-CZ" sz="2400" b="1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 smtClean="0"/>
              <a:t>Prevent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competition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cheaper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acquistion</a:t>
            </a:r>
            <a:r>
              <a:rPr lang="cs-CZ" altLang="cs-CZ" sz="2400" dirty="0" smtClean="0"/>
              <a:t>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smtClean="0"/>
              <a:t>Access to technology, </a:t>
            </a:r>
            <a:r>
              <a:rPr lang="cs-CZ" altLang="cs-CZ" sz="2400" dirty="0" err="1" smtClean="0"/>
              <a:t>expertise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innovation</a:t>
            </a:r>
            <a:endParaRPr lang="cs-CZ" altLang="cs-CZ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 smtClean="0"/>
              <a:t>Competitive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advantage</a:t>
            </a:r>
            <a:endParaRPr lang="cs-CZ" altLang="cs-CZ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2400" dirty="0" err="1" smtClean="0"/>
              <a:t>Decrease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time</a:t>
            </a:r>
            <a:r>
              <a:rPr lang="cs-CZ" altLang="cs-CZ" sz="2400" dirty="0" smtClean="0"/>
              <a:t> to market</a:t>
            </a:r>
            <a:endParaRPr lang="cs-CZ" altLang="cs-CZ" sz="24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altLang="cs-CZ" sz="2400" dirty="0" smtClean="0"/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323850" y="4365625"/>
            <a:ext cx="73437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7B9899"/>
                </a:solidFill>
              </a:rPr>
              <a:t>Main purposes of the alliances</a:t>
            </a:r>
          </a:p>
        </p:txBody>
      </p:sp>
      <p:sp>
        <p:nvSpPr>
          <p:cNvPr id="2355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355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985C9E-BA2B-4755-8DDE-B2CCC6465060}" type="slidenum">
              <a:rPr lang="cs-CZ" altLang="cs-CZ">
                <a:latin typeface="Arial Black" pitchFamily="34" charset="0"/>
              </a:rPr>
              <a:pPr eaLnBrk="1" hangingPunct="1"/>
              <a:t>26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 smtClean="0"/>
              <a:t>activities and resources shared between partners – co specialization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 smtClean="0"/>
              <a:t>competition battle reduction – co-option. coopetition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 smtClean="0"/>
              <a:t>knowledge creation, transmition and utilization – co-learning, learning and internalization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 smtClean="0"/>
              <a:t>power shift (change in bargaining power), image and trustworthiness shift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sz="2800" smtClean="0"/>
              <a:t>cost reduction</a:t>
            </a:r>
          </a:p>
          <a:p>
            <a:pPr marL="533400" indent="-533400">
              <a:lnSpc>
                <a:spcPct val="80000"/>
              </a:lnSpc>
            </a:pPr>
            <a:endParaRPr lang="cs-CZ" altLang="cs-CZ" sz="2800" smtClean="0"/>
          </a:p>
          <a:p>
            <a:pPr marL="533400" indent="-533400">
              <a:lnSpc>
                <a:spcPct val="8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>
                <a:solidFill>
                  <a:srgbClr val="7B9899"/>
                </a:solidFill>
              </a:rPr>
              <a:t>Motives to cooperate (MBV)</a:t>
            </a:r>
          </a:p>
        </p:txBody>
      </p:sp>
      <p:sp>
        <p:nvSpPr>
          <p:cNvPr id="26627" name="Zástupný symbol pro datum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en-GB" altLang="cs-CZ">
              <a:solidFill>
                <a:srgbClr val="FFFFFF"/>
              </a:solidFill>
            </a:endParaRPr>
          </a:p>
        </p:txBody>
      </p:sp>
      <p:sp>
        <p:nvSpPr>
          <p:cNvPr id="2662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87230-F708-43F9-BDCE-86FEF8EC82FF}" type="slidenum">
              <a:rPr lang="en-GB"/>
              <a:pPr>
                <a:defRPr/>
              </a:pPr>
              <a:t>27</a:t>
            </a:fld>
            <a:endParaRPr lang="en-GB" dirty="0"/>
          </a:p>
        </p:txBody>
      </p:sp>
      <p:graphicFrame>
        <p:nvGraphicFramePr>
          <p:cNvPr id="7" name="Graf 6"/>
          <p:cNvGraphicFramePr/>
          <p:nvPr/>
        </p:nvGraphicFramePr>
        <p:xfrm>
          <a:off x="827584" y="1556792"/>
          <a:ext cx="68407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719138"/>
          </a:xfrm>
        </p:spPr>
        <p:txBody>
          <a:bodyPr/>
          <a:lstStyle/>
          <a:p>
            <a:r>
              <a:rPr lang="en-GB" altLang="cs-CZ" dirty="0" smtClean="0">
                <a:solidFill>
                  <a:srgbClr val="7B9899"/>
                </a:solidFill>
              </a:rPr>
              <a:t>Motives to cooperate (RBV)</a:t>
            </a:r>
          </a:p>
        </p:txBody>
      </p:sp>
      <p:sp>
        <p:nvSpPr>
          <p:cNvPr id="27651" name="Zástupný symbol pro datum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76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Strategic partnerships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2954A-A72C-4487-95D8-E8EAE10C2D78}" type="slidenum">
              <a:rPr lang="cs-CZ"/>
              <a:pPr>
                <a:defRPr/>
              </a:pPr>
              <a:t>28</a:t>
            </a:fld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1043608" y="1700808"/>
          <a:ext cx="74168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647700"/>
          </a:xfrm>
        </p:spPr>
        <p:txBody>
          <a:bodyPr/>
          <a:lstStyle/>
          <a:p>
            <a:r>
              <a:rPr lang="cs-CZ" altLang="cs-CZ" sz="3200" smtClean="0">
                <a:solidFill>
                  <a:srgbClr val="7B9899"/>
                </a:solidFill>
              </a:rPr>
              <a:t>Theories  of cooperation</a:t>
            </a:r>
          </a:p>
        </p:txBody>
      </p:sp>
      <p:sp>
        <p:nvSpPr>
          <p:cNvPr id="2867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86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867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3D714E-CA5D-49CB-B312-FFF1D81D13F4}" type="slidenum">
              <a:rPr lang="cs-CZ" altLang="cs-CZ">
                <a:latin typeface="Arial Black" pitchFamily="34" charset="0"/>
              </a:rPr>
              <a:pPr eaLnBrk="1" hangingPunct="1"/>
              <a:t>29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5338763" cy="3752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Resource dependance theory</a:t>
            </a:r>
          </a:p>
          <a:p>
            <a:pPr lvl="1">
              <a:lnSpc>
                <a:spcPct val="90000"/>
              </a:lnSpc>
            </a:pPr>
            <a:r>
              <a:rPr lang="cs-CZ" altLang="cs-CZ" sz="2000" smtClean="0"/>
              <a:t>Formalized by </a:t>
            </a:r>
            <a:r>
              <a:rPr lang="cs-CZ" altLang="cs-CZ" sz="2000" i="1" smtClean="0"/>
              <a:t>The External Control of Organizations: A Resource Dependence Perspective (Pfeffer and Salancik 1978)</a:t>
            </a:r>
            <a:r>
              <a:rPr lang="cs-CZ" altLang="cs-CZ" sz="2000" smtClean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Transactional cost theory</a:t>
            </a:r>
          </a:p>
          <a:p>
            <a:pPr lvl="1">
              <a:lnSpc>
                <a:spcPct val="90000"/>
              </a:lnSpc>
            </a:pPr>
            <a:r>
              <a:rPr lang="cs-CZ" altLang="cs-CZ" sz="2000" smtClean="0"/>
              <a:t>R.Coase in 1937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Social network theory</a:t>
            </a:r>
          </a:p>
          <a:p>
            <a:pPr lvl="1">
              <a:lnSpc>
                <a:spcPct val="90000"/>
              </a:lnSpc>
            </a:pPr>
            <a:r>
              <a:rPr lang="cs-CZ" altLang="cs-CZ" sz="2000" smtClean="0"/>
              <a:t>Sociometry, Moreno, Milgram, Granovetter, Burt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Strategic management</a:t>
            </a:r>
          </a:p>
        </p:txBody>
      </p: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57563"/>
            <a:ext cx="316865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Road</a:t>
            </a:r>
            <a:r>
              <a:rPr lang="cs-CZ" b="1" dirty="0" smtClean="0"/>
              <a:t> map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partnerships</a:t>
            </a:r>
            <a:endParaRPr lang="cs-CZ" dirty="0" smtClean="0"/>
          </a:p>
          <a:p>
            <a:pPr algn="ctr"/>
            <a:r>
              <a:rPr lang="cs-CZ" dirty="0" err="1" smtClean="0"/>
              <a:t>Types</a:t>
            </a:r>
            <a:r>
              <a:rPr lang="cs-CZ" dirty="0" smtClean="0"/>
              <a:t> and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partnerships</a:t>
            </a:r>
            <a:endParaRPr lang="cs-CZ" dirty="0" smtClean="0"/>
          </a:p>
          <a:p>
            <a:pPr algn="ctr"/>
            <a:r>
              <a:rPr lang="cs-CZ" dirty="0" err="1" smtClean="0"/>
              <a:t>Why</a:t>
            </a:r>
            <a:r>
              <a:rPr lang="cs-CZ" dirty="0" smtClean="0"/>
              <a:t> are </a:t>
            </a:r>
            <a:r>
              <a:rPr lang="cs-CZ" dirty="0" err="1" smtClean="0"/>
              <a:t>enteprises</a:t>
            </a:r>
            <a:r>
              <a:rPr lang="cs-CZ" dirty="0" smtClean="0"/>
              <a:t> </a:t>
            </a:r>
            <a:r>
              <a:rPr lang="cs-CZ" dirty="0" err="1" smtClean="0"/>
              <a:t>partnering</a:t>
            </a:r>
            <a:endParaRPr lang="cs-CZ" dirty="0" smtClean="0"/>
          </a:p>
          <a:p>
            <a:pPr algn="ctr"/>
            <a:r>
              <a:rPr lang="cs-CZ" dirty="0" err="1" smtClean="0"/>
              <a:t>Theories</a:t>
            </a:r>
            <a:r>
              <a:rPr lang="cs-CZ" dirty="0" smtClean="0"/>
              <a:t> </a:t>
            </a:r>
            <a:r>
              <a:rPr lang="cs-CZ" dirty="0" err="1" smtClean="0"/>
              <a:t>explaining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endParaRPr lang="cs-CZ" dirty="0" smtClean="0"/>
          </a:p>
          <a:p>
            <a:pPr algn="ctr"/>
            <a:r>
              <a:rPr lang="cs-CZ" dirty="0" err="1" smtClean="0"/>
              <a:t>Basics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partnership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 smtClean="0"/>
          </a:p>
          <a:p>
            <a:pPr algn="ctr"/>
            <a:r>
              <a:rPr lang="cs-CZ" dirty="0" err="1" smtClean="0"/>
              <a:t>Keys</a:t>
            </a:r>
            <a:r>
              <a:rPr lang="cs-CZ" dirty="0" smtClean="0"/>
              <a:t> to </a:t>
            </a:r>
            <a:r>
              <a:rPr lang="cs-CZ" dirty="0" err="1" smtClean="0"/>
              <a:t>successful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endParaRPr lang="cs-CZ" dirty="0" smtClean="0"/>
          </a:p>
          <a:p>
            <a:pPr algn="ctr"/>
            <a:r>
              <a:rPr lang="cs-CZ" dirty="0" err="1" smtClean="0"/>
              <a:t>Partnering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Czech Republic</a:t>
            </a:r>
          </a:p>
          <a:p>
            <a:pPr algn="ctr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Strategic partnerships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5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 err="1" smtClean="0">
                <a:solidFill>
                  <a:srgbClr val="7B9899"/>
                </a:solidFill>
              </a:rPr>
              <a:t>Facts</a:t>
            </a:r>
            <a:r>
              <a:rPr lang="cs-CZ" altLang="cs-CZ" sz="3600" b="1" dirty="0" smtClean="0">
                <a:solidFill>
                  <a:srgbClr val="7B9899"/>
                </a:solidFill>
              </a:rPr>
              <a:t> </a:t>
            </a:r>
            <a:r>
              <a:rPr lang="cs-CZ" altLang="cs-CZ" sz="3600" b="1" dirty="0" err="1" smtClean="0">
                <a:solidFill>
                  <a:srgbClr val="7B9899"/>
                </a:solidFill>
              </a:rPr>
              <a:t>representing</a:t>
            </a:r>
            <a:r>
              <a:rPr lang="cs-CZ" altLang="cs-CZ" sz="3600" b="1" dirty="0" smtClean="0">
                <a:solidFill>
                  <a:srgbClr val="7B9899"/>
                </a:solidFill>
              </a:rPr>
              <a:t> </a:t>
            </a:r>
            <a:r>
              <a:rPr lang="cs-CZ" altLang="cs-CZ" sz="3600" b="1" dirty="0" err="1" smtClean="0">
                <a:solidFill>
                  <a:srgbClr val="7B9899"/>
                </a:solidFill>
              </a:rPr>
              <a:t>cooperation</a:t>
            </a:r>
            <a:endParaRPr lang="en-US" altLang="cs-CZ" sz="3600" b="1" dirty="0" smtClean="0">
              <a:solidFill>
                <a:srgbClr val="7B9899"/>
              </a:solidFill>
            </a:endParaRPr>
          </a:p>
        </p:txBody>
      </p:sp>
      <p:sp>
        <p:nvSpPr>
          <p:cNvPr id="1843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843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1843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1170A3-7223-4EFB-BD21-CC976B404C1D}" type="slidenum">
              <a:rPr lang="cs-CZ" altLang="cs-CZ">
                <a:latin typeface="Arial Black" pitchFamily="34" charset="0"/>
              </a:rPr>
              <a:pPr eaLnBrk="1" hangingPunct="1"/>
              <a:t>30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773238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cs-CZ" sz="2400" dirty="0" smtClean="0"/>
              <a:t>volume of direct foreign investment exceeded 9 billion  EUR in 2010</a:t>
            </a:r>
          </a:p>
          <a:p>
            <a:pPr>
              <a:lnSpc>
                <a:spcPct val="80000"/>
              </a:lnSpc>
            </a:pPr>
            <a:r>
              <a:rPr lang="en-US" altLang="cs-CZ" sz="2400" dirty="0" smtClean="0"/>
              <a:t>173 000 Czech firms are supported by foreign capital (</a:t>
            </a:r>
            <a:r>
              <a:rPr lang="en-US" altLang="cs-CZ" sz="2400" dirty="0" smtClean="0"/>
              <a:t>2012)</a:t>
            </a:r>
            <a:r>
              <a:rPr lang="cs-CZ" altLang="cs-CZ" sz="2400" dirty="0" smtClean="0"/>
              <a:t>, </a:t>
            </a:r>
            <a:r>
              <a:rPr lang="en-US" altLang="cs-CZ" sz="2400" dirty="0" smtClean="0"/>
              <a:t>70 </a:t>
            </a:r>
            <a:r>
              <a:rPr lang="en-US" altLang="cs-CZ" sz="2400" dirty="0" smtClean="0"/>
              <a:t>% of exports are made by these firms</a:t>
            </a:r>
          </a:p>
          <a:p>
            <a:pPr>
              <a:lnSpc>
                <a:spcPct val="80000"/>
              </a:lnSpc>
            </a:pPr>
            <a:r>
              <a:rPr lang="en-US" altLang="cs-CZ" sz="2400" i="1" dirty="0" smtClean="0"/>
              <a:t>99,8% of all the Czech companies in the CR belongs to SME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CaE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Europe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most </a:t>
            </a:r>
            <a:r>
              <a:rPr lang="cs-CZ" altLang="cs-CZ" sz="2400" dirty="0" err="1"/>
              <a:t>atractive</a:t>
            </a:r>
            <a:r>
              <a:rPr lang="cs-CZ" altLang="cs-CZ" sz="2400" dirty="0"/>
              <a:t> region </a:t>
            </a:r>
            <a:r>
              <a:rPr lang="cs-CZ" altLang="cs-CZ" sz="2400" dirty="0" err="1"/>
              <a:t>fore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investros</a:t>
            </a:r>
            <a:r>
              <a:rPr lang="cs-CZ" altLang="cs-CZ" sz="2400" dirty="0"/>
              <a:t> (Ernst</a:t>
            </a:r>
            <a:r>
              <a:rPr lang="en-US" altLang="cs-CZ" sz="2400" dirty="0"/>
              <a:t>&amp;</a:t>
            </a:r>
            <a:r>
              <a:rPr lang="cs-CZ" altLang="cs-CZ" sz="2400" dirty="0" err="1"/>
              <a:t>Young</a:t>
            </a:r>
            <a:r>
              <a:rPr lang="cs-CZ" altLang="cs-CZ" sz="2400" dirty="0"/>
              <a:t>, 2009, </a:t>
            </a:r>
            <a:r>
              <a:rPr lang="cs-CZ" altLang="cs-CZ" sz="2400" dirty="0" err="1"/>
              <a:t>European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Atractiveness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survey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87 %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Czechs</a:t>
            </a:r>
            <a:r>
              <a:rPr lang="cs-CZ" altLang="cs-CZ" sz="2400" dirty="0" smtClean="0"/>
              <a:t>  </a:t>
            </a:r>
            <a:r>
              <a:rPr lang="cs-CZ" altLang="cs-CZ" sz="2400" dirty="0" err="1" smtClean="0"/>
              <a:t>speak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at</a:t>
            </a:r>
            <a:r>
              <a:rPr lang="cs-CZ" altLang="cs-CZ" sz="2400" dirty="0" smtClean="0"/>
              <a:t> least </a:t>
            </a:r>
            <a:r>
              <a:rPr lang="cs-CZ" altLang="cs-CZ" sz="2400" dirty="0" err="1" smtClean="0"/>
              <a:t>one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foreign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language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One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of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highest</a:t>
            </a:r>
            <a:r>
              <a:rPr lang="cs-CZ" altLang="cs-CZ" sz="2400" dirty="0" smtClean="0"/>
              <a:t> mobile </a:t>
            </a:r>
            <a:r>
              <a:rPr lang="cs-CZ" altLang="cs-CZ" sz="2400" dirty="0" err="1" smtClean="0"/>
              <a:t>telephone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penetration</a:t>
            </a:r>
            <a:r>
              <a:rPr lang="cs-CZ" altLang="cs-CZ" sz="2400" dirty="0" smtClean="0"/>
              <a:t> (105 %)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Educated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staff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Good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transportation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infrastructure</a:t>
            </a:r>
            <a:endParaRPr lang="en-US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800" b="1" smtClean="0"/>
              <a:t>Volume of direct foreign investment inflows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6146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6147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05A7D9-213C-4B38-B551-C135D7BBC38A}" type="slidenum">
              <a:rPr lang="cs-CZ" altLang="cs-CZ">
                <a:latin typeface="Arial Black" pitchFamily="34" charset="0"/>
              </a:rPr>
              <a:pPr eaLnBrk="1" hangingPunct="1"/>
              <a:t>31</a:t>
            </a:fld>
            <a:endParaRPr lang="cs-CZ" altLang="cs-CZ">
              <a:latin typeface="Arial Black" pitchFamily="34" charset="0"/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5" t="22960" r="7547" b="17667"/>
          <a:stretch/>
        </p:blipFill>
        <p:spPr bwMode="auto">
          <a:xfrm>
            <a:off x="539552" y="3645024"/>
            <a:ext cx="3390395" cy="23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505154"/>
              </p:ext>
            </p:extLst>
          </p:nvPr>
        </p:nvGraphicFramePr>
        <p:xfrm>
          <a:off x="749664" y="1340768"/>
          <a:ext cx="5640486" cy="2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356767"/>
              </p:ext>
            </p:extLst>
          </p:nvPr>
        </p:nvGraphicFramePr>
        <p:xfrm>
          <a:off x="4427984" y="3422831"/>
          <a:ext cx="4131543" cy="252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611630" y="594382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Czech Republic: Inward Foreign Direct </a:t>
            </a:r>
            <a:r>
              <a:rPr lang="en-US" sz="1200" dirty="0" smtClean="0"/>
              <a:t>Investment, 1993–2012</a:t>
            </a:r>
            <a:r>
              <a:rPr lang="cs-CZ" sz="1200" dirty="0" smtClean="0"/>
              <a:t> (in mil. EUR)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541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488237" cy="647700"/>
          </a:xfrm>
        </p:spPr>
        <p:txBody>
          <a:bodyPr/>
          <a:lstStyle/>
          <a:p>
            <a:r>
              <a:rPr lang="cs-CZ" altLang="cs-CZ" sz="3600" b="1" dirty="0" err="1" smtClean="0">
                <a:solidFill>
                  <a:srgbClr val="7B9899"/>
                </a:solidFill>
              </a:rPr>
              <a:t>Cooperation</a:t>
            </a:r>
            <a:r>
              <a:rPr lang="cs-CZ" altLang="cs-CZ" sz="3600" b="1" dirty="0" smtClean="0">
                <a:solidFill>
                  <a:srgbClr val="7B9899"/>
                </a:solidFill>
              </a:rPr>
              <a:t> </a:t>
            </a:r>
            <a:r>
              <a:rPr lang="cs-CZ" altLang="cs-CZ" sz="3600" b="1" dirty="0" smtClean="0">
                <a:solidFill>
                  <a:srgbClr val="7B9899"/>
                </a:solidFill>
              </a:rPr>
              <a:t>in </a:t>
            </a:r>
            <a:r>
              <a:rPr lang="cs-CZ" altLang="cs-CZ" sz="3600" b="1" dirty="0" err="1" smtClean="0">
                <a:solidFill>
                  <a:srgbClr val="7B9899"/>
                </a:solidFill>
              </a:rPr>
              <a:t>the</a:t>
            </a:r>
            <a:r>
              <a:rPr lang="cs-CZ" altLang="cs-CZ" sz="3600" b="1" dirty="0" smtClean="0">
                <a:solidFill>
                  <a:srgbClr val="7B9899"/>
                </a:solidFill>
              </a:rPr>
              <a:t> CR</a:t>
            </a:r>
            <a:endParaRPr lang="en-GB" altLang="cs-CZ" sz="3600" b="1" dirty="0" smtClean="0">
              <a:solidFill>
                <a:srgbClr val="7B9899"/>
              </a:solidFill>
            </a:endParaRPr>
          </a:p>
        </p:txBody>
      </p:sp>
      <p:sp>
        <p:nvSpPr>
          <p:cNvPr id="56323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5632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2C2EBE0-52C0-44B9-8C63-B6F76E025B4D}" type="slidenum">
              <a:rPr lang="cs-CZ" altLang="cs-CZ">
                <a:latin typeface="Arial Black" pitchFamily="34" charset="0"/>
              </a:rPr>
              <a:pPr eaLnBrk="1" hangingPunct="1"/>
              <a:t>32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57338"/>
            <a:ext cx="8229600" cy="4751387"/>
          </a:xfrm>
        </p:spPr>
        <p:txBody>
          <a:bodyPr>
            <a:normAutofit fontScale="925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Problem with trust between the Czech companies being competitors, if they are going to co-operate (the Moravia Silesia Cluster) – problem especially of the co-operation supported by public authority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Foreign partners are trying to produce for cheap in the Czech Republic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Foreign partners want to expand and don´t know the Czech market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Cooperation between Czech firms in the sphere of research and development (24 of innovative research parks in the CR)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Expansion of outsourcing</a:t>
            </a:r>
            <a:endParaRPr lang="cs-CZ" altLang="cs-CZ" sz="24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cs-CZ" sz="2400" dirty="0" smtClean="0"/>
              <a:t>Barriers of cooperation – different wage and cost level, different attitude to work and mentality, low knowledge of the language, bureaucratic and legal obstacles,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5837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CD7290-C596-45B3-A8DE-4C53B6760228}" type="slidenum">
              <a:rPr lang="cs-CZ" altLang="cs-CZ">
                <a:latin typeface="Arial Black" pitchFamily="34" charset="0"/>
              </a:rPr>
              <a:pPr eaLnBrk="1" hangingPunct="1"/>
              <a:t>33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420938"/>
            <a:ext cx="7772400" cy="1752600"/>
          </a:xfrm>
        </p:spPr>
        <p:txBody>
          <a:bodyPr/>
          <a:lstStyle/>
          <a:p>
            <a:r>
              <a:rPr lang="en-GB" altLang="cs-CZ" b="1" i="1" smtClean="0"/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07375" cy="647700"/>
          </a:xfrm>
        </p:spPr>
        <p:txBody>
          <a:bodyPr/>
          <a:lstStyle/>
          <a:p>
            <a:r>
              <a:rPr lang="cs-CZ" altLang="cs-CZ" b="1" dirty="0" err="1" smtClean="0">
                <a:solidFill>
                  <a:srgbClr val="7B9899"/>
                </a:solidFill>
              </a:rPr>
              <a:t>What</a:t>
            </a:r>
            <a:r>
              <a:rPr lang="cs-CZ" altLang="cs-CZ" b="1" dirty="0" smtClean="0">
                <a:solidFill>
                  <a:srgbClr val="7B9899"/>
                </a:solidFill>
              </a:rPr>
              <a:t>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is</a:t>
            </a:r>
            <a:r>
              <a:rPr lang="cs-CZ" altLang="cs-CZ" b="1" dirty="0" smtClean="0">
                <a:solidFill>
                  <a:srgbClr val="7B9899"/>
                </a:solidFill>
              </a:rPr>
              <a:t>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strategic</a:t>
            </a:r>
            <a:r>
              <a:rPr lang="cs-CZ" altLang="cs-CZ" b="1" dirty="0" smtClean="0">
                <a:solidFill>
                  <a:srgbClr val="7B9899"/>
                </a:solidFill>
              </a:rPr>
              <a:t>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partnership</a:t>
            </a:r>
            <a:endParaRPr lang="en-GB" altLang="cs-CZ" b="1" dirty="0" smtClean="0">
              <a:solidFill>
                <a:srgbClr val="7B9899"/>
              </a:solidFill>
            </a:endParaRPr>
          </a:p>
        </p:txBody>
      </p:sp>
      <p:sp>
        <p:nvSpPr>
          <p:cNvPr id="31747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174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174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C131C0-BE5D-4731-825C-982CD71A36D1}" type="slidenum">
              <a:rPr lang="cs-CZ" altLang="cs-CZ">
                <a:latin typeface="Arial Black" pitchFamily="34" charset="0"/>
              </a:rPr>
              <a:pPr eaLnBrk="1" hangingPunct="1"/>
              <a:t>4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0375" y="1268760"/>
            <a:ext cx="8496300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GB" altLang="cs-CZ" sz="2000" dirty="0" smtClean="0"/>
              <a:t>relationship formed by two or more organizations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 that share (proprietary), </a:t>
            </a:r>
            <a:r>
              <a:rPr lang="en-GB" altLang="cs-CZ" sz="2000" dirty="0" smtClean="0"/>
              <a:t>participate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altLang="cs-CZ" sz="2000" dirty="0" smtClean="0"/>
              <a:t>in joint 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investments, and develop linked and common processes to </a:t>
            </a:r>
            <a:r>
              <a:rPr lang="en-GB" altLang="cs-CZ" sz="2000" dirty="0" smtClean="0"/>
              <a:t>increase the performance of both companies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. Source: </a:t>
            </a:r>
            <a:r>
              <a:rPr lang="en-GB" altLang="cs-CZ" sz="1800" dirty="0" smtClean="0">
                <a:solidFill>
                  <a:schemeClr val="bg2">
                    <a:lumMod val="75000"/>
                  </a:schemeClr>
                </a:solidFill>
              </a:rPr>
              <a:t>http://www.apics.org/ </a:t>
            </a:r>
          </a:p>
          <a:p>
            <a:pPr>
              <a:lnSpc>
                <a:spcPct val="80000"/>
              </a:lnSpc>
            </a:pP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A Strategic </a:t>
            </a:r>
            <a:r>
              <a:rPr lang="cs-CZ" altLang="cs-CZ" sz="2000" dirty="0" smtClean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altLang="cs-CZ" sz="2000" dirty="0" err="1" smtClean="0">
                <a:solidFill>
                  <a:schemeClr val="bg2">
                    <a:lumMod val="75000"/>
                  </a:schemeClr>
                </a:solidFill>
              </a:rPr>
              <a:t>lliance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 is a partnership between two or more companies to </a:t>
            </a:r>
            <a:r>
              <a:rPr lang="en-GB" altLang="cs-CZ" sz="2000" dirty="0" smtClean="0"/>
              <a:t>pursue a set of agreed upon goals 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while </a:t>
            </a:r>
            <a:r>
              <a:rPr lang="en-GB" altLang="cs-CZ" sz="2000" dirty="0" smtClean="0"/>
              <a:t>remaining independent </a:t>
            </a:r>
            <a:r>
              <a:rPr lang="en-GB" altLang="cs-CZ" sz="2000" dirty="0" smtClean="0">
                <a:solidFill>
                  <a:schemeClr val="bg2">
                    <a:lumMod val="75000"/>
                  </a:schemeClr>
                </a:solidFill>
              </a:rPr>
              <a:t>organizations. Strategic alliances come in all shapes and sizes, and include a wide range of cooperation, from contractual to equity forms</a:t>
            </a:r>
            <a:r>
              <a:rPr lang="en-GB" altLang="cs-CZ" sz="2000" dirty="0" smtClean="0"/>
              <a:t>. </a:t>
            </a:r>
            <a:r>
              <a:rPr lang="en-GB" altLang="cs-CZ" sz="1800" dirty="0" smtClean="0"/>
              <a:t>Source: </a:t>
            </a:r>
            <a:r>
              <a:rPr lang="en-GB" altLang="cs-CZ" sz="1800" dirty="0" err="1" smtClean="0"/>
              <a:t>Encyclopedia</a:t>
            </a:r>
            <a:r>
              <a:rPr lang="en-GB" altLang="cs-CZ" sz="1800" dirty="0" smtClean="0"/>
              <a:t>, Wikipedia, http://en.wikipedia.org/wiki/Strategic_alliance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 SUM UP:</a:t>
            </a:r>
            <a:endParaRPr lang="en-GB" altLang="cs-CZ" sz="2000" dirty="0" smtClean="0"/>
          </a:p>
          <a:p>
            <a:pPr lvl="1">
              <a:lnSpc>
                <a:spcPct val="80000"/>
              </a:lnSpc>
            </a:pPr>
            <a:r>
              <a:rPr lang="en-GB" altLang="cs-CZ" sz="2000" dirty="0" smtClean="0">
                <a:solidFill>
                  <a:schemeClr val="tx1"/>
                </a:solidFill>
              </a:rPr>
              <a:t>agreements with „open“ </a:t>
            </a:r>
            <a:r>
              <a:rPr lang="cs-CZ" altLang="cs-CZ" sz="2000" dirty="0" smtClean="0">
                <a:solidFill>
                  <a:schemeClr val="tx1"/>
                </a:solidFill>
              </a:rPr>
              <a:t>end (ASAP)</a:t>
            </a:r>
            <a:endParaRPr lang="en-GB" altLang="cs-CZ" sz="20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altLang="cs-CZ" sz="2000" dirty="0" smtClean="0">
                <a:solidFill>
                  <a:schemeClr val="tx1"/>
                </a:solidFill>
              </a:rPr>
              <a:t>between separated </a:t>
            </a:r>
            <a:r>
              <a:rPr lang="cs-CZ" altLang="cs-CZ" sz="2000" dirty="0" smtClean="0">
                <a:solidFill>
                  <a:schemeClr val="tx1"/>
                </a:solidFill>
              </a:rPr>
              <a:t>independent </a:t>
            </a:r>
            <a:r>
              <a:rPr lang="en-GB" altLang="cs-CZ" sz="2000" dirty="0" smtClean="0">
                <a:solidFill>
                  <a:schemeClr val="tx1"/>
                </a:solidFill>
              </a:rPr>
              <a:t>companies</a:t>
            </a:r>
            <a:r>
              <a:rPr lang="cs-CZ" altLang="cs-CZ" sz="2000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GB" altLang="cs-CZ" sz="2000" dirty="0" smtClean="0">
                <a:solidFill>
                  <a:schemeClr val="tx1"/>
                </a:solidFill>
              </a:rPr>
              <a:t>sharing common interests or goals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altLang="cs-CZ" sz="2000" dirty="0" err="1">
                <a:solidFill>
                  <a:schemeClr val="tx1"/>
                </a:solidFill>
              </a:rPr>
              <a:t>m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utually</a:t>
            </a:r>
            <a:r>
              <a:rPr lang="cs-CZ" altLang="cs-CZ" sz="2000" dirty="0" smtClean="0">
                <a:solidFill>
                  <a:schemeClr val="tx1"/>
                </a:solidFill>
              </a:rPr>
              <a:t>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beneficial</a:t>
            </a:r>
            <a:endParaRPr lang="cs-CZ" altLang="cs-CZ" sz="2000" dirty="0" smtClean="0">
              <a:solidFill>
                <a:schemeClr val="tx1"/>
              </a:solidFill>
            </a:endParaRPr>
          </a:p>
        </p:txBody>
      </p:sp>
      <p:sp>
        <p:nvSpPr>
          <p:cNvPr id="2" name="AutoShape 2" descr="Výsledek obrázku pro &amp;ccaron;ervená karkulka a v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905000" cy="13049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competitors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cooperate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Spring 2015</a:t>
            </a: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Strategic partnerships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443A7-A858-4900-A778-D91A7586D193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90" y="1700808"/>
            <a:ext cx="541054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2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928" y="248622"/>
            <a:ext cx="7299496" cy="66746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 err="1" smtClean="0"/>
              <a:t>What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is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strategic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partnership</a:t>
            </a:r>
            <a:r>
              <a:rPr lang="cs-CZ" altLang="cs-CZ" b="1" dirty="0" smtClean="0"/>
              <a:t> </a:t>
            </a:r>
            <a:endParaRPr lang="en-GB" altLang="cs-CZ" b="1" dirty="0" smtClean="0"/>
          </a:p>
        </p:txBody>
      </p:sp>
      <p:sp>
        <p:nvSpPr>
          <p:cNvPr id="29699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970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2970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E7515E-3582-449A-9BD6-FDF745BAAC53}" type="slidenum">
              <a:rPr lang="cs-CZ" altLang="cs-CZ">
                <a:latin typeface="Arial Black" pitchFamily="34" charset="0"/>
              </a:rPr>
              <a:pPr eaLnBrk="1" hangingPunct="1"/>
              <a:t>6</a:t>
            </a:fld>
            <a:endParaRPr lang="cs-CZ" altLang="cs-CZ">
              <a:latin typeface="Arial Black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78" y="1579276"/>
            <a:ext cx="5757639" cy="231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20" y="3894277"/>
            <a:ext cx="6408712" cy="250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7B9899"/>
                </a:solidFill>
              </a:rPr>
              <a:t>Typology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of</a:t>
            </a:r>
            <a:r>
              <a:rPr lang="cs-CZ" altLang="cs-CZ" b="1" dirty="0" smtClean="0">
                <a:solidFill>
                  <a:srgbClr val="7B9899"/>
                </a:solidFill>
              </a:rPr>
              <a:t>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strategic</a:t>
            </a:r>
            <a:r>
              <a:rPr lang="cs-CZ" altLang="cs-CZ" b="1" dirty="0" smtClean="0">
                <a:solidFill>
                  <a:srgbClr val="7B9899"/>
                </a:solidFill>
              </a:rPr>
              <a:t> </a:t>
            </a:r>
            <a:r>
              <a:rPr lang="cs-CZ" altLang="cs-CZ" b="1" dirty="0" err="1" smtClean="0">
                <a:solidFill>
                  <a:srgbClr val="7B9899"/>
                </a:solidFill>
              </a:rPr>
              <a:t>partnership</a:t>
            </a:r>
            <a:endParaRPr lang="en-GB" altLang="cs-CZ" b="1" dirty="0" smtClean="0">
              <a:solidFill>
                <a:srgbClr val="7B9899"/>
              </a:solidFill>
            </a:endParaRPr>
          </a:p>
        </p:txBody>
      </p:sp>
      <p:sp>
        <p:nvSpPr>
          <p:cNvPr id="30723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07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072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71C5F7-9DBD-4F68-846A-67592EDFF9EF}" type="slidenum">
              <a:rPr lang="cs-CZ" altLang="cs-CZ">
                <a:latin typeface="Arial Black" pitchFamily="34" charset="0"/>
              </a:rPr>
              <a:pPr eaLnBrk="1" hangingPunct="1"/>
              <a:t>7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557338"/>
            <a:ext cx="8964612" cy="4824412"/>
          </a:xfrm>
        </p:spPr>
        <p:txBody>
          <a:bodyPr>
            <a:normAutofit/>
          </a:bodyPr>
          <a:lstStyle/>
          <a:p>
            <a:pPr marL="61722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„</a:t>
            </a:r>
            <a:r>
              <a:rPr lang="cs-CZ" sz="2000" dirty="0" err="1" smtClean="0">
                <a:solidFill>
                  <a:schemeClr val="tx1"/>
                </a:solidFill>
                <a:cs typeface="Arial" charset="0"/>
              </a:rPr>
              <a:t>salient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“ informal agreements</a:t>
            </a:r>
          </a:p>
          <a:p>
            <a:pPr marL="617220" lvl="1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informal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collaboration with information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sharing</a:t>
            </a:r>
            <a:endParaRPr lang="en-GB" sz="2000" dirty="0" smtClean="0">
              <a:solidFill>
                <a:schemeClr val="tx1"/>
              </a:solidFill>
              <a:cs typeface="Arial" charset="0"/>
            </a:endParaRPr>
          </a:p>
          <a:p>
            <a:pPr marL="880110" lvl="2" indent="-28575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1800" dirty="0" smtClean="0">
                <a:cs typeface="Arial" charset="0"/>
              </a:rPr>
              <a:t>handshake agreement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 dirty="0" smtClean="0">
                <a:solidFill>
                  <a:srgbClr val="FF0000"/>
                </a:solidFill>
                <a:cs typeface="Arial" charset="0"/>
              </a:rPr>
              <a:t>licensing </a:t>
            </a:r>
            <a:endParaRPr lang="cs-CZ" sz="2000" dirty="0" smtClean="0">
              <a:solidFill>
                <a:srgbClr val="FF0000"/>
              </a:solidFill>
              <a:cs typeface="Arial" charset="0"/>
            </a:endParaRP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 dirty="0" smtClean="0">
                <a:solidFill>
                  <a:srgbClr val="FF0000"/>
                </a:solidFill>
                <a:cs typeface="Arial" charset="0"/>
              </a:rPr>
              <a:t>franchising</a:t>
            </a:r>
            <a:endParaRPr lang="en-GB" sz="2000" dirty="0" smtClean="0">
              <a:solidFill>
                <a:srgbClr val="FF0000"/>
              </a:solidFill>
              <a:cs typeface="Arial" charset="0"/>
            </a:endParaRP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 dirty="0" smtClean="0">
                <a:solidFill>
                  <a:srgbClr val="FF0000"/>
                </a:solidFill>
                <a:cs typeface="Arial" charset="0"/>
              </a:rPr>
              <a:t>preferred suppliers and buyers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 dirty="0" smtClean="0">
                <a:solidFill>
                  <a:srgbClr val="FF0000"/>
                </a:solidFill>
                <a:cs typeface="Arial" charset="0"/>
              </a:rPr>
              <a:t>joint ventures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„close“ form of co-operation</a:t>
            </a:r>
            <a:r>
              <a:rPr lang="cs-CZ" sz="2000" dirty="0" smtClean="0">
                <a:solidFill>
                  <a:schemeClr val="tx1"/>
                </a:solidFill>
                <a:cs typeface="Arial" charset="0"/>
              </a:rPr>
              <a:t> ???</a:t>
            </a:r>
            <a:endParaRPr lang="en-GB" sz="2000" dirty="0" smtClean="0">
              <a:solidFill>
                <a:schemeClr val="tx1"/>
              </a:solidFill>
              <a:cs typeface="Arial" charset="0"/>
            </a:endParaRPr>
          </a:p>
          <a:p>
            <a:pPr marL="822960" lvl="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GB" sz="1800" dirty="0" smtClean="0">
                <a:cs typeface="Arial" charset="0"/>
              </a:rPr>
              <a:t>merger</a:t>
            </a:r>
          </a:p>
          <a:p>
            <a:pPr marL="822960" lvl="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800" dirty="0">
                <a:cs typeface="Arial" charset="0"/>
              </a:rPr>
              <a:t>a</a:t>
            </a:r>
            <a:r>
              <a:rPr lang="en-GB" sz="1800" dirty="0" err="1" smtClean="0">
                <a:cs typeface="Arial" charset="0"/>
              </a:rPr>
              <a:t>cquisition</a:t>
            </a:r>
            <a:endParaRPr lang="en-GB" sz="1800" dirty="0" smtClean="0">
              <a:cs typeface="Arial" charset="0"/>
            </a:endParaRPr>
          </a:p>
        </p:txBody>
      </p:sp>
      <p:sp>
        <p:nvSpPr>
          <p:cNvPr id="30727" name="Line 5"/>
          <p:cNvSpPr>
            <a:spLocks noChangeShapeType="1"/>
          </p:cNvSpPr>
          <p:nvPr/>
        </p:nvSpPr>
        <p:spPr bwMode="auto">
          <a:xfrm>
            <a:off x="6804025" y="155733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6732588" y="3141663"/>
            <a:ext cx="1655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/>
              <a:t>risk, resources, costs</a:t>
            </a:r>
          </a:p>
        </p:txBody>
      </p:sp>
      <p:sp>
        <p:nvSpPr>
          <p:cNvPr id="30729" name="AutoShape 7"/>
          <p:cNvSpPr>
            <a:spLocks/>
          </p:cNvSpPr>
          <p:nvPr/>
        </p:nvSpPr>
        <p:spPr bwMode="auto">
          <a:xfrm>
            <a:off x="256185" y="2637631"/>
            <a:ext cx="288925" cy="2232025"/>
          </a:xfrm>
          <a:prstGeom prst="leftBrace">
            <a:avLst>
              <a:gd name="adj1" fmla="val 643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-71438" y="3570288"/>
            <a:ext cx="611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362950" cy="12747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cs-CZ" sz="3600" b="1" dirty="0" smtClean="0"/>
              <a:t>Informal collaboration with information sharing</a:t>
            </a:r>
            <a:br>
              <a:rPr lang="en-GB" altLang="cs-CZ" sz="3600" b="1" dirty="0" smtClean="0"/>
            </a:br>
            <a:endParaRPr lang="en-GB" altLang="cs-CZ" sz="3600" b="1" dirty="0" smtClean="0"/>
          </a:p>
        </p:txBody>
      </p:sp>
      <p:sp>
        <p:nvSpPr>
          <p:cNvPr id="32771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277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277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6E12128-E577-4A90-B24E-31A3CE340DC5}" type="slidenum">
              <a:rPr lang="cs-CZ" altLang="cs-CZ">
                <a:latin typeface="Arial Black" pitchFamily="34" charset="0"/>
              </a:rPr>
              <a:pPr eaLnBrk="1" hangingPunct="1"/>
              <a:t>8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GB" altLang="cs-CZ" sz="2800" dirty="0" smtClean="0"/>
              <a:t>Sharing of information which are interesting for the both sides (supplier and subscriber)</a:t>
            </a:r>
          </a:p>
          <a:p>
            <a:r>
              <a:rPr lang="en-GB" altLang="cs-CZ" sz="2800" dirty="0" smtClean="0"/>
              <a:t>The partners can share the experience and other data resources concerning the market conditions, experience with other partners, computer programs</a:t>
            </a:r>
          </a:p>
          <a:p>
            <a:r>
              <a:rPr lang="en-GB" altLang="cs-CZ" sz="2800" dirty="0" smtClean="0"/>
              <a:t>Handshake agreements</a:t>
            </a:r>
          </a:p>
          <a:p>
            <a:r>
              <a:rPr lang="en-GB" altLang="cs-CZ" sz="2800" b="1" dirty="0" smtClean="0"/>
              <a:t>Question of trust</a:t>
            </a:r>
            <a:r>
              <a:rPr lang="en-GB" altLang="cs-CZ" sz="2800" dirty="0" smtClean="0"/>
              <a:t> – it can be problem in the 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600" b="1" smtClean="0">
                <a:solidFill>
                  <a:srgbClr val="7B9899"/>
                </a:solidFill>
              </a:rPr>
              <a:t>Preferred suppliers and buyers</a:t>
            </a:r>
          </a:p>
        </p:txBody>
      </p:sp>
      <p:sp>
        <p:nvSpPr>
          <p:cNvPr id="33795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mtClean="0">
                <a:solidFill>
                  <a:srgbClr val="FFFFFF"/>
                </a:solidFill>
              </a:rPr>
              <a:t>Spring 2015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3796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/>
              <a:t>Strategic partnerships</a:t>
            </a:r>
          </a:p>
        </p:txBody>
      </p:sp>
      <p:sp>
        <p:nvSpPr>
          <p:cNvPr id="3379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41AC15-EA67-4A0A-9A98-1CD13D8F324A}" type="slidenum">
              <a:rPr lang="cs-CZ" altLang="cs-CZ">
                <a:latin typeface="Arial Black" pitchFamily="34" charset="0"/>
              </a:rPr>
              <a:pPr eaLnBrk="1" hangingPunct="1"/>
              <a:t>9</a:t>
            </a:fld>
            <a:endParaRPr lang="cs-CZ" altLang="cs-CZ">
              <a:latin typeface="Arial Black" pitchFamily="34" charset="0"/>
            </a:endParaRPr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556792"/>
            <a:ext cx="8218488" cy="4543425"/>
          </a:xfrm>
        </p:spPr>
        <p:txBody>
          <a:bodyPr/>
          <a:lstStyle/>
          <a:p>
            <a:r>
              <a:rPr lang="en-GB" altLang="cs-CZ" sz="2800" dirty="0" smtClean="0"/>
              <a:t>Agreements connected with the special position of the partners</a:t>
            </a:r>
          </a:p>
          <a:p>
            <a:r>
              <a:rPr lang="en-GB" altLang="cs-CZ" sz="2800" dirty="0" smtClean="0"/>
              <a:t>Long-term co-operation</a:t>
            </a:r>
          </a:p>
          <a:p>
            <a:r>
              <a:rPr lang="cs-CZ" altLang="cs-CZ" sz="2800" dirty="0" err="1" smtClean="0"/>
              <a:t>Enteprises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tend</a:t>
            </a:r>
            <a:r>
              <a:rPr lang="cs-CZ" altLang="cs-CZ" sz="2800" dirty="0" smtClean="0"/>
              <a:t> to </a:t>
            </a:r>
            <a:r>
              <a:rPr lang="cs-CZ" altLang="cs-CZ" sz="2800" dirty="0" err="1" smtClean="0"/>
              <a:t>have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fewer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suppliers</a:t>
            </a:r>
            <a:r>
              <a:rPr lang="cs-CZ" altLang="cs-CZ" sz="2800" dirty="0" smtClean="0"/>
              <a:t> and to </a:t>
            </a:r>
            <a:r>
              <a:rPr lang="cs-CZ" altLang="cs-CZ" sz="2800" dirty="0" err="1" smtClean="0"/>
              <a:t>create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with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them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longer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relationship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based</a:t>
            </a:r>
            <a:r>
              <a:rPr lang="cs-CZ" altLang="cs-CZ" sz="2800" dirty="0" smtClean="0"/>
              <a:t> on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trust</a:t>
            </a:r>
            <a:endParaRPr lang="en-GB" altLang="cs-CZ" sz="2800" dirty="0" smtClean="0"/>
          </a:p>
          <a:p>
            <a:r>
              <a:rPr lang="en-GB" altLang="cs-CZ" sz="2800" dirty="0" smtClean="0"/>
              <a:t>ŠKODA Auto </a:t>
            </a:r>
            <a:r>
              <a:rPr lang="en-GB" altLang="cs-CZ" sz="2800" dirty="0" err="1" smtClean="0"/>
              <a:t>Mladá</a:t>
            </a:r>
            <a:r>
              <a:rPr lang="en-GB" altLang="cs-CZ" sz="2800" dirty="0" smtClean="0"/>
              <a:t> </a:t>
            </a:r>
            <a:r>
              <a:rPr lang="en-GB" altLang="cs-CZ" sz="2800" dirty="0" err="1" smtClean="0"/>
              <a:t>Boleslav</a:t>
            </a:r>
            <a:endParaRPr lang="en-GB" altLang="cs-CZ" sz="2800" dirty="0" smtClean="0"/>
          </a:p>
        </p:txBody>
      </p:sp>
      <p:pic>
        <p:nvPicPr>
          <p:cNvPr id="33798" name="Picture 4" descr="škoda aut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2276872"/>
            <a:ext cx="762000" cy="762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6828</TotalTime>
  <Words>2023</Words>
  <Application>Microsoft Office PowerPoint</Application>
  <PresentationFormat>Předvádění na obrazovce (4:3)</PresentationFormat>
  <Paragraphs>354</Paragraphs>
  <Slides>33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Administrativní</vt:lpstr>
      <vt:lpstr>Strategic partnerships</vt:lpstr>
      <vt:lpstr>Prezentace aplikace PowerPoint</vt:lpstr>
      <vt:lpstr>Road map</vt:lpstr>
      <vt:lpstr>What is strategic partnership</vt:lpstr>
      <vt:lpstr>Even competitors can cooperate</vt:lpstr>
      <vt:lpstr>What is strategic partnership </vt:lpstr>
      <vt:lpstr>Typology of strategic partnership</vt:lpstr>
      <vt:lpstr>Informal collaboration with information sharing </vt:lpstr>
      <vt:lpstr>Preferred suppliers and buyers</vt:lpstr>
      <vt:lpstr>Sole agency</vt:lpstr>
      <vt:lpstr>Licensing</vt:lpstr>
      <vt:lpstr>Franchising</vt:lpstr>
      <vt:lpstr>Joint ventures</vt:lpstr>
      <vt:lpstr>Barum Continental</vt:lpstr>
      <vt:lpstr>Close form of cooperation</vt:lpstr>
      <vt:lpstr>Popularity of cooperation in the CR</vt:lpstr>
      <vt:lpstr>Marketing / distribution/ service agreements </vt:lpstr>
      <vt:lpstr>Production / assembly / buy back agreements/ purchasing/ RaD</vt:lpstr>
      <vt:lpstr>Area of cooperation</vt:lpstr>
      <vt:lpstr>The process of strategic alliance creation</vt:lpstr>
      <vt:lpstr>Prezentace aplikace PowerPoint</vt:lpstr>
      <vt:lpstr>DCH merger</vt:lpstr>
      <vt:lpstr>Cultural clashes:  DaimlerChrysler</vt:lpstr>
      <vt:lpstr>Cultural clashes</vt:lpstr>
      <vt:lpstr>Why strategic partnership</vt:lpstr>
      <vt:lpstr>Main purposes of the alliances</vt:lpstr>
      <vt:lpstr>Motives to cooperate (MBV)</vt:lpstr>
      <vt:lpstr>Motives to cooperate (RBV)</vt:lpstr>
      <vt:lpstr>Theories  of cooperation</vt:lpstr>
      <vt:lpstr>Facts representing cooperation</vt:lpstr>
      <vt:lpstr>Volume of direct foreign investment inflows</vt:lpstr>
      <vt:lpstr>Cooperation in the CR</vt:lpstr>
      <vt:lpstr>Thank you </vt:lpstr>
    </vt:vector>
  </TitlesOfParts>
  <Company>ESF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alliances</dc:title>
  <dc:creator>kubatova</dc:creator>
  <cp:lastModifiedBy>Your User Name</cp:lastModifiedBy>
  <cp:revision>96</cp:revision>
  <cp:lastPrinted>2015-04-15T11:56:04Z</cp:lastPrinted>
  <dcterms:created xsi:type="dcterms:W3CDTF">2005-03-01T06:45:04Z</dcterms:created>
  <dcterms:modified xsi:type="dcterms:W3CDTF">2015-04-15T13:50:02Z</dcterms:modified>
</cp:coreProperties>
</file>