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22"/>
  </p:notesMasterIdLst>
  <p:sldIdLst>
    <p:sldId id="503" r:id="rId2"/>
    <p:sldId id="622" r:id="rId3"/>
    <p:sldId id="604" r:id="rId4"/>
    <p:sldId id="606" r:id="rId5"/>
    <p:sldId id="607" r:id="rId6"/>
    <p:sldId id="609" r:id="rId7"/>
    <p:sldId id="610" r:id="rId8"/>
    <p:sldId id="611" r:id="rId9"/>
    <p:sldId id="619" r:id="rId10"/>
    <p:sldId id="612" r:id="rId11"/>
    <p:sldId id="613" r:id="rId12"/>
    <p:sldId id="614" r:id="rId13"/>
    <p:sldId id="605" r:id="rId14"/>
    <p:sldId id="615" r:id="rId15"/>
    <p:sldId id="616" r:id="rId16"/>
    <p:sldId id="621" r:id="rId17"/>
    <p:sldId id="620" r:id="rId18"/>
    <p:sldId id="618" r:id="rId19"/>
    <p:sldId id="594" r:id="rId20"/>
    <p:sldId id="623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1240" autoAdjust="0"/>
  </p:normalViewPr>
  <p:slideViewPr>
    <p:cSldViewPr>
      <p:cViewPr varScale="1">
        <p:scale>
          <a:sx n="104" d="100"/>
          <a:sy n="104" d="100"/>
        </p:scale>
        <p:origin x="-1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642084-031C-4B35-94EC-5FE1BA23E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363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429E4-4A72-4B9A-A319-3E675A2D4D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03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A3D3B-D5F4-46E0-B9DC-229D3D840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65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9D3AC-E5C3-414C-A189-C245D47E96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082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DBE28-1839-407F-B8DB-6CEF0BAB62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995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53E16-EBED-454A-843C-C6451ABD37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027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C2D53-900E-4AC8-A98F-77DB5D1DB5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425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33730-89CD-4AA6-9140-99C3FEA3C1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555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3D94B-3B0F-41BB-AF74-BA6EA65174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88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78385-0CD8-45B1-B545-C243D2E78E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4211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31894-E7FF-4C1A-ABF7-BBB4DCBE27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6CE22-36A6-4F9C-9472-68DC1AA27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299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7" name="Rectangle 6"/>
          <p:cNvSpPr/>
          <p:nvPr userDrawn="1"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5C3DCB-9595-448C-8DDE-3E5C97150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cs-CZ" sz="4400" dirty="0" smtClean="0"/>
              <a:t>Základy teorie nákladů</a:t>
            </a:r>
            <a:r>
              <a:rPr lang="cs-CZ" sz="4400" dirty="0"/>
              <a:t/>
            </a:r>
            <a:br>
              <a:rPr lang="cs-CZ" sz="4400" dirty="0"/>
            </a:br>
            <a:endParaRPr lang="cs-CZ" sz="3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12223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/>
              <a:t>NAUKA O PODNIKU (</a:t>
            </a:r>
            <a:r>
              <a:rPr lang="cs-CZ" sz="3200" dirty="0" smtClean="0"/>
              <a:t>př.3)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Kapacitní 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Fixní a variabilní náklady</a:t>
            </a:r>
          </a:p>
          <a:p>
            <a:r>
              <a:rPr lang="cs-CZ" altLang="cs-CZ" dirty="0"/>
              <a:t>Fixní nezávisí na rozsahu produkce a v krátkém období se nemění. Pozor na skokové náklady.</a:t>
            </a:r>
          </a:p>
          <a:p>
            <a:r>
              <a:rPr lang="cs-CZ" altLang="cs-CZ" dirty="0" smtClean="0"/>
              <a:t>Variabilní </a:t>
            </a:r>
            <a:r>
              <a:rPr lang="cs-CZ" altLang="cs-CZ" dirty="0"/>
              <a:t>jsou závislé na objemu produkce, závislost lineární(proporcionální) nebo nelineární.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5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Fixní vs. variabilní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dirty="0"/>
              <a:t>V krátkém období:</a:t>
            </a:r>
          </a:p>
          <a:p>
            <a:pPr marL="114300" indent="0">
              <a:buNone/>
            </a:pPr>
            <a:r>
              <a:rPr lang="cs-CZ" b="1" dirty="0"/>
              <a:t>Fixní náklady</a:t>
            </a:r>
          </a:p>
          <a:p>
            <a:r>
              <a:rPr lang="cs-CZ" dirty="0" smtClean="0"/>
              <a:t>Nezávislé </a:t>
            </a:r>
            <a:r>
              <a:rPr lang="cs-CZ" dirty="0"/>
              <a:t>na objemu výroby, resp. úroveň </a:t>
            </a:r>
            <a:r>
              <a:rPr lang="cs-CZ" dirty="0" smtClean="0"/>
              <a:t>se mění </a:t>
            </a:r>
            <a:r>
              <a:rPr lang="cs-CZ" dirty="0"/>
              <a:t>skokově při změnách výrobní kapacity</a:t>
            </a:r>
            <a:r>
              <a:rPr lang="cs-CZ" dirty="0" smtClean="0"/>
              <a:t>. (</a:t>
            </a:r>
            <a:r>
              <a:rPr lang="cs-CZ" dirty="0" err="1" smtClean="0"/>
              <a:t>kvazifixní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altLang="cs-CZ" dirty="0"/>
              <a:t>Patří k nim značná část režijních nákladů(mzdy vedoucích pracovníků, nájemné, nákladové úroky, pojištění a některé druhy odpisů dlouhodobého majetku)</a:t>
            </a:r>
          </a:p>
          <a:p>
            <a:pPr marL="114300" indent="0">
              <a:buNone/>
            </a:pPr>
            <a:r>
              <a:rPr lang="cs-CZ" b="1" dirty="0" smtClean="0"/>
              <a:t>Variabilní </a:t>
            </a:r>
            <a:r>
              <a:rPr lang="cs-CZ" b="1" dirty="0"/>
              <a:t>náklady</a:t>
            </a:r>
          </a:p>
          <a:p>
            <a:r>
              <a:rPr lang="cs-CZ" dirty="0" smtClean="0"/>
              <a:t>Mění </a:t>
            </a:r>
            <a:r>
              <a:rPr lang="cs-CZ" dirty="0"/>
              <a:t>se s objemem výroby.</a:t>
            </a:r>
          </a:p>
          <a:p>
            <a:r>
              <a:rPr lang="cs-CZ" dirty="0" smtClean="0"/>
              <a:t>Např</a:t>
            </a:r>
            <a:r>
              <a:rPr lang="cs-CZ" dirty="0"/>
              <a:t>. spotřeba jednicového materiálu či </a:t>
            </a:r>
            <a:r>
              <a:rPr lang="cs-CZ" dirty="0" err="1" smtClean="0"/>
              <a:t>technol</a:t>
            </a:r>
            <a:r>
              <a:rPr lang="cs-CZ" dirty="0" smtClean="0"/>
              <a:t>. energie</a:t>
            </a:r>
            <a:r>
              <a:rPr lang="cs-CZ" dirty="0"/>
              <a:t>, mzdy výrobních dělníků…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V </a:t>
            </a:r>
            <a:r>
              <a:rPr lang="cs-CZ" dirty="0"/>
              <a:t>dlouhém období všechny náklady variabilní.</a:t>
            </a:r>
          </a:p>
        </p:txBody>
      </p:sp>
    </p:spTree>
    <p:extLst>
      <p:ext uri="{BB962C8B-B14F-4D97-AF65-F5344CB8AC3E}">
        <p14:creationId xmlns:p14="http://schemas.microsoft.com/office/powerpoint/2010/main" val="185817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variabilních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114300" indent="0">
              <a:buNone/>
            </a:pPr>
            <a:r>
              <a:rPr lang="cs-CZ" dirty="0"/>
              <a:t>V závislosti na objemu výroby se variabilní náklady mohou vyvíjet: </a:t>
            </a:r>
          </a:p>
          <a:p>
            <a:pPr marL="571500" indent="-457200">
              <a:buFont typeface="+mj-lt"/>
              <a:buAutoNum type="alphaUcPeriod"/>
            </a:pPr>
            <a:r>
              <a:rPr lang="cs-CZ" dirty="0" smtClean="0"/>
              <a:t>stejně </a:t>
            </a:r>
            <a:r>
              <a:rPr lang="cs-CZ" dirty="0"/>
              <a:t>rychle → proporcionální náklady (např. spotřeba </a:t>
            </a:r>
            <a:r>
              <a:rPr lang="cs-CZ" dirty="0" err="1"/>
              <a:t>jedn</a:t>
            </a:r>
            <a:r>
              <a:rPr lang="cs-CZ" dirty="0"/>
              <a:t>. materiálu), </a:t>
            </a:r>
          </a:p>
          <a:p>
            <a:pPr marL="571500" indent="-457200">
              <a:buFont typeface="+mj-lt"/>
              <a:buAutoNum type="alphaUcPeriod"/>
            </a:pPr>
            <a:r>
              <a:rPr lang="cs-CZ" dirty="0" smtClean="0"/>
              <a:t>rychleji </a:t>
            </a:r>
            <a:r>
              <a:rPr lang="cs-CZ" dirty="0"/>
              <a:t>→ </a:t>
            </a:r>
            <a:r>
              <a:rPr lang="cs-CZ" dirty="0" err="1"/>
              <a:t>nadproporcionální</a:t>
            </a:r>
            <a:r>
              <a:rPr lang="cs-CZ" dirty="0"/>
              <a:t> (progresivní) náklady (např. mzdy za přesčasy), </a:t>
            </a:r>
          </a:p>
          <a:p>
            <a:pPr marL="571500" indent="-457200">
              <a:buFont typeface="+mj-lt"/>
              <a:buAutoNum type="alphaUcPeriod"/>
            </a:pPr>
            <a:r>
              <a:rPr lang="cs-CZ" dirty="0" smtClean="0"/>
              <a:t>pomaleji </a:t>
            </a:r>
            <a:r>
              <a:rPr lang="cs-CZ" dirty="0"/>
              <a:t>→ </a:t>
            </a:r>
            <a:r>
              <a:rPr lang="cs-CZ" dirty="0" err="1"/>
              <a:t>podproporciální</a:t>
            </a:r>
            <a:r>
              <a:rPr lang="cs-CZ" dirty="0"/>
              <a:t> (degresivní) náklady (např. náklady na opravy a udržování strojního zařízení). </a:t>
            </a:r>
          </a:p>
        </p:txBody>
      </p:sp>
    </p:spTree>
    <p:extLst>
      <p:ext uri="{BB962C8B-B14F-4D97-AF65-F5344CB8AC3E}">
        <p14:creationId xmlns:p14="http://schemas.microsoft.com/office/powerpoint/2010/main" val="35760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Nákladová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cs-CZ" dirty="0" smtClean="0"/>
              <a:t>Vyjadřuje </a:t>
            </a:r>
            <a:r>
              <a:rPr lang="cs-CZ" dirty="0"/>
              <a:t>závislost nákladů na objemu výkonu podniku, tzn. že náklady s měnícím se množstvím výrobků klesají nebo stoupají. </a:t>
            </a:r>
            <a:endParaRPr lang="cs-CZ" dirty="0" smtClean="0"/>
          </a:p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r>
              <a:rPr lang="cs-CZ" sz="5400" dirty="0" smtClean="0"/>
              <a:t>TC = TFC + </a:t>
            </a:r>
            <a:r>
              <a:rPr lang="cs-CZ" sz="5400" dirty="0" err="1" smtClean="0"/>
              <a:t>VC</a:t>
            </a:r>
            <a:r>
              <a:rPr lang="cs-CZ" sz="5400" baseline="-25000" dirty="0" err="1" smtClean="0"/>
              <a:t>u</a:t>
            </a:r>
            <a:r>
              <a:rPr lang="cs-CZ" sz="5400" dirty="0" smtClean="0"/>
              <a:t> * Q</a:t>
            </a:r>
          </a:p>
          <a:p>
            <a:pPr marL="114300" indent="0" algn="ctr">
              <a:buNone/>
            </a:pPr>
            <a:endParaRPr lang="cs-CZ" sz="5400" dirty="0" smtClean="0"/>
          </a:p>
          <a:p>
            <a:pPr marL="114300" indent="0" algn="ctr">
              <a:buNone/>
            </a:pPr>
            <a:r>
              <a:rPr lang="cs-CZ" sz="5400" dirty="0" smtClean="0"/>
              <a:t>N = N</a:t>
            </a:r>
            <a:r>
              <a:rPr lang="cs-CZ" sz="5400" baseline="-25000" dirty="0" smtClean="0"/>
              <a:t>f</a:t>
            </a:r>
            <a:r>
              <a:rPr lang="cs-CZ" sz="5400" dirty="0" smtClean="0"/>
              <a:t> + </a:t>
            </a:r>
            <a:r>
              <a:rPr lang="cs-CZ" sz="5400" dirty="0" err="1" smtClean="0"/>
              <a:t>n</a:t>
            </a:r>
            <a:r>
              <a:rPr lang="cs-CZ" sz="5400" baseline="-25000" dirty="0" err="1" smtClean="0"/>
              <a:t>v</a:t>
            </a:r>
            <a:r>
              <a:rPr lang="cs-CZ" sz="5400" dirty="0" smtClean="0"/>
              <a:t> * 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4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 zvratu (BEP)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Popisuje </a:t>
            </a:r>
            <a:r>
              <a:rPr lang="cs-CZ" b="1" dirty="0"/>
              <a:t>vztah mezi ziskem, objemem výroby, cenou produkce a náklady</a:t>
            </a:r>
            <a:r>
              <a:rPr lang="cs-CZ" dirty="0"/>
              <a:t>. </a:t>
            </a:r>
          </a:p>
          <a:p>
            <a:r>
              <a:rPr lang="cs-CZ" dirty="0"/>
              <a:t>Za předpokladu produkce výrobků stejného druhu platí: </a:t>
            </a:r>
          </a:p>
          <a:p>
            <a:pPr marL="114300" indent="0" algn="ctr">
              <a:buNone/>
            </a:pPr>
            <a:r>
              <a:rPr lang="cs-CZ" b="1" dirty="0"/>
              <a:t>TR = P * Q </a:t>
            </a:r>
            <a:endParaRPr lang="cs-CZ" dirty="0"/>
          </a:p>
          <a:p>
            <a:r>
              <a:rPr lang="cs-CZ" dirty="0"/>
              <a:t>TR – celkové tržby, </a:t>
            </a:r>
          </a:p>
          <a:p>
            <a:r>
              <a:rPr lang="pl-PL" dirty="0"/>
              <a:t>P – cena za jednotku výrobku, </a:t>
            </a:r>
          </a:p>
          <a:p>
            <a:r>
              <a:rPr lang="cs-CZ" dirty="0"/>
              <a:t>Q – objem produkce (= prodeje). </a:t>
            </a:r>
          </a:p>
          <a:p>
            <a:pPr marL="114300" indent="0" algn="ctr">
              <a:buNone/>
            </a:pPr>
            <a:r>
              <a:rPr lang="cs-CZ" b="1" dirty="0"/>
              <a:t>TC = FC + AVC * Q </a:t>
            </a:r>
            <a:endParaRPr lang="cs-CZ" dirty="0"/>
          </a:p>
          <a:p>
            <a:r>
              <a:rPr lang="cs-CZ" dirty="0"/>
              <a:t>TC – celkové náklady (předpoklad - lineární průběh), </a:t>
            </a:r>
          </a:p>
          <a:p>
            <a:r>
              <a:rPr lang="cs-CZ" dirty="0"/>
              <a:t>FC – fixní náklady, </a:t>
            </a:r>
          </a:p>
          <a:p>
            <a:r>
              <a:rPr lang="pl-PL" dirty="0"/>
              <a:t>AVC – variabilní náklady na jednotku produkce.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68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 smtClean="0"/>
              </a:p>
              <a:p>
                <a:r>
                  <a:rPr lang="cs-CZ" b="1" dirty="0"/>
                  <a:t>BOD ZVRATU – objem výroby Q, při kterém se celkové tržby rovnají celkovým </a:t>
                </a:r>
                <a:r>
                  <a:rPr lang="cs-CZ" b="1" dirty="0" smtClean="0"/>
                  <a:t>nákladům</a:t>
                </a:r>
              </a:p>
              <a:p>
                <a:pPr marL="114300" indent="0" algn="ctr">
                  <a:buNone/>
                </a:pPr>
                <a:r>
                  <a:rPr lang="cs-CZ" b="1" dirty="0" smtClean="0"/>
                  <a:t>TR = TC</a:t>
                </a:r>
                <a:endParaRPr lang="cs-CZ" b="1" dirty="0"/>
              </a:p>
              <a:p>
                <a:endParaRPr lang="cs-CZ" b="1" dirty="0" smtClean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𝑩𝑬𝑷</m:t>
                          </m:r>
                        </m:sub>
                      </m:sSub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𝑻𝑭𝑪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𝑷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𝑨𝑽𝑪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  <a:p>
                <a:endParaRPr lang="cs-CZ" b="1" dirty="0" smtClean="0"/>
              </a:p>
              <a:p>
                <a:pPr marL="114300" indent="0">
                  <a:buNone/>
                </a:pPr>
                <a:r>
                  <a:rPr lang="cs-CZ" b="1" dirty="0" smtClean="0"/>
                  <a:t>(</a:t>
                </a:r>
                <a:r>
                  <a:rPr lang="cs-CZ" b="1" dirty="0"/>
                  <a:t>P – AVC) </a:t>
                </a:r>
                <a:r>
                  <a:rPr lang="cs-CZ" dirty="0"/>
                  <a:t>– příspěvek na úhradu fixních nákladů a zisku (krycí příspěvek, hrubé rozpětí).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46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bodzvr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4" y="1196752"/>
            <a:ext cx="7331968" cy="5327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29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8" descr="Image3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95" y="1556792"/>
            <a:ext cx="7298610" cy="42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12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694" y="274638"/>
            <a:ext cx="7372665" cy="6196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28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4400" dirty="0" smtClean="0"/>
              <a:t>Děkuji za pozornost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69434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zabývající se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Manažerské (nákladové) účetnictví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19672" y="2271725"/>
            <a:ext cx="5787752" cy="4276328"/>
            <a:chOff x="144" y="384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2016" y="384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 b="1"/>
                <a:t>Nákladové determinanty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016" y="1248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Akční proměnné v jiných dílčích oblastech podniku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44" y="1248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Akční proměnné </a:t>
              </a:r>
            </a:p>
            <a:p>
              <a:pPr algn="ctr" eaLnBrk="1" hangingPunct="1"/>
              <a:r>
                <a:rPr lang="cs-CZ" sz="1100"/>
                <a:t>ve výrobní oblasti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936" y="1248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Data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480" y="1872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Velikost podniku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480" y="2256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 dirty="0"/>
                <a:t>Výrobní program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80" y="2640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Vytíženost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480" y="3024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Výrobní podmínky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480" y="3408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Kvalita faktorů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80" y="3792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Ceny faktorů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352" y="1872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Odbytová politika</a:t>
              </a: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2352" y="2256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Financování</a:t>
              </a: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2352" y="2640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Výzkum a vývoj</a:t>
              </a: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2352" y="3024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…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4272" y="1872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Ceny faktorů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4272" y="2256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Daňové sazby</a:t>
              </a: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4272" y="2640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Pracovní dny za období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4272" y="3024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Vlastnosti výrobních faktorů</a:t>
              </a: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4272" y="3408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Rámcové právní podmínky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4272" y="3792"/>
              <a:ext cx="139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sz="1100"/>
                <a:t>…</a:t>
              </a:r>
            </a:p>
          </p:txBody>
        </p:sp>
        <p:cxnSp>
          <p:nvCxnSpPr>
            <p:cNvPr id="25" name="AutoShape 23"/>
            <p:cNvCxnSpPr>
              <a:cxnSpLocks noChangeShapeType="1"/>
              <a:stCxn id="5" idx="2"/>
              <a:endCxn id="6" idx="0"/>
            </p:cNvCxnSpPr>
            <p:nvPr/>
          </p:nvCxnSpPr>
          <p:spPr bwMode="auto">
            <a:xfrm rot="5400000">
              <a:off x="2664" y="1032"/>
              <a:ext cx="43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24"/>
            <p:cNvCxnSpPr>
              <a:cxnSpLocks noChangeShapeType="1"/>
              <a:stCxn id="5" idx="2"/>
              <a:endCxn id="7" idx="0"/>
            </p:cNvCxnSpPr>
            <p:nvPr/>
          </p:nvCxnSpPr>
          <p:spPr bwMode="auto">
            <a:xfrm rot="5400000">
              <a:off x="1728" y="96"/>
              <a:ext cx="432" cy="187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25"/>
            <p:cNvCxnSpPr>
              <a:cxnSpLocks noChangeShapeType="1"/>
              <a:stCxn id="5" idx="2"/>
              <a:endCxn id="8" idx="0"/>
            </p:cNvCxnSpPr>
            <p:nvPr/>
          </p:nvCxnSpPr>
          <p:spPr bwMode="auto">
            <a:xfrm rot="16200000" flipH="1">
              <a:off x="3624" y="72"/>
              <a:ext cx="432" cy="192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26"/>
            <p:cNvCxnSpPr>
              <a:cxnSpLocks noChangeShapeType="1"/>
              <a:stCxn id="7" idx="2"/>
              <a:endCxn id="9" idx="1"/>
            </p:cNvCxnSpPr>
            <p:nvPr/>
          </p:nvCxnSpPr>
          <p:spPr bwMode="auto">
            <a:xfrm rot="5400000">
              <a:off x="564" y="1596"/>
              <a:ext cx="360" cy="528"/>
            </a:xfrm>
            <a:prstGeom prst="bentConnector4">
              <a:avLst>
                <a:gd name="adj1" fmla="val 1106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27"/>
            <p:cNvCxnSpPr>
              <a:cxnSpLocks noChangeShapeType="1"/>
              <a:stCxn id="7" idx="2"/>
              <a:endCxn id="10" idx="1"/>
            </p:cNvCxnSpPr>
            <p:nvPr/>
          </p:nvCxnSpPr>
          <p:spPr bwMode="auto">
            <a:xfrm rot="5400000">
              <a:off x="372" y="1788"/>
              <a:ext cx="744" cy="528"/>
            </a:xfrm>
            <a:prstGeom prst="bentConnector4">
              <a:avLst>
                <a:gd name="adj1" fmla="val 806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28"/>
            <p:cNvCxnSpPr>
              <a:cxnSpLocks noChangeShapeType="1"/>
              <a:stCxn id="7" idx="2"/>
              <a:endCxn id="11" idx="1"/>
            </p:cNvCxnSpPr>
            <p:nvPr/>
          </p:nvCxnSpPr>
          <p:spPr bwMode="auto">
            <a:xfrm rot="5400000">
              <a:off x="180" y="1980"/>
              <a:ext cx="1128" cy="528"/>
            </a:xfrm>
            <a:prstGeom prst="bentConnector4">
              <a:avLst>
                <a:gd name="adj1" fmla="val -5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29"/>
            <p:cNvCxnSpPr>
              <a:cxnSpLocks noChangeShapeType="1"/>
              <a:stCxn id="7" idx="2"/>
              <a:endCxn id="12" idx="1"/>
            </p:cNvCxnSpPr>
            <p:nvPr/>
          </p:nvCxnSpPr>
          <p:spPr bwMode="auto">
            <a:xfrm rot="5400000">
              <a:off x="-12" y="2172"/>
              <a:ext cx="1512" cy="528"/>
            </a:xfrm>
            <a:prstGeom prst="bentConnector4">
              <a:avLst>
                <a:gd name="adj1" fmla="val 194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30"/>
            <p:cNvCxnSpPr>
              <a:cxnSpLocks noChangeShapeType="1"/>
              <a:stCxn id="7" idx="2"/>
              <a:endCxn id="13" idx="1"/>
            </p:cNvCxnSpPr>
            <p:nvPr/>
          </p:nvCxnSpPr>
          <p:spPr bwMode="auto">
            <a:xfrm rot="5400000">
              <a:off x="-204" y="2364"/>
              <a:ext cx="1896" cy="528"/>
            </a:xfrm>
            <a:prstGeom prst="bentConnector4">
              <a:avLst>
                <a:gd name="adj1" fmla="val 315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31"/>
            <p:cNvCxnSpPr>
              <a:cxnSpLocks noChangeShapeType="1"/>
              <a:stCxn id="7" idx="2"/>
              <a:endCxn id="14" idx="1"/>
            </p:cNvCxnSpPr>
            <p:nvPr/>
          </p:nvCxnSpPr>
          <p:spPr bwMode="auto">
            <a:xfrm rot="5400000">
              <a:off x="-396" y="2556"/>
              <a:ext cx="2280" cy="528"/>
            </a:xfrm>
            <a:prstGeom prst="bentConnector4">
              <a:avLst>
                <a:gd name="adj1" fmla="val 83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32"/>
            <p:cNvCxnSpPr>
              <a:cxnSpLocks noChangeShapeType="1"/>
              <a:stCxn id="6" idx="2"/>
              <a:endCxn id="15" idx="1"/>
            </p:cNvCxnSpPr>
            <p:nvPr/>
          </p:nvCxnSpPr>
          <p:spPr bwMode="auto">
            <a:xfrm rot="5400000">
              <a:off x="2436" y="1596"/>
              <a:ext cx="360" cy="528"/>
            </a:xfrm>
            <a:prstGeom prst="bentConnector4">
              <a:avLst>
                <a:gd name="adj1" fmla="val 1384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33"/>
            <p:cNvCxnSpPr>
              <a:cxnSpLocks noChangeShapeType="1"/>
              <a:stCxn id="6" idx="2"/>
              <a:endCxn id="16" idx="1"/>
            </p:cNvCxnSpPr>
            <p:nvPr/>
          </p:nvCxnSpPr>
          <p:spPr bwMode="auto">
            <a:xfrm rot="5400000">
              <a:off x="2244" y="1788"/>
              <a:ext cx="744" cy="528"/>
            </a:xfrm>
            <a:prstGeom prst="bentConnector4">
              <a:avLst>
                <a:gd name="adj1" fmla="val 806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AutoShape 34"/>
            <p:cNvCxnSpPr>
              <a:cxnSpLocks noChangeShapeType="1"/>
              <a:stCxn id="6" idx="2"/>
              <a:endCxn id="17" idx="1"/>
            </p:cNvCxnSpPr>
            <p:nvPr/>
          </p:nvCxnSpPr>
          <p:spPr bwMode="auto">
            <a:xfrm rot="5400000">
              <a:off x="2052" y="1980"/>
              <a:ext cx="1128" cy="528"/>
            </a:xfrm>
            <a:prstGeom prst="bentConnector4">
              <a:avLst>
                <a:gd name="adj1" fmla="val 176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35"/>
            <p:cNvCxnSpPr>
              <a:cxnSpLocks noChangeShapeType="1"/>
              <a:stCxn id="6" idx="2"/>
              <a:endCxn id="18" idx="1"/>
            </p:cNvCxnSpPr>
            <p:nvPr/>
          </p:nvCxnSpPr>
          <p:spPr bwMode="auto">
            <a:xfrm rot="5400000">
              <a:off x="1860" y="2172"/>
              <a:ext cx="1512" cy="528"/>
            </a:xfrm>
            <a:prstGeom prst="bentConnector4">
              <a:avLst>
                <a:gd name="adj1" fmla="val 329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AutoShape 36"/>
            <p:cNvCxnSpPr>
              <a:cxnSpLocks noChangeShapeType="1"/>
              <a:stCxn id="8" idx="2"/>
              <a:endCxn id="19" idx="1"/>
            </p:cNvCxnSpPr>
            <p:nvPr/>
          </p:nvCxnSpPr>
          <p:spPr bwMode="auto">
            <a:xfrm rot="5400000">
              <a:off x="4356" y="1596"/>
              <a:ext cx="360" cy="528"/>
            </a:xfrm>
            <a:prstGeom prst="bentConnector4">
              <a:avLst>
                <a:gd name="adj1" fmla="val 829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AutoShape 37"/>
            <p:cNvCxnSpPr>
              <a:cxnSpLocks noChangeShapeType="1"/>
              <a:stCxn id="8" idx="2"/>
              <a:endCxn id="20" idx="1"/>
            </p:cNvCxnSpPr>
            <p:nvPr/>
          </p:nvCxnSpPr>
          <p:spPr bwMode="auto">
            <a:xfrm rot="5400000">
              <a:off x="4164" y="1788"/>
              <a:ext cx="744" cy="528"/>
            </a:xfrm>
            <a:prstGeom prst="bentConnector4">
              <a:avLst>
                <a:gd name="adj1" fmla="val -139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AutoShape 38"/>
            <p:cNvCxnSpPr>
              <a:cxnSpLocks noChangeShapeType="1"/>
              <a:stCxn id="8" idx="2"/>
              <a:endCxn id="21" idx="1"/>
            </p:cNvCxnSpPr>
            <p:nvPr/>
          </p:nvCxnSpPr>
          <p:spPr bwMode="auto">
            <a:xfrm rot="5400000">
              <a:off x="3972" y="1980"/>
              <a:ext cx="1128" cy="528"/>
            </a:xfrm>
            <a:prstGeom prst="bentConnector4">
              <a:avLst>
                <a:gd name="adj1" fmla="val 176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AutoShape 39"/>
            <p:cNvCxnSpPr>
              <a:cxnSpLocks noChangeShapeType="1"/>
              <a:stCxn id="8" idx="2"/>
              <a:endCxn id="22" idx="1"/>
            </p:cNvCxnSpPr>
            <p:nvPr/>
          </p:nvCxnSpPr>
          <p:spPr bwMode="auto">
            <a:xfrm rot="5400000">
              <a:off x="3780" y="2172"/>
              <a:ext cx="1512" cy="528"/>
            </a:xfrm>
            <a:prstGeom prst="bentConnector4">
              <a:avLst>
                <a:gd name="adj1" fmla="val 329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AutoShape 40"/>
            <p:cNvCxnSpPr>
              <a:cxnSpLocks noChangeShapeType="1"/>
              <a:stCxn id="8" idx="2"/>
              <a:endCxn id="23" idx="1"/>
            </p:cNvCxnSpPr>
            <p:nvPr/>
          </p:nvCxnSpPr>
          <p:spPr bwMode="auto">
            <a:xfrm rot="5400000">
              <a:off x="3588" y="2364"/>
              <a:ext cx="1896" cy="528"/>
            </a:xfrm>
            <a:prstGeom prst="bentConnector4">
              <a:avLst>
                <a:gd name="adj1" fmla="val -56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41"/>
            <p:cNvCxnSpPr>
              <a:cxnSpLocks noChangeShapeType="1"/>
              <a:stCxn id="8" idx="2"/>
              <a:endCxn id="24" idx="1"/>
            </p:cNvCxnSpPr>
            <p:nvPr/>
          </p:nvCxnSpPr>
          <p:spPr bwMode="auto">
            <a:xfrm rot="5400000">
              <a:off x="3396" y="2556"/>
              <a:ext cx="2280" cy="528"/>
            </a:xfrm>
            <a:prstGeom prst="bentConnector4">
              <a:avLst>
                <a:gd name="adj1" fmla="val 83"/>
                <a:gd name="adj2" fmla="val 12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451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materiály: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tvorbě tohoto materiálu bylo využito zejména:</a:t>
            </a:r>
          </a:p>
          <a:p>
            <a:r>
              <a:rPr lang="cs-CZ" dirty="0"/>
              <a:t>WÖHE, </a:t>
            </a:r>
            <a:r>
              <a:rPr lang="cs-CZ" dirty="0" err="1"/>
              <a:t>Günter</a:t>
            </a:r>
            <a:r>
              <a:rPr lang="cs-CZ" dirty="0"/>
              <a:t>. </a:t>
            </a:r>
            <a:r>
              <a:rPr lang="cs-CZ" i="1" dirty="0"/>
              <a:t>Úvod do podnikového hospodářství</a:t>
            </a:r>
            <a:r>
              <a:rPr lang="cs-CZ" dirty="0"/>
              <a:t>. 2. </a:t>
            </a:r>
            <a:r>
              <a:rPr lang="cs-CZ" dirty="0" err="1"/>
              <a:t>přeprac</a:t>
            </a:r>
            <a:r>
              <a:rPr lang="cs-CZ" dirty="0"/>
              <a:t>. a dopl. vyd. Praha: C. H. Beck, 2007, </a:t>
            </a:r>
            <a:r>
              <a:rPr lang="cs-CZ" dirty="0" err="1"/>
              <a:t>xxix</a:t>
            </a:r>
            <a:r>
              <a:rPr lang="cs-CZ" dirty="0"/>
              <a:t>, 928 s. Beckovy ekonomické učebnice. ISBN 978-80-7179-897-2. </a:t>
            </a:r>
            <a:endParaRPr lang="cs-CZ" dirty="0" smtClean="0"/>
          </a:p>
          <a:p>
            <a:r>
              <a:rPr lang="cs-CZ" dirty="0"/>
              <a:t>SYNEK, Miloslav a Eva KISLINGEROVÁ. </a:t>
            </a:r>
            <a:r>
              <a:rPr lang="cs-CZ" i="1" dirty="0"/>
              <a:t>Podniková ekonomika</a:t>
            </a:r>
            <a:r>
              <a:rPr lang="cs-CZ" dirty="0"/>
              <a:t>. 5., </a:t>
            </a:r>
            <a:r>
              <a:rPr lang="cs-CZ" dirty="0" err="1"/>
              <a:t>přeprac</a:t>
            </a:r>
            <a:r>
              <a:rPr lang="cs-CZ" dirty="0"/>
              <a:t>. a dopl. vyd. Praha: C.H. Beck, 2010, </a:t>
            </a:r>
            <a:r>
              <a:rPr lang="cs-CZ" dirty="0" err="1"/>
              <a:t>xxv</a:t>
            </a:r>
            <a:r>
              <a:rPr lang="cs-CZ" dirty="0"/>
              <a:t>, 445 s. Beckovy ekonomické učebnice. ISBN 978-80-7400-336-3. </a:t>
            </a:r>
            <a:endParaRPr lang="cs-CZ" dirty="0" smtClean="0"/>
          </a:p>
          <a:p>
            <a:r>
              <a:rPr lang="cs-CZ" dirty="0"/>
              <a:t>KISLINGEROVÁ, Eva. </a:t>
            </a:r>
            <a:r>
              <a:rPr lang="cs-CZ" i="1" dirty="0"/>
              <a:t>Manažerské finance</a:t>
            </a:r>
            <a:r>
              <a:rPr lang="cs-CZ" dirty="0"/>
              <a:t>. 3. vyd. Praha: C. H. Beck, 2010, </a:t>
            </a:r>
            <a:r>
              <a:rPr lang="cs-CZ" dirty="0" err="1"/>
              <a:t>xxxviii</a:t>
            </a:r>
            <a:r>
              <a:rPr lang="cs-CZ" dirty="0"/>
              <a:t>, 811 s. Beckova edice ekonomie. ISBN 978-80-7400-194-9. </a:t>
            </a:r>
            <a:endParaRPr lang="cs-CZ" dirty="0" smtClean="0"/>
          </a:p>
          <a:p>
            <a:r>
              <a:rPr lang="cs-CZ" dirty="0" smtClean="0"/>
              <a:t>Obrázky buďto ve volné licenci nebo z http</a:t>
            </a:r>
            <a:r>
              <a:rPr lang="cs-CZ" dirty="0"/>
              <a:t>://fzp.ujep.cz/~vosatka/fzp_ujep/nauka-o-podniku/z-ceho-studovat.html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00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Ve výrobě dochází k opotřebení nebo spotřebě výrobních faktorů. Toto opotřebení nebo spotřeba je označováno jako náklady</a:t>
            </a:r>
            <a:r>
              <a:rPr lang="cs-CZ" altLang="cs-CZ" dirty="0" smtClean="0"/>
              <a:t>.</a:t>
            </a:r>
          </a:p>
          <a:p>
            <a:r>
              <a:rPr lang="cs-CZ" dirty="0"/>
              <a:t>Náklady (z hlediska finančního účetnictví) - peněžní částky, které podnik účelně vynaložil na získání výnosů, tj. použil je k provedení určitého výkonu</a:t>
            </a:r>
            <a:r>
              <a:rPr lang="cs-CZ" dirty="0" smtClean="0"/>
              <a:t>.)</a:t>
            </a:r>
          </a:p>
          <a:p>
            <a:r>
              <a:rPr lang="cs-CZ" dirty="0" smtClean="0"/>
              <a:t>Náklady představují spotřebu výrobních faktorů oceněnou penězi, která je vyvolána tvorbou podnikových výkonů.</a:t>
            </a:r>
            <a:endParaRPr 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33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vs.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Náklady </a:t>
            </a:r>
            <a:r>
              <a:rPr lang="cs-CZ" dirty="0"/>
              <a:t>(z hlediska finančního účetnictví) - peněžní částky, které podnik účelně vynaložil na získání výnosů, tj. použil je k provedení určitého výkonu. </a:t>
            </a:r>
          </a:p>
          <a:p>
            <a:r>
              <a:rPr lang="cs-CZ" b="1" dirty="0" smtClean="0"/>
              <a:t>Výdaje</a:t>
            </a:r>
            <a:r>
              <a:rPr lang="cs-CZ" dirty="0" smtClean="0"/>
              <a:t> </a:t>
            </a:r>
            <a:r>
              <a:rPr lang="cs-CZ" dirty="0"/>
              <a:t>– jakékoliv úbytky </a:t>
            </a:r>
            <a:r>
              <a:rPr lang="cs-CZ" dirty="0" smtClean="0"/>
              <a:t>peněžních prostředků </a:t>
            </a:r>
            <a:r>
              <a:rPr lang="cs-CZ" dirty="0"/>
              <a:t>bez ohledu na účel jejich použití.</a:t>
            </a:r>
          </a:p>
          <a:p>
            <a:pPr marL="114300" indent="0" algn="ctr">
              <a:buNone/>
            </a:pPr>
            <a:r>
              <a:rPr lang="cs-CZ" sz="3200" b="1" dirty="0"/>
              <a:t>Náklady ≠ Výdaje</a:t>
            </a:r>
          </a:p>
        </p:txBody>
      </p:sp>
    </p:spTree>
    <p:extLst>
      <p:ext uri="{BB962C8B-B14F-4D97-AF65-F5344CB8AC3E}">
        <p14:creationId xmlns:p14="http://schemas.microsoft.com/office/powerpoint/2010/main" val="166143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Výnosy vs. příjmy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Výnosy</a:t>
            </a:r>
            <a:r>
              <a:rPr lang="cs-CZ" dirty="0"/>
              <a:t> – peněžní částky, které podnik </a:t>
            </a:r>
            <a:r>
              <a:rPr lang="cs-CZ" dirty="0" smtClean="0"/>
              <a:t>získal z </a:t>
            </a:r>
            <a:r>
              <a:rPr lang="cs-CZ" dirty="0"/>
              <a:t>veškerých svých činností za určité </a:t>
            </a:r>
            <a:r>
              <a:rPr lang="cs-CZ" dirty="0" smtClean="0"/>
              <a:t>období bez </a:t>
            </a:r>
            <a:r>
              <a:rPr lang="cs-CZ" dirty="0"/>
              <a:t>ohledu na to, zda v tomto období došlo </a:t>
            </a:r>
            <a:r>
              <a:rPr lang="cs-CZ" dirty="0" smtClean="0"/>
              <a:t>k jejich </a:t>
            </a:r>
            <a:r>
              <a:rPr lang="cs-CZ" dirty="0"/>
              <a:t>inkasu. Peněžní ekvivalent </a:t>
            </a:r>
            <a:r>
              <a:rPr lang="cs-CZ" dirty="0" smtClean="0"/>
              <a:t>prodaných výkonů </a:t>
            </a:r>
            <a:r>
              <a:rPr lang="cs-CZ" dirty="0"/>
              <a:t>podniku.</a:t>
            </a:r>
          </a:p>
          <a:p>
            <a:r>
              <a:rPr lang="cs-CZ" b="1" dirty="0"/>
              <a:t>Příjmy</a:t>
            </a:r>
            <a:r>
              <a:rPr lang="cs-CZ" dirty="0"/>
              <a:t> – jakékoliv přírůstky peněžních </a:t>
            </a:r>
            <a:r>
              <a:rPr lang="cs-CZ" dirty="0" smtClean="0"/>
              <a:t>fondů (peněz </a:t>
            </a:r>
            <a:r>
              <a:rPr lang="cs-CZ" dirty="0"/>
              <a:t>v hotovosti i na bankovních účtech).</a:t>
            </a:r>
          </a:p>
          <a:p>
            <a:pPr marL="114300" indent="0" algn="ctr">
              <a:buNone/>
            </a:pPr>
            <a:r>
              <a:rPr lang="cs-CZ" sz="3200" b="1" dirty="0"/>
              <a:t>Výnosy ≠ Příjmy</a:t>
            </a:r>
          </a:p>
        </p:txBody>
      </p:sp>
    </p:spTree>
    <p:extLst>
      <p:ext uri="{BB962C8B-B14F-4D97-AF65-F5344CB8AC3E}">
        <p14:creationId xmlns:p14="http://schemas.microsoft.com/office/powerpoint/2010/main" val="337538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vztahu k výkonu - kalkulační</a:t>
            </a:r>
          </a:p>
          <a:p>
            <a:r>
              <a:rPr lang="cs-CZ" altLang="cs-CZ" dirty="0"/>
              <a:t>podle vztahu k objemu produkce - kapacitní</a:t>
            </a:r>
          </a:p>
          <a:p>
            <a:r>
              <a:rPr lang="cs-CZ" altLang="cs-CZ" dirty="0"/>
              <a:t>podle druhu nákladů - druhové</a:t>
            </a:r>
          </a:p>
          <a:p>
            <a:r>
              <a:rPr lang="cs-CZ" altLang="cs-CZ" dirty="0"/>
              <a:t>podle místa vzniku a odpovědnosti</a:t>
            </a:r>
          </a:p>
          <a:p>
            <a:r>
              <a:rPr lang="cs-CZ" altLang="cs-CZ" dirty="0"/>
              <a:t>podle hlediska času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5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Druhové 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Dle účetní osnovy třída 5 – Náklady</a:t>
            </a:r>
          </a:p>
          <a:p>
            <a:pPr lvl="1"/>
            <a:r>
              <a:rPr lang="cs-CZ" altLang="cs-CZ" sz="1800" dirty="0"/>
              <a:t>50 - Spotřebované nákupy</a:t>
            </a:r>
          </a:p>
          <a:p>
            <a:pPr lvl="1"/>
            <a:r>
              <a:rPr lang="cs-CZ" altLang="cs-CZ" sz="1800" dirty="0"/>
              <a:t>51 - Služby</a:t>
            </a:r>
          </a:p>
          <a:p>
            <a:pPr lvl="1"/>
            <a:r>
              <a:rPr lang="cs-CZ" altLang="cs-CZ" sz="1800" dirty="0"/>
              <a:t>52 - Osobní náklady</a:t>
            </a:r>
          </a:p>
          <a:p>
            <a:pPr lvl="1"/>
            <a:r>
              <a:rPr lang="cs-CZ" altLang="cs-CZ" sz="1800" dirty="0"/>
              <a:t>53 - Daně a poplatky</a:t>
            </a:r>
          </a:p>
          <a:p>
            <a:pPr lvl="1"/>
            <a:r>
              <a:rPr lang="cs-CZ" altLang="cs-CZ" sz="1800" dirty="0"/>
              <a:t>54 - Jiné provozní náklady</a:t>
            </a:r>
          </a:p>
          <a:p>
            <a:pPr lvl="1"/>
            <a:r>
              <a:rPr lang="cs-CZ" altLang="cs-CZ" sz="1800" dirty="0"/>
              <a:t>55 - Odpisy, rezervy a opravné položky provozních nákladů</a:t>
            </a:r>
          </a:p>
          <a:p>
            <a:pPr lvl="1"/>
            <a:r>
              <a:rPr lang="cs-CZ" altLang="cs-CZ" sz="1800" dirty="0"/>
              <a:t>56 - Finanční náklady</a:t>
            </a:r>
          </a:p>
          <a:p>
            <a:pPr lvl="1"/>
            <a:r>
              <a:rPr lang="cs-CZ" altLang="cs-CZ" sz="1800" dirty="0"/>
              <a:t>57 - Rezervy a opravné položky finančních nákladů</a:t>
            </a:r>
          </a:p>
          <a:p>
            <a:pPr lvl="1"/>
            <a:r>
              <a:rPr lang="cs-CZ" altLang="cs-CZ" sz="1800" dirty="0"/>
              <a:t>58 - Mimořádné náklady</a:t>
            </a:r>
          </a:p>
          <a:p>
            <a:pPr lvl="1"/>
            <a:r>
              <a:rPr lang="cs-CZ" altLang="cs-CZ" sz="1800" dirty="0"/>
              <a:t>59 - Daně z příjmů a převodové účty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2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dirty="0"/>
              <a:t>  + přímý materiál</a:t>
            </a:r>
            <a:br>
              <a:rPr lang="cs-CZ" dirty="0"/>
            </a:br>
            <a:r>
              <a:rPr lang="cs-CZ" dirty="0"/>
              <a:t>  + přímé mzdy</a:t>
            </a:r>
            <a:br>
              <a:rPr lang="cs-CZ" dirty="0"/>
            </a:br>
            <a:r>
              <a:rPr lang="cs-CZ" dirty="0"/>
              <a:t>  + ostatní přímé náklady</a:t>
            </a:r>
            <a:br>
              <a:rPr lang="cs-CZ" dirty="0"/>
            </a:br>
            <a:r>
              <a:rPr lang="cs-CZ" dirty="0"/>
              <a:t>  + výrobní (provozní) režie (např. odpisy strojů, energie, atp.)</a:t>
            </a:r>
            <a:br>
              <a:rPr lang="cs-CZ" dirty="0"/>
            </a:br>
            <a:r>
              <a:rPr lang="cs-CZ" dirty="0"/>
              <a:t>VLASTNÍ NÁKLADY VÝROBY</a:t>
            </a:r>
            <a:br>
              <a:rPr lang="cs-CZ" dirty="0"/>
            </a:br>
            <a:r>
              <a:rPr lang="cs-CZ" dirty="0"/>
              <a:t>  + správní režie (např. řízení podniku jako celku, odpisy správních budov)</a:t>
            </a:r>
            <a:br>
              <a:rPr lang="cs-CZ" dirty="0"/>
            </a:br>
            <a:r>
              <a:rPr lang="cs-CZ" dirty="0"/>
              <a:t>VLASTNÍ NÁKLADY VÝKONU</a:t>
            </a:r>
            <a:br>
              <a:rPr lang="cs-CZ" dirty="0"/>
            </a:br>
            <a:r>
              <a:rPr lang="cs-CZ" dirty="0"/>
              <a:t>  + odbytové náklady (např. skladování, propagace, expedice)</a:t>
            </a:r>
            <a:br>
              <a:rPr lang="cs-CZ" dirty="0"/>
            </a:br>
            <a:r>
              <a:rPr lang="cs-CZ" dirty="0"/>
              <a:t>ÚPLNÉ VLASTNÍ NÁKLADY VÝKONU</a:t>
            </a:r>
            <a:br>
              <a:rPr lang="cs-CZ" dirty="0"/>
            </a:br>
            <a:r>
              <a:rPr lang="cs-CZ" dirty="0"/>
              <a:t>  + zisk (ztráta)</a:t>
            </a:r>
            <a:br>
              <a:rPr lang="cs-CZ" dirty="0"/>
            </a:br>
            <a:r>
              <a:rPr lang="cs-CZ" dirty="0"/>
              <a:t>CENA VÝKONU</a:t>
            </a:r>
          </a:p>
        </p:txBody>
      </p:sp>
    </p:spTree>
    <p:extLst>
      <p:ext uri="{BB962C8B-B14F-4D97-AF65-F5344CB8AC3E}">
        <p14:creationId xmlns:p14="http://schemas.microsoft.com/office/powerpoint/2010/main" val="37041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38569"/>
              </p:ext>
            </p:extLst>
          </p:nvPr>
        </p:nvGraphicFramePr>
        <p:xfrm>
          <a:off x="361950" y="1772816"/>
          <a:ext cx="7715250" cy="4026336"/>
        </p:xfrm>
        <a:graphic>
          <a:graphicData uri="http://schemas.openxmlformats.org/drawingml/2006/table">
            <a:tbl>
              <a:tblPr/>
              <a:tblGrid>
                <a:gridCol w="771525"/>
                <a:gridCol w="771525"/>
                <a:gridCol w="771525"/>
                <a:gridCol w="771525"/>
                <a:gridCol w="771525"/>
                <a:gridCol w="771525"/>
                <a:gridCol w="771525"/>
                <a:gridCol w="771525"/>
                <a:gridCol w="771525"/>
                <a:gridCol w="771525"/>
              </a:tblGrid>
              <a:tr h="1554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Objem výroby     v kusech</a:t>
                      </a:r>
                    </a:p>
                  </a:txBody>
                  <a:tcPr marL="38100" marR="38100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Celkové náklady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Fixní náklady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Průměrné fixní náklady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Variabilní náklady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Průměrné variabilní náklady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Průměrné celkové náklady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Přírůstek objemu výroby     v kusech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Celkové přírůstkové náklady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Marginální náklady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</a:t>
                      </a:r>
                    </a:p>
                  </a:txBody>
                  <a:tcPr marL="38100" marR="38100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TFC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AFC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Q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TC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0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</a:p>
                  </a:txBody>
                  <a:tcPr marL="38100" marR="38100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340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140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7,8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74,7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20,9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18,9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8,7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1885</TotalTime>
  <Words>917</Words>
  <Application>Microsoft Office PowerPoint</Application>
  <PresentationFormat>Předvádění na obrazovce (4:3)</PresentationFormat>
  <Paragraphs>201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Sousedství</vt:lpstr>
      <vt:lpstr>Základy teorie nákladů </vt:lpstr>
      <vt:lpstr>Věda zabývající se náklady</vt:lpstr>
      <vt:lpstr>Náklad</vt:lpstr>
      <vt:lpstr>Náklady vs. výdaje</vt:lpstr>
      <vt:lpstr>Výnosy vs. příjmy</vt:lpstr>
      <vt:lpstr>Členění nákladů</vt:lpstr>
      <vt:lpstr>Druhové členění</vt:lpstr>
      <vt:lpstr>Kalkulační</vt:lpstr>
      <vt:lpstr>Prezentace aplikace PowerPoint</vt:lpstr>
      <vt:lpstr>Kapacitní členění</vt:lpstr>
      <vt:lpstr>Fixní vs. variabilní</vt:lpstr>
      <vt:lpstr>Vývoj variabilních nákladů</vt:lpstr>
      <vt:lpstr>Nákladová funkce</vt:lpstr>
      <vt:lpstr>Bod zvratu (BEP)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Použité materiály:</vt:lpstr>
    </vt:vector>
  </TitlesOfParts>
  <Company>VUT FSI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II</dc:title>
  <dc:creator>M</dc:creator>
  <cp:lastModifiedBy>Mikuš Petr</cp:lastModifiedBy>
  <cp:revision>126</cp:revision>
  <dcterms:created xsi:type="dcterms:W3CDTF">2006-04-13T14:53:58Z</dcterms:created>
  <dcterms:modified xsi:type="dcterms:W3CDTF">2015-03-16T12:01:42Z</dcterms:modified>
</cp:coreProperties>
</file>