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8" r:id="rId16"/>
    <p:sldId id="275" r:id="rId17"/>
    <p:sldId id="276" r:id="rId18"/>
    <p:sldId id="274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31. března 2015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aha.idnes.cz/lahudkarstvi-paukert-uzavrene-mysi-trus-f1e-/praha-zpravy.aspx?c=A150224_145953_praha-zpravy_ko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aha.idnes.cz/lahudkarstvi-paukert-uzavrene-mysi-trus-f1e-/praha-zpravy.aspx?c=A150224_145953_praha-zpravy_kol" TargetMode="External"/><Relationship Id="rId2" Type="http://schemas.openxmlformats.org/officeDocument/2006/relationships/hyperlink" Target="http://www.janpaukert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ea-nabytek.cz/?utm_source=topkontakt-partner&amp;utm_medium=topkontak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yznys.lidovky.cz/slavny-paukert-ma-stale-zavreno-resi-jak-oddelit-lahudky-od-mysi-px2-/firmy-trhy.aspx?c=A150324_161542_firmy-trhy_pav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pace-in.cz/lahudkarstvi-jan-paukert-je-v-upadk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pi.gov.cz/" TargetMode="External"/><Relationship Id="rId2" Type="http://schemas.openxmlformats.org/officeDocument/2006/relationships/hyperlink" Target="http://www.vitalia.cz/clanky/prehled-uzavrenych-restauraci/#ic=gallery-slide&amp;icc=back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travinynapranyri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6840760" cy="2232248"/>
          </a:xfrm>
        </p:spPr>
        <p:txBody>
          <a:bodyPr>
            <a:noAutofit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dirty="0" smtClean="0"/>
              <a:t>Víme, co jíme a  kam se chodíme najíst?</a:t>
            </a:r>
            <a:br>
              <a:rPr lang="cs-CZ" sz="3600" dirty="0" smtClean="0"/>
            </a:br>
            <a:r>
              <a:rPr lang="cs-CZ" sz="3600" dirty="0" smtClean="0"/>
              <a:t>A jak to souvisí s krizovou komunikací ?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RNDr. Daniela Šebestová, CSc.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KOMUNIKACE V KRIZI, ZEJMÉNA V PŘÍPADĚ TAK CITLIVÉ KOMODITY, JAKOU JSOU POTRAVINY,  MUSÍ BÝT </a:t>
            </a:r>
            <a:r>
              <a:rPr lang="cs-CZ" sz="4800" dirty="0" smtClean="0">
                <a:solidFill>
                  <a:srgbClr val="1E6846"/>
                </a:solidFill>
              </a:rPr>
              <a:t>PŘEDEVŠÍM OTEVŘENÁ A V ZÁJMU VEŘEJNOSTI</a:t>
            </a:r>
            <a:endParaRPr lang="cs-CZ" sz="4800" dirty="0">
              <a:solidFill>
                <a:srgbClr val="1E684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Od 1.1.2015 – SZPI kontroluje také provozovny veřejného stravování </a:t>
            </a:r>
            <a:r>
              <a:rPr lang="cs-CZ" dirty="0" smtClean="0"/>
              <a:t>(restaurace, bufety, bary, pohostinství,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>
              <a:buFontTx/>
              <a:buChar char="-"/>
            </a:pPr>
            <a:r>
              <a:rPr lang="cs-CZ" dirty="0" smtClean="0"/>
              <a:t>k dnešku musela uzavřít už celkem 53 takových provozoven </a:t>
            </a:r>
          </a:p>
          <a:p>
            <a:pPr>
              <a:buFontTx/>
              <a:buChar char="-"/>
            </a:pPr>
            <a:r>
              <a:rPr lang="cs-CZ" u="sng" dirty="0" smtClean="0"/>
              <a:t>Důvody</a:t>
            </a:r>
            <a:r>
              <a:rPr lang="cs-CZ" dirty="0" smtClean="0"/>
              <a:t>: špatné hygienické podmínky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kompetence SZPI – nové krize?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Případ č.5.:</a:t>
            </a:r>
          </a:p>
          <a:p>
            <a:pPr marL="0" indent="0">
              <a:buNone/>
            </a:pPr>
            <a:r>
              <a:rPr lang="cs-CZ" dirty="0" smtClean="0"/>
              <a:t>24.2.2015 – SZPI uzavřela </a:t>
            </a:r>
            <a:r>
              <a:rPr lang="cs-CZ" b="1" dirty="0" smtClean="0"/>
              <a:t>Lahůdkářství Jan </a:t>
            </a:r>
            <a:r>
              <a:rPr lang="cs-CZ" b="1" dirty="0"/>
              <a:t>P</a:t>
            </a:r>
            <a:r>
              <a:rPr lang="cs-CZ" b="1" dirty="0" smtClean="0"/>
              <a:t>aukert pro špatné hygienické podmínky </a:t>
            </a:r>
            <a:r>
              <a:rPr lang="cs-CZ" dirty="0" smtClean="0"/>
              <a:t>v zázemí (zejména výskyt hlodavců – myšího trusu, spod.)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Protokol inspektorky SZPI: 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„…Na </a:t>
            </a:r>
            <a:r>
              <a:rPr lang="cs-CZ" dirty="0"/>
              <a:t>podlahách a kuchyňských zařízeních, rovněž na izolacích bylo vidět, že jsou </a:t>
            </a:r>
            <a:r>
              <a:rPr lang="cs-CZ" dirty="0" err="1"/>
              <a:t>ožrané</a:t>
            </a:r>
            <a:r>
              <a:rPr lang="cs-CZ" dirty="0"/>
              <a:t> od myší. V zázemí, kde se připravovala jídla, byly celkově znečištěné podlahy dlouhodobě neodklízenou mastnotou a prachem, špinavé byly </a:t>
            </a:r>
            <a:r>
              <a:rPr lang="cs-CZ" dirty="0" smtClean="0"/>
              <a:t>i dřezy….“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http://praha.idnes.cz/lahudkarstvi-paukert-uzavrene-mysi-trus-f1e-/</a:t>
            </a:r>
            <a:r>
              <a:rPr lang="cs-CZ" dirty="0" smtClean="0">
                <a:hlinkClick r:id="rId2"/>
              </a:rPr>
              <a:t>praha-zpravy.aspx?c=A150224_145953_praha-zpravy_kol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6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Jak komunikovala firma? </a:t>
            </a:r>
          </a:p>
          <a:p>
            <a:pPr marL="514350" indent="-514350">
              <a:buAutoNum type="arabicPeriod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://www.janpaukert.cz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- …</a:t>
            </a:r>
            <a:r>
              <a:rPr lang="cs-CZ" b="1" dirty="0" smtClean="0"/>
              <a:t>z technických důvodů zavřeno…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2.   MFD 24.2.2015:…“…</a:t>
            </a:r>
            <a:r>
              <a:rPr lang="cs-CZ" dirty="0"/>
              <a:t>„Většina nedostatků byla zjištěna v zázemí, které Lahůdkářství Jan Paukert od 1. ledna 2015 nevyužívá. </a:t>
            </a:r>
            <a:r>
              <a:rPr lang="cs-CZ" dirty="0" smtClean="0"/>
              <a:t>…Samotné </a:t>
            </a:r>
            <a:r>
              <a:rPr lang="cs-CZ" dirty="0"/>
              <a:t>provozovny se týkají </a:t>
            </a:r>
            <a:r>
              <a:rPr lang="cs-CZ" b="1" dirty="0"/>
              <a:t>jen dílčí nedostatky, na jejich řešení intenzivně pracujeme</a:t>
            </a:r>
            <a:r>
              <a:rPr lang="cs-CZ" dirty="0"/>
              <a:t>,“ sdělil Milan </a:t>
            </a:r>
            <a:r>
              <a:rPr lang="cs-CZ" dirty="0" err="1"/>
              <a:t>Heidler</a:t>
            </a:r>
            <a:r>
              <a:rPr lang="cs-CZ" dirty="0"/>
              <a:t>, jednatel Lahůdkářství Jan Paukert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>
                <a:hlinkClick r:id="rId3"/>
              </a:rPr>
              <a:t>http://praha.idnes.cz/lahudkarstvi-paukert-uzavrene-mysi-trus-f1e-/praha-zpravy.aspx?c=A150224_145953_praha-zpravy_kol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Případ č.5.:</a:t>
            </a:r>
          </a:p>
          <a:p>
            <a:pPr marL="0" indent="0">
              <a:buNone/>
            </a:pPr>
            <a:r>
              <a:rPr lang="cs-CZ" dirty="0" smtClean="0"/>
              <a:t>LN 24.2.2015 – </a:t>
            </a:r>
            <a:r>
              <a:rPr lang="cs-CZ" b="1" dirty="0"/>
              <a:t>Lidovky.cz: Co může uzavření </a:t>
            </a:r>
            <a:r>
              <a:rPr lang="cs-CZ" b="1" dirty="0">
                <a:hlinkClick r:id="rId2"/>
              </a:rPr>
              <a:t>prodejny</a:t>
            </a:r>
            <a:r>
              <a:rPr lang="cs-CZ" b="1" dirty="0"/>
              <a:t> slavného prvorepublikového jména znamenat pro její pověst?</a:t>
            </a:r>
            <a:br>
              <a:rPr lang="cs-CZ" b="1" dirty="0"/>
            </a:br>
            <a:r>
              <a:rPr lang="cs-CZ" i="1" dirty="0" smtClean="0"/>
              <a:t>„…Věřím</a:t>
            </a:r>
            <a:r>
              <a:rPr lang="cs-CZ" i="1" dirty="0"/>
              <a:t>, že to nebude nic zásadního. S inspekcí jsme domluvení, že v řádu několika dnů přijde na další kontrolu, problematické věci odstraníme a lahůdkářství </a:t>
            </a:r>
            <a:r>
              <a:rPr lang="cs-CZ" i="1" dirty="0" smtClean="0"/>
              <a:t>znovu</a:t>
            </a:r>
            <a:r>
              <a:rPr lang="cs-CZ" dirty="0" smtClean="0"/>
              <a:t>…“, řekl jednatel firmy Milan </a:t>
            </a:r>
            <a:r>
              <a:rPr lang="cs-CZ" dirty="0" err="1" smtClean="0"/>
              <a:t>Heidler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3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Co se děje?</a:t>
            </a:r>
          </a:p>
          <a:p>
            <a:pPr marL="0" indent="0">
              <a:buNone/>
            </a:pPr>
            <a:r>
              <a:rPr lang="cs-CZ" dirty="0" smtClean="0"/>
              <a:t>Firma se snaží o bagatelizaci problému, zlehčuje situaci, v podstatě nekomunikuje</a:t>
            </a:r>
          </a:p>
          <a:p>
            <a:pPr marL="0" indent="0" algn="ctr">
              <a:buNone/>
            </a:pPr>
            <a:r>
              <a:rPr lang="cs-CZ" b="1" dirty="0" smtClean="0"/>
              <a:t>Důsledky?</a:t>
            </a:r>
          </a:p>
          <a:p>
            <a:pPr marL="0" indent="0">
              <a:buNone/>
            </a:pPr>
            <a:r>
              <a:rPr lang="cs-CZ" dirty="0" smtClean="0"/>
              <a:t>O to větší je zájem médií, která se o to víc snaží najít další informace (a také je našla!)</a:t>
            </a:r>
          </a:p>
          <a:p>
            <a:pPr marL="0" indent="0" algn="ctr">
              <a:buNone/>
            </a:pPr>
            <a:r>
              <a:rPr lang="cs-CZ" b="1" dirty="0" smtClean="0"/>
              <a:t>Dopad?</a:t>
            </a:r>
          </a:p>
          <a:p>
            <a:pPr marL="0" indent="0">
              <a:buNone/>
            </a:pPr>
            <a:r>
              <a:rPr lang="cs-CZ" dirty="0" smtClean="0"/>
              <a:t>Ztráta dobré pověsti, ztráta zákazníků, ekonomické dopady nebo jejich prohloubení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LN 25.3.2015 – </a:t>
            </a:r>
            <a:r>
              <a:rPr lang="cs-CZ" b="1" dirty="0"/>
              <a:t>Lidovky.cz</a:t>
            </a:r>
            <a:r>
              <a:rPr lang="cs-CZ" b="1" dirty="0" smtClean="0"/>
              <a:t>: </a:t>
            </a:r>
            <a:r>
              <a:rPr lang="cs-CZ" sz="3800" b="1" i="1" cap="all" dirty="0">
                <a:solidFill>
                  <a:srgbClr val="1E6846"/>
                </a:solidFill>
              </a:rPr>
              <a:t>Slavný Paukert má stále </a:t>
            </a:r>
            <a:r>
              <a:rPr lang="cs-CZ" sz="3800" b="1" i="1" cap="all" dirty="0" smtClean="0">
                <a:solidFill>
                  <a:srgbClr val="1E6846"/>
                </a:solidFill>
              </a:rPr>
              <a:t>zavřeno. Řeší</a:t>
            </a:r>
            <a:r>
              <a:rPr lang="cs-CZ" sz="3800" b="1" i="1" cap="all" dirty="0">
                <a:solidFill>
                  <a:srgbClr val="1E6846"/>
                </a:solidFill>
              </a:rPr>
              <a:t>, jak oddělit lahůdky od </a:t>
            </a:r>
            <a:r>
              <a:rPr lang="cs-CZ" sz="3800" b="1" i="1" cap="all" dirty="0" smtClean="0">
                <a:solidFill>
                  <a:srgbClr val="1E6846"/>
                </a:solidFill>
              </a:rPr>
              <a:t>myší</a:t>
            </a:r>
          </a:p>
          <a:p>
            <a:pPr marL="0" indent="0">
              <a:buNone/>
            </a:pPr>
            <a:endParaRPr lang="cs-CZ" i="1" dirty="0">
              <a:solidFill>
                <a:srgbClr val="1E6846"/>
              </a:solidFill>
            </a:endParaRPr>
          </a:p>
          <a:p>
            <a:pPr marL="0" indent="0">
              <a:buNone/>
            </a:pPr>
            <a:r>
              <a:rPr lang="cs-CZ" dirty="0" smtClean="0"/>
              <a:t>„…provozovatel se dohaduje o zásadnější </a:t>
            </a:r>
            <a:r>
              <a:rPr lang="cs-CZ" dirty="0"/>
              <a:t>rekonstrukci, která je nutná pro provoz a zamezení dalších hlodavčích nájezdů. I proto zatím nedokáže firma říct, kdy slavný podnik na Národní třídě znovu otevře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„</a:t>
            </a:r>
            <a:r>
              <a:rPr lang="cs-CZ" dirty="0"/>
              <a:t>Odhad zatím nemáme. Když to přeženu, nevíme, zda bude rekonstrukce stát padesát tisíc nebo pět milionů,“ </a:t>
            </a:r>
            <a:r>
              <a:rPr lang="cs-CZ" dirty="0" smtClean="0"/>
              <a:t> podotýká </a:t>
            </a:r>
            <a:r>
              <a:rPr lang="cs-CZ" dirty="0"/>
              <a:t>jednatel Milan </a:t>
            </a:r>
            <a:r>
              <a:rPr lang="cs-CZ" dirty="0" err="1"/>
              <a:t>Heidler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://byznys.lidovky.cz/slavny-paukert-ma-stale-zavreno-resi-jak-oddelit-lahudky-od-mysi-px2-/firmy-trhy.aspx?c=A150324_161542_firmy-trhy_pave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8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00808"/>
            <a:ext cx="7986464" cy="48139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Co média ještě zjistila:</a:t>
            </a:r>
          </a:p>
          <a:p>
            <a:pPr marL="0" indent="0">
              <a:buNone/>
            </a:pPr>
            <a:r>
              <a:rPr lang="cs-CZ" dirty="0" err="1" smtClean="0"/>
              <a:t>Space</a:t>
            </a:r>
            <a:r>
              <a:rPr lang="cs-CZ" dirty="0" smtClean="0"/>
              <a:t>-in: </a:t>
            </a:r>
            <a:r>
              <a:rPr lang="cs-CZ" b="1" dirty="0" smtClean="0"/>
              <a:t>Lahůdkářství </a:t>
            </a:r>
            <a:r>
              <a:rPr lang="cs-CZ" b="1" dirty="0"/>
              <a:t>Jan Paukert je v </a:t>
            </a:r>
            <a:r>
              <a:rPr lang="cs-CZ" b="1" dirty="0" smtClean="0"/>
              <a:t>úpadku</a:t>
            </a:r>
          </a:p>
          <a:p>
            <a:pPr marL="0" indent="0">
              <a:buNone/>
            </a:pPr>
            <a:r>
              <a:rPr lang="cs-CZ" sz="3000" i="1" dirty="0" smtClean="0"/>
              <a:t>….Insolvenční </a:t>
            </a:r>
            <a:r>
              <a:rPr lang="cs-CZ" sz="3000" i="1" dirty="0"/>
              <a:t>návrh podala firma vlastněná </a:t>
            </a:r>
            <a:r>
              <a:rPr lang="cs-CZ" sz="3000" i="1" dirty="0" err="1"/>
              <a:t>Natlandem</a:t>
            </a:r>
            <a:r>
              <a:rPr lang="cs-CZ" sz="3000" i="1" dirty="0"/>
              <a:t>. Tomu ale patří i </a:t>
            </a:r>
            <a:r>
              <a:rPr lang="cs-CZ" sz="3000" i="1" dirty="0" smtClean="0"/>
              <a:t>dlužník. </a:t>
            </a:r>
            <a:r>
              <a:rPr lang="cs-CZ" sz="3000" dirty="0" smtClean="0"/>
              <a:t>Známé </a:t>
            </a:r>
            <a:r>
              <a:rPr lang="cs-CZ" sz="3000" dirty="0"/>
              <a:t>pražské lahůdkářství Jan Paukert, jehož tradice (alespoň dle názvu) trvá už 99 let, je v úpadku. Insolvenční návrh podala společnost Prague City Golf patřící společnosti NG Holding,  která vznikla loni v květnu. Jejím jediným akcionářem je známá kyperská firma </a:t>
            </a:r>
            <a:r>
              <a:rPr lang="cs-CZ" sz="3000" dirty="0" err="1"/>
              <a:t>Natland</a:t>
            </a:r>
            <a:r>
              <a:rPr lang="cs-CZ" sz="3000" dirty="0"/>
              <a:t>, která v minulosti bývala spojována s kontroverzními lobbisty Romanem Janouškem a Tomášem </a:t>
            </a:r>
            <a:r>
              <a:rPr lang="cs-CZ" sz="3000" dirty="0" smtClean="0"/>
              <a:t>Hrdličkou….</a:t>
            </a:r>
          </a:p>
          <a:p>
            <a:pPr marL="0" indent="0">
              <a:buNone/>
            </a:pPr>
            <a:r>
              <a:rPr lang="cs-CZ" sz="3000" dirty="0">
                <a:hlinkClick r:id="rId2"/>
              </a:rPr>
              <a:t>http://space-in.cz/lahudkarstvi-jan-paukert-je-v-upadku</a:t>
            </a:r>
            <a:r>
              <a:rPr lang="cs-CZ" sz="3000" dirty="0" smtClean="0">
                <a:hlinkClick r:id="rId2"/>
              </a:rPr>
              <a:t>/</a:t>
            </a:r>
            <a:endParaRPr lang="cs-CZ" sz="3000" dirty="0" smtClean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0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Pro </a:t>
            </a:r>
            <a:r>
              <a:rPr lang="cs-CZ" b="1" dirty="0" err="1" smtClean="0"/>
              <a:t>info</a:t>
            </a:r>
            <a:r>
              <a:rPr lang="cs-CZ" b="1" dirty="0" smtClean="0"/>
              <a:t>:</a:t>
            </a:r>
          </a:p>
          <a:p>
            <a:pPr marL="0" indent="0" algn="ctr">
              <a:buNone/>
            </a:pPr>
            <a:r>
              <a:rPr lang="cs-CZ" b="1" dirty="0" smtClean="0"/>
              <a:t>přehled uzavřených restaurací, bufetů, bister, lahůdkářství, cukráren…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případ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2924944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 smtClean="0">
              <a:hlinkClick r:id="rId2"/>
            </a:endParaRPr>
          </a:p>
          <a:p>
            <a:endParaRPr lang="cs-CZ" sz="2800" dirty="0" smtClean="0">
              <a:hlinkClick r:id="rId2"/>
            </a:endParaRPr>
          </a:p>
          <a:p>
            <a:r>
              <a:rPr lang="cs-CZ" sz="2800" dirty="0" smtClean="0">
                <a:hlinkClick r:id="rId2"/>
              </a:rPr>
              <a:t>http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www.vitalia.cz/clanky/prehled-uzavrenych-restauraci</a:t>
            </a:r>
            <a:r>
              <a:rPr lang="cs-CZ" sz="2800" dirty="0">
                <a:hlinkClick r:id="rId2"/>
              </a:rPr>
              <a:t>/#</a:t>
            </a:r>
            <a:r>
              <a:rPr lang="cs-CZ" sz="2800" dirty="0" smtClean="0">
                <a:hlinkClick r:id="rId2"/>
              </a:rPr>
              <a:t>ic=gallery-slide&amp;icc=backlink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3"/>
              </a:rPr>
              <a:t>www.szpi.gov.cz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4"/>
              </a:rPr>
              <a:t>www.potravinynapranyri.cz</a:t>
            </a:r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2276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Kdo a co je SZPI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1E6846"/>
                </a:solidFill>
              </a:rPr>
              <a:t>Státní zemědělská a potravinářská inspekce 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E6846"/>
              </a:solidFill>
            </a:endParaRPr>
          </a:p>
          <a:p>
            <a:pPr>
              <a:buFontTx/>
              <a:buChar char="-"/>
            </a:pPr>
            <a:r>
              <a:rPr lang="cs-CZ" dirty="0" smtClean="0"/>
              <a:t>Kompetence</a:t>
            </a:r>
          </a:p>
          <a:p>
            <a:pPr>
              <a:buFontTx/>
              <a:buChar char="-"/>
            </a:pPr>
            <a:r>
              <a:rPr lang="cs-CZ" dirty="0" smtClean="0"/>
              <a:t>Postavení</a:t>
            </a:r>
          </a:p>
          <a:p>
            <a:pPr>
              <a:buFontTx/>
              <a:buChar char="-"/>
            </a:pPr>
            <a:r>
              <a:rPr lang="cs-CZ" dirty="0" smtClean="0"/>
              <a:t>Výkon kontroly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EXTERNÍ KOMUNIKACE SZPI: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-historie: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r.2000 (zákon č.106/99 Sb. -TM)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r.2002 (web SZPI)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r.2012 (web </a:t>
            </a:r>
            <a:r>
              <a:rPr lang="cs-CZ" sz="3600" b="1" dirty="0" err="1" smtClean="0">
                <a:solidFill>
                  <a:srgbClr val="1E6846"/>
                </a:solidFill>
              </a:rPr>
              <a:t>PnP</a:t>
            </a:r>
            <a:r>
              <a:rPr lang="cs-CZ" sz="3600" b="1" dirty="0" smtClean="0">
                <a:solidFill>
                  <a:srgbClr val="1E6846"/>
                </a:solidFill>
              </a:rPr>
              <a:t> + aplikace)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r.2014 (FB, </a:t>
            </a:r>
            <a:r>
              <a:rPr lang="cs-CZ" sz="3600" b="1" dirty="0" err="1" smtClean="0">
                <a:solidFill>
                  <a:srgbClr val="1E6846"/>
                </a:solidFill>
              </a:rPr>
              <a:t>tw</a:t>
            </a:r>
            <a:r>
              <a:rPr lang="cs-CZ" sz="3600" b="1" dirty="0" smtClean="0">
                <a:solidFill>
                  <a:srgbClr val="1E6846"/>
                </a:solidFill>
              </a:rPr>
              <a:t>)</a:t>
            </a:r>
          </a:p>
          <a:p>
            <a:pPr marL="0" indent="0">
              <a:buNone/>
            </a:pPr>
            <a:endParaRPr lang="cs-CZ" sz="3600" b="1" dirty="0" smtClean="0">
              <a:solidFill>
                <a:srgbClr val="1E684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Komunikace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POTRAVINOVÉ KRIZE 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E6846"/>
                </a:solidFill>
              </a:rPr>
              <a:t>(nikoli z nedostatku, ale ohrožení zdraví nebo </a:t>
            </a:r>
            <a:r>
              <a:rPr lang="cs-CZ" sz="3600" b="1" dirty="0" err="1" smtClean="0">
                <a:solidFill>
                  <a:srgbClr val="1E6846"/>
                </a:solidFill>
              </a:rPr>
              <a:t>ekon</a:t>
            </a:r>
            <a:r>
              <a:rPr lang="cs-CZ" sz="3600" b="1" dirty="0" smtClean="0">
                <a:solidFill>
                  <a:srgbClr val="1E6846"/>
                </a:solidFill>
              </a:rPr>
              <a:t>. </a:t>
            </a:r>
            <a:r>
              <a:rPr lang="cs-CZ" sz="3600" b="1" dirty="0">
                <a:solidFill>
                  <a:srgbClr val="1E6846"/>
                </a:solidFill>
              </a:rPr>
              <a:t>z</a:t>
            </a:r>
            <a:r>
              <a:rPr lang="cs-CZ" sz="3600" b="1" dirty="0" smtClean="0">
                <a:solidFill>
                  <a:srgbClr val="1E6846"/>
                </a:solidFill>
              </a:rPr>
              <a:t>ájmů spotřebitelů)</a:t>
            </a:r>
          </a:p>
          <a:p>
            <a:pPr marL="0" indent="0">
              <a:buNone/>
            </a:pPr>
            <a:endParaRPr lang="cs-CZ" sz="3600" b="1" dirty="0">
              <a:solidFill>
                <a:srgbClr val="1E6846"/>
              </a:solidFill>
            </a:endParaRPr>
          </a:p>
          <a:p>
            <a:pPr marL="514350" indent="-514350">
              <a:buAutoNum type="arabicPeriod"/>
            </a:pPr>
            <a:r>
              <a:rPr lang="cs-CZ" b="1" dirty="0" smtClean="0"/>
              <a:t>GLOBÁLNÍ (BSE, nepravé olivové oleje, falšování koňské maso…)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LOKÁLNÍ (</a:t>
            </a:r>
            <a:r>
              <a:rPr lang="cs-CZ" b="1" dirty="0" err="1" smtClean="0"/>
              <a:t>fenykl.čaj</a:t>
            </a:r>
            <a:r>
              <a:rPr lang="cs-CZ" b="1" dirty="0" smtClean="0"/>
              <a:t> s durmanem, ..)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6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b="1" dirty="0" smtClean="0"/>
              <a:t>Platí obecné principy krizové komunikace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rgbClr val="C00000"/>
                </a:solidFill>
              </a:rPr>
              <a:t>(nezatloukat</a:t>
            </a:r>
            <a:r>
              <a:rPr lang="cs-CZ" b="1" i="1" dirty="0">
                <a:solidFill>
                  <a:srgbClr val="C00000"/>
                </a:solidFill>
              </a:rPr>
              <a:t>!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nezatloukat</a:t>
            </a:r>
            <a:r>
              <a:rPr lang="cs-CZ" b="1" i="1" dirty="0">
                <a:solidFill>
                  <a:srgbClr val="C00000"/>
                </a:solidFill>
              </a:rPr>
              <a:t>!</a:t>
            </a:r>
            <a:r>
              <a:rPr lang="cs-CZ" b="1" i="1" dirty="0" smtClean="0">
                <a:solidFill>
                  <a:srgbClr val="C00000"/>
                </a:solidFill>
              </a:rPr>
              <a:t> nezatloukat!)</a:t>
            </a:r>
          </a:p>
          <a:p>
            <a:pPr marL="0" indent="0">
              <a:buNone/>
            </a:pPr>
            <a:r>
              <a:rPr lang="cs-CZ" b="1" i="1" dirty="0" err="1" smtClean="0"/>
              <a:t>A.Komunikace</a:t>
            </a:r>
            <a:r>
              <a:rPr lang="cs-CZ" b="1" i="1" dirty="0" smtClean="0"/>
              <a:t> z jednoho místa (GŘ, TM, …)</a:t>
            </a:r>
          </a:p>
          <a:p>
            <a:pPr marL="0" indent="0">
              <a:buNone/>
            </a:pPr>
            <a:r>
              <a:rPr lang="cs-CZ" b="1" i="1" dirty="0" err="1" smtClean="0"/>
              <a:t>B.Sdělovat</a:t>
            </a:r>
            <a:r>
              <a:rPr lang="cs-CZ" b="1" i="1" dirty="0" smtClean="0"/>
              <a:t> informace postupně (pozor na paniku!)</a:t>
            </a:r>
          </a:p>
          <a:p>
            <a:pPr marL="0" indent="0">
              <a:buNone/>
            </a:pPr>
            <a:r>
              <a:rPr lang="cs-CZ" b="1" i="1" dirty="0" err="1" smtClean="0"/>
              <a:t>C.Nikdy</a:t>
            </a:r>
            <a:r>
              <a:rPr lang="cs-CZ" b="1" i="1" dirty="0" smtClean="0"/>
              <a:t> nelhat (zakázané „no </a:t>
            </a:r>
            <a:r>
              <a:rPr lang="cs-CZ" b="1" i="1" dirty="0" err="1" smtClean="0"/>
              <a:t>commnet</a:t>
            </a:r>
            <a:r>
              <a:rPr lang="cs-CZ" b="1" i="1" dirty="0" smtClean="0"/>
              <a:t>“!)</a:t>
            </a:r>
          </a:p>
          <a:p>
            <a:pPr marL="0" indent="0">
              <a:buNone/>
            </a:pPr>
            <a:r>
              <a:rPr lang="cs-CZ" b="1" i="1" dirty="0" err="1" smtClean="0"/>
              <a:t>D.Přiznat</a:t>
            </a:r>
            <a:r>
              <a:rPr lang="cs-CZ" b="1" i="1" dirty="0" smtClean="0"/>
              <a:t> pochybení</a:t>
            </a:r>
          </a:p>
          <a:p>
            <a:pPr marL="0" indent="0">
              <a:buNone/>
            </a:pPr>
            <a:r>
              <a:rPr lang="cs-CZ" b="1" i="1" dirty="0" err="1" smtClean="0"/>
              <a:t>E.Projevit</a:t>
            </a:r>
            <a:r>
              <a:rPr lang="cs-CZ" b="1" i="1" dirty="0" smtClean="0"/>
              <a:t> účast (je-li to nutné)</a:t>
            </a:r>
          </a:p>
          <a:p>
            <a:pPr>
              <a:buFontTx/>
              <a:buChar char="-"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3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Nedodržení základních principů krizové komunikace, zejména zatajování faktů, může znamenat fatální chybu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Příklad 1: </a:t>
            </a:r>
          </a:p>
          <a:p>
            <a:pPr marL="0" indent="0">
              <a:buNone/>
            </a:pPr>
            <a:r>
              <a:rPr lang="cs-CZ" dirty="0" smtClean="0"/>
              <a:t>2008 - zatajování toho, že </a:t>
            </a:r>
            <a:r>
              <a:rPr lang="cs-CZ" b="1" dirty="0" smtClean="0"/>
              <a:t>v kojeneckém mléce je obsažen nebezpečný jedovatý melamin </a:t>
            </a:r>
            <a:r>
              <a:rPr lang="cs-CZ" dirty="0" smtClean="0"/>
              <a:t>způsobilo zasažení stovek tisíc dětí v Číně, 6 zemřelo</a:t>
            </a:r>
          </a:p>
          <a:p>
            <a:pPr marL="0" indent="0">
              <a:buNone/>
            </a:pPr>
            <a:r>
              <a:rPr lang="cs-CZ" u="sng" dirty="0" smtClean="0"/>
              <a:t>Důsledek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2 lidé odsouzení k trestu smrti, 3 k doživotí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Případ 2.: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2013 – v lednu propukl celoevropský skandál kdy se zjistilo, že se </a:t>
            </a:r>
            <a:r>
              <a:rPr lang="cs-CZ" b="1" dirty="0" smtClean="0"/>
              <a:t>levné koňské maso vydává za jiné dražšího maso</a:t>
            </a:r>
          </a:p>
          <a:p>
            <a:pPr marL="0" indent="0">
              <a:buNone/>
            </a:pPr>
            <a:r>
              <a:rPr lang="cs-CZ" u="sng" dirty="0" smtClean="0"/>
              <a:t>Důsledek</a:t>
            </a:r>
            <a:r>
              <a:rPr lang="cs-CZ" dirty="0" smtClean="0"/>
              <a:t>: „okrádání“ zákazníků, jejich uvádění v omyl</a:t>
            </a:r>
          </a:p>
          <a:p>
            <a:pPr marL="0" indent="0">
              <a:buNone/>
            </a:pPr>
            <a:r>
              <a:rPr lang="cs-CZ" u="sng" dirty="0" smtClean="0"/>
              <a:t>Dopad</a:t>
            </a:r>
            <a:r>
              <a:rPr lang="cs-CZ" dirty="0" smtClean="0"/>
              <a:t>: změna přístupu EK k potravinám jako takovým, stará Evropa s </a:t>
            </a:r>
            <a:r>
              <a:rPr lang="cs-CZ" i="1" dirty="0" smtClean="0"/>
              <a:t>úžasem zjistila</a:t>
            </a:r>
            <a:r>
              <a:rPr lang="cs-CZ" dirty="0" smtClean="0"/>
              <a:t>, že se potraviny mohou také falšovat, nový přístup, nový systém hlášení konkrétních případů DG SANTE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Případ 3.: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2012 – </a:t>
            </a:r>
            <a:r>
              <a:rPr lang="cs-CZ" b="1" dirty="0" smtClean="0"/>
              <a:t>skandál s polskou posypovou technickou solí v potravinách</a:t>
            </a:r>
            <a:r>
              <a:rPr lang="cs-CZ" dirty="0" smtClean="0"/>
              <a:t>, který rozpoutala polská média a který se zprvu týkal pouze ČR, přerostl ve skandál EU</a:t>
            </a:r>
          </a:p>
          <a:p>
            <a:pPr marL="0" indent="0">
              <a:buNone/>
            </a:pPr>
            <a:r>
              <a:rPr lang="cs-CZ" u="sng" dirty="0" smtClean="0"/>
              <a:t>Důsledky:</a:t>
            </a:r>
            <a:r>
              <a:rPr lang="cs-CZ" dirty="0" smtClean="0"/>
              <a:t> nikdy se nezjistili pachatelé, nikdo nebyl odsouzen, Poláci zametli problém pod koberec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7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Případ 4.: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2001 – SZPI zjistila, že </a:t>
            </a:r>
            <a:r>
              <a:rPr lang="cs-CZ" b="1" dirty="0" smtClean="0"/>
              <a:t>v dětském fenyklovém čaji je nebezpečný alkaloid durman</a:t>
            </a:r>
          </a:p>
          <a:p>
            <a:pPr marL="0" indent="0">
              <a:buNone/>
            </a:pPr>
            <a:r>
              <a:rPr lang="cs-CZ" u="sng" dirty="0" smtClean="0"/>
              <a:t>Důsledky</a:t>
            </a:r>
            <a:r>
              <a:rPr lang="cs-CZ" dirty="0" smtClean="0"/>
              <a:t>: TK + TZ, okamžité stažení výrobků, výrobce uznal pochybení, poskytl náhradu, nedošlo k žádné újmě na zdraví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782</Words>
  <Application>Microsoft Office PowerPoint</Application>
  <PresentationFormat>Předvádění na obrazovce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 Víme, co jíme a  kam se chodíme najíst? A jak to souvisí s krizovou komunikací ? </vt:lpstr>
      <vt:lpstr> Kdo a co je SZPI</vt:lpstr>
      <vt:lpstr> Komunikace SZPI</vt:lpstr>
      <vt:lpstr>Krizová komunikace SZPI</vt:lpstr>
      <vt:lpstr>Krizová komunikace SZPI</vt:lpstr>
      <vt:lpstr>Případy</vt:lpstr>
      <vt:lpstr>Případy</vt:lpstr>
      <vt:lpstr>Případy</vt:lpstr>
      <vt:lpstr>Případy</vt:lpstr>
      <vt:lpstr>shrnutí</vt:lpstr>
      <vt:lpstr>Nové kompetence SZPI – nové krize?</vt:lpstr>
      <vt:lpstr>Aktuální případ</vt:lpstr>
      <vt:lpstr>Aktuální případ</vt:lpstr>
      <vt:lpstr>Aktuální případ</vt:lpstr>
      <vt:lpstr>Aktuální případ</vt:lpstr>
      <vt:lpstr>Aktuální případ</vt:lpstr>
      <vt:lpstr>Aktuální případ</vt:lpstr>
      <vt:lpstr>Aktuální případ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Šebestová Daniela,RNDr.,CSc.</cp:lastModifiedBy>
  <cp:revision>37</cp:revision>
  <dcterms:created xsi:type="dcterms:W3CDTF">2014-04-22T07:27:12Z</dcterms:created>
  <dcterms:modified xsi:type="dcterms:W3CDTF">2015-03-31T08:37:23Z</dcterms:modified>
</cp:coreProperties>
</file>