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3" r:id="rId7"/>
    <p:sldId id="260"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54350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73977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11999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8F1A739-0B37-4465-B8F4-F6692C208213}" type="datetimeFigureOut">
              <a:rPr lang="cs-CZ" smtClean="0"/>
              <a:t>3.4.2015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917564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C8F1A739-0B37-4465-B8F4-F6692C208213}" type="datetimeFigureOut">
              <a:rPr lang="cs-CZ" smtClean="0"/>
              <a:t>3.4.2015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8484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8F1A739-0B37-4465-B8F4-F6692C208213}" type="datetimeFigureOut">
              <a:rPr lang="cs-CZ" smtClean="0"/>
              <a:t>3.4.2015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49636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8F1A739-0B37-4465-B8F4-F6692C208213}" type="datetimeFigureOut">
              <a:rPr lang="cs-CZ" smtClean="0"/>
              <a:t>3.4.2015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113851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8F1A739-0B37-4465-B8F4-F6692C208213}" type="datetimeFigureOut">
              <a:rPr lang="cs-CZ" smtClean="0"/>
              <a:t>3.4.2015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385870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8F1A739-0B37-4465-B8F4-F6692C208213}" type="datetimeFigureOut">
              <a:rPr lang="cs-CZ" smtClean="0"/>
              <a:t>3.4.2015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1476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3.4.2015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409146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C8F1A739-0B37-4465-B8F4-F6692C208213}" type="datetimeFigureOut">
              <a:rPr lang="cs-CZ" smtClean="0"/>
              <a:t>3.4.2015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48D81A-6C14-4128-803A-C061E9D6A0D6}" type="slidenum">
              <a:rPr lang="cs-CZ" smtClean="0"/>
              <a:t>‹#›</a:t>
            </a:fld>
            <a:endParaRPr lang="cs-CZ"/>
          </a:p>
        </p:txBody>
      </p:sp>
    </p:spTree>
    <p:extLst>
      <p:ext uri="{BB962C8B-B14F-4D97-AF65-F5344CB8AC3E}">
        <p14:creationId xmlns:p14="http://schemas.microsoft.com/office/powerpoint/2010/main" val="250591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1A739-0B37-4465-B8F4-F6692C208213}" type="datetimeFigureOut">
              <a:rPr lang="cs-CZ" smtClean="0"/>
              <a:t>3.4.2015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8D81A-6C14-4128-803A-C061E9D6A0D6}" type="slidenum">
              <a:rPr lang="cs-CZ" smtClean="0"/>
              <a:t>‹#›</a:t>
            </a:fld>
            <a:endParaRPr lang="cs-CZ"/>
          </a:p>
        </p:txBody>
      </p:sp>
    </p:spTree>
    <p:extLst>
      <p:ext uri="{BB962C8B-B14F-4D97-AF65-F5344CB8AC3E}">
        <p14:creationId xmlns:p14="http://schemas.microsoft.com/office/powerpoint/2010/main" val="218831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rtGihR-bm-U" TargetMode="External"/><Relationship Id="rId2" Type="http://schemas.openxmlformats.org/officeDocument/2006/relationships/hyperlink" Target="http://www.youtube.com/watch?v=VU8TUSnQ-v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Little´s</a:t>
            </a:r>
            <a:r>
              <a:rPr lang="cs-CZ" dirty="0" smtClean="0"/>
              <a:t> </a:t>
            </a:r>
            <a:r>
              <a:rPr lang="cs-CZ" dirty="0" err="1" smtClean="0"/>
              <a:t>law</a:t>
            </a:r>
            <a:r>
              <a:rPr lang="cs-CZ" dirty="0" smtClean="0"/>
              <a:t> </a:t>
            </a:r>
            <a:r>
              <a:rPr lang="cs-CZ" dirty="0" err="1" smtClean="0"/>
              <a:t>basics</a:t>
            </a:r>
            <a:endParaRPr lang="cs-CZ" dirty="0"/>
          </a:p>
        </p:txBody>
      </p:sp>
    </p:spTree>
    <p:extLst>
      <p:ext uri="{BB962C8B-B14F-4D97-AF65-F5344CB8AC3E}">
        <p14:creationId xmlns:p14="http://schemas.microsoft.com/office/powerpoint/2010/main" val="427658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lstStyle/>
          <a:p>
            <a:r>
              <a:rPr lang="cs-CZ" altLang="cs-CZ" smtClean="0"/>
              <a:t>Definition of basic parameters</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Throughput (Throughput rate,</a:t>
            </a:r>
            <a:r>
              <a:rPr lang="cs-CZ" sz="2400" b="1" dirty="0" smtClean="0"/>
              <a:t> </a:t>
            </a:r>
            <a:r>
              <a:rPr lang="en-US" sz="2400" b="1" dirty="0" smtClean="0"/>
              <a:t>T</a:t>
            </a:r>
            <a:r>
              <a:rPr lang="cs-CZ" sz="2400" b="1" dirty="0" smtClean="0"/>
              <a:t>H</a:t>
            </a:r>
            <a:r>
              <a:rPr lang="en-US" sz="2400" b="1" dirty="0" smtClean="0"/>
              <a:t>) </a:t>
            </a:r>
            <a:r>
              <a:rPr lang="en-US" sz="2400" dirty="0" smtClean="0"/>
              <a:t>: </a:t>
            </a:r>
            <a:r>
              <a:rPr lang="en-US" sz="1800" dirty="0" smtClean="0"/>
              <a:t>production per unit time that is sold (see TOC definition)</a:t>
            </a:r>
          </a:p>
          <a:p>
            <a:pPr fontAlgn="auto">
              <a:spcAft>
                <a:spcPts val="0"/>
              </a:spcAft>
              <a:buFont typeface="Arial" panose="020B0604020202020204" pitchFamily="34" charset="0"/>
              <a:buChar char="•"/>
              <a:defRPr/>
            </a:pPr>
            <a:r>
              <a:rPr lang="en-US" sz="1800" dirty="0" smtClean="0">
                <a:solidFill>
                  <a:srgbClr val="FF0000"/>
                </a:solidFill>
              </a:rPr>
              <a:t>If </a:t>
            </a:r>
            <a:r>
              <a:rPr lang="en-US" sz="1800" b="1" dirty="0" smtClean="0">
                <a:solidFill>
                  <a:srgbClr val="FF0000"/>
                </a:solidFill>
              </a:rPr>
              <a:t>T</a:t>
            </a:r>
            <a:r>
              <a:rPr lang="cs-CZ" sz="1800" b="1" dirty="0" smtClean="0">
                <a:solidFill>
                  <a:srgbClr val="FF0000"/>
                </a:solidFill>
              </a:rPr>
              <a:t>H</a:t>
            </a:r>
            <a:r>
              <a:rPr lang="en-US" sz="1800" dirty="0" smtClean="0">
                <a:solidFill>
                  <a:srgbClr val="FF0000"/>
                </a:solidFill>
              </a:rPr>
              <a:t> is measured </a:t>
            </a:r>
            <a:r>
              <a:rPr lang="en-US" sz="1800" dirty="0" err="1" smtClean="0">
                <a:solidFill>
                  <a:srgbClr val="FF0000"/>
                </a:solidFill>
              </a:rPr>
              <a:t>i</a:t>
            </a:r>
            <a:r>
              <a:rPr lang="cs-CZ" sz="1800" dirty="0" smtClean="0">
                <a:solidFill>
                  <a:srgbClr val="FF0000"/>
                </a:solidFill>
              </a:rPr>
              <a:t>n</a:t>
            </a:r>
            <a:r>
              <a:rPr lang="en-US" sz="1800" dirty="0" smtClean="0">
                <a:solidFill>
                  <a:srgbClr val="FF0000"/>
                </a:solidFill>
              </a:rPr>
              <a:t> cost dollars rather than in prices it is typically called :</a:t>
            </a:r>
            <a:r>
              <a:rPr lang="cs-CZ" sz="18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p>
          <a:p>
            <a:pPr marL="0" indent="0" fontAlgn="auto">
              <a:spcAft>
                <a:spcPts val="0"/>
              </a:spcAft>
              <a:buFont typeface="Arial" panose="020B0604020202020204" pitchFamily="34" charset="0"/>
              <a:buNone/>
              <a:defRPr/>
            </a:pPr>
            <a:r>
              <a:rPr lang="cs-CZ" sz="2000" dirty="0">
                <a:solidFill>
                  <a:srgbClr val="FF0000"/>
                </a:solidFill>
              </a:rPr>
              <a:t>	</a:t>
            </a:r>
            <a:r>
              <a:rPr lang="cs-CZ" sz="2000" dirty="0" smtClean="0">
                <a:solidFill>
                  <a:srgbClr val="FF0000"/>
                </a:solidFill>
              </a:rPr>
              <a:t>	 </a:t>
            </a:r>
            <a:r>
              <a:rPr lang="en-US" sz="2000" b="1" dirty="0" smtClean="0">
                <a:solidFill>
                  <a:srgbClr val="FF0000"/>
                </a:solidFill>
              </a:rPr>
              <a:t>Cost of good sold (COGS) </a:t>
            </a:r>
            <a:endParaRPr lang="cs-CZ" sz="2000" b="1" dirty="0" smtClean="0">
              <a:solidFill>
                <a:srgbClr val="FF0000"/>
              </a:solidFill>
            </a:endParaRPr>
          </a:p>
          <a:p>
            <a:pPr marL="0" indent="0" fontAlgn="auto">
              <a:spcAft>
                <a:spcPts val="0"/>
              </a:spcAft>
              <a:buFont typeface="Arial" panose="020B0604020202020204" pitchFamily="34" charset="0"/>
              <a:buNone/>
              <a:defRPr/>
            </a:pPr>
            <a:endParaRPr lang="en-US" sz="2000" b="1"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70C0"/>
                </a:solidFill>
              </a:rPr>
              <a:t>Upper limit </a:t>
            </a:r>
            <a:r>
              <a:rPr lang="en-US" sz="1800" dirty="0" smtClean="0">
                <a:solidFill>
                  <a:srgbClr val="0070C0"/>
                </a:solidFill>
              </a:rPr>
              <a:t>o</a:t>
            </a:r>
            <a:r>
              <a:rPr lang="cs-CZ" sz="1800" dirty="0" smtClean="0">
                <a:solidFill>
                  <a:srgbClr val="0070C0"/>
                </a:solidFill>
              </a:rPr>
              <a:t>f</a:t>
            </a:r>
            <a:r>
              <a:rPr lang="en-US" sz="1800" dirty="0" smtClean="0">
                <a:solidFill>
                  <a:srgbClr val="0070C0"/>
                </a:solidFill>
              </a:rPr>
              <a:t> T</a:t>
            </a:r>
            <a:r>
              <a:rPr lang="cs-CZ" sz="1800" dirty="0" smtClean="0">
                <a:solidFill>
                  <a:srgbClr val="0070C0"/>
                </a:solidFill>
              </a:rPr>
              <a:t>H</a:t>
            </a:r>
            <a:r>
              <a:rPr lang="en-US" sz="1800" dirty="0" smtClean="0">
                <a:solidFill>
                  <a:srgbClr val="0070C0"/>
                </a:solidFill>
              </a:rPr>
              <a:t> </a:t>
            </a:r>
            <a:r>
              <a:rPr lang="cs-CZ" sz="1800" dirty="0" smtClean="0">
                <a:solidFill>
                  <a:srgbClr val="0070C0"/>
                </a:solidFill>
              </a:rPr>
              <a:t>in</a:t>
            </a:r>
            <a:r>
              <a:rPr lang="en-US" sz="1800" dirty="0" smtClean="0">
                <a:solidFill>
                  <a:srgbClr val="0070C0"/>
                </a:solidFill>
              </a:rPr>
              <a:t> production process is capacity </a:t>
            </a:r>
            <a:endParaRPr lang="cs-CZ"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r>
              <a:rPr lang="en-US" sz="1800" dirty="0" smtClean="0">
                <a:solidFill>
                  <a:srgbClr val="0070C0"/>
                </a:solidFill>
              </a:rPr>
              <a:t>If you release more raw material above capacity of the line (machine</a:t>
            </a:r>
            <a:r>
              <a:rPr lang="en-US" sz="1800" dirty="0" smtClean="0">
                <a:solidFill>
                  <a:srgbClr val="0070C0"/>
                </a:solidFill>
              </a:rPr>
              <a:t>),</a:t>
            </a:r>
            <a:r>
              <a:rPr lang="cs-CZ" sz="1800" dirty="0" smtClean="0">
                <a:solidFill>
                  <a:srgbClr val="0070C0"/>
                </a:solidFill>
              </a:rPr>
              <a:t> </a:t>
            </a:r>
            <a:r>
              <a:rPr lang="en-US" sz="1800" dirty="0" smtClean="0">
                <a:solidFill>
                  <a:srgbClr val="0070C0"/>
                </a:solidFill>
              </a:rPr>
              <a:t> </a:t>
            </a:r>
            <a:r>
              <a:rPr lang="en-US" sz="1800" dirty="0" err="1" smtClean="0">
                <a:solidFill>
                  <a:srgbClr val="0070C0"/>
                </a:solidFill>
              </a:rPr>
              <a:t>syst</a:t>
            </a:r>
            <a:r>
              <a:rPr lang="cs-CZ" sz="1800" dirty="0" smtClean="0">
                <a:solidFill>
                  <a:srgbClr val="0070C0"/>
                </a:solidFill>
              </a:rPr>
              <a:t>e</a:t>
            </a:r>
            <a:r>
              <a:rPr lang="en-US" sz="1800" dirty="0" smtClean="0">
                <a:solidFill>
                  <a:srgbClr val="0070C0"/>
                </a:solidFill>
              </a:rPr>
              <a:t>m become unstable –</a:t>
            </a:r>
            <a:r>
              <a:rPr lang="cs-CZ" sz="1800" dirty="0" smtClean="0">
                <a:solidFill>
                  <a:srgbClr val="0070C0"/>
                </a:solidFill>
              </a:rPr>
              <a:t>&gt;</a:t>
            </a:r>
            <a:r>
              <a:rPr lang="en-US" sz="1800" dirty="0" smtClean="0">
                <a:solidFill>
                  <a:srgbClr val="0070C0"/>
                </a:solidFill>
              </a:rPr>
              <a:t> WIP goes up</a:t>
            </a:r>
            <a:r>
              <a:rPr lang="cs-CZ" sz="1800" dirty="0" smtClean="0">
                <a:solidFill>
                  <a:srgbClr val="0070C0"/>
                </a:solidFill>
              </a:rPr>
              <a:t> !! </a:t>
            </a:r>
            <a:endParaRPr lang="en-US" sz="1800" dirty="0" smtClean="0">
              <a:solidFill>
                <a:srgbClr val="0070C0"/>
              </a:solidFill>
            </a:endParaRPr>
          </a:p>
          <a:p>
            <a:pPr fontAlgn="auto">
              <a:spcAft>
                <a:spcPts val="0"/>
              </a:spcAft>
              <a:buFont typeface="Arial" panose="020B0604020202020204" pitchFamily="34" charset="0"/>
              <a:buChar char="•"/>
              <a:defRPr/>
            </a:pPr>
            <a:endParaRPr lang="cs-CZ"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spTree>
    <p:extLst>
      <p:ext uri="{BB962C8B-B14F-4D97-AF65-F5344CB8AC3E}">
        <p14:creationId xmlns:p14="http://schemas.microsoft.com/office/powerpoint/2010/main" val="3370290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lstStyle/>
          <a:p>
            <a:r>
              <a:rPr lang="en-US" altLang="cs-CZ" smtClean="0"/>
              <a:t>Definition of basic parameters</a:t>
            </a:r>
          </a:p>
        </p:txBody>
      </p:sp>
      <p:sp>
        <p:nvSpPr>
          <p:cNvPr id="3" name="Zástupný symbol pro obsah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2400" b="1" dirty="0" smtClean="0"/>
              <a:t>WIP (Work In Process) </a:t>
            </a:r>
            <a:r>
              <a:rPr lang="en-US" sz="2400" dirty="0" smtClean="0"/>
              <a:t>: inventory between start and end points of the product routing </a:t>
            </a:r>
          </a:p>
          <a:p>
            <a:pPr fontAlgn="auto">
              <a:spcAft>
                <a:spcPts val="0"/>
              </a:spcAft>
              <a:buFont typeface="Arial" panose="020B0604020202020204" pitchFamily="34" charset="0"/>
              <a:buChar char="•"/>
              <a:defRPr/>
            </a:pPr>
            <a:endParaRPr lang="en-US" sz="1800" dirty="0" smtClean="0"/>
          </a:p>
          <a:p>
            <a:pPr fontAlgn="auto">
              <a:spcAft>
                <a:spcPts val="0"/>
              </a:spcAft>
              <a:buFont typeface="Arial" panose="020B0604020202020204" pitchFamily="34" charset="0"/>
              <a:buChar char="•"/>
              <a:defRPr/>
            </a:pPr>
            <a:r>
              <a:rPr lang="en-US" sz="1800" b="1" dirty="0" smtClean="0">
                <a:solidFill>
                  <a:srgbClr val="FF0000"/>
                </a:solidFill>
              </a:rPr>
              <a:t>WIP</a:t>
            </a:r>
            <a:r>
              <a:rPr lang="en-US" sz="1800" dirty="0" smtClean="0">
                <a:solidFill>
                  <a:srgbClr val="FF0000"/>
                </a:solidFill>
              </a:rPr>
              <a:t> can be used as one parameter to calculate (measure) an </a:t>
            </a:r>
            <a:r>
              <a:rPr lang="en-US" sz="1800" b="1" dirty="0" smtClean="0">
                <a:solidFill>
                  <a:srgbClr val="00B050"/>
                </a:solidFill>
              </a:rPr>
              <a:t>efficiency </a:t>
            </a:r>
          </a:p>
          <a:p>
            <a:pPr fontAlgn="auto">
              <a:spcAft>
                <a:spcPts val="0"/>
              </a:spcAft>
              <a:buFont typeface="Arial" panose="020B0604020202020204" pitchFamily="34" charset="0"/>
              <a:buChar char="•"/>
              <a:defRPr/>
            </a:pPr>
            <a:endParaRPr lang="en-US" sz="1800" dirty="0" smtClean="0">
              <a:solidFill>
                <a:srgbClr val="FF0000"/>
              </a:solidFill>
            </a:endParaRPr>
          </a:p>
          <a:p>
            <a:pPr fontAlgn="auto">
              <a:spcAft>
                <a:spcPts val="0"/>
              </a:spcAft>
              <a:buFont typeface="Arial" panose="020B0604020202020204" pitchFamily="34" charset="0"/>
              <a:buChar char="•"/>
              <a:defRPr/>
            </a:pPr>
            <a:r>
              <a:rPr lang="en-US" sz="1800" b="1" dirty="0" smtClean="0">
                <a:solidFill>
                  <a:srgbClr val="00B050"/>
                </a:solidFill>
              </a:rPr>
              <a:t>Efficiency</a:t>
            </a:r>
            <a:r>
              <a:rPr lang="en-US" sz="1800" dirty="0" smtClean="0">
                <a:solidFill>
                  <a:srgbClr val="00B050"/>
                </a:solidFill>
              </a:rPr>
              <a:t> can be defined as </a:t>
            </a:r>
            <a:r>
              <a:rPr lang="en-US" sz="1800" b="1" dirty="0" smtClean="0">
                <a:solidFill>
                  <a:srgbClr val="00B050"/>
                </a:solidFill>
              </a:rPr>
              <a:t>Turnover </a:t>
            </a:r>
            <a:r>
              <a:rPr lang="cs-CZ" sz="1800" b="1" dirty="0" smtClean="0">
                <a:solidFill>
                  <a:srgbClr val="00B050"/>
                </a:solidFill>
              </a:rPr>
              <a:t>R</a:t>
            </a:r>
            <a:r>
              <a:rPr lang="en-US" sz="1800" b="1" dirty="0" err="1" smtClean="0">
                <a:solidFill>
                  <a:srgbClr val="00B050"/>
                </a:solidFill>
              </a:rPr>
              <a:t>atio</a:t>
            </a:r>
            <a:r>
              <a:rPr lang="en-US" sz="1800" b="1" dirty="0" smtClean="0">
                <a:solidFill>
                  <a:srgbClr val="00B050"/>
                </a:solidFill>
              </a:rPr>
              <a:t> </a:t>
            </a:r>
            <a:r>
              <a:rPr lang="en-US" sz="1800" dirty="0" smtClean="0">
                <a:solidFill>
                  <a:srgbClr val="00B050"/>
                </a:solidFill>
              </a:rPr>
              <a:t>= TH/FGI  for warehouses  or TH/(FGI+WIP) for production plants where </a:t>
            </a:r>
            <a:r>
              <a:rPr lang="en-US" sz="1800" b="1" dirty="0" smtClean="0">
                <a:solidFill>
                  <a:srgbClr val="00B050"/>
                </a:solidFill>
              </a:rPr>
              <a:t>FGI</a:t>
            </a:r>
            <a:r>
              <a:rPr lang="en-US" sz="1800" dirty="0" smtClean="0">
                <a:solidFill>
                  <a:srgbClr val="00B050"/>
                </a:solidFill>
              </a:rPr>
              <a:t>=Finished goods inventory </a:t>
            </a:r>
          </a:p>
          <a:p>
            <a:pPr fontAlgn="auto">
              <a:spcAft>
                <a:spcPts val="0"/>
              </a:spcAft>
              <a:buFont typeface="Arial" panose="020B0604020202020204" pitchFamily="34" charset="0"/>
              <a:buChar char="•"/>
              <a:defRPr/>
            </a:pPr>
            <a:endParaRPr lang="en-US" sz="1800" dirty="0" smtClean="0">
              <a:solidFill>
                <a:srgbClr val="00B050"/>
              </a:solidFill>
            </a:endParaRPr>
          </a:p>
          <a:p>
            <a:pPr fontAlgn="auto">
              <a:spcAft>
                <a:spcPts val="0"/>
              </a:spcAft>
              <a:buFont typeface="Arial" panose="020B0604020202020204" pitchFamily="34" charset="0"/>
              <a:buChar char="•"/>
              <a:defRPr/>
            </a:pPr>
            <a:r>
              <a:rPr lang="en-US" sz="1800" b="1" dirty="0" smtClean="0">
                <a:solidFill>
                  <a:srgbClr val="C00000"/>
                </a:solidFill>
              </a:rPr>
              <a:t>WIP</a:t>
            </a:r>
            <a:r>
              <a:rPr lang="en-US" sz="1800" dirty="0" smtClean="0">
                <a:solidFill>
                  <a:srgbClr val="C00000"/>
                </a:solidFill>
              </a:rPr>
              <a:t>  : inventory still in line</a:t>
            </a:r>
          </a:p>
          <a:p>
            <a:pPr fontAlgn="auto">
              <a:spcAft>
                <a:spcPts val="0"/>
              </a:spcAft>
              <a:buFont typeface="Arial" panose="020B0604020202020204" pitchFamily="34" charset="0"/>
              <a:buChar char="•"/>
              <a:defRPr/>
            </a:pPr>
            <a:endParaRPr lang="en-US" sz="1800" dirty="0" smtClean="0">
              <a:solidFill>
                <a:srgbClr val="C00000"/>
              </a:solidFill>
            </a:endParaRPr>
          </a:p>
          <a:p>
            <a:pPr fontAlgn="auto">
              <a:spcAft>
                <a:spcPts val="0"/>
              </a:spcAft>
              <a:buFont typeface="Arial" panose="020B0604020202020204" pitchFamily="34" charset="0"/>
              <a:buChar char="•"/>
              <a:defRPr/>
            </a:pPr>
            <a:r>
              <a:rPr lang="en-US" sz="1800" b="1" dirty="0" smtClean="0"/>
              <a:t>FGI</a:t>
            </a:r>
            <a:r>
              <a:rPr lang="en-US" sz="1800" dirty="0" smtClean="0"/>
              <a:t>   :  inventory waiting for dispatch (shipping)</a:t>
            </a:r>
          </a:p>
          <a:p>
            <a:pPr marL="0" indent="0" fontAlgn="auto">
              <a:spcAft>
                <a:spcPts val="0"/>
              </a:spcAft>
              <a:buFont typeface="Arial" panose="020B0604020202020204" pitchFamily="34" charset="0"/>
              <a:buNone/>
              <a:defRPr/>
            </a:pPr>
            <a:r>
              <a:rPr lang="en-US" sz="1800" dirty="0" smtClean="0">
                <a:solidFill>
                  <a:srgbClr val="FF0000"/>
                </a:solidFill>
              </a:rPr>
              <a:t>  </a:t>
            </a:r>
            <a:endParaRPr lang="en-US" sz="1800" dirty="0" smtClean="0">
              <a:solidFill>
                <a:srgbClr val="0070C0"/>
              </a:solidFill>
            </a:endParaRPr>
          </a:p>
          <a:p>
            <a:pPr fontAlgn="auto">
              <a:spcAft>
                <a:spcPts val="0"/>
              </a:spcAft>
              <a:buFont typeface="Arial" panose="020B0604020202020204" pitchFamily="34" charset="0"/>
              <a:buChar char="•"/>
              <a:defRPr/>
            </a:pPr>
            <a:endParaRPr lang="en-US" sz="1800" dirty="0" smtClean="0">
              <a:solidFill>
                <a:srgbClr val="0070C0"/>
              </a:solidFill>
            </a:endParaRPr>
          </a:p>
          <a:p>
            <a:pPr fontAlgn="auto">
              <a:spcAft>
                <a:spcPts val="0"/>
              </a:spcAft>
              <a:buFont typeface="Arial" panose="020B0604020202020204" pitchFamily="34" charset="0"/>
              <a:buChar char="•"/>
              <a:defRPr/>
            </a:pPr>
            <a:endParaRPr lang="cs-CZ" sz="2400" dirty="0"/>
          </a:p>
        </p:txBody>
      </p:sp>
      <p:pic>
        <p:nvPicPr>
          <p:cNvPr id="163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5963" y="4818063"/>
            <a:ext cx="28733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221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lstStyle/>
          <a:p>
            <a:r>
              <a:rPr lang="en-US" altLang="cs-CZ" smtClean="0"/>
              <a:t>Definition of basic parameters</a:t>
            </a:r>
          </a:p>
        </p:txBody>
      </p:sp>
      <p:sp>
        <p:nvSpPr>
          <p:cNvPr id="17410" name="Zástupný symbol pro obsah 2"/>
          <p:cNvSpPr>
            <a:spLocks noGrp="1"/>
          </p:cNvSpPr>
          <p:nvPr>
            <p:ph idx="1"/>
          </p:nvPr>
        </p:nvSpPr>
        <p:spPr/>
        <p:txBody>
          <a:bodyPr/>
          <a:lstStyle/>
          <a:p>
            <a:r>
              <a:rPr lang="en-US" altLang="cs-CZ" sz="2400" b="1" dirty="0" smtClean="0">
                <a:solidFill>
                  <a:srgbClr val="00B050"/>
                </a:solidFill>
              </a:rPr>
              <a:t>CT</a:t>
            </a:r>
            <a:r>
              <a:rPr lang="en-US" altLang="cs-CZ" sz="2400" b="1" dirty="0" smtClean="0"/>
              <a:t> </a:t>
            </a:r>
            <a:r>
              <a:rPr lang="en-US" altLang="cs-CZ" sz="2400" b="1" dirty="0" smtClean="0">
                <a:solidFill>
                  <a:srgbClr val="00B050"/>
                </a:solidFill>
              </a:rPr>
              <a:t>(Cycle </a:t>
            </a:r>
            <a:r>
              <a:rPr lang="en-US" altLang="cs-CZ" sz="2400" b="1" dirty="0" smtClean="0">
                <a:solidFill>
                  <a:srgbClr val="00B050"/>
                </a:solidFill>
              </a:rPr>
              <a:t>Time </a:t>
            </a:r>
            <a:r>
              <a:rPr lang="en-US" altLang="cs-CZ" sz="2400" b="1" dirty="0" smtClean="0">
                <a:solidFill>
                  <a:srgbClr val="00B050"/>
                </a:solidFill>
              </a:rPr>
              <a:t>or </a:t>
            </a:r>
            <a:r>
              <a:rPr lang="cs-CZ" altLang="cs-CZ" sz="2400" b="1" dirty="0" smtClean="0">
                <a:solidFill>
                  <a:srgbClr val="00B050"/>
                </a:solidFill>
              </a:rPr>
              <a:t>so </a:t>
            </a:r>
            <a:r>
              <a:rPr lang="cs-CZ" altLang="cs-CZ" sz="2400" b="1" dirty="0" err="1" smtClean="0">
                <a:solidFill>
                  <a:srgbClr val="00B050"/>
                </a:solidFill>
              </a:rPr>
              <a:t>called</a:t>
            </a:r>
            <a:r>
              <a:rPr lang="cs-CZ" altLang="cs-CZ" sz="2400" b="1" dirty="0" smtClean="0">
                <a:solidFill>
                  <a:srgbClr val="00B050"/>
                </a:solidFill>
              </a:rPr>
              <a:t> </a:t>
            </a:r>
            <a:r>
              <a:rPr lang="en-US" altLang="cs-CZ" sz="2400" b="1" dirty="0" smtClean="0">
                <a:solidFill>
                  <a:srgbClr val="00B050"/>
                </a:solidFill>
              </a:rPr>
              <a:t>Throughput </a:t>
            </a:r>
            <a:r>
              <a:rPr lang="cs-CZ" altLang="cs-CZ" sz="2400" b="1" dirty="0" err="1" smtClean="0">
                <a:solidFill>
                  <a:srgbClr val="00B050"/>
                </a:solidFill>
              </a:rPr>
              <a:t>Rate</a:t>
            </a:r>
            <a:r>
              <a:rPr lang="en-US" altLang="cs-CZ" sz="2400" b="1" dirty="0" smtClean="0">
                <a:solidFill>
                  <a:srgbClr val="00B050"/>
                </a:solidFill>
              </a:rPr>
              <a:t>) </a:t>
            </a:r>
            <a:r>
              <a:rPr lang="en-US" altLang="cs-CZ" sz="2400" dirty="0" smtClean="0"/>
              <a:t>: average time from release of the job of the beginning of the routing until it reaches an inventory point at the end of the routing  or time that part spends as a WIP. </a:t>
            </a:r>
          </a:p>
          <a:p>
            <a:endParaRPr lang="en-US" altLang="cs-CZ" sz="1800" dirty="0" smtClean="0"/>
          </a:p>
          <a:p>
            <a:r>
              <a:rPr lang="en-US" altLang="cs-CZ" sz="2400" b="1" dirty="0" smtClean="0">
                <a:solidFill>
                  <a:srgbClr val="0070C0"/>
                </a:solidFill>
              </a:rPr>
              <a:t>LT (Lead Time) </a:t>
            </a:r>
            <a:r>
              <a:rPr lang="en-US" altLang="cs-CZ" sz="1800" b="1" dirty="0" smtClean="0">
                <a:solidFill>
                  <a:srgbClr val="FF0000"/>
                </a:solidFill>
              </a:rPr>
              <a:t>: </a:t>
            </a:r>
            <a:r>
              <a:rPr lang="en-US" altLang="cs-CZ" sz="2400" dirty="0" smtClean="0"/>
              <a:t>managerial con</a:t>
            </a:r>
            <a:r>
              <a:rPr lang="cs-CZ" altLang="cs-CZ" sz="2400" dirty="0" smtClean="0"/>
              <a:t>st</a:t>
            </a:r>
            <a:r>
              <a:rPr lang="en-US" altLang="cs-CZ" sz="2400" dirty="0" smtClean="0"/>
              <a:t>ant use</a:t>
            </a:r>
            <a:r>
              <a:rPr lang="cs-CZ" altLang="cs-CZ" sz="2400" dirty="0" smtClean="0"/>
              <a:t>d</a:t>
            </a:r>
            <a:r>
              <a:rPr lang="en-US" altLang="cs-CZ" sz="2400" dirty="0" smtClean="0"/>
              <a:t> for planning of production  </a:t>
            </a:r>
          </a:p>
          <a:p>
            <a:endParaRPr lang="en-US" altLang="cs-CZ" sz="2400" dirty="0" smtClean="0"/>
          </a:p>
          <a:p>
            <a:r>
              <a:rPr lang="en-US" altLang="cs-CZ" sz="1800" b="1" dirty="0" smtClean="0">
                <a:solidFill>
                  <a:srgbClr val="C00000"/>
                </a:solidFill>
              </a:rPr>
              <a:t>Service Level  </a:t>
            </a:r>
            <a:r>
              <a:rPr lang="en-US" altLang="cs-CZ" sz="1800" b="1" dirty="0" smtClean="0">
                <a:solidFill>
                  <a:srgbClr val="00B050"/>
                </a:solidFill>
              </a:rPr>
              <a:t>(especially for MTO lines, where plant have to satisfy orders with specific due dates)  :</a:t>
            </a:r>
            <a:endParaRPr lang="en-US" altLang="cs-CZ" sz="1800" dirty="0" smtClean="0">
              <a:solidFill>
                <a:srgbClr val="0070C0"/>
              </a:solidFill>
            </a:endParaRPr>
          </a:p>
          <a:p>
            <a:endParaRPr lang="en-US" altLang="cs-CZ" sz="1800" dirty="0" smtClean="0">
              <a:solidFill>
                <a:srgbClr val="0070C0"/>
              </a:solidFill>
            </a:endParaRPr>
          </a:p>
          <a:p>
            <a:endParaRPr lang="cs-CZ" altLang="cs-CZ" sz="2400" dirty="0" smtClean="0"/>
          </a:p>
        </p:txBody>
      </p:sp>
      <p:sp>
        <p:nvSpPr>
          <p:cNvPr id="4" name="Obdélník 3"/>
          <p:cNvSpPr/>
          <p:nvPr/>
        </p:nvSpPr>
        <p:spPr>
          <a:xfrm>
            <a:off x="827584" y="5368426"/>
            <a:ext cx="7632848" cy="58477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Service level P{</a:t>
            </a:r>
            <a:r>
              <a:rPr lang="en-US" sz="3200" b="1" spc="50" dirty="0">
                <a:ln w="11430"/>
                <a:solidFill>
                  <a:srgbClr val="00B050"/>
                </a:solidFill>
                <a:effectLst>
                  <a:outerShdw blurRad="76200" dist="50800" dir="5400000" algn="tl" rotWithShape="0">
                    <a:srgbClr val="000000">
                      <a:alpha val="65000"/>
                    </a:srgbClr>
                  </a:outerShdw>
                </a:effectLst>
                <a:latin typeface="+mn-lt"/>
              </a:rPr>
              <a:t>Cycle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=&lt;</a:t>
            </a:r>
            <a:r>
              <a:rPr lang="en-US" sz="3200" b="1" spc="50" dirty="0">
                <a:ln w="11430"/>
                <a:solidFill>
                  <a:srgbClr val="0070C0"/>
                </a:solidFill>
                <a:effectLst>
                  <a:outerShdw blurRad="76200" dist="50800" dir="5400000" algn="tl" rotWithShape="0">
                    <a:srgbClr val="000000">
                      <a:alpha val="65000"/>
                    </a:srgbClr>
                  </a:outerShdw>
                </a:effectLst>
                <a:latin typeface="+mn-lt"/>
              </a:rPr>
              <a:t>Lead Time</a:t>
            </a: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a:t>
            </a:r>
            <a:endPar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674636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r>
              <a:rPr lang="en-US" altLang="cs-CZ" smtClean="0"/>
              <a:t>Definition of basic parameters</a:t>
            </a:r>
          </a:p>
        </p:txBody>
      </p:sp>
      <p:sp>
        <p:nvSpPr>
          <p:cNvPr id="18434" name="Zástupný symbol pro obsah 2"/>
          <p:cNvSpPr>
            <a:spLocks noGrp="1"/>
          </p:cNvSpPr>
          <p:nvPr>
            <p:ph idx="1"/>
          </p:nvPr>
        </p:nvSpPr>
        <p:spPr>
          <a:xfrm>
            <a:off x="611188" y="2011363"/>
            <a:ext cx="8229600" cy="4525962"/>
          </a:xfrm>
        </p:spPr>
        <p:txBody>
          <a:bodyPr/>
          <a:lstStyle/>
          <a:p>
            <a:r>
              <a:rPr lang="en-US" altLang="cs-CZ" sz="2000" dirty="0" smtClean="0"/>
              <a:t>Where  </a:t>
            </a:r>
          </a:p>
          <a:p>
            <a:pPr lvl="1"/>
            <a:r>
              <a:rPr lang="en-US" altLang="cs-CZ" sz="1600" b="1" dirty="0" smtClean="0">
                <a:solidFill>
                  <a:srgbClr val="0070C0"/>
                </a:solidFill>
              </a:rPr>
              <a:t>Arrival Rate </a:t>
            </a:r>
            <a:r>
              <a:rPr lang="cs-CZ" altLang="cs-CZ" sz="1600" b="1" dirty="0" smtClean="0">
                <a:solidFill>
                  <a:srgbClr val="0070C0"/>
                </a:solidFill>
              </a:rPr>
              <a:t>=</a:t>
            </a:r>
            <a:r>
              <a:rPr lang="en-US" altLang="cs-CZ" sz="1600" b="1" dirty="0" smtClean="0">
                <a:solidFill>
                  <a:srgbClr val="0070C0"/>
                </a:solidFill>
              </a:rPr>
              <a:t>r </a:t>
            </a:r>
            <a:r>
              <a:rPr lang="en-US" altLang="cs-CZ" sz="1600" dirty="0" smtClean="0"/>
              <a:t>= amount of parts arriving to workstation per time unit </a:t>
            </a:r>
          </a:p>
          <a:p>
            <a:pPr lvl="1"/>
            <a:r>
              <a:rPr lang="en-US" altLang="cs-CZ" sz="1600" b="1" dirty="0" smtClean="0">
                <a:solidFill>
                  <a:srgbClr val="00B050"/>
                </a:solidFill>
              </a:rPr>
              <a:t>Effective production time </a:t>
            </a:r>
            <a:r>
              <a:rPr lang="en-US" altLang="cs-CZ" sz="1600" dirty="0" smtClean="0"/>
              <a:t>is maximum average rate at which the workstation can process parts (considering effects of failures, setup</a:t>
            </a:r>
            <a:r>
              <a:rPr lang="cs-CZ" altLang="cs-CZ" sz="1600" dirty="0" smtClean="0"/>
              <a:t> </a:t>
            </a:r>
            <a:r>
              <a:rPr lang="cs-CZ" altLang="cs-CZ" sz="1600" dirty="0" err="1" smtClean="0"/>
              <a:t>times</a:t>
            </a:r>
            <a:r>
              <a:rPr lang="cs-CZ" altLang="cs-CZ" sz="1600" dirty="0" smtClean="0"/>
              <a:t> </a:t>
            </a:r>
            <a:r>
              <a:rPr lang="en-US" altLang="cs-CZ" sz="1600" dirty="0" smtClean="0"/>
              <a:t>and so on)  </a:t>
            </a:r>
            <a:endParaRPr lang="cs-CZ" altLang="cs-CZ" sz="1600" dirty="0" smtClean="0"/>
          </a:p>
          <a:p>
            <a:pPr lvl="1"/>
            <a:endParaRPr lang="cs-CZ" altLang="cs-CZ" sz="1600" dirty="0"/>
          </a:p>
          <a:p>
            <a:pPr lvl="1"/>
            <a:endParaRPr lang="en-US" altLang="cs-CZ" sz="1600" dirty="0" smtClean="0"/>
          </a:p>
          <a:p>
            <a:r>
              <a:rPr lang="en-US" altLang="cs-CZ" sz="2000" dirty="0" smtClean="0"/>
              <a:t>Bottleneck rate (see TOC) </a:t>
            </a:r>
          </a:p>
          <a:p>
            <a:pPr lvl="1"/>
            <a:r>
              <a:rPr lang="en-US" altLang="cs-CZ" sz="1600" b="1" dirty="0" err="1" smtClean="0"/>
              <a:t>r</a:t>
            </a:r>
            <a:r>
              <a:rPr lang="en-US" altLang="cs-CZ" sz="1600" dirty="0" err="1" smtClean="0"/>
              <a:t>b</a:t>
            </a:r>
            <a:r>
              <a:rPr lang="en-US" altLang="cs-CZ" sz="1600" dirty="0" smtClean="0"/>
              <a:t> = rate (parts per unit time or jobs per unit time) of workstation having the </a:t>
            </a:r>
            <a:r>
              <a:rPr lang="en-US" altLang="cs-CZ" sz="1600" b="1" dirty="0" smtClean="0">
                <a:solidFill>
                  <a:srgbClr val="0070C0"/>
                </a:solidFill>
              </a:rPr>
              <a:t>highest long term utilization   </a:t>
            </a:r>
            <a:endParaRPr lang="cs-CZ" altLang="cs-CZ" sz="1600" b="1" dirty="0" smtClean="0">
              <a:solidFill>
                <a:srgbClr val="0070C0"/>
              </a:solidFill>
            </a:endParaRPr>
          </a:p>
          <a:p>
            <a:pPr marL="0" indent="0">
              <a:buNone/>
            </a:pPr>
            <a:r>
              <a:rPr lang="cs-CZ" altLang="cs-CZ" sz="2000" dirty="0" smtClean="0"/>
              <a:t> </a:t>
            </a:r>
            <a:endParaRPr lang="en-US" altLang="cs-CZ" sz="2000" dirty="0" smtClean="0"/>
          </a:p>
        </p:txBody>
      </p:sp>
      <p:sp>
        <p:nvSpPr>
          <p:cNvPr id="4" name="Obdélník 3"/>
          <p:cNvSpPr/>
          <p:nvPr/>
        </p:nvSpPr>
        <p:spPr>
          <a:xfrm>
            <a:off x="611560" y="1556792"/>
            <a:ext cx="8280920" cy="46166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2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Utilization</a:t>
            </a:r>
            <a:r>
              <a:rPr lang="cs-C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U(x) = </a:t>
            </a:r>
            <a:r>
              <a:rPr lang="cs-CZ" sz="2400" b="1" spc="50" dirty="0" err="1">
                <a:ln w="11430"/>
                <a:solidFill>
                  <a:srgbClr val="0070C0"/>
                </a:solidFill>
                <a:effectLst>
                  <a:outerShdw blurRad="76200" dist="50800" dir="5400000" algn="tl" rotWithShape="0">
                    <a:srgbClr val="000000">
                      <a:alpha val="65000"/>
                    </a:srgbClr>
                  </a:outerShdw>
                </a:effectLst>
                <a:latin typeface="+mn-lt"/>
              </a:rPr>
              <a:t>Arrival</a:t>
            </a:r>
            <a:r>
              <a:rPr lang="cs-CZ" sz="2400" b="1" spc="50" dirty="0">
                <a:ln w="11430"/>
                <a:solidFill>
                  <a:srgbClr val="0070C0"/>
                </a:solidFill>
                <a:effectLst>
                  <a:outerShdw blurRad="76200" dist="50800" dir="5400000" algn="tl" rotWithShape="0">
                    <a:srgbClr val="000000">
                      <a:alpha val="65000"/>
                    </a:srgbClr>
                  </a:outerShdw>
                </a:effectLst>
                <a:latin typeface="+mn-lt"/>
              </a:rPr>
              <a:t> </a:t>
            </a:r>
            <a:r>
              <a:rPr lang="cs-CZ" sz="2400" b="1" spc="50" dirty="0" err="1">
                <a:ln w="11430"/>
                <a:solidFill>
                  <a:srgbClr val="0070C0"/>
                </a:solidFill>
                <a:effectLst>
                  <a:outerShdw blurRad="76200" dist="50800" dir="5400000" algn="tl" rotWithShape="0">
                    <a:srgbClr val="000000">
                      <a:alpha val="65000"/>
                    </a:srgbClr>
                  </a:outerShdw>
                </a:effectLst>
                <a:latin typeface="+mn-lt"/>
              </a:rPr>
              <a:t>rate</a:t>
            </a:r>
            <a:r>
              <a:rPr lang="cs-CZ" sz="2400" b="1" spc="50" dirty="0">
                <a:ln w="11430"/>
                <a:solidFill>
                  <a:srgbClr val="0070C0"/>
                </a:solidFill>
                <a:effectLst>
                  <a:outerShdw blurRad="76200" dist="50800" dir="5400000" algn="tl" rotWithShape="0">
                    <a:srgbClr val="000000">
                      <a:alpha val="65000"/>
                    </a:srgbClr>
                  </a:outerShdw>
                </a:effectLst>
                <a:latin typeface="+mn-lt"/>
              </a:rPr>
              <a:t> </a:t>
            </a:r>
            <a:r>
              <a:rPr lang="cs-CZ"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Effective</a:t>
            </a:r>
            <a:r>
              <a:rPr lang="cs-CZ" sz="2400" b="1" spc="50" dirty="0">
                <a:ln w="11430"/>
                <a:solidFill>
                  <a:srgbClr val="00B050"/>
                </a:soli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production</a:t>
            </a:r>
            <a:r>
              <a:rPr lang="cs-CZ" sz="2400" b="1" spc="50" dirty="0">
                <a:ln w="11430"/>
                <a:solidFill>
                  <a:srgbClr val="00B050"/>
                </a:solidFill>
                <a:effectLst>
                  <a:outerShdw blurRad="76200" dist="50800" dir="5400000" algn="tl" rotWithShape="0">
                    <a:srgbClr val="000000">
                      <a:alpha val="65000"/>
                    </a:srgbClr>
                  </a:outerShdw>
                </a:effectLst>
                <a:latin typeface="+mn-lt"/>
              </a:rPr>
              <a:t> </a:t>
            </a:r>
            <a:r>
              <a:rPr lang="cs-CZ" sz="2400" b="1" spc="50" dirty="0" err="1">
                <a:ln w="11430"/>
                <a:solidFill>
                  <a:srgbClr val="00B050"/>
                </a:solidFill>
                <a:effectLst>
                  <a:outerShdw blurRad="76200" dist="50800" dir="5400000" algn="tl" rotWithShape="0">
                    <a:srgbClr val="000000">
                      <a:alpha val="65000"/>
                    </a:srgbClr>
                  </a:outerShdw>
                </a:effectLst>
                <a:latin typeface="+mn-lt"/>
              </a:rPr>
              <a:t>rate</a:t>
            </a:r>
            <a:endParaRPr lang="en-US" sz="2400" b="1" spc="50" dirty="0">
              <a:ln w="11430"/>
              <a:solidFill>
                <a:srgbClr val="00B050"/>
              </a:soli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2945449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p:txBody>
          <a:bodyPr/>
          <a:lstStyle/>
          <a:p>
            <a:r>
              <a:rPr lang="en-US" altLang="cs-CZ" smtClean="0"/>
              <a:t>Definition of basic parameters</a:t>
            </a:r>
            <a:endParaRPr lang="cs-CZ" altLang="cs-CZ" smtClean="0"/>
          </a:p>
        </p:txBody>
      </p:sp>
      <p:sp>
        <p:nvSpPr>
          <p:cNvPr id="19458" name="Zástupný symbol pro obsah 2"/>
          <p:cNvSpPr>
            <a:spLocks noGrp="1"/>
          </p:cNvSpPr>
          <p:nvPr>
            <p:ph idx="1"/>
          </p:nvPr>
        </p:nvSpPr>
        <p:spPr>
          <a:xfrm>
            <a:off x="433388" y="1700213"/>
            <a:ext cx="8229600" cy="4752975"/>
          </a:xfrm>
        </p:spPr>
        <p:txBody>
          <a:bodyPr/>
          <a:lstStyle/>
          <a:p>
            <a:r>
              <a:rPr lang="cs-CZ" altLang="cs-CZ" sz="2000" b="1" smtClean="0"/>
              <a:t>T₀</a:t>
            </a:r>
            <a:r>
              <a:rPr lang="cs-CZ" altLang="cs-CZ" smtClean="0">
                <a:latin typeface="Cambria" pitchFamily="18" charset="0"/>
              </a:rPr>
              <a:t> </a:t>
            </a:r>
            <a:r>
              <a:rPr lang="cs-CZ" altLang="cs-CZ" sz="1600" smtClean="0"/>
              <a:t>=</a:t>
            </a:r>
            <a:r>
              <a:rPr lang="en-US" altLang="cs-CZ" sz="1600" smtClean="0"/>
              <a:t>Row process time of the line  is the sum of the long –term average process time of each workstation in the line (single job entering empty line from staring point to the ending one)</a:t>
            </a:r>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419475"/>
            <a:ext cx="1954213" cy="1512888"/>
          </a:xfrm>
          <a:prstGeom prst="rect">
            <a:avLst/>
          </a:prstGeom>
          <a:noFill/>
          <a:ln w="25400">
            <a:solidFill>
              <a:srgbClr val="0070C0"/>
            </a:solidFill>
            <a:miter lim="800000"/>
            <a:headEnd/>
            <a:tailEnd/>
          </a:ln>
          <a:extLst>
            <a:ext uri="{909E8E84-426E-40DD-AFC4-6F175D3DCCD1}">
              <a14:hiddenFill xmlns:a14="http://schemas.microsoft.com/office/drawing/2010/main">
                <a:solidFill>
                  <a:srgbClr val="FFFFFF"/>
                </a:solidFill>
              </a14:hiddenFill>
            </a:ext>
          </a:extLst>
        </p:spPr>
      </p:pic>
      <p:pic>
        <p:nvPicPr>
          <p:cNvPr id="1946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5225" y="3419475"/>
            <a:ext cx="155416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3663" y="3321050"/>
            <a:ext cx="1620837"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Šipka doprava 3"/>
          <p:cNvSpPr/>
          <p:nvPr/>
        </p:nvSpPr>
        <p:spPr>
          <a:xfrm>
            <a:off x="2843213" y="3860800"/>
            <a:ext cx="72072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 name="Šipka doprava 8"/>
          <p:cNvSpPr/>
          <p:nvPr/>
        </p:nvSpPr>
        <p:spPr>
          <a:xfrm>
            <a:off x="5651500" y="3860800"/>
            <a:ext cx="720725"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464" name="TextovéPole 4"/>
          <p:cNvSpPr txBox="1">
            <a:spLocks noChangeArrowheads="1"/>
          </p:cNvSpPr>
          <p:nvPr/>
        </p:nvSpPr>
        <p:spPr bwMode="auto">
          <a:xfrm>
            <a:off x="1165225" y="5229225"/>
            <a:ext cx="23987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7, 8, 9, 7, 6, 10</a:t>
            </a:r>
          </a:p>
          <a:p>
            <a:r>
              <a:rPr lang="cs-CZ" altLang="cs-CZ">
                <a:solidFill>
                  <a:srgbClr val="FF0000"/>
                </a:solidFill>
              </a:rPr>
              <a:t>          7,83</a:t>
            </a:r>
          </a:p>
        </p:txBody>
      </p:sp>
      <p:sp>
        <p:nvSpPr>
          <p:cNvPr id="19465" name="TextovéPole 10"/>
          <p:cNvSpPr txBox="1">
            <a:spLocks noChangeArrowheads="1"/>
          </p:cNvSpPr>
          <p:nvPr/>
        </p:nvSpPr>
        <p:spPr bwMode="auto">
          <a:xfrm>
            <a:off x="3417888" y="5229225"/>
            <a:ext cx="23987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5,3, 4, 5, 6, 8</a:t>
            </a:r>
          </a:p>
          <a:p>
            <a:r>
              <a:rPr lang="cs-CZ" altLang="cs-CZ"/>
              <a:t>        </a:t>
            </a:r>
            <a:r>
              <a:rPr lang="cs-CZ" altLang="cs-CZ" b="1">
                <a:solidFill>
                  <a:srgbClr val="FF0000"/>
                </a:solidFill>
              </a:rPr>
              <a:t>5,16</a:t>
            </a:r>
          </a:p>
        </p:txBody>
      </p:sp>
      <p:sp>
        <p:nvSpPr>
          <p:cNvPr id="19466" name="TextovéPole 11"/>
          <p:cNvSpPr txBox="1">
            <a:spLocks noChangeArrowheads="1"/>
          </p:cNvSpPr>
          <p:nvPr/>
        </p:nvSpPr>
        <p:spPr bwMode="auto">
          <a:xfrm>
            <a:off x="6300788" y="5183188"/>
            <a:ext cx="2397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9, 8, 4, 5, 5, 6</a:t>
            </a:r>
          </a:p>
          <a:p>
            <a:r>
              <a:rPr lang="cs-CZ" altLang="cs-CZ"/>
              <a:t>       </a:t>
            </a:r>
            <a:r>
              <a:rPr lang="cs-CZ" altLang="cs-CZ">
                <a:solidFill>
                  <a:srgbClr val="FF0000"/>
                </a:solidFill>
              </a:rPr>
              <a:t>    6,1</a:t>
            </a:r>
          </a:p>
        </p:txBody>
      </p:sp>
      <p:sp>
        <p:nvSpPr>
          <p:cNvPr id="6" name="Obdélník 5"/>
          <p:cNvSpPr/>
          <p:nvPr/>
        </p:nvSpPr>
        <p:spPr>
          <a:xfrm>
            <a:off x="1763688" y="5661248"/>
            <a:ext cx="5400600"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19,16=7,83+5,16+6,1</a:t>
            </a: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endPar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3575215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r>
              <a:rPr lang="en-US" altLang="cs-CZ" smtClean="0"/>
              <a:t>Definition of basic parameters</a:t>
            </a:r>
            <a:endParaRPr lang="cs-CZ" altLang="cs-CZ" smtClean="0"/>
          </a:p>
        </p:txBody>
      </p:sp>
      <p:sp>
        <p:nvSpPr>
          <p:cNvPr id="3" name="Zástupný symbol pro obsah 2"/>
          <p:cNvSpPr>
            <a:spLocks noGrp="1"/>
          </p:cNvSpPr>
          <p:nvPr>
            <p:ph idx="1"/>
          </p:nvPr>
        </p:nvSpPr>
        <p:spPr/>
        <p:txBody>
          <a:bodyPr>
            <a:normAutofit/>
          </a:bodyPr>
          <a:lstStyle/>
          <a:p>
            <a:r>
              <a:rPr lang="en-US" altLang="cs-CZ" sz="2400" b="1" smtClean="0"/>
              <a:t>Critical WI</a:t>
            </a:r>
            <a:r>
              <a:rPr lang="en-US" altLang="cs-CZ" sz="2400" smtClean="0"/>
              <a:t>P (W₀) of the line is the WIP level for which a line with given values of  </a:t>
            </a:r>
            <a:r>
              <a:rPr lang="en-US" altLang="cs-CZ" sz="2400" b="1" smtClean="0"/>
              <a:t>r</a:t>
            </a:r>
            <a:r>
              <a:rPr lang="en-US" altLang="cs-CZ" sz="1100" smtClean="0"/>
              <a:t>b</a:t>
            </a:r>
            <a:r>
              <a:rPr lang="en-US" altLang="cs-CZ" sz="2400" smtClean="0"/>
              <a:t> </a:t>
            </a:r>
            <a:r>
              <a:rPr lang="cs-CZ" altLang="cs-CZ" sz="2400" smtClean="0"/>
              <a:t> (</a:t>
            </a:r>
            <a:r>
              <a:rPr lang="en-US" altLang="cs-CZ" sz="2400" smtClean="0"/>
              <a:t>bottleneck rate</a:t>
            </a:r>
            <a:r>
              <a:rPr lang="cs-CZ" altLang="cs-CZ" sz="2400" smtClean="0"/>
              <a:t>) </a:t>
            </a:r>
            <a:r>
              <a:rPr lang="en-US" altLang="cs-CZ" sz="2400" smtClean="0"/>
              <a:t>and  T₀  achieves maximum throughput (</a:t>
            </a:r>
            <a:r>
              <a:rPr lang="en-US" altLang="cs-CZ" sz="2400" b="1" smtClean="0"/>
              <a:t> r</a:t>
            </a:r>
            <a:r>
              <a:rPr lang="en-US" altLang="cs-CZ" sz="1100" smtClean="0"/>
              <a:t>b</a:t>
            </a:r>
            <a:r>
              <a:rPr lang="en-US" altLang="cs-CZ" sz="2400" smtClean="0"/>
              <a:t>  ) with minimum cycle time (which is in this case T₀ )</a:t>
            </a:r>
          </a:p>
          <a:p>
            <a:endParaRPr lang="en-US" altLang="cs-CZ" sz="2400" smtClean="0"/>
          </a:p>
          <a:p>
            <a:endParaRPr lang="cs-CZ" altLang="cs-CZ" sz="2400" smtClean="0"/>
          </a:p>
          <a:p>
            <a:pPr>
              <a:buFont typeface="Arial" charset="0"/>
              <a:buNone/>
            </a:pPr>
            <a:r>
              <a:rPr lang="cs-CZ" altLang="cs-CZ" sz="2400" smtClean="0"/>
              <a:t> </a:t>
            </a:r>
          </a:p>
        </p:txBody>
      </p:sp>
      <p:sp>
        <p:nvSpPr>
          <p:cNvPr id="4" name="Obdélník 3"/>
          <p:cNvSpPr/>
          <p:nvPr/>
        </p:nvSpPr>
        <p:spPr>
          <a:xfrm>
            <a:off x="4401120" y="2967335"/>
            <a:ext cx="341760" cy="923330"/>
          </a:xfrm>
          <a:prstGeom prst="rect">
            <a:avLst/>
          </a:prstGeom>
          <a:noFill/>
        </p:spPr>
        <p:txBody>
          <a:bodyPr wrap="none">
            <a:spAutoFit/>
          </a:bodyPr>
          <a:lstStyle/>
          <a:p>
            <a:pPr algn="ctr" fontAlgn="auto">
              <a:spcBef>
                <a:spcPts val="0"/>
              </a:spcBef>
              <a:spcAft>
                <a:spcPts val="0"/>
              </a:spcAft>
              <a:defRPr/>
            </a:pPr>
            <a:r>
              <a:rPr lang="cs-CZ" sz="5400" dirty="0">
                <a:latin typeface="+mn-lt"/>
                <a:cs typeface="Calibri" panose="020F0502020204030204" pitchFamily="34" charset="0"/>
              </a:rPr>
              <a:t> </a:t>
            </a:r>
            <a:endParaRPr lang="cs-CZ"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mn-lt"/>
            </a:endParaRPr>
          </a:p>
        </p:txBody>
      </p:sp>
      <p:sp>
        <p:nvSpPr>
          <p:cNvPr id="5" name="Obdélník 4"/>
          <p:cNvSpPr/>
          <p:nvPr/>
        </p:nvSpPr>
        <p:spPr>
          <a:xfrm>
            <a:off x="3131840" y="3212976"/>
            <a:ext cx="2456122" cy="175432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r>
              <a:rPr lang="cs-CZ" sz="5400" dirty="0">
                <a:latin typeface="+mn-lt"/>
                <a:cs typeface="Calibri" panose="020F0502020204030204" pitchFamily="34" charset="0"/>
              </a:rPr>
              <a:t> </a:t>
            </a:r>
            <a:r>
              <a:rPr lang="cs-CZ" sz="3200" dirty="0">
                <a:solidFill>
                  <a:srgbClr val="0070C0"/>
                </a:solidFill>
                <a:latin typeface="+mn-lt"/>
                <a:cs typeface="Calibri" panose="020F0502020204030204" pitchFamily="34" charset="0"/>
              </a:rPr>
              <a:t>W</a:t>
            </a:r>
            <a:r>
              <a:rPr lang="cs-CZ" sz="3200" dirty="0">
                <a:solidFill>
                  <a:srgbClr val="0070C0"/>
                </a:solidFill>
                <a:latin typeface="+mn-lt"/>
                <a:cs typeface="Calibri" panose="020F0502020204030204" pitchFamily="34" charset="0"/>
              </a:rPr>
              <a:t>₀ = </a:t>
            </a:r>
            <a:r>
              <a:rPr lang="cs-CZ" sz="3600" dirty="0" err="1">
                <a:solidFill>
                  <a:srgbClr val="0070C0"/>
                </a:solidFill>
                <a:latin typeface="+mn-lt"/>
                <a:cs typeface="Calibri" panose="020F0502020204030204" pitchFamily="34" charset="0"/>
              </a:rPr>
              <a:t>r</a:t>
            </a:r>
            <a:r>
              <a:rPr lang="cs-CZ" sz="2000" dirty="0" err="1">
                <a:solidFill>
                  <a:srgbClr val="0070C0"/>
                </a:solidFill>
                <a:latin typeface="+mn-lt"/>
                <a:cs typeface="Calibri" panose="020F0502020204030204" pitchFamily="34" charset="0"/>
              </a:rPr>
              <a:t>b</a:t>
            </a:r>
            <a:r>
              <a:rPr lang="cs-CZ" sz="3200" dirty="0">
                <a:solidFill>
                  <a:srgbClr val="0070C0"/>
                </a:solidFill>
                <a:latin typeface="+mn-lt"/>
                <a:cs typeface="Calibri" panose="020F0502020204030204" pitchFamily="34" charset="0"/>
              </a:rPr>
              <a:t> </a:t>
            </a:r>
            <a:r>
              <a:rPr lang="cs-CZ" dirty="0" err="1">
                <a:solidFill>
                  <a:srgbClr val="0070C0"/>
                </a:solidFill>
                <a:latin typeface="+mn-lt"/>
                <a:cs typeface="Calibri" panose="020F0502020204030204" pitchFamily="34" charset="0"/>
              </a:rPr>
              <a:t>x</a:t>
            </a:r>
            <a:r>
              <a:rPr lang="cs-CZ" sz="3200" dirty="0" err="1">
                <a:solidFill>
                  <a:srgbClr val="0070C0"/>
                </a:solidFill>
                <a:latin typeface="+mn-lt"/>
                <a:cs typeface="Calibri" panose="020F0502020204030204" pitchFamily="34" charset="0"/>
              </a:rPr>
              <a:t>T</a:t>
            </a:r>
            <a:r>
              <a:rPr lang="cs-CZ" sz="3200" dirty="0">
                <a:solidFill>
                  <a:srgbClr val="0070C0"/>
                </a:solidFill>
                <a:latin typeface="+mn-lt"/>
                <a:cs typeface="Calibri" panose="020F0502020204030204" pitchFamily="34" charset="0"/>
              </a:rPr>
              <a:t>₀  </a:t>
            </a:r>
          </a:p>
          <a:p>
            <a:pPr algn="ctr" fontAlgn="auto">
              <a:spcBef>
                <a:spcPts val="0"/>
              </a:spcBef>
              <a:spcAft>
                <a:spcPts val="0"/>
              </a:spcAft>
              <a:defRPr/>
            </a:pPr>
            <a:r>
              <a:rPr lang="cs-CZ" sz="2800" dirty="0">
                <a:latin typeface="+mn-lt"/>
                <a:cs typeface="Calibri" panose="020F0502020204030204" pitchFamily="34" charset="0"/>
              </a:rPr>
              <a:t> </a:t>
            </a:r>
            <a:r>
              <a:rPr lang="cs-CZ" sz="5400" dirty="0">
                <a:latin typeface="+mn-lt"/>
                <a:cs typeface="Calibri" panose="020F0502020204030204" pitchFamily="34" charset="0"/>
              </a:rPr>
              <a:t> </a:t>
            </a: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  </a:t>
            </a:r>
            <a:endPar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280884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r>
              <a:rPr lang="en-US" altLang="cs-CZ" smtClean="0"/>
              <a:t>Use of defined parameters </a:t>
            </a:r>
          </a:p>
        </p:txBody>
      </p:sp>
      <p:sp>
        <p:nvSpPr>
          <p:cNvPr id="21506" name="Zástupný symbol pro obsah 2"/>
          <p:cNvSpPr>
            <a:spLocks noGrp="1"/>
          </p:cNvSpPr>
          <p:nvPr>
            <p:ph idx="1"/>
          </p:nvPr>
        </p:nvSpPr>
        <p:spPr/>
        <p:txBody>
          <a:bodyPr/>
          <a:lstStyle/>
          <a:p>
            <a:r>
              <a:rPr lang="en-US" altLang="cs-CZ" sz="1800" smtClean="0"/>
              <a:t>Simple production line that makes giant one-cent pieces</a:t>
            </a:r>
            <a:endParaRPr lang="cs-CZ" altLang="cs-CZ" sz="1800" smtClean="0"/>
          </a:p>
          <a:p>
            <a:r>
              <a:rPr lang="en-US" altLang="cs-CZ" sz="1800" smtClean="0"/>
              <a:t>It is as a model very with unrealistic  assumption  because  process times are deterministic</a:t>
            </a:r>
            <a:r>
              <a:rPr lang="cs-CZ" altLang="cs-CZ" sz="1800" smtClean="0"/>
              <a:t> </a:t>
            </a:r>
            <a:r>
              <a:rPr lang="en-US" altLang="cs-CZ" sz="1800" smtClean="0"/>
              <a:t>(no waiting times after every operation and no queue times before any other operation</a:t>
            </a:r>
            <a:r>
              <a:rPr lang="cs-CZ" altLang="cs-CZ" sz="1800" smtClean="0"/>
              <a:t>, </a:t>
            </a:r>
            <a:r>
              <a:rPr lang="en-US" altLang="cs-CZ" sz="1800" smtClean="0"/>
              <a:t>24 hours /day an unlimited market)</a:t>
            </a:r>
            <a:r>
              <a:rPr lang="cs-CZ" altLang="cs-CZ" sz="1800" smtClean="0">
                <a:sym typeface="Wingdings" pitchFamily="2" charset="2"/>
              </a:rPr>
              <a:t></a:t>
            </a:r>
            <a:r>
              <a:rPr lang="cs-CZ" altLang="cs-CZ" sz="1800" smtClean="0"/>
              <a:t> balanced line </a:t>
            </a:r>
          </a:p>
          <a:p>
            <a:r>
              <a:rPr lang="en-US" altLang="cs-CZ" sz="1800" smtClean="0"/>
              <a:t>Any machine can  be regarded as the bottleneck</a:t>
            </a:r>
            <a:r>
              <a:rPr lang="cs-CZ" altLang="cs-CZ" sz="1800" smtClean="0"/>
              <a:t> </a:t>
            </a:r>
            <a:r>
              <a:rPr lang="cs-CZ" altLang="cs-CZ" sz="1600" smtClean="0"/>
              <a:t>(one- half part per hour)</a:t>
            </a:r>
            <a:r>
              <a:rPr lang="cs-CZ" altLang="cs-CZ" sz="1800" smtClean="0"/>
              <a:t>   </a:t>
            </a:r>
            <a:endParaRPr lang="en-US" altLang="cs-CZ" sz="1800" smtClean="0"/>
          </a:p>
          <a:p>
            <a:endParaRPr lang="en-US" altLang="cs-CZ" sz="1800" smtClean="0"/>
          </a:p>
        </p:txBody>
      </p:sp>
      <p:sp>
        <p:nvSpPr>
          <p:cNvPr id="4" name="Obdélník 3"/>
          <p:cNvSpPr/>
          <p:nvPr/>
        </p:nvSpPr>
        <p:spPr>
          <a:xfrm>
            <a:off x="893763" y="3662363"/>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Head </a:t>
            </a:r>
            <a:r>
              <a:rPr lang="en-US" sz="1000" dirty="0">
                <a:solidFill>
                  <a:srgbClr val="FF0000"/>
                </a:solidFill>
              </a:rPr>
              <a:t>stamping</a:t>
            </a:r>
            <a:endParaRPr lang="en-US" sz="1000" dirty="0">
              <a:solidFill>
                <a:srgbClr val="FF0000"/>
              </a:solidFill>
            </a:endParaRPr>
          </a:p>
        </p:txBody>
      </p:sp>
      <p:sp>
        <p:nvSpPr>
          <p:cNvPr id="5" name="Obdélník 4"/>
          <p:cNvSpPr/>
          <p:nvPr/>
        </p:nvSpPr>
        <p:spPr>
          <a:xfrm>
            <a:off x="2189163" y="3662363"/>
            <a:ext cx="1009650"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endParaRPr lang="en-US" sz="1000" dirty="0">
              <a:solidFill>
                <a:srgbClr val="FF0000"/>
              </a:solidFill>
            </a:endParaRPr>
          </a:p>
        </p:txBody>
      </p:sp>
      <p:sp>
        <p:nvSpPr>
          <p:cNvPr id="6" name="Obdélník 5"/>
          <p:cNvSpPr/>
          <p:nvPr/>
        </p:nvSpPr>
        <p:spPr>
          <a:xfrm>
            <a:off x="3557588" y="3663950"/>
            <a:ext cx="1008062" cy="3603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Rimming</a:t>
            </a:r>
            <a:endParaRPr lang="en-US" sz="1000" dirty="0">
              <a:solidFill>
                <a:srgbClr val="FF0000"/>
              </a:solidFill>
            </a:endParaRPr>
          </a:p>
        </p:txBody>
      </p:sp>
      <p:sp>
        <p:nvSpPr>
          <p:cNvPr id="7" name="Obdélník 6"/>
          <p:cNvSpPr/>
          <p:nvPr/>
        </p:nvSpPr>
        <p:spPr>
          <a:xfrm>
            <a:off x="4926013" y="3663950"/>
            <a:ext cx="1008062" cy="3603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cxnSp>
        <p:nvCxnSpPr>
          <p:cNvPr id="9" name="Přímá spojnice se šipkou 8"/>
          <p:cNvCxnSpPr>
            <a:stCxn id="4" idx="3"/>
            <a:endCxn id="5" idx="1"/>
          </p:cNvCxnSpPr>
          <p:nvPr/>
        </p:nvCxnSpPr>
        <p:spPr>
          <a:xfrm>
            <a:off x="1901825" y="3841750"/>
            <a:ext cx="2873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a:endCxn id="6" idx="1"/>
          </p:cNvCxnSpPr>
          <p:nvPr/>
        </p:nvCxnSpPr>
        <p:spPr>
          <a:xfrm>
            <a:off x="3198813" y="3843338"/>
            <a:ext cx="3587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a:endCxn id="7" idx="1"/>
          </p:cNvCxnSpPr>
          <p:nvPr/>
        </p:nvCxnSpPr>
        <p:spPr>
          <a:xfrm>
            <a:off x="4565650" y="3841750"/>
            <a:ext cx="360363"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4" name="TextovéPole 13"/>
          <p:cNvSpPr txBox="1">
            <a:spLocks noChangeArrowheads="1"/>
          </p:cNvSpPr>
          <p:nvPr/>
        </p:nvSpPr>
        <p:spPr bwMode="auto">
          <a:xfrm>
            <a:off x="1158875" y="4089400"/>
            <a:ext cx="442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5" name="TextovéPole 14"/>
          <p:cNvSpPr txBox="1">
            <a:spLocks noChangeArrowheads="1"/>
          </p:cNvSpPr>
          <p:nvPr/>
        </p:nvSpPr>
        <p:spPr bwMode="auto">
          <a:xfrm>
            <a:off x="2362200" y="4108450"/>
            <a:ext cx="442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6" name="TextovéPole 15"/>
          <p:cNvSpPr txBox="1">
            <a:spLocks noChangeArrowheads="1"/>
          </p:cNvSpPr>
          <p:nvPr/>
        </p:nvSpPr>
        <p:spPr bwMode="auto">
          <a:xfrm>
            <a:off x="3797300" y="4127500"/>
            <a:ext cx="4429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1517" name="TextovéPole 16"/>
          <p:cNvSpPr txBox="1">
            <a:spLocks noChangeArrowheads="1"/>
          </p:cNvSpPr>
          <p:nvPr/>
        </p:nvSpPr>
        <p:spPr bwMode="auto">
          <a:xfrm>
            <a:off x="5099050" y="4127500"/>
            <a:ext cx="441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pic>
        <p:nvPicPr>
          <p:cNvPr id="215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9563" y="3129756"/>
            <a:ext cx="14255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Obdélník 17"/>
          <p:cNvSpPr>
            <a:spLocks noChangeArrowheads="1"/>
          </p:cNvSpPr>
          <p:nvPr/>
        </p:nvSpPr>
        <p:spPr bwMode="auto">
          <a:xfrm>
            <a:off x="207962" y="4413972"/>
            <a:ext cx="71786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itchFamily="34" charset="0"/>
              </a:defRPr>
            </a:lvl1pPr>
            <a:lvl2pPr>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lvl="1"/>
            <a:r>
              <a:rPr lang="en-US" altLang="cs-CZ" sz="1600" b="1" dirty="0" err="1">
                <a:solidFill>
                  <a:srgbClr val="0070C0"/>
                </a:solidFill>
              </a:rPr>
              <a:t>rb</a:t>
            </a:r>
            <a:r>
              <a:rPr lang="en-US" altLang="cs-CZ" sz="1600" dirty="0"/>
              <a:t> = </a:t>
            </a:r>
            <a:r>
              <a:rPr lang="cs-CZ" altLang="cs-CZ" sz="1600" dirty="0" err="1" smtClean="0"/>
              <a:t>bottleneck</a:t>
            </a:r>
            <a:r>
              <a:rPr lang="cs-CZ" altLang="cs-CZ" sz="1600" dirty="0" smtClean="0"/>
              <a:t> </a:t>
            </a:r>
            <a:r>
              <a:rPr lang="en-US" altLang="cs-CZ" sz="1200" dirty="0" smtClean="0"/>
              <a:t>rate </a:t>
            </a:r>
            <a:r>
              <a:rPr lang="en-US" altLang="cs-CZ" sz="1200" dirty="0"/>
              <a:t>(parts per unit time or jobs per unit time) of workstation having the </a:t>
            </a:r>
            <a:r>
              <a:rPr lang="en-US" altLang="cs-CZ" sz="1200" b="1" dirty="0">
                <a:solidFill>
                  <a:srgbClr val="0070C0"/>
                </a:solidFill>
              </a:rPr>
              <a:t>highest long term utilization   </a:t>
            </a:r>
            <a:r>
              <a:rPr lang="cs-CZ" altLang="cs-CZ" sz="1200" b="1" dirty="0">
                <a:solidFill>
                  <a:srgbClr val="0070C0"/>
                </a:solidFill>
              </a:rPr>
              <a:t>=0.5 penny per </a:t>
            </a:r>
            <a:r>
              <a:rPr lang="cs-CZ" altLang="cs-CZ" sz="1200" b="1" dirty="0" err="1" smtClean="0">
                <a:solidFill>
                  <a:srgbClr val="0070C0"/>
                </a:solidFill>
              </a:rPr>
              <a:t>hour</a:t>
            </a:r>
            <a:r>
              <a:rPr lang="cs-CZ" altLang="cs-CZ" sz="1200" b="1" dirty="0" smtClean="0">
                <a:solidFill>
                  <a:srgbClr val="0070C0"/>
                </a:solidFill>
              </a:rPr>
              <a:t>,  </a:t>
            </a:r>
            <a:r>
              <a:rPr lang="cs-CZ" altLang="cs-CZ" sz="1200" b="1" dirty="0" err="1">
                <a:solidFill>
                  <a:srgbClr val="0070C0"/>
                </a:solidFill>
              </a:rPr>
              <a:t>which</a:t>
            </a:r>
            <a:r>
              <a:rPr lang="cs-CZ" altLang="cs-CZ" sz="1200" b="1" dirty="0">
                <a:solidFill>
                  <a:srgbClr val="0070C0"/>
                </a:solidFill>
              </a:rPr>
              <a:t> </a:t>
            </a:r>
            <a:r>
              <a:rPr lang="cs-CZ" altLang="cs-CZ" sz="1200" b="1" dirty="0" err="1">
                <a:solidFill>
                  <a:srgbClr val="0070C0"/>
                </a:solidFill>
              </a:rPr>
              <a:t>means</a:t>
            </a:r>
            <a:r>
              <a:rPr lang="cs-CZ" altLang="cs-CZ" sz="1200" b="1" dirty="0">
                <a:solidFill>
                  <a:srgbClr val="0070C0"/>
                </a:solidFill>
              </a:rPr>
              <a:t> 24 </a:t>
            </a:r>
            <a:r>
              <a:rPr lang="cs-CZ" altLang="cs-CZ" sz="1200" b="1" dirty="0" err="1">
                <a:solidFill>
                  <a:srgbClr val="0070C0"/>
                </a:solidFill>
              </a:rPr>
              <a:t>hour</a:t>
            </a:r>
            <a:r>
              <a:rPr lang="cs-CZ" altLang="cs-CZ" sz="1200" b="1" dirty="0">
                <a:solidFill>
                  <a:srgbClr val="0070C0"/>
                </a:solidFill>
              </a:rPr>
              <a:t> x 0.5=12 </a:t>
            </a:r>
            <a:r>
              <a:rPr lang="cs-CZ" altLang="cs-CZ" sz="1200" b="1" dirty="0" err="1">
                <a:solidFill>
                  <a:srgbClr val="0070C0"/>
                </a:solidFill>
              </a:rPr>
              <a:t>pennies</a:t>
            </a:r>
            <a:r>
              <a:rPr lang="cs-CZ" altLang="cs-CZ" sz="1200" b="1" dirty="0">
                <a:solidFill>
                  <a:srgbClr val="0070C0"/>
                </a:solidFill>
              </a:rPr>
              <a:t> /</a:t>
            </a:r>
            <a:r>
              <a:rPr lang="cs-CZ" altLang="cs-CZ" sz="1200" b="1" dirty="0" err="1">
                <a:solidFill>
                  <a:srgbClr val="0070C0"/>
                </a:solidFill>
              </a:rPr>
              <a:t>day</a:t>
            </a:r>
            <a:endParaRPr lang="cs-CZ" altLang="cs-CZ" sz="1200" b="1" dirty="0">
              <a:solidFill>
                <a:srgbClr val="0070C0"/>
              </a:solidFill>
            </a:endParaRPr>
          </a:p>
        </p:txBody>
      </p:sp>
      <p:sp>
        <p:nvSpPr>
          <p:cNvPr id="21520" name="Obdélník 18"/>
          <p:cNvSpPr>
            <a:spLocks noChangeArrowheads="1"/>
          </p:cNvSpPr>
          <p:nvPr/>
        </p:nvSpPr>
        <p:spPr bwMode="auto">
          <a:xfrm>
            <a:off x="1000125" y="4943475"/>
            <a:ext cx="5948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2400" b="1" dirty="0"/>
              <a:t>T₀</a:t>
            </a:r>
            <a:r>
              <a:rPr lang="cs-CZ" altLang="cs-CZ" dirty="0">
                <a:latin typeface="Cambria" pitchFamily="18" charset="0"/>
              </a:rPr>
              <a:t> </a:t>
            </a:r>
            <a:r>
              <a:rPr lang="cs-CZ" altLang="cs-CZ" dirty="0"/>
              <a:t>=</a:t>
            </a:r>
            <a:r>
              <a:rPr lang="en-US" altLang="cs-CZ" sz="1200" dirty="0"/>
              <a:t>Row process time of the line  is the sum of the long –term average process time of each workstation in the line</a:t>
            </a:r>
            <a:r>
              <a:rPr lang="cs-CZ" altLang="cs-CZ" sz="1200" dirty="0"/>
              <a:t> = 8 </a:t>
            </a:r>
            <a:r>
              <a:rPr lang="cs-CZ" altLang="cs-CZ" sz="1200" dirty="0" err="1" smtClean="0"/>
              <a:t>hours</a:t>
            </a:r>
            <a:r>
              <a:rPr lang="cs-CZ" altLang="cs-CZ" sz="1200" dirty="0" smtClean="0"/>
              <a:t>=2+2+2+2=</a:t>
            </a:r>
            <a:r>
              <a:rPr lang="cs-CZ" altLang="cs-CZ" sz="1200" dirty="0" smtClean="0">
                <a:solidFill>
                  <a:srgbClr val="FF0000"/>
                </a:solidFill>
              </a:rPr>
              <a:t>8</a:t>
            </a:r>
            <a:endParaRPr lang="cs-CZ" altLang="cs-CZ" sz="1200" dirty="0">
              <a:solidFill>
                <a:srgbClr val="FF0000"/>
              </a:solidFill>
            </a:endParaRPr>
          </a:p>
        </p:txBody>
      </p:sp>
      <p:sp>
        <p:nvSpPr>
          <p:cNvPr id="21521" name="Obdélník 19"/>
          <p:cNvSpPr>
            <a:spLocks noChangeArrowheads="1"/>
          </p:cNvSpPr>
          <p:nvPr/>
        </p:nvSpPr>
        <p:spPr bwMode="auto">
          <a:xfrm>
            <a:off x="998538" y="5824538"/>
            <a:ext cx="6237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dirty="0"/>
              <a:t>Critical </a:t>
            </a:r>
            <a:r>
              <a:rPr lang="en-US" altLang="cs-CZ" sz="1200" b="1" dirty="0"/>
              <a:t>WIP (W₀)</a:t>
            </a:r>
            <a:r>
              <a:rPr lang="en-US" altLang="cs-CZ" sz="1200" dirty="0"/>
              <a:t> of the line is the WIP level for which a line with given values of  </a:t>
            </a:r>
            <a:r>
              <a:rPr lang="en-US" altLang="cs-CZ" sz="1200" b="1" dirty="0" err="1"/>
              <a:t>rb</a:t>
            </a:r>
            <a:r>
              <a:rPr lang="en-US" altLang="cs-CZ" sz="1200" dirty="0"/>
              <a:t> and  </a:t>
            </a:r>
            <a:r>
              <a:rPr lang="en-US" altLang="cs-CZ" sz="1200" b="1" dirty="0"/>
              <a:t>T₀  </a:t>
            </a:r>
            <a:r>
              <a:rPr lang="en-US" altLang="cs-CZ" sz="1200" dirty="0"/>
              <a:t>achieves maximum throughput ( </a:t>
            </a:r>
            <a:r>
              <a:rPr lang="en-US" altLang="cs-CZ" sz="1200" dirty="0" err="1"/>
              <a:t>rb</a:t>
            </a:r>
            <a:r>
              <a:rPr lang="en-US" altLang="cs-CZ" sz="1200" dirty="0"/>
              <a:t>  ) with minimum cycle time (which is in this case T</a:t>
            </a:r>
            <a:r>
              <a:rPr lang="en-US" altLang="cs-CZ" sz="1200" b="1" dirty="0"/>
              <a:t>₀ </a:t>
            </a:r>
            <a:r>
              <a:rPr lang="en-US" altLang="cs-CZ" sz="1200" dirty="0"/>
              <a:t>)</a:t>
            </a:r>
            <a:r>
              <a:rPr lang="cs-CZ" altLang="cs-CZ" sz="1200" dirty="0"/>
              <a:t> =</a:t>
            </a:r>
            <a:r>
              <a:rPr lang="en-US" altLang="cs-CZ" sz="1200" b="1" dirty="0"/>
              <a:t> </a:t>
            </a:r>
            <a:r>
              <a:rPr lang="en-US" altLang="cs-CZ" sz="1200" b="1" dirty="0" err="1"/>
              <a:t>rb</a:t>
            </a:r>
            <a:r>
              <a:rPr lang="cs-CZ" altLang="cs-CZ" sz="1200" b="1" dirty="0"/>
              <a:t> x </a:t>
            </a:r>
            <a:r>
              <a:rPr lang="en-US" altLang="cs-CZ" sz="1200" b="1" dirty="0"/>
              <a:t>T₀</a:t>
            </a:r>
            <a:r>
              <a:rPr lang="cs-CZ" altLang="cs-CZ" sz="1200" b="1" dirty="0"/>
              <a:t> = </a:t>
            </a:r>
            <a:r>
              <a:rPr lang="cs-CZ" altLang="cs-CZ" sz="1200" b="1" dirty="0">
                <a:solidFill>
                  <a:srgbClr val="0070C0"/>
                </a:solidFill>
              </a:rPr>
              <a:t>0.5</a:t>
            </a:r>
            <a:r>
              <a:rPr lang="cs-CZ" altLang="cs-CZ" sz="1200" b="1" dirty="0"/>
              <a:t> x </a:t>
            </a:r>
            <a:r>
              <a:rPr lang="cs-CZ" altLang="cs-CZ" sz="1200" b="1" dirty="0">
                <a:solidFill>
                  <a:srgbClr val="FF0000"/>
                </a:solidFill>
              </a:rPr>
              <a:t>8</a:t>
            </a:r>
            <a:r>
              <a:rPr lang="cs-CZ" altLang="cs-CZ" sz="1200" b="1" dirty="0"/>
              <a:t> = 4 </a:t>
            </a:r>
            <a:r>
              <a:rPr lang="cs-CZ" altLang="cs-CZ" sz="1200" b="1" dirty="0" err="1"/>
              <a:t>pennies</a:t>
            </a:r>
            <a:r>
              <a:rPr lang="cs-CZ" altLang="cs-CZ" sz="1200" b="1" dirty="0"/>
              <a:t> </a:t>
            </a:r>
            <a:endParaRPr lang="en-US" altLang="cs-CZ" sz="1200" dirty="0"/>
          </a:p>
        </p:txBody>
      </p:sp>
    </p:spTree>
    <p:extLst>
      <p:ext uri="{BB962C8B-B14F-4D97-AF65-F5344CB8AC3E}">
        <p14:creationId xmlns:p14="http://schemas.microsoft.com/office/powerpoint/2010/main" val="1844292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r>
              <a:rPr lang="en-US" altLang="cs-CZ" smtClean="0"/>
              <a:t>Use of defined parameters </a:t>
            </a:r>
            <a:endParaRPr lang="cs-CZ" altLang="cs-CZ" smtClean="0"/>
          </a:p>
        </p:txBody>
      </p:sp>
      <p:sp>
        <p:nvSpPr>
          <p:cNvPr id="4" name="Obdélník 3"/>
          <p:cNvSpPr/>
          <p:nvPr/>
        </p:nvSpPr>
        <p:spPr>
          <a:xfrm>
            <a:off x="893763" y="242093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Head </a:t>
            </a:r>
            <a:r>
              <a:rPr lang="en-US" sz="1000" dirty="0">
                <a:solidFill>
                  <a:srgbClr val="FF0000"/>
                </a:solidFill>
              </a:rPr>
              <a:t>stamping</a:t>
            </a:r>
            <a:endParaRPr lang="en-US" sz="1000" dirty="0">
              <a:solidFill>
                <a:srgbClr val="FF0000"/>
              </a:solidFill>
            </a:endParaRPr>
          </a:p>
        </p:txBody>
      </p:sp>
      <p:sp>
        <p:nvSpPr>
          <p:cNvPr id="5" name="Obdélník 4"/>
          <p:cNvSpPr/>
          <p:nvPr/>
        </p:nvSpPr>
        <p:spPr>
          <a:xfrm>
            <a:off x="2189163" y="2420938"/>
            <a:ext cx="1009650"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endParaRPr lang="en-US" sz="1000" dirty="0">
              <a:solidFill>
                <a:srgbClr val="FF0000"/>
              </a:solidFill>
            </a:endParaRPr>
          </a:p>
        </p:txBody>
      </p:sp>
      <p:sp>
        <p:nvSpPr>
          <p:cNvPr id="7" name="Obdélník 6"/>
          <p:cNvSpPr/>
          <p:nvPr/>
        </p:nvSpPr>
        <p:spPr>
          <a:xfrm>
            <a:off x="5154613" y="243998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cxnSp>
        <p:nvCxnSpPr>
          <p:cNvPr id="8" name="Přímá spojnice se šipkou 7"/>
          <p:cNvCxnSpPr>
            <a:stCxn id="4" idx="3"/>
            <a:endCxn id="5" idx="1"/>
          </p:cNvCxnSpPr>
          <p:nvPr/>
        </p:nvCxnSpPr>
        <p:spPr>
          <a:xfrm>
            <a:off x="1901825" y="2600325"/>
            <a:ext cx="2873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a:stCxn id="5" idx="3"/>
          </p:cNvCxnSpPr>
          <p:nvPr/>
        </p:nvCxnSpPr>
        <p:spPr>
          <a:xfrm>
            <a:off x="3198813" y="2600325"/>
            <a:ext cx="22225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a:off x="4776788" y="2166938"/>
            <a:ext cx="35877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36" name="TextovéPole 10"/>
          <p:cNvSpPr txBox="1">
            <a:spLocks noChangeArrowheads="1"/>
          </p:cNvSpPr>
          <p:nvPr/>
        </p:nvSpPr>
        <p:spPr bwMode="auto">
          <a:xfrm>
            <a:off x="1258888" y="1604963"/>
            <a:ext cx="4429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2 h</a:t>
            </a:r>
          </a:p>
        </p:txBody>
      </p:sp>
      <p:sp>
        <p:nvSpPr>
          <p:cNvPr id="22537" name="TextovéPole 11"/>
          <p:cNvSpPr txBox="1">
            <a:spLocks noChangeArrowheads="1"/>
          </p:cNvSpPr>
          <p:nvPr/>
        </p:nvSpPr>
        <p:spPr bwMode="auto">
          <a:xfrm>
            <a:off x="2479675" y="1577975"/>
            <a:ext cx="4460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5 h</a:t>
            </a:r>
          </a:p>
        </p:txBody>
      </p:sp>
      <p:sp>
        <p:nvSpPr>
          <p:cNvPr id="22538" name="TextovéPole 12"/>
          <p:cNvSpPr txBox="1">
            <a:spLocks noChangeArrowheads="1"/>
          </p:cNvSpPr>
          <p:nvPr/>
        </p:nvSpPr>
        <p:spPr bwMode="auto">
          <a:xfrm>
            <a:off x="3924300" y="1577975"/>
            <a:ext cx="549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10 h</a:t>
            </a:r>
          </a:p>
        </p:txBody>
      </p:sp>
      <p:sp>
        <p:nvSpPr>
          <p:cNvPr id="22539" name="TextovéPole 13"/>
          <p:cNvSpPr txBox="1">
            <a:spLocks noChangeArrowheads="1"/>
          </p:cNvSpPr>
          <p:nvPr/>
        </p:nvSpPr>
        <p:spPr bwMode="auto">
          <a:xfrm>
            <a:off x="5389563" y="1577975"/>
            <a:ext cx="4460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600" b="1"/>
              <a:t>3 h</a:t>
            </a:r>
          </a:p>
        </p:txBody>
      </p:sp>
      <p:sp>
        <p:nvSpPr>
          <p:cNvPr id="15" name="Obdélník 14"/>
          <p:cNvSpPr/>
          <p:nvPr/>
        </p:nvSpPr>
        <p:spPr>
          <a:xfrm>
            <a:off x="2197100" y="1916113"/>
            <a:ext cx="1008063"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100" dirty="0">
                <a:solidFill>
                  <a:srgbClr val="FF0000"/>
                </a:solidFill>
              </a:rPr>
              <a:t>Tail </a:t>
            </a:r>
            <a:r>
              <a:rPr lang="en-US" sz="1000" dirty="0">
                <a:solidFill>
                  <a:srgbClr val="FF0000"/>
                </a:solidFill>
              </a:rPr>
              <a:t>stamping</a:t>
            </a:r>
            <a:endParaRPr lang="en-US" sz="1000" dirty="0">
              <a:solidFill>
                <a:srgbClr val="FF0000"/>
              </a:solidFill>
            </a:endParaRPr>
          </a:p>
        </p:txBody>
      </p:sp>
      <p:cxnSp>
        <p:nvCxnSpPr>
          <p:cNvPr id="16" name="Přímá spojnice se šipkou 15"/>
          <p:cNvCxnSpPr>
            <a:endCxn id="15" idx="1"/>
          </p:cNvCxnSpPr>
          <p:nvPr/>
        </p:nvCxnSpPr>
        <p:spPr>
          <a:xfrm flipV="1">
            <a:off x="1901825" y="2097088"/>
            <a:ext cx="295275" cy="5064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Obdélník 17"/>
          <p:cNvSpPr/>
          <p:nvPr/>
        </p:nvSpPr>
        <p:spPr>
          <a:xfrm>
            <a:off x="3600450" y="1916113"/>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19" name="Obdélník 18"/>
          <p:cNvSpPr/>
          <p:nvPr/>
        </p:nvSpPr>
        <p:spPr>
          <a:xfrm>
            <a:off x="3600450" y="2252663"/>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20" name="Obdélník 19"/>
          <p:cNvSpPr/>
          <p:nvPr/>
        </p:nvSpPr>
        <p:spPr>
          <a:xfrm>
            <a:off x="3616325" y="2581275"/>
            <a:ext cx="1008063" cy="1920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21" name="Obdélník 20"/>
          <p:cNvSpPr/>
          <p:nvPr/>
        </p:nvSpPr>
        <p:spPr>
          <a:xfrm>
            <a:off x="3616325" y="2921000"/>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22" name="Obdélník 21"/>
          <p:cNvSpPr/>
          <p:nvPr/>
        </p:nvSpPr>
        <p:spPr>
          <a:xfrm>
            <a:off x="3600450" y="3246438"/>
            <a:ext cx="1008063" cy="19208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23" name="Obdélník 22"/>
          <p:cNvSpPr/>
          <p:nvPr/>
        </p:nvSpPr>
        <p:spPr>
          <a:xfrm>
            <a:off x="3600450" y="3595688"/>
            <a:ext cx="1008063" cy="1936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000" dirty="0">
                <a:solidFill>
                  <a:srgbClr val="FF0000"/>
                </a:solidFill>
              </a:rPr>
              <a:t>Rimming</a:t>
            </a:r>
            <a:endParaRPr lang="en-US" sz="1000" dirty="0">
              <a:solidFill>
                <a:srgbClr val="FF0000"/>
              </a:solidFill>
            </a:endParaRPr>
          </a:p>
        </p:txBody>
      </p:sp>
      <p:sp>
        <p:nvSpPr>
          <p:cNvPr id="24" name="Obdélník 23"/>
          <p:cNvSpPr/>
          <p:nvPr/>
        </p:nvSpPr>
        <p:spPr>
          <a:xfrm>
            <a:off x="3421063" y="1916113"/>
            <a:ext cx="46037" cy="1873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cxnSp>
        <p:nvCxnSpPr>
          <p:cNvPr id="26" name="Přímá spojnice se šipkou 25"/>
          <p:cNvCxnSpPr/>
          <p:nvPr/>
        </p:nvCxnSpPr>
        <p:spPr>
          <a:xfrm>
            <a:off x="3178175" y="2106613"/>
            <a:ext cx="265113"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Obdélník 29"/>
          <p:cNvSpPr/>
          <p:nvPr/>
        </p:nvSpPr>
        <p:spPr>
          <a:xfrm>
            <a:off x="5164138" y="2001838"/>
            <a:ext cx="1008062" cy="3603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AU" sz="1100" dirty="0" err="1">
                <a:solidFill>
                  <a:srgbClr val="FF0000"/>
                </a:solidFill>
              </a:rPr>
              <a:t>Deburring</a:t>
            </a:r>
            <a:endParaRPr lang="en-AU" sz="1000" dirty="0">
              <a:solidFill>
                <a:srgbClr val="FF0000"/>
              </a:solidFill>
            </a:endParaRPr>
          </a:p>
        </p:txBody>
      </p:sp>
      <p:sp>
        <p:nvSpPr>
          <p:cNvPr id="31" name="Obdélník 30"/>
          <p:cNvSpPr/>
          <p:nvPr/>
        </p:nvSpPr>
        <p:spPr>
          <a:xfrm>
            <a:off x="4716463" y="1916113"/>
            <a:ext cx="46037" cy="1873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cxnSp>
        <p:nvCxnSpPr>
          <p:cNvPr id="32" name="Přímá spojnice se šipkou 31"/>
          <p:cNvCxnSpPr/>
          <p:nvPr/>
        </p:nvCxnSpPr>
        <p:spPr>
          <a:xfrm>
            <a:off x="4794250" y="2617788"/>
            <a:ext cx="36036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255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1196975"/>
            <a:ext cx="11493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4" name="Tabulka 33"/>
          <p:cNvGraphicFramePr>
            <a:graphicFrameLocks noGrp="1"/>
          </p:cNvGraphicFramePr>
          <p:nvPr>
            <p:extLst>
              <p:ext uri="{D42A27DB-BD31-4B8C-83A1-F6EECF244321}">
                <p14:modId xmlns:p14="http://schemas.microsoft.com/office/powerpoint/2010/main" val="1822552160"/>
              </p:ext>
            </p:extLst>
          </p:nvPr>
        </p:nvGraphicFramePr>
        <p:xfrm>
          <a:off x="1981200" y="4310063"/>
          <a:ext cx="4570413" cy="990600"/>
        </p:xfrm>
        <a:graphic>
          <a:graphicData uri="http://schemas.openxmlformats.org/drawingml/2006/table">
            <a:tbl>
              <a:tblPr firstRow="1" firstCol="1" bandRow="1">
                <a:tableStyleId>{5C22544A-7EE6-4342-B048-85BDC9FD1C3A}</a:tableStyleId>
              </a:tblPr>
              <a:tblGrid>
                <a:gridCol w="1059401"/>
                <a:gridCol w="1260103"/>
                <a:gridCol w="1260738"/>
                <a:gridCol w="990171"/>
              </a:tblGrid>
              <a:tr h="351155">
                <a:tc>
                  <a:txBody>
                    <a:bodyPr/>
                    <a:lstStyle/>
                    <a:p>
                      <a:pPr algn="just">
                        <a:spcAft>
                          <a:spcPts val="600"/>
                        </a:spcAft>
                      </a:pPr>
                      <a:r>
                        <a:rPr lang="en-GB" sz="1000" b="1" dirty="0">
                          <a:effectLst/>
                        </a:rPr>
                        <a:t>Station number</a:t>
                      </a:r>
                      <a:endParaRPr lang="cs-CZ" sz="1000" b="1" dirty="0">
                        <a:effectLst/>
                        <a:latin typeface="Times New Roman"/>
                        <a:ea typeface="Calibri"/>
                      </a:endParaRPr>
                    </a:p>
                  </a:txBody>
                  <a:tcPr marL="68594" marR="68594" marT="0" marB="0"/>
                </a:tc>
                <a:tc>
                  <a:txBody>
                    <a:bodyPr/>
                    <a:lstStyle/>
                    <a:p>
                      <a:pPr algn="just">
                        <a:spcAft>
                          <a:spcPts val="600"/>
                        </a:spcAft>
                      </a:pPr>
                      <a:r>
                        <a:rPr lang="en-GB" sz="1000" b="1">
                          <a:effectLst/>
                        </a:rPr>
                        <a:t>Number of machines</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Process time (hours)</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Station capacity</a:t>
                      </a:r>
                      <a:endParaRPr lang="cs-CZ" sz="1000" b="1">
                        <a:effectLst/>
                      </a:endParaRPr>
                    </a:p>
                    <a:p>
                      <a:pPr algn="just">
                        <a:spcAft>
                          <a:spcPts val="600"/>
                        </a:spcAft>
                      </a:pPr>
                      <a:r>
                        <a:rPr lang="en-GB" sz="1000" b="1">
                          <a:effectLst/>
                        </a:rPr>
                        <a:t>(jobs per hour)</a:t>
                      </a:r>
                      <a:endParaRPr lang="cs-CZ" sz="1000" b="1">
                        <a:effectLst/>
                        <a:latin typeface="Times New Roman"/>
                        <a:ea typeface="Calibri"/>
                      </a:endParaRPr>
                    </a:p>
                  </a:txBody>
                  <a:tcPr marL="68594" marR="68594" marT="0" marB="0"/>
                </a:tc>
              </a:tr>
              <a:tr h="0">
                <a:tc>
                  <a:txBody>
                    <a:bodyPr/>
                    <a:lstStyle/>
                    <a:p>
                      <a:pPr algn="just">
                        <a:spcAft>
                          <a:spcPts val="600"/>
                        </a:spcAft>
                      </a:pPr>
                      <a:r>
                        <a:rPr lang="en-GB" sz="1000" b="1">
                          <a:effectLst/>
                        </a:rPr>
                        <a:t>1</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1</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dirty="0" smtClean="0">
                          <a:effectLst/>
                        </a:rPr>
                        <a:t>0.5</a:t>
                      </a:r>
                      <a:r>
                        <a:rPr lang="cs-CZ" sz="1000" b="1" dirty="0" smtClean="0">
                          <a:effectLst/>
                        </a:rPr>
                        <a:t>=(1/2)*1</a:t>
                      </a:r>
                      <a:endParaRPr lang="cs-CZ" sz="1000" b="1" dirty="0">
                        <a:effectLst/>
                        <a:latin typeface="Times New Roman"/>
                        <a:ea typeface="Calibri"/>
                      </a:endParaRPr>
                    </a:p>
                  </a:txBody>
                  <a:tcPr marL="68594" marR="68594" marT="0" marB="0"/>
                </a:tc>
              </a:tr>
              <a:tr h="0">
                <a:tc>
                  <a:txBody>
                    <a:bodyPr/>
                    <a:lstStyle/>
                    <a:p>
                      <a:pPr algn="just">
                        <a:spcAft>
                          <a:spcPts val="600"/>
                        </a:spcAft>
                      </a:pPr>
                      <a:r>
                        <a:rPr lang="en-GB" sz="1000" b="1" dirty="0">
                          <a:effectLst/>
                        </a:rPr>
                        <a:t>2</a:t>
                      </a:r>
                      <a:endParaRPr lang="cs-CZ" sz="1000" b="1" dirty="0">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5</a:t>
                      </a:r>
                      <a:endParaRPr lang="cs-CZ" sz="1000" b="1">
                        <a:effectLst/>
                        <a:latin typeface="Times New Roman"/>
                        <a:ea typeface="Calibri"/>
                      </a:endParaRPr>
                    </a:p>
                  </a:txBody>
                  <a:tcPr marL="68594" marR="68594" marT="0" marB="0"/>
                </a:tc>
                <a:tc>
                  <a:txBody>
                    <a:bodyPr/>
                    <a:lstStyle/>
                    <a:p>
                      <a:pPr algn="just">
                        <a:spcAft>
                          <a:spcPts val="600"/>
                        </a:spcAft>
                      </a:pPr>
                      <a:r>
                        <a:rPr lang="en-GB" sz="1000" b="0" dirty="0">
                          <a:solidFill>
                            <a:srgbClr val="FF0000"/>
                          </a:solidFill>
                          <a:effectLst/>
                        </a:rPr>
                        <a:t>0.4=(1/5)*2</a:t>
                      </a:r>
                      <a:endParaRPr lang="cs-CZ" sz="1000" b="0" dirty="0">
                        <a:solidFill>
                          <a:srgbClr val="FF0000"/>
                        </a:solidFill>
                        <a:effectLst/>
                        <a:latin typeface="Times New Roman"/>
                        <a:ea typeface="Calibri"/>
                      </a:endParaRPr>
                    </a:p>
                  </a:txBody>
                  <a:tcPr marL="68594" marR="68594" marT="0" marB="0"/>
                </a:tc>
              </a:tr>
              <a:tr h="0">
                <a:tc>
                  <a:txBody>
                    <a:bodyPr/>
                    <a:lstStyle/>
                    <a:p>
                      <a:pPr algn="just">
                        <a:spcAft>
                          <a:spcPts val="600"/>
                        </a:spcAft>
                      </a:pPr>
                      <a:r>
                        <a:rPr lang="en-GB" sz="1000" b="1">
                          <a:effectLst/>
                        </a:rPr>
                        <a:t>3</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6</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10</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0.6=(1/10)*6</a:t>
                      </a:r>
                      <a:endParaRPr lang="cs-CZ" sz="1000" b="1">
                        <a:effectLst/>
                        <a:latin typeface="Times New Roman"/>
                        <a:ea typeface="Calibri"/>
                      </a:endParaRPr>
                    </a:p>
                  </a:txBody>
                  <a:tcPr marL="68594" marR="68594" marT="0" marB="0"/>
                </a:tc>
              </a:tr>
              <a:tr h="114300">
                <a:tc>
                  <a:txBody>
                    <a:bodyPr/>
                    <a:lstStyle/>
                    <a:p>
                      <a:pPr algn="just">
                        <a:spcAft>
                          <a:spcPts val="600"/>
                        </a:spcAft>
                      </a:pPr>
                      <a:r>
                        <a:rPr lang="en-GB" sz="1000" b="1">
                          <a:effectLst/>
                        </a:rPr>
                        <a:t>4</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2</a:t>
                      </a:r>
                      <a:endParaRPr lang="cs-CZ" sz="1000" b="1">
                        <a:effectLst/>
                        <a:latin typeface="Times New Roman"/>
                        <a:ea typeface="Calibri"/>
                      </a:endParaRPr>
                    </a:p>
                  </a:txBody>
                  <a:tcPr marL="68594" marR="68594" marT="0" marB="0"/>
                </a:tc>
                <a:tc>
                  <a:txBody>
                    <a:bodyPr/>
                    <a:lstStyle/>
                    <a:p>
                      <a:pPr algn="just">
                        <a:spcAft>
                          <a:spcPts val="600"/>
                        </a:spcAft>
                      </a:pPr>
                      <a:r>
                        <a:rPr lang="en-GB" sz="1000" b="1">
                          <a:effectLst/>
                        </a:rPr>
                        <a:t>3</a:t>
                      </a:r>
                      <a:endParaRPr lang="cs-CZ" sz="1000" b="1">
                        <a:effectLst/>
                        <a:latin typeface="Times New Roman"/>
                        <a:ea typeface="Calibri"/>
                      </a:endParaRPr>
                    </a:p>
                  </a:txBody>
                  <a:tcPr marL="68594" marR="68594" marT="0" marB="0"/>
                </a:tc>
                <a:tc>
                  <a:txBody>
                    <a:bodyPr/>
                    <a:lstStyle/>
                    <a:p>
                      <a:pPr algn="just">
                        <a:spcAft>
                          <a:spcPts val="600"/>
                        </a:spcAft>
                      </a:pPr>
                      <a:r>
                        <a:rPr lang="en-GB" sz="1000" b="1" dirty="0">
                          <a:effectLst/>
                        </a:rPr>
                        <a:t>0.67=(1/3)*2</a:t>
                      </a:r>
                      <a:endParaRPr lang="cs-CZ" sz="1000" b="1" dirty="0">
                        <a:effectLst/>
                        <a:latin typeface="Times New Roman"/>
                        <a:ea typeface="Calibri"/>
                      </a:endParaRPr>
                    </a:p>
                  </a:txBody>
                  <a:tcPr marL="68594" marR="68594" marT="0" marB="0"/>
                </a:tc>
              </a:tr>
            </a:tbl>
          </a:graphicData>
        </a:graphic>
      </p:graphicFrame>
      <p:sp>
        <p:nvSpPr>
          <p:cNvPr id="22586" name="Rectangle 1"/>
          <p:cNvSpPr>
            <a:spLocks noChangeArrowheads="1"/>
          </p:cNvSpPr>
          <p:nvPr/>
        </p:nvSpPr>
        <p:spPr bwMode="auto">
          <a:xfrm>
            <a:off x="2287588" y="33670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cs-CZ" altLang="cs-CZ">
              <a:latin typeface="Arial" charset="0"/>
              <a:cs typeface="Arial" charset="0"/>
            </a:endParaRPr>
          </a:p>
        </p:txBody>
      </p:sp>
      <p:sp>
        <p:nvSpPr>
          <p:cNvPr id="22587" name="TextovéPole 35"/>
          <p:cNvSpPr txBox="1">
            <a:spLocks noChangeArrowheads="1"/>
          </p:cNvSpPr>
          <p:nvPr/>
        </p:nvSpPr>
        <p:spPr bwMode="auto">
          <a:xfrm>
            <a:off x="5284788" y="3454400"/>
            <a:ext cx="38147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a:t>Bottleneck=</a:t>
            </a:r>
            <a:r>
              <a:rPr lang="en-US" altLang="cs-CZ" b="1"/>
              <a:t> rb</a:t>
            </a:r>
            <a:r>
              <a:rPr lang="en-US" altLang="cs-CZ"/>
              <a:t> =</a:t>
            </a:r>
            <a:r>
              <a:rPr lang="en-US" altLang="cs-CZ">
                <a:solidFill>
                  <a:srgbClr val="FF0000"/>
                </a:solidFill>
              </a:rPr>
              <a:t>0,4 </a:t>
            </a:r>
          </a:p>
          <a:p>
            <a:r>
              <a:rPr lang="en-US" altLang="cs-CZ" sz="1400">
                <a:solidFill>
                  <a:srgbClr val="FF0000"/>
                </a:solidFill>
              </a:rPr>
              <a:t>It is neither the station that contains the slowest</a:t>
            </a:r>
          </a:p>
          <a:p>
            <a:r>
              <a:rPr lang="en-US" altLang="cs-CZ" sz="1400">
                <a:solidFill>
                  <a:srgbClr val="FF0000"/>
                </a:solidFill>
              </a:rPr>
              <a:t>machines nor the one with fewest machines !!!</a:t>
            </a:r>
          </a:p>
        </p:txBody>
      </p:sp>
      <p:cxnSp>
        <p:nvCxnSpPr>
          <p:cNvPr id="38" name="Přímá spojnice 37"/>
          <p:cNvCxnSpPr/>
          <p:nvPr/>
        </p:nvCxnSpPr>
        <p:spPr>
          <a:xfrm>
            <a:off x="7264400" y="4437063"/>
            <a:ext cx="0" cy="5048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Přímá spojnice se šipkou 39"/>
          <p:cNvCxnSpPr/>
          <p:nvPr/>
        </p:nvCxnSpPr>
        <p:spPr>
          <a:xfrm flipH="1">
            <a:off x="6454775" y="4941888"/>
            <a:ext cx="809625"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590" name="Obdélník 41"/>
          <p:cNvSpPr>
            <a:spLocks noChangeArrowheads="1"/>
          </p:cNvSpPr>
          <p:nvPr/>
        </p:nvSpPr>
        <p:spPr bwMode="auto">
          <a:xfrm>
            <a:off x="728663" y="5394325"/>
            <a:ext cx="406790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400" b="1" dirty="0"/>
              <a:t>T₀</a:t>
            </a:r>
            <a:r>
              <a:rPr lang="cs-CZ" altLang="cs-CZ" sz="1400" dirty="0">
                <a:latin typeface="Cambria" pitchFamily="18" charset="0"/>
              </a:rPr>
              <a:t> </a:t>
            </a:r>
            <a:r>
              <a:rPr lang="cs-CZ" altLang="cs-CZ" sz="1400" dirty="0"/>
              <a:t>=</a:t>
            </a:r>
            <a:r>
              <a:rPr lang="en-US" altLang="cs-CZ" sz="1400" dirty="0"/>
              <a:t>Row process time of the line</a:t>
            </a:r>
            <a:r>
              <a:rPr lang="cs-CZ" altLang="cs-CZ" sz="1400" dirty="0"/>
              <a:t> =2+5+10+3 </a:t>
            </a:r>
            <a:r>
              <a:rPr lang="cs-CZ" altLang="cs-CZ" sz="1400" dirty="0" smtClean="0"/>
              <a:t>=</a:t>
            </a:r>
            <a:r>
              <a:rPr lang="cs-CZ" altLang="cs-CZ" sz="1400" b="1" dirty="0" smtClean="0">
                <a:solidFill>
                  <a:schemeClr val="accent5">
                    <a:lumMod val="75000"/>
                  </a:schemeClr>
                </a:solidFill>
              </a:rPr>
              <a:t>20</a:t>
            </a:r>
            <a:r>
              <a:rPr lang="cs-CZ" altLang="cs-CZ" sz="1400" dirty="0" smtClean="0"/>
              <a:t> and </a:t>
            </a:r>
            <a:endParaRPr lang="cs-CZ" altLang="cs-CZ" sz="1400" dirty="0"/>
          </a:p>
        </p:txBody>
      </p:sp>
      <p:sp>
        <p:nvSpPr>
          <p:cNvPr id="22591" name="Obdélník 43"/>
          <p:cNvSpPr>
            <a:spLocks noChangeArrowheads="1"/>
          </p:cNvSpPr>
          <p:nvPr/>
        </p:nvSpPr>
        <p:spPr bwMode="auto">
          <a:xfrm>
            <a:off x="644525" y="5708650"/>
            <a:ext cx="84693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400" dirty="0"/>
              <a:t>Critical </a:t>
            </a:r>
            <a:r>
              <a:rPr lang="en-US" altLang="cs-CZ" sz="1400" b="1" dirty="0"/>
              <a:t>WIP</a:t>
            </a:r>
            <a:r>
              <a:rPr lang="en-US" altLang="cs-CZ" sz="1400" dirty="0"/>
              <a:t>(</a:t>
            </a:r>
            <a:r>
              <a:rPr lang="en-US" altLang="cs-CZ" sz="1400" b="1" dirty="0"/>
              <a:t>W₀) </a:t>
            </a:r>
            <a:r>
              <a:rPr lang="en-US" altLang="cs-CZ" sz="1400" dirty="0"/>
              <a:t> =</a:t>
            </a:r>
            <a:r>
              <a:rPr lang="en-US" altLang="cs-CZ" sz="1400" dirty="0" err="1"/>
              <a:t>rb</a:t>
            </a:r>
            <a:r>
              <a:rPr lang="en-US" altLang="cs-CZ" sz="1400" dirty="0"/>
              <a:t> x T₀ = </a:t>
            </a:r>
            <a:r>
              <a:rPr lang="en-US" altLang="cs-CZ" sz="1400" b="1" dirty="0">
                <a:solidFill>
                  <a:srgbClr val="FF0000"/>
                </a:solidFill>
              </a:rPr>
              <a:t>0.4</a:t>
            </a:r>
            <a:r>
              <a:rPr lang="en-US" altLang="cs-CZ" sz="1400" dirty="0"/>
              <a:t> x</a:t>
            </a:r>
            <a:r>
              <a:rPr lang="en-US" altLang="cs-CZ" sz="1400" b="1" dirty="0">
                <a:solidFill>
                  <a:schemeClr val="accent5">
                    <a:lumMod val="75000"/>
                  </a:schemeClr>
                </a:solidFill>
              </a:rPr>
              <a:t>20</a:t>
            </a:r>
            <a:r>
              <a:rPr lang="en-US" altLang="cs-CZ" sz="1400" dirty="0"/>
              <a:t> = 8 pennies &lt;number of machines (11). This is because system is not balanced.</a:t>
            </a:r>
          </a:p>
          <a:p>
            <a:r>
              <a:rPr lang="en-US" altLang="cs-CZ" sz="1400" dirty="0"/>
              <a:t>Not balanced line is the line where some stations are not </a:t>
            </a:r>
            <a:r>
              <a:rPr lang="en-US" altLang="cs-CZ" sz="1400" dirty="0" smtClean="0"/>
              <a:t>fully utilized</a:t>
            </a:r>
            <a:r>
              <a:rPr lang="cs-CZ" altLang="cs-CZ" sz="1400" dirty="0" smtClean="0"/>
              <a:t> !!!</a:t>
            </a:r>
            <a:endParaRPr lang="en-US" altLang="cs-CZ" sz="1400" dirty="0"/>
          </a:p>
        </p:txBody>
      </p:sp>
      <p:sp>
        <p:nvSpPr>
          <p:cNvPr id="2" name="Obdélník 1"/>
          <p:cNvSpPr/>
          <p:nvPr/>
        </p:nvSpPr>
        <p:spPr>
          <a:xfrm>
            <a:off x="1283816" y="2999691"/>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1</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5" name="Obdélník 34"/>
          <p:cNvSpPr/>
          <p:nvPr/>
        </p:nvSpPr>
        <p:spPr>
          <a:xfrm>
            <a:off x="2471916" y="3021689"/>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6" name="Obdélník 35"/>
          <p:cNvSpPr/>
          <p:nvPr/>
        </p:nvSpPr>
        <p:spPr>
          <a:xfrm>
            <a:off x="3893246" y="3756433"/>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7" name="Obdélník 36"/>
          <p:cNvSpPr/>
          <p:nvPr/>
        </p:nvSpPr>
        <p:spPr>
          <a:xfrm>
            <a:off x="5442594" y="2895693"/>
            <a:ext cx="393056" cy="58477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cs-CZ" sz="3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4</a:t>
            </a:r>
            <a:endParaRPr lang="cs-CZ" sz="3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4211467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a:xfrm>
            <a:off x="450850" y="-71438"/>
            <a:ext cx="8229600" cy="1143001"/>
          </a:xfrm>
        </p:spPr>
        <p:txBody>
          <a:bodyPr/>
          <a:lstStyle/>
          <a:p>
            <a:r>
              <a:rPr lang="cs-CZ" altLang="cs-CZ" smtClean="0"/>
              <a:t>Best case performance I</a:t>
            </a:r>
          </a:p>
        </p:txBody>
      </p:sp>
      <p:sp>
        <p:nvSpPr>
          <p:cNvPr id="4" name="Obdélník 3"/>
          <p:cNvSpPr/>
          <p:nvPr/>
        </p:nvSpPr>
        <p:spPr>
          <a:xfrm>
            <a:off x="755650" y="1557338"/>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 name="Obdélník 4"/>
          <p:cNvSpPr/>
          <p:nvPr/>
        </p:nvSpPr>
        <p:spPr>
          <a:xfrm>
            <a:off x="846138" y="1633538"/>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Obdélník 5"/>
          <p:cNvSpPr/>
          <p:nvPr/>
        </p:nvSpPr>
        <p:spPr>
          <a:xfrm>
            <a:off x="1312863"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 name="Obdélník 6"/>
          <p:cNvSpPr/>
          <p:nvPr/>
        </p:nvSpPr>
        <p:spPr>
          <a:xfrm>
            <a:off x="1403350" y="1633538"/>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Obdélník 7"/>
          <p:cNvSpPr/>
          <p:nvPr/>
        </p:nvSpPr>
        <p:spPr>
          <a:xfrm>
            <a:off x="1817688"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 name="Obdélník 8"/>
          <p:cNvSpPr/>
          <p:nvPr/>
        </p:nvSpPr>
        <p:spPr>
          <a:xfrm>
            <a:off x="1908175" y="16335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 name="Obdélník 9"/>
          <p:cNvSpPr/>
          <p:nvPr/>
        </p:nvSpPr>
        <p:spPr>
          <a:xfrm>
            <a:off x="2411413" y="15573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 name="Obdélník 10"/>
          <p:cNvSpPr/>
          <p:nvPr/>
        </p:nvSpPr>
        <p:spPr>
          <a:xfrm>
            <a:off x="2501900" y="16335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 name="Obdélník 11"/>
          <p:cNvSpPr/>
          <p:nvPr/>
        </p:nvSpPr>
        <p:spPr>
          <a:xfrm>
            <a:off x="728663" y="2070100"/>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 name="Obdélník 12"/>
          <p:cNvSpPr/>
          <p:nvPr/>
        </p:nvSpPr>
        <p:spPr>
          <a:xfrm>
            <a:off x="817563" y="214630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Obdélník 13"/>
          <p:cNvSpPr/>
          <p:nvPr/>
        </p:nvSpPr>
        <p:spPr>
          <a:xfrm>
            <a:off x="1285875" y="2070100"/>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Obdélník 14"/>
          <p:cNvSpPr/>
          <p:nvPr/>
        </p:nvSpPr>
        <p:spPr>
          <a:xfrm>
            <a:off x="1376363" y="2146300"/>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 name="Obdélník 15"/>
          <p:cNvSpPr/>
          <p:nvPr/>
        </p:nvSpPr>
        <p:spPr>
          <a:xfrm>
            <a:off x="1790700" y="2070100"/>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 name="Obdélník 16"/>
          <p:cNvSpPr/>
          <p:nvPr/>
        </p:nvSpPr>
        <p:spPr>
          <a:xfrm>
            <a:off x="1879600" y="214630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 name="Obdélník 17"/>
          <p:cNvSpPr/>
          <p:nvPr/>
        </p:nvSpPr>
        <p:spPr>
          <a:xfrm>
            <a:off x="2384425" y="2070100"/>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 name="Obdélník 18"/>
          <p:cNvSpPr/>
          <p:nvPr/>
        </p:nvSpPr>
        <p:spPr>
          <a:xfrm>
            <a:off x="2474913" y="2146300"/>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 name="Obdélník 19"/>
          <p:cNvSpPr/>
          <p:nvPr/>
        </p:nvSpPr>
        <p:spPr>
          <a:xfrm>
            <a:off x="728663" y="25749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 name="Obdélník 20"/>
          <p:cNvSpPr/>
          <p:nvPr/>
        </p:nvSpPr>
        <p:spPr>
          <a:xfrm>
            <a:off x="817563" y="26511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 name="Obdélník 21"/>
          <p:cNvSpPr/>
          <p:nvPr/>
        </p:nvSpPr>
        <p:spPr>
          <a:xfrm>
            <a:off x="1285875" y="25749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 name="Obdélník 22"/>
          <p:cNvSpPr/>
          <p:nvPr/>
        </p:nvSpPr>
        <p:spPr>
          <a:xfrm>
            <a:off x="1376363" y="26511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 name="Obdélník 23"/>
          <p:cNvSpPr/>
          <p:nvPr/>
        </p:nvSpPr>
        <p:spPr>
          <a:xfrm>
            <a:off x="1790700" y="25749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5" name="Obdélník 24"/>
          <p:cNvSpPr/>
          <p:nvPr/>
        </p:nvSpPr>
        <p:spPr>
          <a:xfrm>
            <a:off x="1879600" y="26511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6" name="Obdélník 25"/>
          <p:cNvSpPr/>
          <p:nvPr/>
        </p:nvSpPr>
        <p:spPr>
          <a:xfrm>
            <a:off x="2384425" y="25749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7" name="Obdélník 26"/>
          <p:cNvSpPr/>
          <p:nvPr/>
        </p:nvSpPr>
        <p:spPr>
          <a:xfrm>
            <a:off x="2474913" y="26511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8" name="Obdélník 27"/>
          <p:cNvSpPr/>
          <p:nvPr/>
        </p:nvSpPr>
        <p:spPr>
          <a:xfrm>
            <a:off x="727075" y="30654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9" name="Obdélník 28"/>
          <p:cNvSpPr/>
          <p:nvPr/>
        </p:nvSpPr>
        <p:spPr>
          <a:xfrm>
            <a:off x="817563" y="3141663"/>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0" name="Obdélník 29"/>
          <p:cNvSpPr/>
          <p:nvPr/>
        </p:nvSpPr>
        <p:spPr>
          <a:xfrm>
            <a:off x="1284288"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1" name="Obdélník 30"/>
          <p:cNvSpPr/>
          <p:nvPr/>
        </p:nvSpPr>
        <p:spPr>
          <a:xfrm>
            <a:off x="1374775"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2" name="Obdélník 31"/>
          <p:cNvSpPr/>
          <p:nvPr/>
        </p:nvSpPr>
        <p:spPr>
          <a:xfrm>
            <a:off x="1789113"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3" name="Obdélník 32"/>
          <p:cNvSpPr/>
          <p:nvPr/>
        </p:nvSpPr>
        <p:spPr>
          <a:xfrm>
            <a:off x="1879600"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4" name="Obdélník 33"/>
          <p:cNvSpPr/>
          <p:nvPr/>
        </p:nvSpPr>
        <p:spPr>
          <a:xfrm>
            <a:off x="2382838" y="30654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5" name="Obdélník 34"/>
          <p:cNvSpPr/>
          <p:nvPr/>
        </p:nvSpPr>
        <p:spPr>
          <a:xfrm>
            <a:off x="2473325" y="31416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6" name="Obdélník 35"/>
          <p:cNvSpPr/>
          <p:nvPr/>
        </p:nvSpPr>
        <p:spPr>
          <a:xfrm>
            <a:off x="4186238" y="15033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7" name="Obdélník 36"/>
          <p:cNvSpPr/>
          <p:nvPr/>
        </p:nvSpPr>
        <p:spPr>
          <a:xfrm>
            <a:off x="4276725" y="15795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8" name="Obdélník 37"/>
          <p:cNvSpPr/>
          <p:nvPr/>
        </p:nvSpPr>
        <p:spPr>
          <a:xfrm>
            <a:off x="4745038" y="1503363"/>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39" name="Obdélník 38"/>
          <p:cNvSpPr/>
          <p:nvPr/>
        </p:nvSpPr>
        <p:spPr>
          <a:xfrm>
            <a:off x="4835525" y="1579563"/>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0" name="Obdélník 39"/>
          <p:cNvSpPr/>
          <p:nvPr/>
        </p:nvSpPr>
        <p:spPr>
          <a:xfrm>
            <a:off x="5248275" y="15033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1" name="Obdélník 40"/>
          <p:cNvSpPr/>
          <p:nvPr/>
        </p:nvSpPr>
        <p:spPr>
          <a:xfrm>
            <a:off x="5338763" y="1579563"/>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3" name="Obdélník 42"/>
          <p:cNvSpPr/>
          <p:nvPr/>
        </p:nvSpPr>
        <p:spPr>
          <a:xfrm>
            <a:off x="4159250" y="20145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4" name="Obdélník 43"/>
          <p:cNvSpPr/>
          <p:nvPr/>
        </p:nvSpPr>
        <p:spPr>
          <a:xfrm>
            <a:off x="4249738" y="2090738"/>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6" name="Obdélník 45"/>
          <p:cNvSpPr/>
          <p:nvPr/>
        </p:nvSpPr>
        <p:spPr>
          <a:xfrm>
            <a:off x="5221288" y="201453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7" name="Obdélník 46"/>
          <p:cNvSpPr/>
          <p:nvPr/>
        </p:nvSpPr>
        <p:spPr>
          <a:xfrm>
            <a:off x="5311775" y="20907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8" name="Obdélník 47"/>
          <p:cNvSpPr/>
          <p:nvPr/>
        </p:nvSpPr>
        <p:spPr>
          <a:xfrm>
            <a:off x="5815013" y="201453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9" name="Obdélník 48"/>
          <p:cNvSpPr/>
          <p:nvPr/>
        </p:nvSpPr>
        <p:spPr>
          <a:xfrm>
            <a:off x="5905500" y="20907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0" name="Obdélník 49"/>
          <p:cNvSpPr/>
          <p:nvPr/>
        </p:nvSpPr>
        <p:spPr>
          <a:xfrm>
            <a:off x="4159250"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1" name="Obdélník 50"/>
          <p:cNvSpPr/>
          <p:nvPr/>
        </p:nvSpPr>
        <p:spPr>
          <a:xfrm>
            <a:off x="4249738"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2" name="Obdélník 51"/>
          <p:cNvSpPr/>
          <p:nvPr/>
        </p:nvSpPr>
        <p:spPr>
          <a:xfrm>
            <a:off x="4746625"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3" name="Obdélník 52"/>
          <p:cNvSpPr/>
          <p:nvPr/>
        </p:nvSpPr>
        <p:spPr>
          <a:xfrm>
            <a:off x="4837113"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4" name="Obdélník 53"/>
          <p:cNvSpPr/>
          <p:nvPr/>
        </p:nvSpPr>
        <p:spPr>
          <a:xfrm>
            <a:off x="5251450" y="2519363"/>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 name="Obdélník 54"/>
          <p:cNvSpPr/>
          <p:nvPr/>
        </p:nvSpPr>
        <p:spPr>
          <a:xfrm>
            <a:off x="5340350" y="2595563"/>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Obdélník 55"/>
          <p:cNvSpPr/>
          <p:nvPr/>
        </p:nvSpPr>
        <p:spPr>
          <a:xfrm>
            <a:off x="5845175" y="25193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Obdélník 56"/>
          <p:cNvSpPr/>
          <p:nvPr/>
        </p:nvSpPr>
        <p:spPr>
          <a:xfrm>
            <a:off x="5935663" y="25955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Obdélník 57"/>
          <p:cNvSpPr/>
          <p:nvPr/>
        </p:nvSpPr>
        <p:spPr>
          <a:xfrm>
            <a:off x="4160838" y="3009900"/>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9" name="Obdélník 58"/>
          <p:cNvSpPr/>
          <p:nvPr/>
        </p:nvSpPr>
        <p:spPr>
          <a:xfrm>
            <a:off x="4249738" y="30861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0" name="Obdélník 59"/>
          <p:cNvSpPr/>
          <p:nvPr/>
        </p:nvSpPr>
        <p:spPr>
          <a:xfrm>
            <a:off x="4745038"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1" name="Obdélník 60"/>
          <p:cNvSpPr/>
          <p:nvPr/>
        </p:nvSpPr>
        <p:spPr>
          <a:xfrm>
            <a:off x="4835525"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2" name="Obdélník 61"/>
          <p:cNvSpPr/>
          <p:nvPr/>
        </p:nvSpPr>
        <p:spPr>
          <a:xfrm>
            <a:off x="5249863"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3" name="Obdélník 62"/>
          <p:cNvSpPr/>
          <p:nvPr/>
        </p:nvSpPr>
        <p:spPr>
          <a:xfrm>
            <a:off x="5340350"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4" name="Obdélník 63"/>
          <p:cNvSpPr/>
          <p:nvPr/>
        </p:nvSpPr>
        <p:spPr>
          <a:xfrm>
            <a:off x="5843588" y="3009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 name="Obdélník 64"/>
          <p:cNvSpPr/>
          <p:nvPr/>
        </p:nvSpPr>
        <p:spPr>
          <a:xfrm>
            <a:off x="5934075" y="308610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7" name="Obdélník 66"/>
          <p:cNvSpPr/>
          <p:nvPr/>
        </p:nvSpPr>
        <p:spPr>
          <a:xfrm>
            <a:off x="4733925" y="202247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 name="Obdélník 67"/>
          <p:cNvSpPr/>
          <p:nvPr/>
        </p:nvSpPr>
        <p:spPr>
          <a:xfrm>
            <a:off x="4822825" y="209867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9" name="Obdélník 68"/>
          <p:cNvSpPr/>
          <p:nvPr/>
        </p:nvSpPr>
        <p:spPr>
          <a:xfrm>
            <a:off x="5813425" y="1497013"/>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0" name="Obdélník 69"/>
          <p:cNvSpPr/>
          <p:nvPr/>
        </p:nvSpPr>
        <p:spPr>
          <a:xfrm>
            <a:off x="5902325" y="1573213"/>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2" name="Ovál 71"/>
          <p:cNvSpPr/>
          <p:nvPr/>
        </p:nvSpPr>
        <p:spPr>
          <a:xfrm>
            <a:off x="2473325" y="316547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3" name="Ovál 72"/>
          <p:cNvSpPr/>
          <p:nvPr/>
        </p:nvSpPr>
        <p:spPr>
          <a:xfrm>
            <a:off x="1885950" y="26749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 name="Ovál 73"/>
          <p:cNvSpPr/>
          <p:nvPr/>
        </p:nvSpPr>
        <p:spPr>
          <a:xfrm>
            <a:off x="1387475" y="21701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5" name="Ovál 74"/>
          <p:cNvSpPr/>
          <p:nvPr/>
        </p:nvSpPr>
        <p:spPr>
          <a:xfrm>
            <a:off x="863600" y="165417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6" name="Ovál 75"/>
          <p:cNvSpPr/>
          <p:nvPr/>
        </p:nvSpPr>
        <p:spPr>
          <a:xfrm>
            <a:off x="4284663" y="161131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7" name="Ovál 76"/>
          <p:cNvSpPr/>
          <p:nvPr/>
        </p:nvSpPr>
        <p:spPr>
          <a:xfrm>
            <a:off x="4284663" y="2111375"/>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8" name="Ovál 77"/>
          <p:cNvSpPr/>
          <p:nvPr/>
        </p:nvSpPr>
        <p:spPr>
          <a:xfrm>
            <a:off x="4852988" y="2133600"/>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9" name="Ovál 78"/>
          <p:cNvSpPr/>
          <p:nvPr/>
        </p:nvSpPr>
        <p:spPr>
          <a:xfrm>
            <a:off x="3940175" y="1617663"/>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2" name="Ovál 81"/>
          <p:cNvSpPr/>
          <p:nvPr/>
        </p:nvSpPr>
        <p:spPr>
          <a:xfrm>
            <a:off x="5349875" y="262096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3" name="Ovál 82"/>
          <p:cNvSpPr/>
          <p:nvPr/>
        </p:nvSpPr>
        <p:spPr>
          <a:xfrm>
            <a:off x="4865688" y="26209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4" name="Ovál 83"/>
          <p:cNvSpPr/>
          <p:nvPr/>
        </p:nvSpPr>
        <p:spPr>
          <a:xfrm>
            <a:off x="5969000" y="307498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5" name="Ovál 84"/>
          <p:cNvSpPr/>
          <p:nvPr/>
        </p:nvSpPr>
        <p:spPr>
          <a:xfrm>
            <a:off x="5356225" y="308610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6" name="Obdélník 85"/>
          <p:cNvSpPr/>
          <p:nvPr/>
        </p:nvSpPr>
        <p:spPr>
          <a:xfrm>
            <a:off x="682625" y="40100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7" name="Obdélník 86"/>
          <p:cNvSpPr/>
          <p:nvPr/>
        </p:nvSpPr>
        <p:spPr>
          <a:xfrm>
            <a:off x="773113" y="40862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 name="Obdélník 87"/>
          <p:cNvSpPr/>
          <p:nvPr/>
        </p:nvSpPr>
        <p:spPr>
          <a:xfrm>
            <a:off x="1241425" y="40100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9" name="Obdélník 88"/>
          <p:cNvSpPr/>
          <p:nvPr/>
        </p:nvSpPr>
        <p:spPr>
          <a:xfrm>
            <a:off x="1330325" y="40862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0" name="Obdélník 89"/>
          <p:cNvSpPr/>
          <p:nvPr/>
        </p:nvSpPr>
        <p:spPr>
          <a:xfrm>
            <a:off x="1744663" y="4010025"/>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1" name="Obdélník 90"/>
          <p:cNvSpPr/>
          <p:nvPr/>
        </p:nvSpPr>
        <p:spPr>
          <a:xfrm>
            <a:off x="1835150" y="4086225"/>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2" name="Obdélník 91"/>
          <p:cNvSpPr/>
          <p:nvPr/>
        </p:nvSpPr>
        <p:spPr>
          <a:xfrm>
            <a:off x="655638" y="45212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3" name="Obdélník 92"/>
          <p:cNvSpPr/>
          <p:nvPr/>
        </p:nvSpPr>
        <p:spPr>
          <a:xfrm>
            <a:off x="744538" y="45974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4" name="Obdélník 93"/>
          <p:cNvSpPr/>
          <p:nvPr/>
        </p:nvSpPr>
        <p:spPr>
          <a:xfrm>
            <a:off x="1717675" y="452120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5" name="Obdélník 94"/>
          <p:cNvSpPr/>
          <p:nvPr/>
        </p:nvSpPr>
        <p:spPr>
          <a:xfrm>
            <a:off x="1806575" y="45974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6" name="Obdélník 95"/>
          <p:cNvSpPr/>
          <p:nvPr/>
        </p:nvSpPr>
        <p:spPr>
          <a:xfrm>
            <a:off x="2311400" y="452120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7" name="Obdélník 96"/>
          <p:cNvSpPr/>
          <p:nvPr/>
        </p:nvSpPr>
        <p:spPr>
          <a:xfrm>
            <a:off x="2401888" y="459740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8" name="Obdélník 97"/>
          <p:cNvSpPr/>
          <p:nvPr/>
        </p:nvSpPr>
        <p:spPr>
          <a:xfrm>
            <a:off x="655638" y="50260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9" name="Obdélník 98"/>
          <p:cNvSpPr/>
          <p:nvPr/>
        </p:nvSpPr>
        <p:spPr>
          <a:xfrm>
            <a:off x="744538" y="51022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0" name="Obdélník 99"/>
          <p:cNvSpPr/>
          <p:nvPr/>
        </p:nvSpPr>
        <p:spPr>
          <a:xfrm>
            <a:off x="1243013" y="50260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1" name="Obdélník 100"/>
          <p:cNvSpPr/>
          <p:nvPr/>
        </p:nvSpPr>
        <p:spPr>
          <a:xfrm>
            <a:off x="1333500" y="510222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2" name="Obdélník 101"/>
          <p:cNvSpPr/>
          <p:nvPr/>
        </p:nvSpPr>
        <p:spPr>
          <a:xfrm>
            <a:off x="1746250" y="502602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3" name="Obdélník 102"/>
          <p:cNvSpPr/>
          <p:nvPr/>
        </p:nvSpPr>
        <p:spPr>
          <a:xfrm>
            <a:off x="1836738" y="5102225"/>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4" name="Obdélník 103"/>
          <p:cNvSpPr/>
          <p:nvPr/>
        </p:nvSpPr>
        <p:spPr>
          <a:xfrm>
            <a:off x="2341563" y="5026025"/>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5" name="Obdélník 104"/>
          <p:cNvSpPr/>
          <p:nvPr/>
        </p:nvSpPr>
        <p:spPr>
          <a:xfrm>
            <a:off x="2430463" y="51022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6" name="Obdélník 105"/>
          <p:cNvSpPr/>
          <p:nvPr/>
        </p:nvSpPr>
        <p:spPr>
          <a:xfrm>
            <a:off x="655638" y="55165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7" name="Obdélník 106"/>
          <p:cNvSpPr/>
          <p:nvPr/>
        </p:nvSpPr>
        <p:spPr>
          <a:xfrm>
            <a:off x="746125" y="55927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8" name="Obdélník 107"/>
          <p:cNvSpPr/>
          <p:nvPr/>
        </p:nvSpPr>
        <p:spPr>
          <a:xfrm>
            <a:off x="1241425" y="5516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09" name="Obdélník 108"/>
          <p:cNvSpPr/>
          <p:nvPr/>
        </p:nvSpPr>
        <p:spPr>
          <a:xfrm>
            <a:off x="1331913" y="5592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0" name="Obdélník 109"/>
          <p:cNvSpPr/>
          <p:nvPr/>
        </p:nvSpPr>
        <p:spPr>
          <a:xfrm>
            <a:off x="1746250" y="5516563"/>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1" name="Obdélník 110"/>
          <p:cNvSpPr/>
          <p:nvPr/>
        </p:nvSpPr>
        <p:spPr>
          <a:xfrm>
            <a:off x="1835150" y="5592763"/>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2" name="Obdélník 111"/>
          <p:cNvSpPr/>
          <p:nvPr/>
        </p:nvSpPr>
        <p:spPr>
          <a:xfrm>
            <a:off x="2339975" y="5516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3" name="Obdélník 112"/>
          <p:cNvSpPr/>
          <p:nvPr/>
        </p:nvSpPr>
        <p:spPr>
          <a:xfrm>
            <a:off x="2430463" y="5592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5" name="Obdélník 114"/>
          <p:cNvSpPr/>
          <p:nvPr/>
        </p:nvSpPr>
        <p:spPr>
          <a:xfrm>
            <a:off x="2308225" y="400367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6" name="Obdélník 115"/>
          <p:cNvSpPr/>
          <p:nvPr/>
        </p:nvSpPr>
        <p:spPr>
          <a:xfrm>
            <a:off x="2398713" y="407987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7" name="Ovál 116"/>
          <p:cNvSpPr/>
          <p:nvPr/>
        </p:nvSpPr>
        <p:spPr>
          <a:xfrm>
            <a:off x="781050" y="411797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8" name="Ovál 117"/>
          <p:cNvSpPr/>
          <p:nvPr/>
        </p:nvSpPr>
        <p:spPr>
          <a:xfrm>
            <a:off x="781050" y="461803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19" name="Ovál 118"/>
          <p:cNvSpPr/>
          <p:nvPr/>
        </p:nvSpPr>
        <p:spPr>
          <a:xfrm>
            <a:off x="1362075" y="56181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0" name="Ovál 119"/>
          <p:cNvSpPr/>
          <p:nvPr/>
        </p:nvSpPr>
        <p:spPr>
          <a:xfrm>
            <a:off x="434975" y="4124325"/>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1" name="Ovál 120"/>
          <p:cNvSpPr/>
          <p:nvPr/>
        </p:nvSpPr>
        <p:spPr>
          <a:xfrm>
            <a:off x="1846263" y="512762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2" name="Ovál 121"/>
          <p:cNvSpPr/>
          <p:nvPr/>
        </p:nvSpPr>
        <p:spPr>
          <a:xfrm>
            <a:off x="1362075" y="51276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3" name="Ovál 122"/>
          <p:cNvSpPr/>
          <p:nvPr/>
        </p:nvSpPr>
        <p:spPr>
          <a:xfrm>
            <a:off x="2463800" y="5581650"/>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4" name="Ovál 123"/>
          <p:cNvSpPr/>
          <p:nvPr/>
        </p:nvSpPr>
        <p:spPr>
          <a:xfrm>
            <a:off x="1839913" y="5595938"/>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7" name="Obdélník 126"/>
          <p:cNvSpPr/>
          <p:nvPr/>
        </p:nvSpPr>
        <p:spPr>
          <a:xfrm>
            <a:off x="1238250" y="45164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8" name="Obdélník 127"/>
          <p:cNvSpPr/>
          <p:nvPr/>
        </p:nvSpPr>
        <p:spPr>
          <a:xfrm>
            <a:off x="1327150" y="45926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29" name="Ovál 128"/>
          <p:cNvSpPr/>
          <p:nvPr/>
        </p:nvSpPr>
        <p:spPr>
          <a:xfrm>
            <a:off x="1344613" y="459263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0" name="Ovál 129"/>
          <p:cNvSpPr/>
          <p:nvPr/>
        </p:nvSpPr>
        <p:spPr>
          <a:xfrm>
            <a:off x="763588" y="5124450"/>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1" name="Ovál 130"/>
          <p:cNvSpPr/>
          <p:nvPr/>
        </p:nvSpPr>
        <p:spPr>
          <a:xfrm>
            <a:off x="379413" y="459898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2" name="Ovál 131"/>
          <p:cNvSpPr/>
          <p:nvPr/>
        </p:nvSpPr>
        <p:spPr>
          <a:xfrm>
            <a:off x="250825" y="41100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3" name="Obdélník 132"/>
          <p:cNvSpPr/>
          <p:nvPr/>
        </p:nvSpPr>
        <p:spPr>
          <a:xfrm>
            <a:off x="4170363" y="397192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4" name="Obdélník 133"/>
          <p:cNvSpPr/>
          <p:nvPr/>
        </p:nvSpPr>
        <p:spPr>
          <a:xfrm>
            <a:off x="4259263" y="40481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6" name="Obdélník 135"/>
          <p:cNvSpPr/>
          <p:nvPr/>
        </p:nvSpPr>
        <p:spPr>
          <a:xfrm>
            <a:off x="5232400" y="4030663"/>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7" name="Obdélník 136"/>
          <p:cNvSpPr/>
          <p:nvPr/>
        </p:nvSpPr>
        <p:spPr>
          <a:xfrm>
            <a:off x="5321300" y="4106863"/>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8" name="Obdélník 137"/>
          <p:cNvSpPr/>
          <p:nvPr/>
        </p:nvSpPr>
        <p:spPr>
          <a:xfrm>
            <a:off x="4141788" y="4484688"/>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39" name="Obdélník 138"/>
          <p:cNvSpPr/>
          <p:nvPr/>
        </p:nvSpPr>
        <p:spPr>
          <a:xfrm>
            <a:off x="4232275" y="456088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0" name="Obdélník 139"/>
          <p:cNvSpPr/>
          <p:nvPr/>
        </p:nvSpPr>
        <p:spPr>
          <a:xfrm>
            <a:off x="5203825" y="454342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1" name="Obdélník 140"/>
          <p:cNvSpPr/>
          <p:nvPr/>
        </p:nvSpPr>
        <p:spPr>
          <a:xfrm>
            <a:off x="5294313" y="461962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2" name="Obdélník 141"/>
          <p:cNvSpPr/>
          <p:nvPr/>
        </p:nvSpPr>
        <p:spPr>
          <a:xfrm>
            <a:off x="5799138" y="45434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3" name="Obdélník 142"/>
          <p:cNvSpPr/>
          <p:nvPr/>
        </p:nvSpPr>
        <p:spPr>
          <a:xfrm>
            <a:off x="5888038" y="46196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4" name="Obdélník 143"/>
          <p:cNvSpPr/>
          <p:nvPr/>
        </p:nvSpPr>
        <p:spPr>
          <a:xfrm>
            <a:off x="4141788" y="49895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5" name="Obdélník 144"/>
          <p:cNvSpPr/>
          <p:nvPr/>
        </p:nvSpPr>
        <p:spPr>
          <a:xfrm>
            <a:off x="4232275" y="506571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8" name="Obdélník 147"/>
          <p:cNvSpPr/>
          <p:nvPr/>
        </p:nvSpPr>
        <p:spPr>
          <a:xfrm>
            <a:off x="5827713" y="5048250"/>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9" name="Obdélník 148"/>
          <p:cNvSpPr/>
          <p:nvPr/>
        </p:nvSpPr>
        <p:spPr>
          <a:xfrm>
            <a:off x="5918200" y="5124450"/>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0" name="Obdélník 149"/>
          <p:cNvSpPr/>
          <p:nvPr/>
        </p:nvSpPr>
        <p:spPr>
          <a:xfrm>
            <a:off x="4114800"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1" name="Obdélník 150"/>
          <p:cNvSpPr/>
          <p:nvPr/>
        </p:nvSpPr>
        <p:spPr>
          <a:xfrm>
            <a:off x="4205288" y="555625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2" name="Obdélník 151"/>
          <p:cNvSpPr/>
          <p:nvPr/>
        </p:nvSpPr>
        <p:spPr>
          <a:xfrm>
            <a:off x="4691063" y="54721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3" name="Obdélník 152"/>
          <p:cNvSpPr/>
          <p:nvPr/>
        </p:nvSpPr>
        <p:spPr>
          <a:xfrm>
            <a:off x="4781550" y="554831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4" name="Obdélník 153"/>
          <p:cNvSpPr/>
          <p:nvPr/>
        </p:nvSpPr>
        <p:spPr>
          <a:xfrm>
            <a:off x="5232400"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5" name="Obdélník 154"/>
          <p:cNvSpPr/>
          <p:nvPr/>
        </p:nvSpPr>
        <p:spPr>
          <a:xfrm>
            <a:off x="5322888" y="5556250"/>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6" name="Obdélník 155"/>
          <p:cNvSpPr/>
          <p:nvPr/>
        </p:nvSpPr>
        <p:spPr>
          <a:xfrm>
            <a:off x="5826125" y="5480050"/>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7" name="Obdélník 156"/>
          <p:cNvSpPr/>
          <p:nvPr/>
        </p:nvSpPr>
        <p:spPr>
          <a:xfrm>
            <a:off x="5916613" y="555625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8" name="Obdélník 157"/>
          <p:cNvSpPr/>
          <p:nvPr/>
        </p:nvSpPr>
        <p:spPr>
          <a:xfrm>
            <a:off x="5795963" y="40243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9" name="Obdélník 158"/>
          <p:cNvSpPr/>
          <p:nvPr/>
        </p:nvSpPr>
        <p:spPr>
          <a:xfrm>
            <a:off x="5886450" y="40417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0" name="Ovál 159"/>
          <p:cNvSpPr/>
          <p:nvPr/>
        </p:nvSpPr>
        <p:spPr>
          <a:xfrm>
            <a:off x="4268788" y="40814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1" name="Ovál 160"/>
          <p:cNvSpPr/>
          <p:nvPr/>
        </p:nvSpPr>
        <p:spPr>
          <a:xfrm>
            <a:off x="4810125" y="5572125"/>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2" name="Ovál 161"/>
          <p:cNvSpPr/>
          <p:nvPr/>
        </p:nvSpPr>
        <p:spPr>
          <a:xfrm>
            <a:off x="3922713" y="414496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3" name="Ovál 162"/>
          <p:cNvSpPr/>
          <p:nvPr/>
        </p:nvSpPr>
        <p:spPr>
          <a:xfrm>
            <a:off x="3856038" y="5106988"/>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4" name="Ovál 163"/>
          <p:cNvSpPr/>
          <p:nvPr/>
        </p:nvSpPr>
        <p:spPr>
          <a:xfrm>
            <a:off x="5934075" y="55721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5" name="Ovál 164"/>
          <p:cNvSpPr/>
          <p:nvPr/>
        </p:nvSpPr>
        <p:spPr>
          <a:xfrm>
            <a:off x="5346700" y="55864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7" name="Ovál 166"/>
          <p:cNvSpPr/>
          <p:nvPr/>
        </p:nvSpPr>
        <p:spPr>
          <a:xfrm>
            <a:off x="4803775" y="5083175"/>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8" name="Ovál 167"/>
          <p:cNvSpPr/>
          <p:nvPr/>
        </p:nvSpPr>
        <p:spPr>
          <a:xfrm>
            <a:off x="4251325" y="508635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9" name="Ovál 168"/>
          <p:cNvSpPr/>
          <p:nvPr/>
        </p:nvSpPr>
        <p:spPr>
          <a:xfrm>
            <a:off x="3552825" y="4140200"/>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0" name="Ovál 169"/>
          <p:cNvSpPr/>
          <p:nvPr/>
        </p:nvSpPr>
        <p:spPr>
          <a:xfrm>
            <a:off x="3738563" y="413067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1" name="Obdélník 170"/>
          <p:cNvSpPr/>
          <p:nvPr/>
        </p:nvSpPr>
        <p:spPr>
          <a:xfrm>
            <a:off x="5232400" y="49863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2" name="Obdélník 171"/>
          <p:cNvSpPr/>
          <p:nvPr/>
        </p:nvSpPr>
        <p:spPr>
          <a:xfrm>
            <a:off x="5321300" y="50625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3" name="Obdélník 172"/>
          <p:cNvSpPr/>
          <p:nvPr/>
        </p:nvSpPr>
        <p:spPr>
          <a:xfrm>
            <a:off x="4673600" y="499268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4" name="Obdélník 173"/>
          <p:cNvSpPr/>
          <p:nvPr/>
        </p:nvSpPr>
        <p:spPr>
          <a:xfrm>
            <a:off x="4762500" y="506888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5" name="Obdélník 174"/>
          <p:cNvSpPr/>
          <p:nvPr/>
        </p:nvSpPr>
        <p:spPr>
          <a:xfrm>
            <a:off x="4656138" y="4514850"/>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6" name="Obdélník 175"/>
          <p:cNvSpPr/>
          <p:nvPr/>
        </p:nvSpPr>
        <p:spPr>
          <a:xfrm>
            <a:off x="4746625" y="4591050"/>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7" name="Obdélník 176"/>
          <p:cNvSpPr/>
          <p:nvPr/>
        </p:nvSpPr>
        <p:spPr>
          <a:xfrm>
            <a:off x="4673600" y="402748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8" name="Obdélník 177"/>
          <p:cNvSpPr/>
          <p:nvPr/>
        </p:nvSpPr>
        <p:spPr>
          <a:xfrm>
            <a:off x="4762500" y="410368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9" name="Ovál 178"/>
          <p:cNvSpPr/>
          <p:nvPr/>
        </p:nvSpPr>
        <p:spPr>
          <a:xfrm>
            <a:off x="3914775" y="4641850"/>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0" name="Ovál 179"/>
          <p:cNvSpPr/>
          <p:nvPr/>
        </p:nvSpPr>
        <p:spPr>
          <a:xfrm>
            <a:off x="3730625" y="462915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1" name="Ovál 180"/>
          <p:cNvSpPr/>
          <p:nvPr/>
        </p:nvSpPr>
        <p:spPr>
          <a:xfrm>
            <a:off x="4791075" y="461168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2" name="Ovál 181"/>
          <p:cNvSpPr/>
          <p:nvPr/>
        </p:nvSpPr>
        <p:spPr>
          <a:xfrm>
            <a:off x="4260850" y="4594225"/>
            <a:ext cx="144463"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3" name="Ovál 182"/>
          <p:cNvSpPr/>
          <p:nvPr/>
        </p:nvSpPr>
        <p:spPr>
          <a:xfrm>
            <a:off x="5329238" y="50911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4" name="Ovál 183"/>
          <p:cNvSpPr/>
          <p:nvPr/>
        </p:nvSpPr>
        <p:spPr>
          <a:xfrm>
            <a:off x="4799013" y="5094288"/>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5" name="Ovál 184"/>
          <p:cNvSpPr/>
          <p:nvPr/>
        </p:nvSpPr>
        <p:spPr>
          <a:xfrm>
            <a:off x="4238625" y="558641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723" name="TextovéPole 185"/>
          <p:cNvSpPr txBox="1">
            <a:spLocks noChangeArrowheads="1"/>
          </p:cNvSpPr>
          <p:nvPr/>
        </p:nvSpPr>
        <p:spPr bwMode="auto">
          <a:xfrm>
            <a:off x="600075" y="860425"/>
            <a:ext cx="2774950" cy="6477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1200" b="1" dirty="0"/>
              <a:t>WIP</a:t>
            </a:r>
            <a:r>
              <a:rPr lang="cs-CZ" altLang="cs-CZ" sz="1200" dirty="0"/>
              <a:t>=1</a:t>
            </a:r>
            <a:r>
              <a:rPr lang="en-US" altLang="cs-CZ" sz="1200" dirty="0"/>
              <a:t>, Total cycle time=</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=1/8=part/hour= </a:t>
            </a:r>
            <a:r>
              <a:rPr lang="en-US" altLang="cs-CZ" sz="1200" b="1" dirty="0" err="1"/>
              <a:t>rb</a:t>
            </a:r>
            <a:r>
              <a:rPr lang="en-US" altLang="cs-CZ" sz="1200" dirty="0"/>
              <a:t>/4=0,125,</a:t>
            </a:r>
          </a:p>
          <a:p>
            <a:r>
              <a:rPr lang="en-US" altLang="cs-CZ" sz="1200" dirty="0"/>
              <a:t>Bottleneck rate = </a:t>
            </a:r>
            <a:r>
              <a:rPr lang="en-US" altLang="cs-CZ" sz="1200" b="1" dirty="0" err="1"/>
              <a:t>rb</a:t>
            </a:r>
            <a:r>
              <a:rPr lang="en-US" altLang="cs-CZ" sz="1200" dirty="0"/>
              <a:t>=0,5 </a:t>
            </a:r>
          </a:p>
        </p:txBody>
      </p:sp>
      <p:sp>
        <p:nvSpPr>
          <p:cNvPr id="23724" name="TextovéPole 187"/>
          <p:cNvSpPr txBox="1">
            <a:spLocks noChangeArrowheads="1"/>
          </p:cNvSpPr>
          <p:nvPr/>
        </p:nvSpPr>
        <p:spPr bwMode="auto">
          <a:xfrm>
            <a:off x="1065213" y="3527425"/>
            <a:ext cx="7985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WIP=3</a:t>
            </a:r>
          </a:p>
        </p:txBody>
      </p:sp>
      <p:sp>
        <p:nvSpPr>
          <p:cNvPr id="23725" name="TextovéPole 188"/>
          <p:cNvSpPr txBox="1">
            <a:spLocks noChangeArrowheads="1"/>
          </p:cNvSpPr>
          <p:nvPr/>
        </p:nvSpPr>
        <p:spPr bwMode="auto">
          <a:xfrm>
            <a:off x="4797425" y="3527425"/>
            <a:ext cx="798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WIP=4</a:t>
            </a:r>
          </a:p>
        </p:txBody>
      </p:sp>
      <p:sp>
        <p:nvSpPr>
          <p:cNvPr id="23726" name="TextovéPole 189"/>
          <p:cNvSpPr txBox="1">
            <a:spLocks noChangeArrowheads="1"/>
          </p:cNvSpPr>
          <p:nvPr/>
        </p:nvSpPr>
        <p:spPr bwMode="auto">
          <a:xfrm>
            <a:off x="6804025" y="1471613"/>
            <a:ext cx="493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t=0</a:t>
            </a:r>
          </a:p>
        </p:txBody>
      </p:sp>
      <p:sp>
        <p:nvSpPr>
          <p:cNvPr id="23727" name="TextovéPole 190"/>
          <p:cNvSpPr txBox="1">
            <a:spLocks noChangeArrowheads="1"/>
          </p:cNvSpPr>
          <p:nvPr/>
        </p:nvSpPr>
        <p:spPr bwMode="auto">
          <a:xfrm>
            <a:off x="6804025" y="1949450"/>
            <a:ext cx="49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3728" name="TextovéPole 191"/>
          <p:cNvSpPr txBox="1">
            <a:spLocks noChangeArrowheads="1"/>
          </p:cNvSpPr>
          <p:nvPr/>
        </p:nvSpPr>
        <p:spPr bwMode="auto">
          <a:xfrm>
            <a:off x="6808788" y="2463800"/>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3729" name="TextovéPole 192"/>
          <p:cNvSpPr txBox="1">
            <a:spLocks noChangeArrowheads="1"/>
          </p:cNvSpPr>
          <p:nvPr/>
        </p:nvSpPr>
        <p:spPr bwMode="auto">
          <a:xfrm>
            <a:off x="6808788" y="2968625"/>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23730" name="TextovéPole 193"/>
          <p:cNvSpPr txBox="1">
            <a:spLocks noChangeArrowheads="1"/>
          </p:cNvSpPr>
          <p:nvPr/>
        </p:nvSpPr>
        <p:spPr bwMode="auto">
          <a:xfrm>
            <a:off x="6804025" y="3954463"/>
            <a:ext cx="4937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t=1</a:t>
            </a:r>
          </a:p>
        </p:txBody>
      </p:sp>
      <p:sp>
        <p:nvSpPr>
          <p:cNvPr id="23731" name="TextovéPole 194"/>
          <p:cNvSpPr txBox="1">
            <a:spLocks noChangeArrowheads="1"/>
          </p:cNvSpPr>
          <p:nvPr/>
        </p:nvSpPr>
        <p:spPr bwMode="auto">
          <a:xfrm>
            <a:off x="6804025" y="4432300"/>
            <a:ext cx="493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3732" name="TextovéPole 195"/>
          <p:cNvSpPr txBox="1">
            <a:spLocks noChangeArrowheads="1"/>
          </p:cNvSpPr>
          <p:nvPr/>
        </p:nvSpPr>
        <p:spPr bwMode="auto">
          <a:xfrm>
            <a:off x="6808788" y="4946650"/>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3733" name="TextovéPole 196"/>
          <p:cNvSpPr txBox="1">
            <a:spLocks noChangeArrowheads="1"/>
          </p:cNvSpPr>
          <p:nvPr/>
        </p:nvSpPr>
        <p:spPr bwMode="auto">
          <a:xfrm>
            <a:off x="6808788" y="5451475"/>
            <a:ext cx="4937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23734" name="TextovéPole 197"/>
          <p:cNvSpPr txBox="1">
            <a:spLocks noChangeArrowheads="1"/>
          </p:cNvSpPr>
          <p:nvPr/>
        </p:nvSpPr>
        <p:spPr bwMode="auto">
          <a:xfrm>
            <a:off x="3856038" y="825500"/>
            <a:ext cx="4532312"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b="1" dirty="0"/>
              <a:t>WIP</a:t>
            </a:r>
            <a:r>
              <a:rPr lang="en-US" altLang="cs-CZ" sz="1200" dirty="0"/>
              <a:t>=2, Total cycle t </a:t>
            </a:r>
            <a:r>
              <a:rPr lang="en-US" altLang="cs-CZ" sz="1200" dirty="0" err="1"/>
              <a:t>ime</a:t>
            </a:r>
            <a:r>
              <a:rPr lang="en-US" altLang="cs-CZ" sz="1200" dirty="0"/>
              <a:t>=</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=WIP/CT=WIP/T ₀= 2/8=part/hour= </a:t>
            </a:r>
            <a:r>
              <a:rPr lang="en-US" altLang="cs-CZ" sz="1200" b="1" dirty="0" err="1"/>
              <a:t>rb</a:t>
            </a:r>
            <a:r>
              <a:rPr lang="en-US" altLang="cs-CZ" sz="1200" dirty="0"/>
              <a:t>/2=0,250,  </a:t>
            </a:r>
            <a:r>
              <a:rPr lang="en-US" altLang="cs-CZ" sz="1200" dirty="0" err="1"/>
              <a:t>což</a:t>
            </a:r>
            <a:r>
              <a:rPr lang="en-US" altLang="cs-CZ" sz="1200" dirty="0"/>
              <a:t> je  </a:t>
            </a:r>
          </a:p>
          <a:p>
            <a:r>
              <a:rPr lang="en-US" altLang="cs-CZ" sz="1200" dirty="0"/>
              <a:t>50 % of </a:t>
            </a:r>
            <a:r>
              <a:rPr lang="en-US" altLang="cs-CZ" sz="1200" dirty="0" err="1"/>
              <a:t>rb</a:t>
            </a:r>
            <a:r>
              <a:rPr lang="en-US" altLang="cs-CZ" sz="1200" dirty="0"/>
              <a:t>  where   bottleneck rate = </a:t>
            </a:r>
            <a:r>
              <a:rPr lang="en-US" altLang="cs-CZ" sz="1200" b="1" dirty="0" err="1"/>
              <a:t>rb</a:t>
            </a:r>
            <a:r>
              <a:rPr lang="en-US" altLang="cs-CZ" sz="1200" dirty="0"/>
              <a:t>=0,5 </a:t>
            </a:r>
          </a:p>
        </p:txBody>
      </p:sp>
      <p:sp>
        <p:nvSpPr>
          <p:cNvPr id="23735" name="TextovéPole 186"/>
          <p:cNvSpPr txBox="1">
            <a:spLocks noChangeArrowheads="1"/>
          </p:cNvSpPr>
          <p:nvPr/>
        </p:nvSpPr>
        <p:spPr bwMode="auto">
          <a:xfrm>
            <a:off x="295275" y="5967413"/>
            <a:ext cx="3835400" cy="64611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sz="1200" b="1" dirty="0"/>
              <a:t>WIP</a:t>
            </a:r>
            <a:r>
              <a:rPr lang="en-US" altLang="cs-CZ" sz="1200" dirty="0"/>
              <a:t>=3, Total cycle time=</a:t>
            </a:r>
            <a:r>
              <a:rPr lang="en-US" altLang="cs-CZ" sz="1200" b="1" dirty="0"/>
              <a:t> </a:t>
            </a:r>
            <a:r>
              <a:rPr lang="en-US" altLang="cs-CZ" sz="1200" dirty="0"/>
              <a:t>T ₀=</a:t>
            </a:r>
            <a:r>
              <a:rPr lang="en-US" altLang="cs-CZ" sz="1200" dirty="0" smtClean="0"/>
              <a:t>8</a:t>
            </a:r>
            <a:r>
              <a:rPr lang="cs-CZ" altLang="cs-CZ" sz="1200" dirty="0" smtClean="0"/>
              <a:t>=CT</a:t>
            </a:r>
            <a:r>
              <a:rPr lang="en-US" altLang="cs-CZ" sz="1200" dirty="0" smtClean="0"/>
              <a:t>, </a:t>
            </a:r>
            <a:endParaRPr lang="en-US" altLang="cs-CZ" sz="1200" dirty="0"/>
          </a:p>
          <a:p>
            <a:r>
              <a:rPr lang="en-US" altLang="cs-CZ" sz="1200" b="1" dirty="0"/>
              <a:t>Throughput</a:t>
            </a:r>
            <a:r>
              <a:rPr lang="en-US" altLang="cs-CZ" sz="1200" dirty="0"/>
              <a:t>=WIP/CT=WIP/T ₀= 3/8=part/hour</a:t>
            </a:r>
          </a:p>
          <a:p>
            <a:r>
              <a:rPr lang="en-US" altLang="cs-CZ" sz="1200" dirty="0"/>
              <a:t>= 0,375,  </a:t>
            </a:r>
            <a:r>
              <a:rPr lang="en-US" altLang="cs-CZ" sz="1200" dirty="0" err="1"/>
              <a:t>což</a:t>
            </a:r>
            <a:r>
              <a:rPr lang="en-US" altLang="cs-CZ" sz="1200" dirty="0"/>
              <a:t> je 75 % of </a:t>
            </a:r>
            <a:r>
              <a:rPr lang="en-US" altLang="cs-CZ" sz="1200" dirty="0" err="1"/>
              <a:t>rb</a:t>
            </a:r>
            <a:r>
              <a:rPr lang="en-US" altLang="cs-CZ" sz="1200" dirty="0"/>
              <a:t> where bottleneck rate = </a:t>
            </a:r>
            <a:r>
              <a:rPr lang="en-US" altLang="cs-CZ" sz="1200" b="1" dirty="0" err="1"/>
              <a:t>rb</a:t>
            </a:r>
            <a:r>
              <a:rPr lang="en-US" altLang="cs-CZ" sz="1200" dirty="0"/>
              <a:t>=0,5 </a:t>
            </a:r>
          </a:p>
        </p:txBody>
      </p:sp>
      <p:sp>
        <p:nvSpPr>
          <p:cNvPr id="211" name="Obdélník 210"/>
          <p:cNvSpPr/>
          <p:nvPr/>
        </p:nvSpPr>
        <p:spPr>
          <a:xfrm>
            <a:off x="4105275" y="60245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2" name="Obdélník 211"/>
          <p:cNvSpPr/>
          <p:nvPr/>
        </p:nvSpPr>
        <p:spPr>
          <a:xfrm>
            <a:off x="4195763" y="61007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3" name="Obdélník 212"/>
          <p:cNvSpPr/>
          <p:nvPr/>
        </p:nvSpPr>
        <p:spPr>
          <a:xfrm>
            <a:off x="4691063" y="600551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4" name="Obdélník 213"/>
          <p:cNvSpPr/>
          <p:nvPr/>
        </p:nvSpPr>
        <p:spPr>
          <a:xfrm>
            <a:off x="4781550" y="6140450"/>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5" name="Obdélník 214"/>
          <p:cNvSpPr/>
          <p:nvPr/>
        </p:nvSpPr>
        <p:spPr>
          <a:xfrm>
            <a:off x="5267325" y="6035675"/>
            <a:ext cx="358775"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6" name="Obdélník 215"/>
          <p:cNvSpPr/>
          <p:nvPr/>
        </p:nvSpPr>
        <p:spPr>
          <a:xfrm>
            <a:off x="5356225" y="6054725"/>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7" name="Obdélník 216"/>
          <p:cNvSpPr/>
          <p:nvPr/>
        </p:nvSpPr>
        <p:spPr>
          <a:xfrm>
            <a:off x="5807075" y="6010275"/>
            <a:ext cx="360363"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8" name="Obdélník 217"/>
          <p:cNvSpPr/>
          <p:nvPr/>
        </p:nvSpPr>
        <p:spPr>
          <a:xfrm>
            <a:off x="5897563" y="6086475"/>
            <a:ext cx="179387"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9" name="Ovál 218"/>
          <p:cNvSpPr/>
          <p:nvPr/>
        </p:nvSpPr>
        <p:spPr>
          <a:xfrm>
            <a:off x="4213225" y="6056313"/>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0" name="Ovál 219"/>
          <p:cNvSpPr/>
          <p:nvPr/>
        </p:nvSpPr>
        <p:spPr>
          <a:xfrm>
            <a:off x="4805363" y="608171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1" name="Ovál 220"/>
          <p:cNvSpPr/>
          <p:nvPr/>
        </p:nvSpPr>
        <p:spPr>
          <a:xfrm>
            <a:off x="5357813" y="61134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22" name="Ovál 221"/>
          <p:cNvSpPr/>
          <p:nvPr/>
        </p:nvSpPr>
        <p:spPr>
          <a:xfrm>
            <a:off x="5938838" y="60436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3748" name="TextovéPole 222"/>
          <p:cNvSpPr txBox="1">
            <a:spLocks noChangeArrowheads="1"/>
          </p:cNvSpPr>
          <p:nvPr/>
        </p:nvSpPr>
        <p:spPr bwMode="auto">
          <a:xfrm>
            <a:off x="6808788" y="5978525"/>
            <a:ext cx="4937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t=8</a:t>
            </a:r>
          </a:p>
        </p:txBody>
      </p:sp>
      <p:sp>
        <p:nvSpPr>
          <p:cNvPr id="3" name="Šipka doprava 2"/>
          <p:cNvSpPr/>
          <p:nvPr/>
        </p:nvSpPr>
        <p:spPr>
          <a:xfrm>
            <a:off x="7451725" y="4152900"/>
            <a:ext cx="1296988" cy="1928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Text on </a:t>
            </a:r>
            <a:r>
              <a:rPr lang="cs-CZ" dirty="0" err="1"/>
              <a:t>the</a:t>
            </a:r>
            <a:r>
              <a:rPr lang="cs-CZ" dirty="0"/>
              <a:t> </a:t>
            </a:r>
            <a:r>
              <a:rPr lang="cs-CZ" dirty="0" err="1"/>
              <a:t>next</a:t>
            </a:r>
            <a:r>
              <a:rPr lang="cs-CZ" dirty="0"/>
              <a:t> </a:t>
            </a:r>
            <a:r>
              <a:rPr lang="cs-CZ" dirty="0" err="1"/>
              <a:t>slide</a:t>
            </a:r>
            <a:endParaRPr lang="cs-CZ" dirty="0"/>
          </a:p>
        </p:txBody>
      </p:sp>
      <p:cxnSp>
        <p:nvCxnSpPr>
          <p:cNvPr id="23744" name="Přímá spojnice se šipkou 23743"/>
          <p:cNvCxnSpPr/>
          <p:nvPr/>
        </p:nvCxnSpPr>
        <p:spPr>
          <a:xfrm>
            <a:off x="395288" y="1611313"/>
            <a:ext cx="0" cy="181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745" name="TextovéPole 23744"/>
          <p:cNvSpPr txBox="1"/>
          <p:nvPr/>
        </p:nvSpPr>
        <p:spPr>
          <a:xfrm>
            <a:off x="193694" y="2352675"/>
            <a:ext cx="614271" cy="369332"/>
          </a:xfrm>
          <a:prstGeom prst="rect">
            <a:avLst/>
          </a:prstGeom>
          <a:noFill/>
          <a:scene3d>
            <a:camera prst="orthographicFront">
              <a:rot lat="0" lon="0" rev="5400000"/>
            </a:camera>
            <a:lightRig rig="threePt" dir="t"/>
          </a:scene3d>
        </p:spPr>
        <p:txBody>
          <a:bodyPr wrap="none" rtlCol="0">
            <a:spAutoFit/>
          </a:bodyPr>
          <a:lstStyle/>
          <a:p>
            <a:r>
              <a:rPr lang="cs-CZ" dirty="0" err="1" smtClean="0"/>
              <a:t>time</a:t>
            </a:r>
            <a:endParaRPr lang="cs-CZ" dirty="0"/>
          </a:p>
        </p:txBody>
      </p:sp>
      <p:cxnSp>
        <p:nvCxnSpPr>
          <p:cNvPr id="202" name="Přímá spojnice se šipkou 201"/>
          <p:cNvCxnSpPr/>
          <p:nvPr/>
        </p:nvCxnSpPr>
        <p:spPr>
          <a:xfrm>
            <a:off x="3625056" y="1557338"/>
            <a:ext cx="0" cy="1812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3" name="TextovéPole 202"/>
          <p:cNvSpPr txBox="1"/>
          <p:nvPr/>
        </p:nvSpPr>
        <p:spPr>
          <a:xfrm>
            <a:off x="3423462" y="2298700"/>
            <a:ext cx="614271" cy="369332"/>
          </a:xfrm>
          <a:prstGeom prst="rect">
            <a:avLst/>
          </a:prstGeom>
          <a:noFill/>
          <a:scene3d>
            <a:camera prst="orthographicFront">
              <a:rot lat="0" lon="0" rev="5400000"/>
            </a:camera>
            <a:lightRig rig="threePt" dir="t"/>
          </a:scene3d>
        </p:spPr>
        <p:txBody>
          <a:bodyPr wrap="none" rtlCol="0">
            <a:spAutoFit/>
          </a:bodyPr>
          <a:lstStyle/>
          <a:p>
            <a:r>
              <a:rPr lang="cs-CZ" dirty="0" err="1" smtClean="0"/>
              <a:t>time</a:t>
            </a:r>
            <a:endParaRPr lang="cs-CZ" dirty="0"/>
          </a:p>
        </p:txBody>
      </p:sp>
    </p:spTree>
    <p:extLst>
      <p:ext uri="{BB962C8B-B14F-4D97-AF65-F5344CB8AC3E}">
        <p14:creationId xmlns:p14="http://schemas.microsoft.com/office/powerpoint/2010/main" val="38941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p:txBody>
          <a:bodyPr/>
          <a:lstStyle/>
          <a:p>
            <a:r>
              <a:rPr lang="cs-CZ" altLang="cs-CZ" smtClean="0"/>
              <a:t>Best case performance II</a:t>
            </a:r>
          </a:p>
        </p:txBody>
      </p:sp>
      <p:sp>
        <p:nvSpPr>
          <p:cNvPr id="5" name="Obdélník 4"/>
          <p:cNvSpPr/>
          <p:nvPr/>
        </p:nvSpPr>
        <p:spPr>
          <a:xfrm>
            <a:off x="2574925" y="14303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 name="Obdélník 5"/>
          <p:cNvSpPr/>
          <p:nvPr/>
        </p:nvSpPr>
        <p:spPr>
          <a:xfrm>
            <a:off x="2663825" y="15065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 name="Obdélník 6"/>
          <p:cNvSpPr/>
          <p:nvPr/>
        </p:nvSpPr>
        <p:spPr>
          <a:xfrm>
            <a:off x="3168650" y="1455738"/>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 name="Obdélník 7"/>
          <p:cNvSpPr/>
          <p:nvPr/>
        </p:nvSpPr>
        <p:spPr>
          <a:xfrm>
            <a:off x="3257550" y="1531938"/>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4" name="Ovál 13"/>
          <p:cNvSpPr/>
          <p:nvPr/>
        </p:nvSpPr>
        <p:spPr>
          <a:xfrm>
            <a:off x="1265238" y="1544638"/>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5" name="Ovál 14"/>
          <p:cNvSpPr/>
          <p:nvPr/>
        </p:nvSpPr>
        <p:spPr>
          <a:xfrm>
            <a:off x="1198563" y="25066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6" name="Ovál 15"/>
          <p:cNvSpPr/>
          <p:nvPr/>
        </p:nvSpPr>
        <p:spPr>
          <a:xfrm>
            <a:off x="895350" y="1541463"/>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7" name="Ovál 16"/>
          <p:cNvSpPr/>
          <p:nvPr/>
        </p:nvSpPr>
        <p:spPr>
          <a:xfrm>
            <a:off x="1081088" y="153193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8" name="Obdélník 17"/>
          <p:cNvSpPr/>
          <p:nvPr/>
        </p:nvSpPr>
        <p:spPr>
          <a:xfrm>
            <a:off x="2014538" y="14271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19" name="Obdélník 18"/>
          <p:cNvSpPr/>
          <p:nvPr/>
        </p:nvSpPr>
        <p:spPr>
          <a:xfrm>
            <a:off x="2105025" y="15033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0" name="Ovál 19"/>
          <p:cNvSpPr/>
          <p:nvPr/>
        </p:nvSpPr>
        <p:spPr>
          <a:xfrm>
            <a:off x="1255713" y="2043113"/>
            <a:ext cx="144462"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1" name="Ovál 20"/>
          <p:cNvSpPr/>
          <p:nvPr/>
        </p:nvSpPr>
        <p:spPr>
          <a:xfrm>
            <a:off x="1071563" y="2028825"/>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590" name="TextovéPole 21"/>
          <p:cNvSpPr txBox="1">
            <a:spLocks noChangeArrowheads="1"/>
          </p:cNvSpPr>
          <p:nvPr/>
        </p:nvSpPr>
        <p:spPr bwMode="auto">
          <a:xfrm>
            <a:off x="4146550" y="1355725"/>
            <a:ext cx="4937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t=1</a:t>
            </a:r>
          </a:p>
        </p:txBody>
      </p:sp>
      <p:sp>
        <p:nvSpPr>
          <p:cNvPr id="24591" name="TextovéPole 22"/>
          <p:cNvSpPr txBox="1">
            <a:spLocks noChangeArrowheads="1"/>
          </p:cNvSpPr>
          <p:nvPr/>
        </p:nvSpPr>
        <p:spPr bwMode="auto">
          <a:xfrm>
            <a:off x="4146550" y="1831975"/>
            <a:ext cx="49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t=2</a:t>
            </a:r>
          </a:p>
        </p:txBody>
      </p:sp>
      <p:sp>
        <p:nvSpPr>
          <p:cNvPr id="24592" name="TextovéPole 23"/>
          <p:cNvSpPr txBox="1">
            <a:spLocks noChangeArrowheads="1"/>
          </p:cNvSpPr>
          <p:nvPr/>
        </p:nvSpPr>
        <p:spPr bwMode="auto">
          <a:xfrm>
            <a:off x="4149725" y="2346325"/>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t=4</a:t>
            </a:r>
          </a:p>
        </p:txBody>
      </p:sp>
      <p:sp>
        <p:nvSpPr>
          <p:cNvPr id="24593" name="TextovéPole 24"/>
          <p:cNvSpPr txBox="1">
            <a:spLocks noChangeArrowheads="1"/>
          </p:cNvSpPr>
          <p:nvPr/>
        </p:nvSpPr>
        <p:spPr bwMode="auto">
          <a:xfrm>
            <a:off x="4149725" y="2851150"/>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t=6</a:t>
            </a:r>
          </a:p>
        </p:txBody>
      </p:sp>
      <p:sp>
        <p:nvSpPr>
          <p:cNvPr id="32" name="Ovál 31"/>
          <p:cNvSpPr/>
          <p:nvPr/>
        </p:nvSpPr>
        <p:spPr>
          <a:xfrm>
            <a:off x="1606550" y="1503363"/>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595" name="TextovéPole 32"/>
          <p:cNvSpPr txBox="1">
            <a:spLocks noChangeArrowheads="1"/>
          </p:cNvSpPr>
          <p:nvPr/>
        </p:nvSpPr>
        <p:spPr bwMode="auto">
          <a:xfrm>
            <a:off x="4149725" y="3378200"/>
            <a:ext cx="495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t=8</a:t>
            </a:r>
          </a:p>
        </p:txBody>
      </p:sp>
      <p:sp>
        <p:nvSpPr>
          <p:cNvPr id="43" name="Obdélník 42"/>
          <p:cNvSpPr/>
          <p:nvPr/>
        </p:nvSpPr>
        <p:spPr>
          <a:xfrm>
            <a:off x="1536700" y="14049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4" name="Obdélník 43"/>
          <p:cNvSpPr/>
          <p:nvPr/>
        </p:nvSpPr>
        <p:spPr>
          <a:xfrm>
            <a:off x="1627188" y="1481138"/>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5" name="Obdélník 44"/>
          <p:cNvSpPr/>
          <p:nvPr/>
        </p:nvSpPr>
        <p:spPr>
          <a:xfrm>
            <a:off x="2574925" y="197802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6" name="Obdélník 45"/>
          <p:cNvSpPr/>
          <p:nvPr/>
        </p:nvSpPr>
        <p:spPr>
          <a:xfrm>
            <a:off x="2663825" y="205422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7" name="Obdélník 46"/>
          <p:cNvSpPr/>
          <p:nvPr/>
        </p:nvSpPr>
        <p:spPr>
          <a:xfrm>
            <a:off x="3168650" y="2001838"/>
            <a:ext cx="358775"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8" name="Obdélník 47"/>
          <p:cNvSpPr/>
          <p:nvPr/>
        </p:nvSpPr>
        <p:spPr>
          <a:xfrm>
            <a:off x="3257550" y="2078038"/>
            <a:ext cx="180975"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49" name="Obdélník 48"/>
          <p:cNvSpPr/>
          <p:nvPr/>
        </p:nvSpPr>
        <p:spPr>
          <a:xfrm>
            <a:off x="2014538" y="197485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0" name="Obdélník 49"/>
          <p:cNvSpPr/>
          <p:nvPr/>
        </p:nvSpPr>
        <p:spPr>
          <a:xfrm>
            <a:off x="2105025" y="205105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1" name="Obdélník 50"/>
          <p:cNvSpPr/>
          <p:nvPr/>
        </p:nvSpPr>
        <p:spPr>
          <a:xfrm>
            <a:off x="1536700" y="195262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2" name="Obdélník 51"/>
          <p:cNvSpPr/>
          <p:nvPr/>
        </p:nvSpPr>
        <p:spPr>
          <a:xfrm>
            <a:off x="1627188" y="2028825"/>
            <a:ext cx="179387"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3" name="Obdélník 52"/>
          <p:cNvSpPr/>
          <p:nvPr/>
        </p:nvSpPr>
        <p:spPr>
          <a:xfrm>
            <a:off x="2586038" y="24304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4" name="Obdélník 53"/>
          <p:cNvSpPr/>
          <p:nvPr/>
        </p:nvSpPr>
        <p:spPr>
          <a:xfrm>
            <a:off x="2676525" y="25066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5" name="Obdélník 54"/>
          <p:cNvSpPr/>
          <p:nvPr/>
        </p:nvSpPr>
        <p:spPr>
          <a:xfrm>
            <a:off x="3179763" y="24558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6" name="Obdélník 55"/>
          <p:cNvSpPr/>
          <p:nvPr/>
        </p:nvSpPr>
        <p:spPr>
          <a:xfrm>
            <a:off x="3270250" y="25320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7" name="Obdélník 56"/>
          <p:cNvSpPr/>
          <p:nvPr/>
        </p:nvSpPr>
        <p:spPr>
          <a:xfrm>
            <a:off x="2027238" y="2428875"/>
            <a:ext cx="358775"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8" name="Obdélník 57"/>
          <p:cNvSpPr/>
          <p:nvPr/>
        </p:nvSpPr>
        <p:spPr>
          <a:xfrm>
            <a:off x="2116138" y="2505075"/>
            <a:ext cx="180975"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59" name="Obdélník 58"/>
          <p:cNvSpPr/>
          <p:nvPr/>
        </p:nvSpPr>
        <p:spPr>
          <a:xfrm>
            <a:off x="1549400" y="2405063"/>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0" name="Obdélník 59"/>
          <p:cNvSpPr/>
          <p:nvPr/>
        </p:nvSpPr>
        <p:spPr>
          <a:xfrm>
            <a:off x="1639888" y="2481263"/>
            <a:ext cx="179387"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1" name="Obdélník 60"/>
          <p:cNvSpPr/>
          <p:nvPr/>
        </p:nvSpPr>
        <p:spPr>
          <a:xfrm>
            <a:off x="2589213" y="2886075"/>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2" name="Obdélník 61"/>
          <p:cNvSpPr/>
          <p:nvPr/>
        </p:nvSpPr>
        <p:spPr>
          <a:xfrm>
            <a:off x="2679700" y="29622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3" name="Obdélník 62"/>
          <p:cNvSpPr/>
          <p:nvPr/>
        </p:nvSpPr>
        <p:spPr>
          <a:xfrm>
            <a:off x="3182938" y="2911475"/>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4" name="Obdélník 63"/>
          <p:cNvSpPr/>
          <p:nvPr/>
        </p:nvSpPr>
        <p:spPr>
          <a:xfrm>
            <a:off x="3273425" y="2987675"/>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5" name="Obdélník 64"/>
          <p:cNvSpPr/>
          <p:nvPr/>
        </p:nvSpPr>
        <p:spPr>
          <a:xfrm>
            <a:off x="2030413" y="288290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6" name="Obdélník 65"/>
          <p:cNvSpPr/>
          <p:nvPr/>
        </p:nvSpPr>
        <p:spPr>
          <a:xfrm>
            <a:off x="2119313" y="2959100"/>
            <a:ext cx="180975"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7" name="Obdélník 66"/>
          <p:cNvSpPr/>
          <p:nvPr/>
        </p:nvSpPr>
        <p:spPr>
          <a:xfrm>
            <a:off x="1552575" y="2860675"/>
            <a:ext cx="360363"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8" name="Obdélník 67"/>
          <p:cNvSpPr/>
          <p:nvPr/>
        </p:nvSpPr>
        <p:spPr>
          <a:xfrm>
            <a:off x="1679575" y="2936875"/>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69" name="Obdélník 68"/>
          <p:cNvSpPr/>
          <p:nvPr/>
        </p:nvSpPr>
        <p:spPr>
          <a:xfrm>
            <a:off x="2579688" y="3424238"/>
            <a:ext cx="360362" cy="3587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0" name="Obdélník 69"/>
          <p:cNvSpPr/>
          <p:nvPr/>
        </p:nvSpPr>
        <p:spPr>
          <a:xfrm>
            <a:off x="2670175" y="3500438"/>
            <a:ext cx="179388" cy="206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1" name="Obdélník 70"/>
          <p:cNvSpPr/>
          <p:nvPr/>
        </p:nvSpPr>
        <p:spPr>
          <a:xfrm>
            <a:off x="3173413" y="3448050"/>
            <a:ext cx="360362" cy="360363"/>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2" name="Obdélník 71"/>
          <p:cNvSpPr/>
          <p:nvPr/>
        </p:nvSpPr>
        <p:spPr>
          <a:xfrm>
            <a:off x="3263900" y="3524250"/>
            <a:ext cx="179388" cy="2079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3" name="Obdélník 72"/>
          <p:cNvSpPr/>
          <p:nvPr/>
        </p:nvSpPr>
        <p:spPr>
          <a:xfrm>
            <a:off x="2020888" y="3421063"/>
            <a:ext cx="360362"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4" name="Obdélník 73"/>
          <p:cNvSpPr/>
          <p:nvPr/>
        </p:nvSpPr>
        <p:spPr>
          <a:xfrm>
            <a:off x="2111375" y="3497263"/>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5" name="Obdélník 74"/>
          <p:cNvSpPr/>
          <p:nvPr/>
        </p:nvSpPr>
        <p:spPr>
          <a:xfrm>
            <a:off x="1543050" y="3398838"/>
            <a:ext cx="360363" cy="36036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6" name="Obdélník 75"/>
          <p:cNvSpPr/>
          <p:nvPr/>
        </p:nvSpPr>
        <p:spPr>
          <a:xfrm>
            <a:off x="1670050" y="3475038"/>
            <a:ext cx="179388" cy="2079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7" name="Ovál 76"/>
          <p:cNvSpPr/>
          <p:nvPr/>
        </p:nvSpPr>
        <p:spPr>
          <a:xfrm>
            <a:off x="1612900" y="1506538"/>
            <a:ext cx="144463"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8" name="Ovál 77"/>
          <p:cNvSpPr/>
          <p:nvPr/>
        </p:nvSpPr>
        <p:spPr>
          <a:xfrm>
            <a:off x="1654175" y="205105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79" name="Ovál 78"/>
          <p:cNvSpPr/>
          <p:nvPr/>
        </p:nvSpPr>
        <p:spPr>
          <a:xfrm>
            <a:off x="2119313" y="2051050"/>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0" name="Ovál 79"/>
          <p:cNvSpPr/>
          <p:nvPr/>
        </p:nvSpPr>
        <p:spPr>
          <a:xfrm>
            <a:off x="2687638" y="25066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1" name="Ovál 80"/>
          <p:cNvSpPr/>
          <p:nvPr/>
        </p:nvSpPr>
        <p:spPr>
          <a:xfrm>
            <a:off x="1625600" y="247808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2" name="Ovál 81"/>
          <p:cNvSpPr/>
          <p:nvPr/>
        </p:nvSpPr>
        <p:spPr>
          <a:xfrm>
            <a:off x="2135188" y="2984500"/>
            <a:ext cx="142875"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3" name="Ovál 82"/>
          <p:cNvSpPr/>
          <p:nvPr/>
        </p:nvSpPr>
        <p:spPr>
          <a:xfrm>
            <a:off x="2700338" y="2987675"/>
            <a:ext cx="144462" cy="157163"/>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4" name="Ovál 83"/>
          <p:cNvSpPr/>
          <p:nvPr/>
        </p:nvSpPr>
        <p:spPr>
          <a:xfrm>
            <a:off x="1670050" y="2981325"/>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5" name="Ovál 84"/>
          <p:cNvSpPr/>
          <p:nvPr/>
        </p:nvSpPr>
        <p:spPr>
          <a:xfrm>
            <a:off x="2663825" y="3500438"/>
            <a:ext cx="144463"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6" name="Ovál 85"/>
          <p:cNvSpPr/>
          <p:nvPr/>
        </p:nvSpPr>
        <p:spPr>
          <a:xfrm>
            <a:off x="1655763" y="3471863"/>
            <a:ext cx="142875"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7" name="Ovál 86"/>
          <p:cNvSpPr/>
          <p:nvPr/>
        </p:nvSpPr>
        <p:spPr>
          <a:xfrm>
            <a:off x="2135188" y="2530475"/>
            <a:ext cx="142875" cy="192088"/>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8" name="Ovál 87"/>
          <p:cNvSpPr/>
          <p:nvPr/>
        </p:nvSpPr>
        <p:spPr>
          <a:xfrm>
            <a:off x="3295650" y="3030538"/>
            <a:ext cx="142875" cy="157162"/>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89" name="Ovál 88"/>
          <p:cNvSpPr/>
          <p:nvPr/>
        </p:nvSpPr>
        <p:spPr>
          <a:xfrm>
            <a:off x="2119313" y="3471863"/>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90" name="Ovál 89"/>
          <p:cNvSpPr/>
          <p:nvPr/>
        </p:nvSpPr>
        <p:spPr>
          <a:xfrm>
            <a:off x="3265488" y="3524250"/>
            <a:ext cx="144462" cy="158750"/>
          </a:xfrm>
          <a:prstGeom prst="ellipse">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a:p>
        </p:txBody>
      </p:sp>
      <p:sp>
        <p:nvSpPr>
          <p:cNvPr id="24644" name="TextovéPole 90"/>
          <p:cNvSpPr txBox="1">
            <a:spLocks noChangeArrowheads="1"/>
          </p:cNvSpPr>
          <p:nvPr/>
        </p:nvSpPr>
        <p:spPr bwMode="auto">
          <a:xfrm>
            <a:off x="2009775" y="4005263"/>
            <a:ext cx="7985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WIP=4</a:t>
            </a:r>
          </a:p>
        </p:txBody>
      </p:sp>
      <p:sp>
        <p:nvSpPr>
          <p:cNvPr id="24645" name="TextovéPole 91"/>
          <p:cNvSpPr txBox="1">
            <a:spLocks noChangeArrowheads="1"/>
          </p:cNvSpPr>
          <p:nvPr/>
        </p:nvSpPr>
        <p:spPr bwMode="auto">
          <a:xfrm>
            <a:off x="593725" y="4695825"/>
            <a:ext cx="7777163"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a:t>All stations stay busy all the time. Because no waiting so T ₀=8 h., rb=0,5 .</a:t>
            </a:r>
          </a:p>
          <a:p>
            <a:r>
              <a:rPr lang="en-US" altLang="cs-CZ"/>
              <a:t>So minimum value of T ₀ an maximum value of rb</a:t>
            </a:r>
            <a:r>
              <a:rPr lang="cs-CZ" altLang="cs-CZ"/>
              <a:t> </a:t>
            </a:r>
            <a:r>
              <a:rPr lang="en-US" altLang="cs-CZ"/>
              <a:t>(throughput) is achieved only if </a:t>
            </a:r>
          </a:p>
          <a:p>
            <a:r>
              <a:rPr lang="en-US" altLang="cs-CZ"/>
              <a:t>WIP is set to critical value  !</a:t>
            </a:r>
          </a:p>
        </p:txBody>
      </p:sp>
      <p:sp>
        <p:nvSpPr>
          <p:cNvPr id="24646" name="Obdélník 92"/>
          <p:cNvSpPr>
            <a:spLocks noChangeArrowheads="1"/>
          </p:cNvSpPr>
          <p:nvPr/>
        </p:nvSpPr>
        <p:spPr bwMode="auto">
          <a:xfrm>
            <a:off x="649288" y="5618163"/>
            <a:ext cx="7543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a:t>Critical </a:t>
            </a:r>
            <a:r>
              <a:rPr lang="en-US" altLang="cs-CZ" b="1"/>
              <a:t>WIP (W₀)</a:t>
            </a:r>
            <a:r>
              <a:rPr lang="en-US" altLang="cs-CZ"/>
              <a:t> of the line is the WIP level for which a line with given values of  </a:t>
            </a:r>
            <a:r>
              <a:rPr lang="en-US" altLang="cs-CZ" b="1"/>
              <a:t>rb</a:t>
            </a:r>
            <a:r>
              <a:rPr lang="en-US" altLang="cs-CZ"/>
              <a:t> and  </a:t>
            </a:r>
            <a:r>
              <a:rPr lang="en-US" altLang="cs-CZ" b="1"/>
              <a:t>T₀  </a:t>
            </a:r>
            <a:r>
              <a:rPr lang="en-US" altLang="cs-CZ"/>
              <a:t>achieves maximum throughput ( rb  ) with minimum cycle time (which is in this case T</a:t>
            </a:r>
            <a:r>
              <a:rPr lang="en-US" altLang="cs-CZ" b="1"/>
              <a:t>₀ </a:t>
            </a:r>
            <a:r>
              <a:rPr lang="en-US" altLang="cs-CZ"/>
              <a:t>)</a:t>
            </a:r>
            <a:r>
              <a:rPr lang="cs-CZ" altLang="cs-CZ"/>
              <a:t> =</a:t>
            </a:r>
            <a:r>
              <a:rPr lang="en-US" altLang="cs-CZ" b="1"/>
              <a:t> rb</a:t>
            </a:r>
            <a:r>
              <a:rPr lang="cs-CZ" altLang="cs-CZ" b="1"/>
              <a:t> x </a:t>
            </a:r>
            <a:r>
              <a:rPr lang="en-US" altLang="cs-CZ" b="1"/>
              <a:t>T₀</a:t>
            </a:r>
            <a:r>
              <a:rPr lang="cs-CZ" altLang="cs-CZ" b="1"/>
              <a:t> = 0.5 x 8 = 4 pennies </a:t>
            </a:r>
            <a:endParaRPr lang="en-US" altLang="cs-CZ"/>
          </a:p>
        </p:txBody>
      </p:sp>
      <p:sp>
        <p:nvSpPr>
          <p:cNvPr id="24647" name="Obdélník 1"/>
          <p:cNvSpPr>
            <a:spLocks noChangeArrowheads="1"/>
          </p:cNvSpPr>
          <p:nvPr/>
        </p:nvSpPr>
        <p:spPr bwMode="auto">
          <a:xfrm>
            <a:off x="4932363" y="2120900"/>
            <a:ext cx="45720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sz="2400" b="1"/>
              <a:t>T₀</a:t>
            </a:r>
            <a:r>
              <a:rPr lang="cs-CZ" altLang="cs-CZ">
                <a:latin typeface="Cambria" pitchFamily="18" charset="0"/>
              </a:rPr>
              <a:t> </a:t>
            </a:r>
            <a:r>
              <a:rPr lang="cs-CZ" altLang="cs-CZ"/>
              <a:t>=</a:t>
            </a:r>
            <a:r>
              <a:rPr lang="en-US" altLang="cs-CZ" sz="1100"/>
              <a:t>Row process time of the line  is the sum of the</a:t>
            </a:r>
            <a:endParaRPr lang="cs-CZ" altLang="cs-CZ" sz="1100"/>
          </a:p>
          <a:p>
            <a:r>
              <a:rPr lang="en-US" altLang="cs-CZ" sz="1100"/>
              <a:t> long –term average process time of each workstation </a:t>
            </a:r>
            <a:endParaRPr lang="cs-CZ" altLang="cs-CZ" sz="1100"/>
          </a:p>
          <a:p>
            <a:r>
              <a:rPr lang="en-US" altLang="cs-CZ" sz="1100"/>
              <a:t>in the line (single job entering empty line from staring point</a:t>
            </a:r>
            <a:endParaRPr lang="cs-CZ" altLang="cs-CZ" sz="1100"/>
          </a:p>
          <a:p>
            <a:r>
              <a:rPr lang="en-US" altLang="cs-CZ" sz="1100"/>
              <a:t> to the ending one)</a:t>
            </a:r>
          </a:p>
        </p:txBody>
      </p:sp>
    </p:spTree>
    <p:extLst>
      <p:ext uri="{BB962C8B-B14F-4D97-AF65-F5344CB8AC3E}">
        <p14:creationId xmlns:p14="http://schemas.microsoft.com/office/powerpoint/2010/main" val="258734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Běžná situace, kterou je potřeba řešit</a:t>
            </a:r>
            <a:endParaRPr lang="cs-CZ" dirty="0"/>
          </a:p>
        </p:txBody>
      </p:sp>
      <p:sp>
        <p:nvSpPr>
          <p:cNvPr id="3" name="Zástupný symbol pro obsah 2"/>
          <p:cNvSpPr>
            <a:spLocks noGrp="1"/>
          </p:cNvSpPr>
          <p:nvPr>
            <p:ph idx="1"/>
          </p:nvPr>
        </p:nvSpPr>
        <p:spPr>
          <a:xfrm>
            <a:off x="395536" y="1628800"/>
            <a:ext cx="8229600" cy="4525963"/>
          </a:xfrm>
        </p:spPr>
        <p:txBody>
          <a:bodyPr>
            <a:normAutofit fontScale="92500" lnSpcReduction="10000"/>
          </a:bodyPr>
          <a:lstStyle/>
          <a:p>
            <a:r>
              <a:rPr lang="cs-CZ" dirty="0" smtClean="0"/>
              <a:t>30 </a:t>
            </a:r>
            <a:r>
              <a:rPr lang="cs-CZ" dirty="0" smtClean="0"/>
              <a:t>zákazníků/hodina – (</a:t>
            </a:r>
            <a:r>
              <a:rPr lang="cs-CZ" dirty="0" err="1" smtClean="0"/>
              <a:t>max</a:t>
            </a:r>
            <a:r>
              <a:rPr lang="cs-CZ" dirty="0" smtClean="0"/>
              <a:t> kapacita provozovny) </a:t>
            </a:r>
            <a:endParaRPr lang="cs-CZ" dirty="0" smtClean="0"/>
          </a:p>
          <a:p>
            <a:r>
              <a:rPr lang="cs-CZ" dirty="0" smtClean="0"/>
              <a:t>8 zákazníků čeká ve frontě (nárazník)</a:t>
            </a:r>
          </a:p>
          <a:p>
            <a:r>
              <a:rPr lang="cs-CZ" dirty="0" smtClean="0"/>
              <a:t>5 minut trvá doba obsluhy jednoho zákazníka</a:t>
            </a:r>
          </a:p>
          <a:p>
            <a:endParaRPr lang="cs-CZ" dirty="0" smtClean="0"/>
          </a:p>
          <a:p>
            <a:endParaRPr lang="cs-CZ" dirty="0"/>
          </a:p>
          <a:p>
            <a:endParaRPr lang="cs-CZ" dirty="0" smtClean="0"/>
          </a:p>
          <a:p>
            <a:endParaRPr lang="cs-CZ" dirty="0" smtClean="0"/>
          </a:p>
          <a:p>
            <a:r>
              <a:rPr lang="cs-CZ" dirty="0" smtClean="0"/>
              <a:t>Potřeba odstranit všechny časy, které nepřinášejí </a:t>
            </a:r>
            <a:r>
              <a:rPr lang="cs-CZ" dirty="0" smtClean="0"/>
              <a:t>hodnotu</a:t>
            </a:r>
            <a:endParaRPr lang="cs-CZ" dirty="0" smtClean="0"/>
          </a:p>
          <a:p>
            <a:endParaRPr lang="cs-CZ" dirty="0"/>
          </a:p>
        </p:txBody>
      </p:sp>
      <p:sp>
        <p:nvSpPr>
          <p:cNvPr id="4" name="Šipka doprava 3"/>
          <p:cNvSpPr/>
          <p:nvPr/>
        </p:nvSpPr>
        <p:spPr>
          <a:xfrm>
            <a:off x="837928" y="3745632"/>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Vývojový diagram: vyjmutí 4"/>
          <p:cNvSpPr/>
          <p:nvPr/>
        </p:nvSpPr>
        <p:spPr>
          <a:xfrm>
            <a:off x="2422104" y="3450316"/>
            <a:ext cx="864096" cy="792088"/>
          </a:xfrm>
          <a:prstGeom prst="flowChartExtra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prava 5"/>
          <p:cNvSpPr/>
          <p:nvPr/>
        </p:nvSpPr>
        <p:spPr>
          <a:xfrm>
            <a:off x="3430216" y="3745632"/>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2206080" y="4393704"/>
            <a:ext cx="1563120" cy="646331"/>
          </a:xfrm>
          <a:prstGeom prst="rect">
            <a:avLst/>
          </a:prstGeom>
          <a:noFill/>
        </p:spPr>
        <p:txBody>
          <a:bodyPr wrap="none" rtlCol="0">
            <a:spAutoFit/>
          </a:bodyPr>
          <a:lstStyle/>
          <a:p>
            <a:r>
              <a:rPr lang="cs-CZ" dirty="0" smtClean="0"/>
              <a:t>  8 zákazníků</a:t>
            </a:r>
          </a:p>
          <a:p>
            <a:r>
              <a:rPr lang="cs-CZ" dirty="0" smtClean="0"/>
              <a:t>čeká ve frontě </a:t>
            </a:r>
            <a:endParaRPr lang="cs-CZ" dirty="0"/>
          </a:p>
        </p:txBody>
      </p:sp>
      <p:sp>
        <p:nvSpPr>
          <p:cNvPr id="8" name="Obdélník 7"/>
          <p:cNvSpPr/>
          <p:nvPr/>
        </p:nvSpPr>
        <p:spPr>
          <a:xfrm>
            <a:off x="5086400" y="3673624"/>
            <a:ext cx="1152128"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4709551" y="4352954"/>
            <a:ext cx="3057953" cy="369332"/>
          </a:xfrm>
          <a:prstGeom prst="rect">
            <a:avLst/>
          </a:prstGeom>
          <a:noFill/>
        </p:spPr>
        <p:txBody>
          <a:bodyPr wrap="none" rtlCol="0">
            <a:spAutoFit/>
          </a:bodyPr>
          <a:lstStyle/>
          <a:p>
            <a:r>
              <a:rPr lang="cs-CZ" dirty="0" smtClean="0"/>
              <a:t>   5 minut/obsluha 1 zákazníka </a:t>
            </a:r>
            <a:endParaRPr lang="cs-CZ" dirty="0"/>
          </a:p>
        </p:txBody>
      </p:sp>
      <p:sp>
        <p:nvSpPr>
          <p:cNvPr id="10" name="Šipka doprava 9"/>
          <p:cNvSpPr/>
          <p:nvPr/>
        </p:nvSpPr>
        <p:spPr>
          <a:xfrm>
            <a:off x="6382544" y="3781636"/>
            <a:ext cx="151216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61338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adpis 1"/>
          <p:cNvSpPr>
            <a:spLocks noGrp="1"/>
          </p:cNvSpPr>
          <p:nvPr>
            <p:ph type="title"/>
          </p:nvPr>
        </p:nvSpPr>
        <p:spPr/>
        <p:txBody>
          <a:bodyPr/>
          <a:lstStyle/>
          <a:p>
            <a:r>
              <a:rPr lang="cs-CZ" altLang="cs-CZ" smtClean="0"/>
              <a:t>Best case performance III</a:t>
            </a:r>
          </a:p>
        </p:txBody>
      </p:sp>
      <p:sp>
        <p:nvSpPr>
          <p:cNvPr id="25602" name="TextovéPole 1"/>
          <p:cNvSpPr txBox="1">
            <a:spLocks noChangeArrowheads="1"/>
          </p:cNvSpPr>
          <p:nvPr/>
        </p:nvSpPr>
        <p:spPr bwMode="auto">
          <a:xfrm>
            <a:off x="1476375" y="4797425"/>
            <a:ext cx="6948488"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a:t>20 hours = 12 hours waiting before line and 8 hours processing</a:t>
            </a:r>
          </a:p>
          <a:p>
            <a:r>
              <a:rPr lang="en-US" altLang="cs-CZ"/>
              <a:t>All machines remains busy so rb=0,5 (2 hours per processing one penny)</a:t>
            </a:r>
          </a:p>
          <a:p>
            <a:r>
              <a:rPr lang="en-US" altLang="cs-CZ"/>
              <a:t>%</a:t>
            </a:r>
            <a:r>
              <a:rPr lang="en-US" altLang="cs-CZ" b="1"/>
              <a:t> </a:t>
            </a:r>
            <a:r>
              <a:rPr lang="en-US" altLang="cs-CZ"/>
              <a:t>T₀ =(CT/ T₀) *100, so e.g. 250=(20/8)*100</a:t>
            </a:r>
          </a:p>
          <a:p>
            <a:r>
              <a:rPr lang="en-US" altLang="cs-CZ"/>
              <a:t>% rb  =((WIP/ T₀)/0,5</a:t>
            </a:r>
            <a:r>
              <a:rPr lang="cs-CZ" altLang="cs-CZ"/>
              <a:t>)</a:t>
            </a:r>
            <a:r>
              <a:rPr lang="en-US" altLang="cs-CZ"/>
              <a:t>*100, where rb=0,5 </a:t>
            </a:r>
          </a:p>
          <a:p>
            <a:endParaRPr lang="en-US" altLang="cs-CZ"/>
          </a:p>
          <a:p>
            <a:endParaRPr lang="cs-CZ" altLang="cs-CZ"/>
          </a:p>
          <a:p>
            <a:endParaRPr lang="cs-CZ" altLang="cs-CZ"/>
          </a:p>
        </p:txBody>
      </p:sp>
      <p:graphicFrame>
        <p:nvGraphicFramePr>
          <p:cNvPr id="3" name="Tabulka 2"/>
          <p:cNvGraphicFramePr>
            <a:graphicFrameLocks noGrp="1"/>
          </p:cNvGraphicFramePr>
          <p:nvPr/>
        </p:nvGraphicFramePr>
        <p:xfrm>
          <a:off x="1476375" y="1412875"/>
          <a:ext cx="6264275" cy="3168648"/>
        </p:xfrm>
        <a:graphic>
          <a:graphicData uri="http://schemas.openxmlformats.org/drawingml/2006/table">
            <a:tbl>
              <a:tblPr>
                <a:tableStyleId>{5C22544A-7EE6-4342-B048-85BDC9FD1C3A}</a:tableStyleId>
              </a:tblPr>
              <a:tblGrid>
                <a:gridCol w="1499897"/>
                <a:gridCol w="847000"/>
                <a:gridCol w="847000"/>
                <a:gridCol w="1535189"/>
                <a:gridCol w="1535189"/>
              </a:tblGrid>
              <a:tr h="264054">
                <a:tc>
                  <a:txBody>
                    <a:bodyPr/>
                    <a:lstStyle/>
                    <a:p>
                      <a:pPr algn="l" fontAlgn="b"/>
                      <a:r>
                        <a:rPr lang="cs-CZ" sz="1100" u="none" strike="noStrike" dirty="0" err="1">
                          <a:effectLst/>
                        </a:rPr>
                        <a:t>Parameters</a:t>
                      </a:r>
                      <a:r>
                        <a:rPr lang="cs-CZ" sz="1100" u="none" strike="noStrike" dirty="0">
                          <a:effectLst/>
                        </a:rPr>
                        <a:t> :</a:t>
                      </a:r>
                      <a:endParaRPr lang="cs-CZ" sz="1100" b="1" i="0" u="none" strike="noStrike" dirty="0">
                        <a:solidFill>
                          <a:srgbClr val="000000"/>
                        </a:solidFill>
                        <a:effectLst/>
                        <a:latin typeface="Calibri"/>
                      </a:endParaRPr>
                    </a:p>
                  </a:txBody>
                  <a:tcPr marL="9524" marR="9524" marT="9526" marB="0" anchor="b"/>
                </a:tc>
                <a:tc gridSpan="2">
                  <a:txBody>
                    <a:bodyPr/>
                    <a:lstStyle/>
                    <a:p>
                      <a:pPr algn="l" fontAlgn="b"/>
                      <a:r>
                        <a:rPr lang="cs-CZ" sz="1100" u="none" strike="noStrike">
                          <a:effectLst/>
                        </a:rPr>
                        <a:t>100 % rb=0,5  </a:t>
                      </a:r>
                      <a:endParaRPr lang="cs-CZ" sz="1100" b="0" i="0" u="none" strike="noStrike">
                        <a:solidFill>
                          <a:srgbClr val="000000"/>
                        </a:solidFill>
                        <a:effectLst/>
                        <a:latin typeface="Calibri"/>
                      </a:endParaRPr>
                    </a:p>
                  </a:txBody>
                  <a:tcPr marL="9524" marR="9524" marT="9526" marB="0" anchor="b"/>
                </a:tc>
                <a:tc hMerge="1">
                  <a:txBody>
                    <a:bodyPr/>
                    <a:lstStyle/>
                    <a:p>
                      <a:endParaRPr lang="cs-CZ"/>
                    </a:p>
                  </a:txBody>
                  <a:tcPr/>
                </a:tc>
                <a:tc>
                  <a:txBody>
                    <a:bodyPr/>
                    <a:lstStyle/>
                    <a:p>
                      <a:pPr algn="l" fontAlgn="b"/>
                      <a:endParaRPr lang="cs-CZ" sz="1100" b="0" i="0" u="none" strike="noStrike">
                        <a:solidFill>
                          <a:srgbClr val="000000"/>
                        </a:solidFill>
                        <a:effectLst/>
                        <a:latin typeface="Calibri"/>
                      </a:endParaRPr>
                    </a:p>
                  </a:txBody>
                  <a:tcPr marL="9524" marR="9524" marT="9526" marB="0" anchor="b"/>
                </a:tc>
                <a:tc>
                  <a:txBody>
                    <a:bodyPr/>
                    <a:lstStyle/>
                    <a:p>
                      <a:pPr algn="l" fontAlgn="b"/>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WIP</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CT=T₀</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    % T₀</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TH=Throughput</a:t>
                      </a:r>
                      <a:endParaRPr lang="cs-CZ" sz="1100" b="1"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    % rb</a:t>
                      </a:r>
                      <a:endParaRPr lang="cs-CZ" sz="1100" b="1"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1</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0,125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25</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2</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50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3</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a:effectLst/>
                        </a:rPr>
                        <a:t>0,375</a:t>
                      </a:r>
                      <a:endParaRPr lang="cs-CZ" sz="1100" b="0" i="0" u="none" strike="noStrike" dirty="0">
                        <a:solidFill>
                          <a:srgbClr val="000000"/>
                        </a:solidFill>
                        <a:effectLst/>
                        <a:latin typeface="Calibri"/>
                      </a:endParaRPr>
                    </a:p>
                  </a:txBody>
                  <a:tcPr marL="9524" marR="9524" marT="9526" marB="0" anchor="b"/>
                </a:tc>
                <a:tc>
                  <a:txBody>
                    <a:bodyPr/>
                    <a:lstStyle/>
                    <a:p>
                      <a:pPr algn="ctr" fontAlgn="b"/>
                      <a:r>
                        <a:rPr lang="cs-CZ" sz="1100" u="none" strike="noStrike">
                          <a:effectLst/>
                        </a:rPr>
                        <a:t>75</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dirty="0">
                          <a:solidFill>
                            <a:srgbClr val="FF0000"/>
                          </a:solidFill>
                          <a:effectLst/>
                        </a:rPr>
                        <a:t>4</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8</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100</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0,5</a:t>
                      </a:r>
                      <a:endParaRPr lang="cs-CZ" sz="1100" b="0" i="0" u="none" strike="noStrike" dirty="0">
                        <a:solidFill>
                          <a:srgbClr val="FF0000"/>
                        </a:solidFill>
                        <a:effectLst/>
                        <a:latin typeface="Calibri"/>
                      </a:endParaRPr>
                    </a:p>
                  </a:txBody>
                  <a:tcPr marL="9524" marR="9524" marT="9526" marB="0" anchor="b"/>
                </a:tc>
                <a:tc>
                  <a:txBody>
                    <a:bodyPr/>
                    <a:lstStyle/>
                    <a:p>
                      <a:pPr algn="ctr" fontAlgn="b"/>
                      <a:r>
                        <a:rPr lang="cs-CZ" sz="1100" u="none" strike="noStrike" dirty="0">
                          <a:solidFill>
                            <a:srgbClr val="FF0000"/>
                          </a:solidFill>
                          <a:effectLst/>
                        </a:rPr>
                        <a:t>100</a:t>
                      </a:r>
                      <a:endParaRPr lang="cs-CZ" sz="1100" b="0" i="0" u="none" strike="noStrike" dirty="0">
                        <a:solidFill>
                          <a:srgbClr val="FF0000"/>
                        </a:solidFill>
                        <a:effectLst/>
                        <a:latin typeface="Calibri"/>
                      </a:endParaRPr>
                    </a:p>
                  </a:txBody>
                  <a:tcPr marL="9524" marR="9524" marT="9526" marB="0" anchor="b"/>
                </a:tc>
              </a:tr>
              <a:tr h="264054">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6</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12</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150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7</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14</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175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16</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200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9</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18</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225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100</a:t>
                      </a:r>
                      <a:endParaRPr lang="cs-CZ" sz="1100" b="0" i="0" u="none" strike="noStrike">
                        <a:solidFill>
                          <a:srgbClr val="000000"/>
                        </a:solidFill>
                        <a:effectLst/>
                        <a:latin typeface="Calibri"/>
                      </a:endParaRPr>
                    </a:p>
                  </a:txBody>
                  <a:tcPr marL="9524" marR="9524" marT="9526" marB="0" anchor="b"/>
                </a:tc>
              </a:tr>
              <a:tr h="264054">
                <a:tc>
                  <a:txBody>
                    <a:bodyPr/>
                    <a:lstStyle/>
                    <a:p>
                      <a:pPr algn="ctr" fontAlgn="b"/>
                      <a:r>
                        <a:rPr lang="cs-CZ" sz="1100" u="none" strike="noStrike">
                          <a:effectLst/>
                        </a:rPr>
                        <a:t>10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250</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4" marR="9524" marT="9526" marB="0" anchor="b"/>
                </a:tc>
                <a:tc>
                  <a:txBody>
                    <a:bodyPr/>
                    <a:lstStyle/>
                    <a:p>
                      <a:pPr algn="ctr" fontAlgn="b"/>
                      <a:r>
                        <a:rPr lang="cs-CZ" sz="1100" u="none" strike="noStrike" dirty="0">
                          <a:effectLst/>
                        </a:rPr>
                        <a:t>100</a:t>
                      </a:r>
                      <a:endParaRPr lang="cs-CZ" sz="1100" b="0" i="0" u="none" strike="noStrike" dirty="0">
                        <a:solidFill>
                          <a:srgbClr val="000000"/>
                        </a:solidFill>
                        <a:effectLst/>
                        <a:latin typeface="Calibri"/>
                      </a:endParaRPr>
                    </a:p>
                  </a:txBody>
                  <a:tcPr marL="9524" marR="9524" marT="9526" marB="0" anchor="b"/>
                </a:tc>
              </a:tr>
            </a:tbl>
          </a:graphicData>
        </a:graphic>
      </p:graphicFrame>
      <p:sp>
        <p:nvSpPr>
          <p:cNvPr id="25682" name="TextovéPole 4"/>
          <p:cNvSpPr txBox="1">
            <a:spLocks noChangeArrowheads="1"/>
          </p:cNvSpPr>
          <p:nvPr/>
        </p:nvSpPr>
        <p:spPr bwMode="auto">
          <a:xfrm>
            <a:off x="355600" y="1484313"/>
            <a:ext cx="9064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Table 1.</a:t>
            </a:r>
          </a:p>
        </p:txBody>
      </p:sp>
    </p:spTree>
    <p:extLst>
      <p:ext uri="{BB962C8B-B14F-4D97-AF65-F5344CB8AC3E}">
        <p14:creationId xmlns:p14="http://schemas.microsoft.com/office/powerpoint/2010/main" val="272130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altLang="cs-CZ" smtClean="0"/>
              <a:t>Best case performance IV</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3789363"/>
            <a:ext cx="458152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196975"/>
            <a:ext cx="466725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se šipkou 2"/>
          <p:cNvCxnSpPr/>
          <p:nvPr/>
        </p:nvCxnSpPr>
        <p:spPr>
          <a:xfrm flipV="1">
            <a:off x="5796136" y="4725144"/>
            <a:ext cx="0"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919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en-US" altLang="cs-CZ" smtClean="0"/>
              <a:t>Conclusion</a:t>
            </a:r>
          </a:p>
        </p:txBody>
      </p:sp>
      <p:sp>
        <p:nvSpPr>
          <p:cNvPr id="3" name="Zástupný symbol pro obsah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sz="2800" dirty="0" smtClean="0"/>
              <a:t>Close examination of Table 1 reveals fundamental relationship among WIP, CT and TH (throughput) </a:t>
            </a:r>
          </a:p>
          <a:p>
            <a:pPr fontAlgn="auto">
              <a:spcAft>
                <a:spcPts val="0"/>
              </a:spcAft>
              <a:buFont typeface="Arial" panose="020B0604020202020204" pitchFamily="34" charset="0"/>
              <a:buChar char="•"/>
              <a:defRPr/>
            </a:pPr>
            <a:r>
              <a:rPr lang="en-US" sz="2800" dirty="0" smtClean="0"/>
              <a:t>At every WIP level WIP is equal to the product of TH and CT (cycle time) </a:t>
            </a:r>
          </a:p>
          <a:p>
            <a:pPr fontAlgn="auto">
              <a:spcAft>
                <a:spcPts val="0"/>
              </a:spcAft>
              <a:buFont typeface="Arial" panose="020B0604020202020204" pitchFamily="34" charset="0"/>
              <a:buChar char="•"/>
              <a:defRPr/>
            </a:pPr>
            <a:r>
              <a:rPr lang="en-US" sz="2800" dirty="0" smtClean="0"/>
              <a:t>This relation is known  as Little´s law. </a:t>
            </a:r>
          </a:p>
          <a:p>
            <a:pPr fontAlgn="auto">
              <a:spcAft>
                <a:spcPts val="0"/>
              </a:spcAft>
              <a:buFont typeface="Arial" panose="020B0604020202020204" pitchFamily="34" charset="0"/>
              <a:buChar char="•"/>
              <a:defRPr/>
            </a:pPr>
            <a:r>
              <a:rPr lang="en-US" sz="5400" b="1" dirty="0" smtClean="0">
                <a:solidFill>
                  <a:srgbClr val="FF0000"/>
                </a:solidFill>
              </a:rPr>
              <a:t>WIP=TH</a:t>
            </a:r>
            <a:r>
              <a:rPr lang="cs-CZ" sz="5400" b="1" dirty="0" smtClean="0">
                <a:solidFill>
                  <a:srgbClr val="FF0000"/>
                </a:solidFill>
              </a:rPr>
              <a:t> * CT</a:t>
            </a:r>
            <a:endParaRPr lang="en-US" sz="5400" b="1" dirty="0" smtClean="0">
              <a:solidFill>
                <a:srgbClr val="FF0000"/>
              </a:solidFill>
            </a:endParaRPr>
          </a:p>
          <a:p>
            <a:pPr fontAlgn="auto">
              <a:spcAft>
                <a:spcPts val="0"/>
              </a:spcAft>
              <a:buFont typeface="Arial" panose="020B0604020202020204" pitchFamily="34" charset="0"/>
              <a:buChar char="•"/>
              <a:defRPr/>
            </a:pPr>
            <a:r>
              <a:rPr lang="cs-CZ" sz="1900" i="1" dirty="0" smtClean="0"/>
              <a:t>Source : </a:t>
            </a:r>
            <a:r>
              <a:rPr lang="cs-CZ" sz="1900" i="1" dirty="0" err="1" smtClean="0"/>
              <a:t>Factory</a:t>
            </a:r>
            <a:r>
              <a:rPr lang="cs-CZ" sz="1900" i="1" dirty="0" smtClean="0"/>
              <a:t> </a:t>
            </a:r>
            <a:r>
              <a:rPr lang="cs-CZ" sz="1900" i="1" dirty="0" err="1" smtClean="0"/>
              <a:t>Physiscs</a:t>
            </a:r>
            <a:r>
              <a:rPr lang="cs-CZ" sz="1900" i="1" dirty="0" smtClean="0"/>
              <a:t>, </a:t>
            </a:r>
            <a:r>
              <a:rPr lang="cs-CZ" sz="1900" i="1" dirty="0" err="1" smtClean="0"/>
              <a:t>Wallace</a:t>
            </a:r>
            <a:r>
              <a:rPr lang="cs-CZ" sz="1900" i="1" dirty="0" smtClean="0"/>
              <a:t> J </a:t>
            </a:r>
            <a:r>
              <a:rPr lang="cs-CZ" sz="1900" i="1" dirty="0" err="1" smtClean="0"/>
              <a:t>Hopp</a:t>
            </a:r>
            <a:r>
              <a:rPr lang="cs-CZ" sz="1900" i="1" dirty="0" smtClean="0"/>
              <a:t> and Mark L. </a:t>
            </a:r>
            <a:r>
              <a:rPr lang="cs-CZ" sz="1900" i="1" dirty="0" err="1" smtClean="0"/>
              <a:t>Spearman</a:t>
            </a:r>
            <a:r>
              <a:rPr lang="cs-CZ" sz="1900" i="1" dirty="0" smtClean="0"/>
              <a:t> ; ISBN 13: 978-1-57766-739-1   </a:t>
            </a:r>
            <a:r>
              <a:rPr lang="cs-CZ" sz="1900" i="1" dirty="0" err="1" smtClean="0"/>
              <a:t>or</a:t>
            </a:r>
            <a:r>
              <a:rPr lang="cs-CZ" sz="1900" i="1" dirty="0" smtClean="0"/>
              <a:t>    ISBN 10 :1-57766-739-5</a:t>
            </a:r>
            <a:endParaRPr lang="en-US" sz="1900" i="1" dirty="0" smtClean="0"/>
          </a:p>
          <a:p>
            <a:pPr fontAlgn="auto">
              <a:spcAft>
                <a:spcPts val="0"/>
              </a:spcAft>
              <a:buFont typeface="Arial" panose="020B0604020202020204" pitchFamily="34" charset="0"/>
              <a:buChar char="•"/>
              <a:defRPr/>
            </a:pPr>
            <a:r>
              <a:rPr lang="en-US" sz="2800" dirty="0" smtClean="0"/>
              <a:t> </a:t>
            </a:r>
            <a:endParaRPr lang="cs-CZ" sz="2800" dirty="0" smtClean="0"/>
          </a:p>
          <a:p>
            <a:pPr fontAlgn="auto">
              <a:spcAft>
                <a:spcPts val="0"/>
              </a:spcAft>
              <a:buFont typeface="Arial" panose="020B0604020202020204" pitchFamily="34" charset="0"/>
              <a:buChar char="•"/>
              <a:defRPr/>
            </a:pPr>
            <a:endParaRPr lang="en-US" sz="2800" dirty="0"/>
          </a:p>
        </p:txBody>
      </p:sp>
      <p:sp>
        <p:nvSpPr>
          <p:cNvPr id="27651" name="Obdélník 3"/>
          <p:cNvSpPr>
            <a:spLocks noChangeArrowheads="1"/>
          </p:cNvSpPr>
          <p:nvPr/>
        </p:nvSpPr>
        <p:spPr bwMode="auto">
          <a:xfrm>
            <a:off x="971550" y="5300663"/>
            <a:ext cx="6480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cs-CZ" altLang="cs-CZ"/>
              <a:t>http://www.factoryphysics.com/principle/littleslaw.htm</a:t>
            </a:r>
          </a:p>
        </p:txBody>
      </p:sp>
    </p:spTree>
    <p:extLst>
      <p:ext uri="{BB962C8B-B14F-4D97-AF65-F5344CB8AC3E}">
        <p14:creationId xmlns:p14="http://schemas.microsoft.com/office/powerpoint/2010/main" val="361576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r>
              <a:rPr lang="cs-CZ" altLang="cs-CZ" smtClean="0"/>
              <a:t>Example 1</a:t>
            </a:r>
          </a:p>
        </p:txBody>
      </p:sp>
      <p:sp>
        <p:nvSpPr>
          <p:cNvPr id="3" name="Zástupný symbol pro obsah 2"/>
          <p:cNvSpPr>
            <a:spLocks noGrp="1"/>
          </p:cNvSpPr>
          <p:nvPr>
            <p:ph idx="1"/>
          </p:nvPr>
        </p:nvSpPr>
        <p:spPr>
          <a:xfrm>
            <a:off x="468313" y="1844675"/>
            <a:ext cx="8229600" cy="3744913"/>
          </a:xfrm>
        </p:spPr>
        <p:txBody>
          <a:bodyPr rtlCol="0">
            <a:noAutofit/>
          </a:bodyPr>
          <a:lstStyle/>
          <a:p>
            <a:pPr fontAlgn="auto">
              <a:spcAft>
                <a:spcPts val="0"/>
              </a:spcAft>
              <a:buFont typeface="Arial" panose="020B0604020202020204" pitchFamily="34" charset="0"/>
              <a:buChar char="•"/>
              <a:defRPr/>
            </a:pPr>
            <a:r>
              <a:rPr lang="en-GB" sz="2400" b="1" dirty="0" smtClean="0"/>
              <a:t>Estimating Waiting Times:</a:t>
            </a:r>
            <a:r>
              <a:rPr lang="en-GB" sz="2400" dirty="0" smtClean="0"/>
              <a:t> If are in a grocery queue behind 10 persons and estimate that the clerk is taking around 5 minutes/per customer, we can calculate that it will take us 50 minutes (10 persons x 5 minutes/person) to start service.</a:t>
            </a:r>
          </a:p>
          <a:p>
            <a:pPr fontAlgn="auto">
              <a:spcAft>
                <a:spcPts val="0"/>
              </a:spcAft>
              <a:buFont typeface="Arial" panose="020B0604020202020204" pitchFamily="34" charset="0"/>
              <a:buChar char="•"/>
              <a:defRPr/>
            </a:pPr>
            <a:r>
              <a:rPr lang="en-GB" sz="2400" dirty="0" smtClean="0"/>
              <a:t>This is essentially </a:t>
            </a:r>
            <a:r>
              <a:rPr lang="en-GB" sz="2400" b="1" dirty="0" smtClean="0"/>
              <a:t>Little's law. </a:t>
            </a:r>
            <a:r>
              <a:rPr lang="en-GB" sz="2400" dirty="0" smtClean="0"/>
              <a:t>We take the number of persons in the queue (10) as the "inventory". </a:t>
            </a:r>
          </a:p>
          <a:p>
            <a:pPr fontAlgn="auto">
              <a:spcAft>
                <a:spcPts val="0"/>
              </a:spcAft>
              <a:buFont typeface="Arial" panose="020B0604020202020204" pitchFamily="34" charset="0"/>
              <a:buChar char="•"/>
              <a:defRPr/>
            </a:pPr>
            <a:r>
              <a:rPr lang="en-GB" sz="2400" dirty="0" smtClean="0"/>
              <a:t>The inverse of the average time per customer (1/5 customers/minute) provides us the rate of service or the throughput.</a:t>
            </a:r>
          </a:p>
          <a:p>
            <a:pPr fontAlgn="auto">
              <a:spcAft>
                <a:spcPts val="0"/>
              </a:spcAft>
              <a:buFont typeface="Arial" panose="020B0604020202020204" pitchFamily="34" charset="0"/>
              <a:buChar char="•"/>
              <a:defRPr/>
            </a:pPr>
            <a:r>
              <a:rPr lang="en-GB" sz="2400" dirty="0" smtClean="0"/>
              <a:t>Finally, we obtain the waiting time as equal to number of persons in the queue divided by the processing rate 10/(1/5) = 50 minutes). </a:t>
            </a:r>
          </a:p>
          <a:p>
            <a:pPr marL="0" indent="0" fontAlgn="auto">
              <a:spcAft>
                <a:spcPts val="0"/>
              </a:spcAft>
              <a:buFont typeface="Arial" panose="020B0604020202020204" pitchFamily="34" charset="0"/>
              <a:buNone/>
              <a:defRPr/>
            </a:pPr>
            <a:r>
              <a:rPr lang="cs-CZ" sz="2400" dirty="0"/>
              <a:t/>
            </a:r>
            <a:br>
              <a:rPr lang="cs-CZ" sz="2400" dirty="0"/>
            </a:br>
            <a:endParaRPr lang="cs-CZ" sz="2400" dirty="0"/>
          </a:p>
          <a:p>
            <a:pPr marL="0" indent="0" fontAlgn="auto">
              <a:spcAft>
                <a:spcPts val="0"/>
              </a:spcAft>
              <a:buFont typeface="Arial" panose="020B0604020202020204" pitchFamily="34" charset="0"/>
              <a:buNone/>
              <a:defRPr/>
            </a:pPr>
            <a:r>
              <a:rPr lang="cs-CZ" sz="2400" dirty="0" smtClean="0"/>
              <a:t> </a:t>
            </a:r>
            <a:endParaRPr lang="cs-CZ" sz="2400" dirty="0"/>
          </a:p>
        </p:txBody>
      </p:sp>
    </p:spTree>
    <p:extLst>
      <p:ext uri="{BB962C8B-B14F-4D97-AF65-F5344CB8AC3E}">
        <p14:creationId xmlns:p14="http://schemas.microsoft.com/office/powerpoint/2010/main" val="3394465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Nadpis 1"/>
          <p:cNvSpPr>
            <a:spLocks noGrp="1"/>
          </p:cNvSpPr>
          <p:nvPr>
            <p:ph type="title"/>
          </p:nvPr>
        </p:nvSpPr>
        <p:spPr/>
        <p:txBody>
          <a:bodyPr/>
          <a:lstStyle/>
          <a:p>
            <a:r>
              <a:rPr lang="cs-CZ" altLang="cs-CZ" smtClean="0"/>
              <a:t>Example 2</a:t>
            </a:r>
          </a:p>
        </p:txBody>
      </p:sp>
      <p:sp>
        <p:nvSpPr>
          <p:cNvPr id="29698" name="Zástupný symbol pro obsah 2"/>
          <p:cNvSpPr>
            <a:spLocks noGrp="1"/>
          </p:cNvSpPr>
          <p:nvPr>
            <p:ph idx="1"/>
          </p:nvPr>
        </p:nvSpPr>
        <p:spPr/>
        <p:txBody>
          <a:bodyPr/>
          <a:lstStyle/>
          <a:p>
            <a:r>
              <a:rPr lang="en-US" altLang="cs-CZ" b="1" smtClean="0"/>
              <a:t>Planned Inventory Time:</a:t>
            </a:r>
            <a:r>
              <a:rPr lang="en-US" altLang="cs-CZ" smtClean="0"/>
              <a:t> </a:t>
            </a:r>
            <a:r>
              <a:rPr lang="en-US" altLang="cs-CZ" sz="2600" smtClean="0"/>
              <a:t>Suppose a product is scheduled so that we expect it to wait for 2 days in finished goods inventory before shipping to the customer. This two days is called </a:t>
            </a:r>
            <a:r>
              <a:rPr lang="en-US" altLang="cs-CZ" sz="2600" smtClean="0">
                <a:solidFill>
                  <a:srgbClr val="0070C0"/>
                </a:solidFill>
              </a:rPr>
              <a:t>planned inventory time </a:t>
            </a:r>
            <a:r>
              <a:rPr lang="en-US" altLang="cs-CZ" sz="2600" smtClean="0"/>
              <a:t>and is sometimes used as protection against system variability to ensure high delivery service. Using Little's law the total amount of inventory in finished goods can be computed as </a:t>
            </a:r>
            <a:r>
              <a:rPr lang="cs-CZ" altLang="cs-CZ" sz="2600" smtClean="0"/>
              <a:t>:</a:t>
            </a:r>
            <a:endParaRPr lang="en-US" altLang="cs-CZ" sz="2600" smtClean="0"/>
          </a:p>
          <a:p>
            <a:r>
              <a:rPr lang="en-US" altLang="cs-CZ" b="1" smtClean="0">
                <a:solidFill>
                  <a:srgbClr val="FF0000"/>
                </a:solidFill>
              </a:rPr>
              <a:t>FGI = throughput × </a:t>
            </a:r>
            <a:r>
              <a:rPr lang="en-US" altLang="cs-CZ" b="1" smtClean="0">
                <a:solidFill>
                  <a:srgbClr val="0070C0"/>
                </a:solidFill>
              </a:rPr>
              <a:t>planned inventory time</a:t>
            </a:r>
            <a:r>
              <a:rPr lang="en-US" altLang="cs-CZ" smtClean="0"/>
              <a:t/>
            </a:r>
            <a:br>
              <a:rPr lang="en-US" altLang="cs-CZ" smtClean="0"/>
            </a:br>
            <a:endParaRPr lang="en-US" altLang="cs-CZ" smtClean="0"/>
          </a:p>
          <a:p>
            <a:endParaRPr lang="cs-CZ" altLang="cs-CZ" smtClean="0"/>
          </a:p>
        </p:txBody>
      </p:sp>
    </p:spTree>
    <p:extLst>
      <p:ext uri="{BB962C8B-B14F-4D97-AF65-F5344CB8AC3E}">
        <p14:creationId xmlns:p14="http://schemas.microsoft.com/office/powerpoint/2010/main" val="411515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adpis 1"/>
          <p:cNvSpPr>
            <a:spLocks noGrp="1"/>
          </p:cNvSpPr>
          <p:nvPr>
            <p:ph type="title"/>
          </p:nvPr>
        </p:nvSpPr>
        <p:spPr/>
        <p:txBody>
          <a:bodyPr/>
          <a:lstStyle/>
          <a:p>
            <a:r>
              <a:rPr lang="cs-CZ" altLang="cs-CZ" smtClean="0"/>
              <a:t>Youtube examples (6 minutes)</a:t>
            </a:r>
          </a:p>
        </p:txBody>
      </p:sp>
      <p:sp>
        <p:nvSpPr>
          <p:cNvPr id="30722" name="Zástupný symbol pro obsah 2"/>
          <p:cNvSpPr>
            <a:spLocks noGrp="1"/>
          </p:cNvSpPr>
          <p:nvPr>
            <p:ph idx="1"/>
          </p:nvPr>
        </p:nvSpPr>
        <p:spPr/>
        <p:txBody>
          <a:bodyPr/>
          <a:lstStyle/>
          <a:p>
            <a:r>
              <a:rPr lang="cs-CZ" altLang="cs-CZ" sz="2800" smtClean="0">
                <a:hlinkClick r:id="rId2"/>
              </a:rPr>
              <a:t>http://www.youtube.com/watch?v=VU8TUSnQ-vw</a:t>
            </a:r>
            <a:endParaRPr lang="cs-CZ" altLang="cs-CZ" sz="2800" smtClean="0"/>
          </a:p>
          <a:p>
            <a:r>
              <a:rPr lang="cs-CZ" altLang="cs-CZ" sz="2800" smtClean="0">
                <a:hlinkClick r:id="rId3"/>
              </a:rPr>
              <a:t>http://www.youtube.com/watch?v=rtGihR-bm-U</a:t>
            </a:r>
            <a:endParaRPr lang="cs-CZ" altLang="cs-CZ" sz="2800" smtClean="0"/>
          </a:p>
          <a:p>
            <a:endParaRPr lang="cs-CZ" altLang="cs-CZ" sz="2800" smtClean="0"/>
          </a:p>
        </p:txBody>
      </p:sp>
    </p:spTree>
    <p:extLst>
      <p:ext uri="{BB962C8B-B14F-4D97-AF65-F5344CB8AC3E}">
        <p14:creationId xmlns:p14="http://schemas.microsoft.com/office/powerpoint/2010/main" val="268521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Jak dlouho průměrně čeká zákazník ve frontě ? </a:t>
            </a:r>
          </a:p>
          <a:p>
            <a:r>
              <a:rPr lang="cs-CZ" dirty="0" smtClean="0"/>
              <a:t>Kolik průměrně lidí může být naráz obslouženo ?  </a:t>
            </a:r>
          </a:p>
          <a:p>
            <a:r>
              <a:rPr lang="cs-CZ" dirty="0" smtClean="0"/>
              <a:t>Kolik zákazníků je v provozovně v jenom okamžiku (jak </a:t>
            </a:r>
            <a:r>
              <a:rPr lang="cs-CZ" dirty="0" smtClean="0"/>
              <a:t>čekající, </a:t>
            </a:r>
            <a:r>
              <a:rPr lang="cs-CZ" dirty="0" smtClean="0"/>
              <a:t>tak </a:t>
            </a:r>
            <a:r>
              <a:rPr lang="cs-CZ" dirty="0" smtClean="0"/>
              <a:t>ti, </a:t>
            </a:r>
            <a:r>
              <a:rPr lang="cs-CZ" dirty="0" smtClean="0"/>
              <a:t>které personál obsluhuje) ? </a:t>
            </a:r>
          </a:p>
          <a:p>
            <a:r>
              <a:rPr lang="cs-CZ" dirty="0" smtClean="0"/>
              <a:t>Jaká je průměrná doba „průstupu“ zákazníka provozovnou (čekání i obsluha)    </a:t>
            </a:r>
          </a:p>
          <a:p>
            <a:r>
              <a:rPr lang="cs-CZ" b="1" dirty="0" smtClean="0">
                <a:solidFill>
                  <a:srgbClr val="FF0000"/>
                </a:solidFill>
              </a:rPr>
              <a:t>Zjednodušující podmínka</a:t>
            </a:r>
          </a:p>
          <a:p>
            <a:pPr lvl="1"/>
            <a:r>
              <a:rPr lang="cs-CZ" dirty="0" smtClean="0"/>
              <a:t>„Vstupní tok“ (průměr) =„Výstupní tok“ (průměr)</a:t>
            </a:r>
          </a:p>
          <a:p>
            <a:pPr lvl="1"/>
            <a:r>
              <a:rPr lang="cs-CZ" dirty="0" smtClean="0"/>
              <a:t>Díky průměrování </a:t>
            </a:r>
            <a:r>
              <a:rPr lang="cs-CZ" dirty="0" smtClean="0">
                <a:solidFill>
                  <a:srgbClr val="FF0000"/>
                </a:solidFill>
              </a:rPr>
              <a:t>neuvažujeme fluktuace </a:t>
            </a:r>
            <a:r>
              <a:rPr lang="cs-CZ" dirty="0" smtClean="0"/>
              <a:t>(viz hod mincí)</a:t>
            </a:r>
            <a:endParaRPr lang="cs-CZ" dirty="0"/>
          </a:p>
        </p:txBody>
      </p:sp>
    </p:spTree>
    <p:extLst>
      <p:ext uri="{BB962C8B-B14F-4D97-AF65-F5344CB8AC3E}">
        <p14:creationId xmlns:p14="http://schemas.microsoft.com/office/powerpoint/2010/main" val="1937925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Klíčová měřítka (proměnné)</a:t>
            </a:r>
            <a:endParaRPr lang="cs-CZ" dirty="0"/>
          </a:p>
        </p:txBody>
      </p:sp>
      <p:sp>
        <p:nvSpPr>
          <p:cNvPr id="3" name="Zástupný symbol pro obsah 2"/>
          <p:cNvSpPr>
            <a:spLocks noGrp="1"/>
          </p:cNvSpPr>
          <p:nvPr>
            <p:ph idx="1"/>
          </p:nvPr>
        </p:nvSpPr>
        <p:spPr>
          <a:xfrm>
            <a:off x="457200" y="1600200"/>
            <a:ext cx="8229600" cy="3052936"/>
          </a:xfrm>
        </p:spPr>
        <p:txBody>
          <a:bodyPr>
            <a:normAutofit fontScale="62500" lnSpcReduction="20000"/>
          </a:bodyPr>
          <a:lstStyle/>
          <a:p>
            <a:r>
              <a:rPr lang="cs-CZ" sz="2000" dirty="0" err="1" smtClean="0"/>
              <a:t>Lead</a:t>
            </a:r>
            <a:r>
              <a:rPr lang="cs-CZ" sz="2000" dirty="0" smtClean="0"/>
              <a:t> </a:t>
            </a:r>
            <a:r>
              <a:rPr lang="cs-CZ" sz="2000" dirty="0" err="1" smtClean="0"/>
              <a:t>Time</a:t>
            </a:r>
            <a:r>
              <a:rPr lang="cs-CZ" sz="2000" dirty="0" smtClean="0"/>
              <a:t> =LT (jak dlouho trvá  celý proces</a:t>
            </a:r>
            <a:r>
              <a:rPr lang="cs-CZ" sz="2000" dirty="0" smtClean="0"/>
              <a:t>)  </a:t>
            </a:r>
            <a:endParaRPr lang="cs-CZ" sz="2000" i="1" dirty="0" smtClean="0"/>
          </a:p>
          <a:p>
            <a:r>
              <a:rPr lang="cs-CZ" sz="2000" dirty="0" err="1" smtClean="0"/>
              <a:t>Inventory</a:t>
            </a:r>
            <a:r>
              <a:rPr lang="cs-CZ" sz="2000" dirty="0" smtClean="0"/>
              <a:t> = </a:t>
            </a:r>
            <a:r>
              <a:rPr lang="cs-CZ" sz="2000" b="1" dirty="0" smtClean="0">
                <a:solidFill>
                  <a:srgbClr val="FF0000"/>
                </a:solidFill>
              </a:rPr>
              <a:t>W</a:t>
            </a:r>
            <a:r>
              <a:rPr lang="cs-CZ" sz="2000" b="1" dirty="0" smtClean="0">
                <a:solidFill>
                  <a:srgbClr val="00B050"/>
                </a:solidFill>
              </a:rPr>
              <a:t>I</a:t>
            </a:r>
            <a:r>
              <a:rPr lang="cs-CZ" sz="2000" b="1" dirty="0" smtClean="0">
                <a:solidFill>
                  <a:srgbClr val="0070C0"/>
                </a:solidFill>
              </a:rPr>
              <a:t>P</a:t>
            </a:r>
            <a:r>
              <a:rPr lang="cs-CZ" sz="2000" dirty="0" smtClean="0"/>
              <a:t>   (kolik jednotek je v </a:t>
            </a:r>
            <a:r>
              <a:rPr lang="cs-CZ" sz="2000" dirty="0" smtClean="0"/>
              <a:t>procesu= nedokončená výroba-</a:t>
            </a:r>
            <a:r>
              <a:rPr lang="cs-CZ" sz="2000" b="1" dirty="0" err="1" smtClean="0">
                <a:solidFill>
                  <a:srgbClr val="FF0000"/>
                </a:solidFill>
              </a:rPr>
              <a:t>W</a:t>
            </a:r>
            <a:r>
              <a:rPr lang="cs-CZ" sz="2000" dirty="0" err="1" smtClean="0"/>
              <a:t>ork</a:t>
            </a:r>
            <a:r>
              <a:rPr lang="cs-CZ" sz="2000" dirty="0" smtClean="0"/>
              <a:t> </a:t>
            </a:r>
            <a:r>
              <a:rPr lang="cs-CZ" sz="2000" b="1" dirty="0" smtClean="0">
                <a:solidFill>
                  <a:srgbClr val="00B050"/>
                </a:solidFill>
              </a:rPr>
              <a:t>I</a:t>
            </a:r>
            <a:r>
              <a:rPr lang="cs-CZ" sz="2000" dirty="0" smtClean="0"/>
              <a:t>n </a:t>
            </a:r>
            <a:r>
              <a:rPr lang="cs-CZ" sz="2000" b="1" dirty="0" err="1" smtClean="0">
                <a:solidFill>
                  <a:srgbClr val="0070C0"/>
                </a:solidFill>
              </a:rPr>
              <a:t>P</a:t>
            </a:r>
            <a:r>
              <a:rPr lang="cs-CZ" sz="2000" dirty="0" err="1" smtClean="0"/>
              <a:t>rogress</a:t>
            </a:r>
            <a:r>
              <a:rPr lang="cs-CZ" sz="2000" dirty="0" smtClean="0"/>
              <a:t>)</a:t>
            </a:r>
            <a:endParaRPr lang="cs-CZ" sz="2000" dirty="0" smtClean="0"/>
          </a:p>
          <a:p>
            <a:r>
              <a:rPr lang="cs-CZ" sz="2000" dirty="0" err="1" smtClean="0">
                <a:solidFill>
                  <a:srgbClr val="00B050"/>
                </a:solidFill>
              </a:rPr>
              <a:t>Throughput</a:t>
            </a:r>
            <a:r>
              <a:rPr lang="cs-CZ" sz="2000" dirty="0" smtClean="0">
                <a:solidFill>
                  <a:srgbClr val="00B050"/>
                </a:solidFill>
              </a:rPr>
              <a:t> </a:t>
            </a:r>
            <a:r>
              <a:rPr lang="cs-CZ" sz="2000" dirty="0" err="1" smtClean="0">
                <a:solidFill>
                  <a:srgbClr val="00B050"/>
                </a:solidFill>
              </a:rPr>
              <a:t>Rate</a:t>
            </a:r>
            <a:r>
              <a:rPr lang="cs-CZ" sz="2000" dirty="0" smtClean="0">
                <a:solidFill>
                  <a:srgbClr val="00B050"/>
                </a:solidFill>
              </a:rPr>
              <a:t> </a:t>
            </a:r>
            <a:r>
              <a:rPr lang="cs-CZ" sz="2000" dirty="0" smtClean="0"/>
              <a:t>=</a:t>
            </a:r>
            <a:r>
              <a:rPr lang="cs-CZ" sz="2000" b="1" dirty="0" smtClean="0">
                <a:solidFill>
                  <a:srgbClr val="00B050"/>
                </a:solidFill>
              </a:rPr>
              <a:t>T</a:t>
            </a:r>
            <a:r>
              <a:rPr lang="cs-CZ" sz="2000" dirty="0" smtClean="0"/>
              <a:t>  </a:t>
            </a:r>
            <a:r>
              <a:rPr lang="cs-CZ" sz="2000" dirty="0" smtClean="0"/>
              <a:t>(počet zákazníků/jednotka </a:t>
            </a:r>
            <a:r>
              <a:rPr lang="cs-CZ" sz="2000" dirty="0" smtClean="0"/>
              <a:t>času) </a:t>
            </a:r>
            <a:r>
              <a:rPr lang="cs-CZ" sz="2000" dirty="0" smtClean="0"/>
              <a:t>– někdy </a:t>
            </a:r>
            <a:r>
              <a:rPr lang="cs-CZ" sz="2000" i="1" dirty="0" err="1" smtClean="0"/>
              <a:t>Flow</a:t>
            </a:r>
            <a:r>
              <a:rPr lang="cs-CZ" sz="2000" i="1" dirty="0" smtClean="0"/>
              <a:t> </a:t>
            </a:r>
            <a:r>
              <a:rPr lang="cs-CZ" sz="2000" i="1" dirty="0" err="1" smtClean="0"/>
              <a:t>Time</a:t>
            </a:r>
            <a:r>
              <a:rPr lang="cs-CZ" sz="2000" i="1" dirty="0" smtClean="0"/>
              <a:t> </a:t>
            </a:r>
            <a:r>
              <a:rPr lang="cs-CZ" sz="2000" dirty="0" smtClean="0"/>
              <a:t>nebo </a:t>
            </a:r>
            <a:r>
              <a:rPr lang="cs-CZ" sz="2000" i="1" dirty="0" err="1" smtClean="0"/>
              <a:t>Flow</a:t>
            </a:r>
            <a:r>
              <a:rPr lang="cs-CZ" sz="2000" i="1" dirty="0" smtClean="0"/>
              <a:t> </a:t>
            </a:r>
            <a:r>
              <a:rPr lang="cs-CZ" sz="2000" i="1" dirty="0" err="1" smtClean="0"/>
              <a:t>Rate</a:t>
            </a:r>
            <a:endParaRPr lang="cs-CZ" sz="2000" i="1" dirty="0" smtClean="0"/>
          </a:p>
          <a:p>
            <a:r>
              <a:rPr lang="cs-CZ" sz="2000" dirty="0" err="1" smtClean="0">
                <a:solidFill>
                  <a:srgbClr val="FF0000"/>
                </a:solidFill>
              </a:rPr>
              <a:t>Cycle</a:t>
            </a:r>
            <a:r>
              <a:rPr lang="cs-CZ" sz="2000" dirty="0" smtClean="0">
                <a:solidFill>
                  <a:srgbClr val="FF0000"/>
                </a:solidFill>
              </a:rPr>
              <a:t> </a:t>
            </a:r>
            <a:r>
              <a:rPr lang="cs-CZ" sz="2000" dirty="0" err="1">
                <a:solidFill>
                  <a:srgbClr val="FF0000"/>
                </a:solidFill>
              </a:rPr>
              <a:t>Time</a:t>
            </a:r>
            <a:r>
              <a:rPr lang="cs-CZ" sz="2000" dirty="0">
                <a:solidFill>
                  <a:srgbClr val="FF0000"/>
                </a:solidFill>
              </a:rPr>
              <a:t> </a:t>
            </a:r>
            <a:r>
              <a:rPr lang="cs-CZ" sz="2000" dirty="0"/>
              <a:t>= čas/jednotka = </a:t>
            </a:r>
            <a:r>
              <a:rPr lang="cs-CZ" sz="2000" dirty="0" smtClean="0"/>
              <a:t>počet minut /zákazník </a:t>
            </a:r>
            <a:r>
              <a:rPr lang="cs-CZ" sz="2000" dirty="0"/>
              <a:t>nebo </a:t>
            </a:r>
            <a:r>
              <a:rPr lang="cs-CZ" sz="2000" dirty="0" smtClean="0"/>
              <a:t>počet hodin/výrobek </a:t>
            </a:r>
            <a:r>
              <a:rPr lang="cs-CZ" sz="2000" dirty="0"/>
              <a:t>= </a:t>
            </a:r>
            <a:r>
              <a:rPr lang="cs-CZ" sz="2000" b="1" dirty="0">
                <a:solidFill>
                  <a:srgbClr val="FF0000"/>
                </a:solidFill>
              </a:rPr>
              <a:t>CT</a:t>
            </a:r>
            <a:r>
              <a:rPr lang="cs-CZ" sz="2000" dirty="0"/>
              <a:t> = </a:t>
            </a:r>
            <a:r>
              <a:rPr lang="cs-CZ" sz="2000" dirty="0" smtClean="0"/>
              <a:t>(někdy se tomu říká TAKT TIME) </a:t>
            </a:r>
          </a:p>
          <a:p>
            <a:r>
              <a:rPr lang="cs-CZ" sz="2000" b="1" dirty="0" smtClean="0">
                <a:solidFill>
                  <a:srgbClr val="FF0000"/>
                </a:solidFill>
              </a:rPr>
              <a:t>CT</a:t>
            </a:r>
            <a:r>
              <a:rPr lang="cs-CZ" sz="2000" b="1" dirty="0"/>
              <a:t>= </a:t>
            </a:r>
            <a:r>
              <a:rPr lang="cs-CZ" sz="2000" b="1" dirty="0" smtClean="0"/>
              <a:t>1/</a:t>
            </a:r>
            <a:r>
              <a:rPr lang="cs-CZ" sz="2000" b="1" dirty="0" smtClean="0">
                <a:solidFill>
                  <a:srgbClr val="00B050"/>
                </a:solidFill>
              </a:rPr>
              <a:t>T=1/ </a:t>
            </a:r>
            <a:r>
              <a:rPr lang="cs-CZ" sz="2000" b="1" dirty="0" smtClean="0">
                <a:solidFill>
                  <a:srgbClr val="C00000"/>
                </a:solidFill>
              </a:rPr>
              <a:t>FT, kde FT = </a:t>
            </a:r>
            <a:r>
              <a:rPr lang="cs-CZ" sz="2000" b="1" dirty="0" err="1" smtClean="0">
                <a:solidFill>
                  <a:srgbClr val="C00000"/>
                </a:solidFill>
              </a:rPr>
              <a:t>Flow</a:t>
            </a:r>
            <a:r>
              <a:rPr lang="cs-CZ" sz="2000" b="1" dirty="0" smtClean="0">
                <a:solidFill>
                  <a:srgbClr val="C00000"/>
                </a:solidFill>
              </a:rPr>
              <a:t> </a:t>
            </a:r>
            <a:r>
              <a:rPr lang="cs-CZ" sz="2000" b="1" dirty="0" err="1" smtClean="0">
                <a:solidFill>
                  <a:srgbClr val="C00000"/>
                </a:solidFill>
              </a:rPr>
              <a:t>Time</a:t>
            </a:r>
            <a:r>
              <a:rPr lang="cs-CZ" sz="2000" b="1" dirty="0" smtClean="0">
                <a:solidFill>
                  <a:srgbClr val="C00000"/>
                </a:solidFill>
              </a:rPr>
              <a:t>  </a:t>
            </a:r>
            <a:endParaRPr lang="cs-CZ" sz="2000" b="1" dirty="0">
              <a:solidFill>
                <a:srgbClr val="C00000"/>
              </a:solidFill>
            </a:endParaRPr>
          </a:p>
          <a:p>
            <a:r>
              <a:rPr lang="cs-CZ" sz="2000" dirty="0" smtClean="0"/>
              <a:t>Tyto </a:t>
            </a:r>
            <a:r>
              <a:rPr lang="cs-CZ" sz="2000" dirty="0" smtClean="0"/>
              <a:t>měřítka jsou propojena </a:t>
            </a:r>
            <a:r>
              <a:rPr lang="cs-CZ" sz="2000" dirty="0" err="1" smtClean="0"/>
              <a:t>Littlovým</a:t>
            </a:r>
            <a:r>
              <a:rPr lang="cs-CZ" sz="2000" dirty="0" smtClean="0"/>
              <a:t> zákonem  </a:t>
            </a:r>
            <a:r>
              <a:rPr lang="cs-CZ" sz="4600" b="1" dirty="0" smtClean="0">
                <a:solidFill>
                  <a:srgbClr val="0070C0"/>
                </a:solidFill>
              </a:rPr>
              <a:t>WIP</a:t>
            </a:r>
            <a:r>
              <a:rPr lang="cs-CZ" sz="4600" b="1" dirty="0" smtClean="0"/>
              <a:t>=</a:t>
            </a:r>
            <a:r>
              <a:rPr lang="cs-CZ" sz="4600" b="1" dirty="0" smtClean="0">
                <a:solidFill>
                  <a:srgbClr val="00B050"/>
                </a:solidFill>
              </a:rPr>
              <a:t>T</a:t>
            </a:r>
            <a:r>
              <a:rPr lang="cs-CZ" sz="4600" b="1" dirty="0" smtClean="0">
                <a:solidFill>
                  <a:srgbClr val="FF0000"/>
                </a:solidFill>
              </a:rPr>
              <a:t> x CT </a:t>
            </a:r>
            <a:r>
              <a:rPr lang="cs-CZ" sz="4600" b="1" dirty="0" smtClean="0"/>
              <a:t>=</a:t>
            </a:r>
            <a:r>
              <a:rPr lang="cs-CZ" sz="4600" b="1" dirty="0" smtClean="0">
                <a:solidFill>
                  <a:srgbClr val="00B050"/>
                </a:solidFill>
              </a:rPr>
              <a:t>T</a:t>
            </a:r>
            <a:r>
              <a:rPr lang="cs-CZ" sz="4600" b="1" dirty="0" smtClean="0"/>
              <a:t>/</a:t>
            </a:r>
            <a:r>
              <a:rPr lang="cs-CZ" sz="4600" b="1" dirty="0" smtClean="0">
                <a:solidFill>
                  <a:srgbClr val="C00000"/>
                </a:solidFill>
              </a:rPr>
              <a:t>FT</a:t>
            </a:r>
          </a:p>
          <a:p>
            <a:r>
              <a:rPr lang="cs-CZ" sz="2000" dirty="0" smtClean="0">
                <a:solidFill>
                  <a:srgbClr val="FF0000"/>
                </a:solidFill>
              </a:rPr>
              <a:t> </a:t>
            </a:r>
            <a:endParaRPr lang="cs-CZ" sz="2000" b="1" dirty="0" smtClean="0">
              <a:solidFill>
                <a:srgbClr val="00B050"/>
              </a:solidFill>
            </a:endParaRPr>
          </a:p>
          <a:p>
            <a:r>
              <a:rPr lang="cs-CZ" sz="2000" dirty="0" smtClean="0"/>
              <a:t>Příklad : </a:t>
            </a:r>
            <a:r>
              <a:rPr lang="cs-CZ" sz="2000" b="1" dirty="0" smtClean="0">
                <a:solidFill>
                  <a:srgbClr val="00B050"/>
                </a:solidFill>
              </a:rPr>
              <a:t>T</a:t>
            </a:r>
            <a:r>
              <a:rPr lang="cs-CZ" sz="2000" dirty="0" smtClean="0"/>
              <a:t>= </a:t>
            </a:r>
            <a:r>
              <a:rPr lang="cs-CZ" sz="2000" dirty="0" smtClean="0">
                <a:solidFill>
                  <a:srgbClr val="00B050"/>
                </a:solidFill>
              </a:rPr>
              <a:t>30</a:t>
            </a:r>
            <a:r>
              <a:rPr lang="cs-CZ" sz="2000" dirty="0" smtClean="0"/>
              <a:t> výrobků/hod, výroba </a:t>
            </a:r>
            <a:r>
              <a:rPr lang="cs-CZ" sz="2000" dirty="0" smtClean="0"/>
              <a:t>jednoho výrobku trvá </a:t>
            </a:r>
            <a:r>
              <a:rPr lang="cs-CZ" sz="2000" dirty="0" smtClean="0"/>
              <a:t>0,5 </a:t>
            </a:r>
            <a:r>
              <a:rPr lang="cs-CZ" sz="2000" dirty="0" smtClean="0"/>
              <a:t>hodiny (0,5 hod/výrobek=CT). </a:t>
            </a:r>
          </a:p>
          <a:p>
            <a:r>
              <a:rPr lang="cs-CZ" sz="2000" dirty="0" smtClean="0"/>
              <a:t>Otázka :  </a:t>
            </a:r>
            <a:r>
              <a:rPr lang="cs-CZ" sz="2000" dirty="0" smtClean="0"/>
              <a:t>kolik je WIP </a:t>
            </a:r>
            <a:r>
              <a:rPr lang="cs-CZ" sz="2000" dirty="0" smtClean="0"/>
              <a:t>? </a:t>
            </a:r>
            <a:endParaRPr lang="cs-CZ" sz="2000" dirty="0" smtClean="0"/>
          </a:p>
          <a:p>
            <a:r>
              <a:rPr lang="cs-CZ" sz="2000" dirty="0" err="1" smtClean="0"/>
              <a:t>Odpověd</a:t>
            </a:r>
            <a:r>
              <a:rPr lang="cs-CZ" sz="2000" dirty="0" smtClean="0"/>
              <a:t>ˇ : </a:t>
            </a:r>
            <a:r>
              <a:rPr lang="cs-CZ" sz="2000" b="1" dirty="0">
                <a:solidFill>
                  <a:srgbClr val="FF0000"/>
                </a:solidFill>
              </a:rPr>
              <a:t>W</a:t>
            </a:r>
            <a:r>
              <a:rPr lang="cs-CZ" sz="2000" b="1" dirty="0">
                <a:solidFill>
                  <a:srgbClr val="00B050"/>
                </a:solidFill>
              </a:rPr>
              <a:t>I</a:t>
            </a:r>
            <a:r>
              <a:rPr lang="cs-CZ" sz="2000" b="1" dirty="0">
                <a:solidFill>
                  <a:srgbClr val="0070C0"/>
                </a:solidFill>
              </a:rPr>
              <a:t>P </a:t>
            </a:r>
            <a:r>
              <a:rPr lang="cs-CZ" sz="2000" dirty="0" smtClean="0"/>
              <a:t>=</a:t>
            </a:r>
            <a:r>
              <a:rPr lang="cs-CZ" sz="2000" dirty="0" smtClean="0">
                <a:solidFill>
                  <a:srgbClr val="00B050"/>
                </a:solidFill>
              </a:rPr>
              <a:t>30</a:t>
            </a:r>
            <a:r>
              <a:rPr lang="cs-CZ" sz="2000" dirty="0" smtClean="0"/>
              <a:t>*0,5=15 </a:t>
            </a:r>
            <a:r>
              <a:rPr lang="cs-CZ" sz="2000" dirty="0" smtClean="0"/>
              <a:t>výrobků   </a:t>
            </a:r>
          </a:p>
          <a:p>
            <a:endParaRPr lang="cs-CZ" dirty="0" smtClean="0"/>
          </a:p>
          <a:p>
            <a:pPr marL="0" indent="0">
              <a:buNone/>
            </a:pPr>
            <a:r>
              <a:rPr lang="cs-CZ" dirty="0" smtClean="0"/>
              <a:t>   </a:t>
            </a:r>
          </a:p>
          <a:p>
            <a:endParaRPr lang="cs-CZ" dirty="0"/>
          </a:p>
          <a:p>
            <a:endParaRPr lang="cs-CZ" dirty="0"/>
          </a:p>
          <a:p>
            <a:pPr marL="0" indent="0">
              <a:buNone/>
            </a:pPr>
            <a:endParaRPr lang="cs-CZ" dirty="0"/>
          </a:p>
        </p:txBody>
      </p:sp>
      <p:sp>
        <p:nvSpPr>
          <p:cNvPr id="4" name="Zaoblený obdélník 3"/>
          <p:cNvSpPr/>
          <p:nvPr/>
        </p:nvSpPr>
        <p:spPr>
          <a:xfrm>
            <a:off x="2577735" y="530120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aoblený obdélník 4"/>
          <p:cNvSpPr/>
          <p:nvPr/>
        </p:nvSpPr>
        <p:spPr>
          <a:xfrm>
            <a:off x="2876785" y="5309592"/>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153799" y="5301208"/>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4017895" y="4848607"/>
            <a:ext cx="11521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i="1" dirty="0" smtClean="0"/>
          </a:p>
          <a:p>
            <a:pPr algn="ctr"/>
            <a:endParaRPr lang="cs-CZ" i="1" dirty="0"/>
          </a:p>
          <a:p>
            <a:pPr algn="ctr"/>
            <a:r>
              <a:rPr lang="cs-CZ" i="1" dirty="0" smtClean="0"/>
              <a:t>WIP</a:t>
            </a:r>
            <a:endParaRPr lang="cs-CZ" i="1" dirty="0"/>
          </a:p>
        </p:txBody>
      </p:sp>
      <p:sp>
        <p:nvSpPr>
          <p:cNvPr id="8" name="Zaoblený obdélník 7"/>
          <p:cNvSpPr/>
          <p:nvPr/>
        </p:nvSpPr>
        <p:spPr>
          <a:xfrm>
            <a:off x="4161911" y="516557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4460961" y="5173960"/>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aoblený obdélník 9"/>
          <p:cNvSpPr/>
          <p:nvPr/>
        </p:nvSpPr>
        <p:spPr>
          <a:xfrm>
            <a:off x="4737975" y="5165576"/>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4161911" y="494219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460961" y="4950583"/>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4737975" y="4942199"/>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6056078" y="526104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Zaoblený obdélník 22"/>
          <p:cNvSpPr/>
          <p:nvPr/>
        </p:nvSpPr>
        <p:spPr>
          <a:xfrm>
            <a:off x="6355128" y="5269431"/>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Zaoblený obdélník 23"/>
          <p:cNvSpPr/>
          <p:nvPr/>
        </p:nvSpPr>
        <p:spPr>
          <a:xfrm>
            <a:off x="6632142" y="5261047"/>
            <a:ext cx="144016" cy="144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a:off x="3479031" y="5268114"/>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prava 25"/>
          <p:cNvSpPr/>
          <p:nvPr/>
        </p:nvSpPr>
        <p:spPr>
          <a:xfrm>
            <a:off x="5311520" y="5215020"/>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0" name="Přímá spojnice se šipkou 29"/>
          <p:cNvCxnSpPr/>
          <p:nvPr/>
        </p:nvCxnSpPr>
        <p:spPr>
          <a:xfrm>
            <a:off x="4017895" y="6052646"/>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ovéPole 30"/>
          <p:cNvSpPr txBox="1"/>
          <p:nvPr/>
        </p:nvSpPr>
        <p:spPr>
          <a:xfrm>
            <a:off x="4076103" y="6052646"/>
            <a:ext cx="1148071" cy="369332"/>
          </a:xfrm>
          <a:prstGeom prst="rect">
            <a:avLst/>
          </a:prstGeom>
          <a:noFill/>
        </p:spPr>
        <p:txBody>
          <a:bodyPr wrap="none" rtlCol="0">
            <a:spAutoFit/>
          </a:bodyPr>
          <a:lstStyle/>
          <a:p>
            <a:r>
              <a:rPr lang="cs-CZ" dirty="0" err="1" smtClean="0"/>
              <a:t>Lead</a:t>
            </a:r>
            <a:r>
              <a:rPr lang="cs-CZ" dirty="0" smtClean="0"/>
              <a:t> </a:t>
            </a:r>
            <a:r>
              <a:rPr lang="cs-CZ" dirty="0" err="1" smtClean="0"/>
              <a:t>Time</a:t>
            </a:r>
            <a:endParaRPr lang="cs-CZ" dirty="0"/>
          </a:p>
        </p:txBody>
      </p:sp>
      <p:sp>
        <p:nvSpPr>
          <p:cNvPr id="32" name="TextovéPole 31"/>
          <p:cNvSpPr txBox="1"/>
          <p:nvPr/>
        </p:nvSpPr>
        <p:spPr>
          <a:xfrm>
            <a:off x="6237549" y="4725267"/>
            <a:ext cx="349776" cy="369332"/>
          </a:xfrm>
          <a:prstGeom prst="rect">
            <a:avLst/>
          </a:prstGeom>
          <a:noFill/>
        </p:spPr>
        <p:txBody>
          <a:bodyPr wrap="none" rtlCol="0">
            <a:spAutoFit/>
          </a:bodyPr>
          <a:lstStyle/>
          <a:p>
            <a:r>
              <a:rPr lang="cs-CZ" dirty="0" smtClean="0"/>
              <a:t>T </a:t>
            </a:r>
            <a:endParaRPr lang="cs-CZ" dirty="0"/>
          </a:p>
        </p:txBody>
      </p:sp>
    </p:spTree>
    <p:extLst>
      <p:ext uri="{BB962C8B-B14F-4D97-AF65-F5344CB8AC3E}">
        <p14:creationId xmlns:p14="http://schemas.microsoft.com/office/powerpoint/2010/main" val="307729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endParaRPr lang="cs-CZ" dirty="0"/>
          </a:p>
        </p:txBody>
      </p:sp>
      <p:sp>
        <p:nvSpPr>
          <p:cNvPr id="6" name="Šipka doprava 5"/>
          <p:cNvSpPr/>
          <p:nvPr/>
        </p:nvSpPr>
        <p:spPr>
          <a:xfrm>
            <a:off x="3667371" y="18448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260055214"/>
              </p:ext>
            </p:extLst>
          </p:nvPr>
        </p:nvGraphicFramePr>
        <p:xfrm>
          <a:off x="350912" y="1751856"/>
          <a:ext cx="3429000" cy="762000"/>
        </p:xfrm>
        <a:graphic>
          <a:graphicData uri="http://schemas.openxmlformats.org/drawingml/2006/table">
            <a:tbl>
              <a:tblPr>
                <a:tableStyleId>{5C22544A-7EE6-4342-B048-85BDC9FD1C3A}</a:tableStyleId>
              </a:tblPr>
              <a:tblGrid>
                <a:gridCol w="735238"/>
                <a:gridCol w="735238"/>
                <a:gridCol w="979262"/>
                <a:gridCol w="979262"/>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LT</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295194278"/>
              </p:ext>
            </p:extLst>
          </p:nvPr>
        </p:nvGraphicFramePr>
        <p:xfrm>
          <a:off x="4644008" y="1751856"/>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i="0" u="none" strike="noStrike" dirty="0" smtClean="0">
                          <a:solidFill>
                            <a:srgbClr val="000000"/>
                          </a:solidFill>
                          <a:effectLst/>
                          <a:latin typeface="Calibri"/>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T (Zák/hod)</a:t>
                      </a:r>
                      <a:endParaRPr lang="cs-CZ" sz="1100" b="1"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LT</a:t>
                      </a:r>
                      <a:endParaRPr lang="cs-CZ" sz="1100" b="1"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584471278"/>
              </p:ext>
            </p:extLst>
          </p:nvPr>
        </p:nvGraphicFramePr>
        <p:xfrm>
          <a:off x="391019" y="3645024"/>
          <a:ext cx="3708400" cy="762000"/>
        </p:xfrm>
        <a:graphic>
          <a:graphicData uri="http://schemas.openxmlformats.org/drawingml/2006/table">
            <a:tbl>
              <a:tblPr>
                <a:tableStyleId>{5C22544A-7EE6-4342-B048-85BDC9FD1C3A}</a:tableStyleId>
              </a:tblPr>
              <a:tblGrid>
                <a:gridCol w="609600"/>
                <a:gridCol w="609600"/>
                <a:gridCol w="939800"/>
                <a:gridCol w="939800"/>
                <a:gridCol w="609600"/>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Lead</a:t>
                      </a:r>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8</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5</a:t>
                      </a:r>
                      <a:endParaRPr lang="cs-CZ" sz="1100" b="0" i="0" u="none" strike="noStrike">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Celkem</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solidFill>
                            <a:schemeClr val="tx1"/>
                          </a:solidFill>
                          <a:effectLst/>
                        </a:rPr>
                        <a:t>10,5</a:t>
                      </a:r>
                      <a:endParaRPr lang="cs-CZ" sz="1100" b="1" i="0" u="none" strike="noStrike" dirty="0">
                        <a:solidFill>
                          <a:schemeClr val="tx1"/>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endParaRPr lang="cs-CZ" sz="1100" b="0" i="0" u="none" strike="noStrike" dirty="0">
                        <a:solidFill>
                          <a:srgbClr val="000000"/>
                        </a:solidFill>
                        <a:effectLst/>
                        <a:latin typeface="Calibri"/>
                      </a:endParaRPr>
                    </a:p>
                  </a:txBody>
                  <a:tcPr marL="9525" marR="9525" marT="9525" marB="0" anchor="b"/>
                </a:tc>
              </a:tr>
            </a:tbl>
          </a:graphicData>
        </a:graphic>
      </p:graphicFrame>
      <p:sp>
        <p:nvSpPr>
          <p:cNvPr id="10" name="TextovéPole 9"/>
          <p:cNvSpPr txBox="1"/>
          <p:nvPr/>
        </p:nvSpPr>
        <p:spPr>
          <a:xfrm>
            <a:off x="683568" y="3068960"/>
            <a:ext cx="3194208" cy="369332"/>
          </a:xfrm>
          <a:prstGeom prst="rect">
            <a:avLst/>
          </a:prstGeom>
          <a:noFill/>
        </p:spPr>
        <p:txBody>
          <a:bodyPr wrap="none" rtlCol="0">
            <a:spAutoFit/>
          </a:bodyPr>
          <a:lstStyle/>
          <a:p>
            <a:r>
              <a:rPr lang="cs-CZ" b="1" dirty="0" smtClean="0">
                <a:solidFill>
                  <a:srgbClr val="FF0000"/>
                </a:solidFill>
              </a:rPr>
              <a:t>W</a:t>
            </a:r>
            <a:r>
              <a:rPr lang="cs-CZ" b="1" dirty="0" smtClean="0">
                <a:solidFill>
                  <a:srgbClr val="00B050"/>
                </a:solidFill>
              </a:rPr>
              <a:t>I</a:t>
            </a:r>
            <a:r>
              <a:rPr lang="cs-CZ" b="1" dirty="0" smtClean="0">
                <a:solidFill>
                  <a:srgbClr val="0070C0"/>
                </a:solidFill>
              </a:rPr>
              <a:t>P </a:t>
            </a:r>
            <a:r>
              <a:rPr lang="cs-CZ" dirty="0" smtClean="0">
                <a:solidFill>
                  <a:srgbClr val="0070C0"/>
                </a:solidFill>
              </a:rPr>
              <a:t>=</a:t>
            </a:r>
            <a:r>
              <a:rPr lang="cs-CZ" dirty="0" smtClean="0">
                <a:solidFill>
                  <a:srgbClr val="00B050"/>
                </a:solidFill>
              </a:rPr>
              <a:t>T</a:t>
            </a:r>
            <a:r>
              <a:rPr lang="cs-CZ" dirty="0" smtClean="0">
                <a:solidFill>
                  <a:srgbClr val="0070C0"/>
                </a:solidFill>
              </a:rPr>
              <a:t> </a:t>
            </a:r>
            <a:r>
              <a:rPr lang="cs-CZ" dirty="0" smtClean="0"/>
              <a:t>x</a:t>
            </a:r>
            <a:r>
              <a:rPr lang="cs-CZ" dirty="0" smtClean="0">
                <a:solidFill>
                  <a:srgbClr val="0070C0"/>
                </a:solidFill>
              </a:rPr>
              <a:t>  LT</a:t>
            </a:r>
            <a:r>
              <a:rPr lang="cs-CZ" sz="1100" dirty="0" smtClean="0">
                <a:solidFill>
                  <a:srgbClr val="0070C0"/>
                </a:solidFill>
              </a:rPr>
              <a:t>(třetí </a:t>
            </a:r>
            <a:r>
              <a:rPr lang="cs-CZ" sz="1100" dirty="0" smtClean="0">
                <a:solidFill>
                  <a:srgbClr val="0070C0"/>
                </a:solidFill>
              </a:rPr>
              <a:t>sloupec je kvůli jednotkám)</a:t>
            </a:r>
            <a:endParaRPr lang="cs-CZ" sz="1100" dirty="0">
              <a:solidFill>
                <a:srgbClr val="0070C0"/>
              </a:solidFill>
            </a:endParaRPr>
          </a:p>
        </p:txBody>
      </p:sp>
      <p:graphicFrame>
        <p:nvGraphicFramePr>
          <p:cNvPr id="11" name="Tabulka 10"/>
          <p:cNvGraphicFramePr>
            <a:graphicFrameLocks noGrp="1"/>
          </p:cNvGraphicFramePr>
          <p:nvPr>
            <p:extLst>
              <p:ext uri="{D42A27DB-BD31-4B8C-83A1-F6EECF244321}">
                <p14:modId xmlns:p14="http://schemas.microsoft.com/office/powerpoint/2010/main" val="2873853348"/>
              </p:ext>
            </p:extLst>
          </p:nvPr>
        </p:nvGraphicFramePr>
        <p:xfrm>
          <a:off x="4531466" y="3645024"/>
          <a:ext cx="3928965" cy="792088"/>
        </p:xfrm>
        <a:graphic>
          <a:graphicData uri="http://schemas.openxmlformats.org/drawingml/2006/table">
            <a:tbl>
              <a:tblPr>
                <a:tableStyleId>{5C22544A-7EE6-4342-B048-85BDC9FD1C3A}</a:tableStyleId>
              </a:tblPr>
              <a:tblGrid>
                <a:gridCol w="645857"/>
                <a:gridCol w="645857"/>
                <a:gridCol w="995697"/>
                <a:gridCol w="995697"/>
                <a:gridCol w="645857"/>
              </a:tblGrid>
              <a:tr h="190500">
                <a:tc>
                  <a:txBody>
                    <a:bodyPr/>
                    <a:lstStyle/>
                    <a:p>
                      <a:pPr algn="l" fontAlgn="b"/>
                      <a:r>
                        <a:rPr lang="cs-CZ" sz="1100" u="none" strike="noStrike" dirty="0">
                          <a:effectLst/>
                        </a:rPr>
                        <a:t>Proces</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effectLst/>
                        </a:rPr>
                        <a:t>WIP</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solidFill>
                            <a:srgbClr val="00B050"/>
                          </a:solidFill>
                          <a:effectLst/>
                        </a:rPr>
                        <a:t>T</a:t>
                      </a:r>
                      <a:r>
                        <a:rPr lang="cs-CZ" sz="1100" u="none" strike="noStrike" dirty="0">
                          <a:effectLst/>
                        </a:rPr>
                        <a:t> (</a:t>
                      </a:r>
                      <a:r>
                        <a:rPr lang="cs-CZ" sz="1100" u="none" strike="noStrike" dirty="0" err="1">
                          <a:effectLst/>
                        </a:rPr>
                        <a:t>Zák</a:t>
                      </a:r>
                      <a:r>
                        <a:rPr lang="cs-CZ" sz="1100" u="none" strike="noStrike" dirty="0">
                          <a:effectLst/>
                        </a:rPr>
                        <a:t>/hod)</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CT</a:t>
                      </a:r>
                      <a:r>
                        <a:rPr lang="cs-CZ" sz="1100" u="none" strike="noStrike" dirty="0" smtClean="0">
                          <a:effectLst/>
                        </a:rPr>
                        <a:t> (/min/</a:t>
                      </a:r>
                      <a:r>
                        <a:rPr lang="cs-CZ" sz="1100" u="none" strike="noStrike" dirty="0" err="1" smtClean="0">
                          <a:effectLst/>
                        </a:rPr>
                        <a:t>Zák</a:t>
                      </a:r>
                      <a:r>
                        <a:rPr lang="cs-CZ" sz="1100" u="none" strike="noStrike" dirty="0" smtClean="0">
                          <a:effectLst/>
                        </a:rPr>
                        <a:t>)</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err="1" smtClean="0">
                          <a:effectLst/>
                        </a:rPr>
                        <a:t>Lead</a:t>
                      </a:r>
                      <a:r>
                        <a:rPr lang="cs-CZ" sz="1100" u="none" strike="noStrike" dirty="0" smtClean="0">
                          <a:effectLst/>
                        </a:rPr>
                        <a:t> </a:t>
                      </a:r>
                      <a:r>
                        <a:rPr lang="cs-CZ" sz="1100" u="none" strike="noStrike" dirty="0" err="1" smtClean="0">
                          <a:effectLst/>
                        </a:rPr>
                        <a:t>Time</a:t>
                      </a:r>
                      <a:endParaRPr lang="cs-CZ" sz="1100" b="1" i="0" u="none" strike="noStrike" dirty="0">
                        <a:solidFill>
                          <a:srgbClr val="000000"/>
                        </a:solidFill>
                        <a:effectLst/>
                        <a:latin typeface="Calibri"/>
                      </a:endParaRPr>
                    </a:p>
                  </a:txBody>
                  <a:tcPr marL="9525" marR="9525" marT="9525" marB="0" anchor="b"/>
                </a:tc>
              </a:tr>
              <a:tr h="190500">
                <a:tc>
                  <a:txBody>
                    <a:bodyPr/>
                    <a:lstStyle/>
                    <a:p>
                      <a:pPr algn="l" fontAlgn="b"/>
                      <a:r>
                        <a:rPr lang="cs-CZ" sz="1100" u="none" strike="noStrike">
                          <a:effectLst/>
                        </a:rPr>
                        <a:t>Buffer</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8</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a:effectLst/>
                        </a:rPr>
                        <a:t>0,5</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FF0000"/>
                          </a:solidFill>
                          <a:effectLst/>
                        </a:rPr>
                        <a:t>16</a:t>
                      </a:r>
                      <a:r>
                        <a:rPr lang="cs-CZ" sz="1100" u="none" strike="noStrike" dirty="0">
                          <a:solidFill>
                            <a:srgbClr val="FF0000"/>
                          </a:solidFill>
                          <a:effectLst/>
                        </a:rPr>
                        <a:t> </a:t>
                      </a:r>
                      <a:endParaRPr lang="cs-CZ" sz="1100" b="0" i="0" u="none" strike="noStrike" dirty="0">
                        <a:solidFill>
                          <a:srgbClr val="FF0000"/>
                        </a:solidFill>
                        <a:effectLst/>
                        <a:latin typeface="Calibri"/>
                      </a:endParaRPr>
                    </a:p>
                  </a:txBody>
                  <a:tcPr marL="9525" marR="9525" marT="9525" marB="0" anchor="b"/>
                </a:tc>
              </a:tr>
              <a:tr h="190500">
                <a:tc>
                  <a:txBody>
                    <a:bodyPr/>
                    <a:lstStyle/>
                    <a:p>
                      <a:pPr algn="l" fontAlgn="b"/>
                      <a:r>
                        <a:rPr lang="cs-CZ" sz="1100" u="none" strike="noStrike">
                          <a:effectLst/>
                        </a:rPr>
                        <a:t>Obsluha</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smtClean="0">
                          <a:solidFill>
                            <a:srgbClr val="0070C0"/>
                          </a:solidFill>
                          <a:effectLst/>
                        </a:rPr>
                        <a:t>2,5</a:t>
                      </a:r>
                      <a:r>
                        <a:rPr lang="cs-CZ" sz="1100" u="none" strike="noStrike" dirty="0">
                          <a:solidFill>
                            <a:srgbClr val="0070C0"/>
                          </a:solidFill>
                          <a:effectLst/>
                        </a:rPr>
                        <a:t> </a:t>
                      </a:r>
                      <a:endParaRPr lang="cs-CZ" sz="1100" b="0" i="0" u="none" strike="noStrike" dirty="0">
                        <a:solidFill>
                          <a:srgbClr val="0070C0"/>
                        </a:solidFill>
                        <a:effectLst/>
                        <a:latin typeface="Calibri"/>
                      </a:endParaRPr>
                    </a:p>
                  </a:txBody>
                  <a:tcPr marL="9525" marR="9525" marT="9525" marB="0" anchor="b"/>
                </a:tc>
                <a:tc>
                  <a:txBody>
                    <a:bodyPr/>
                    <a:lstStyle/>
                    <a:p>
                      <a:pPr algn="ctr" fontAlgn="b"/>
                      <a:r>
                        <a:rPr lang="cs-CZ" sz="1100" u="none" strike="noStrike" dirty="0">
                          <a:effectLst/>
                        </a:rPr>
                        <a:t>30</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solidFill>
                            <a:srgbClr val="00B050"/>
                          </a:solidFill>
                          <a:effectLst/>
                        </a:rPr>
                        <a:t>5</a:t>
                      </a:r>
                      <a:endParaRPr lang="cs-CZ" sz="1100" b="0" i="0" u="none" strike="noStrike" dirty="0">
                        <a:solidFill>
                          <a:srgbClr val="00B050"/>
                        </a:solidFill>
                        <a:effectLst/>
                        <a:latin typeface="Calibri"/>
                      </a:endParaRPr>
                    </a:p>
                  </a:txBody>
                  <a:tcPr marL="9525" marR="9525" marT="9525" marB="0" anchor="b"/>
                </a:tc>
              </a:tr>
              <a:tr h="220588">
                <a:tc>
                  <a:txBody>
                    <a:bodyPr/>
                    <a:lstStyle/>
                    <a:p>
                      <a:pPr algn="l" fontAlgn="b"/>
                      <a:r>
                        <a:rPr lang="cs-CZ" sz="1100" u="none" strike="noStrike" dirty="0">
                          <a:effectLst/>
                        </a:rPr>
                        <a:t>Celkem</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dirty="0">
                          <a:effectLst/>
                        </a:rPr>
                        <a:t> </a:t>
                      </a:r>
                      <a:r>
                        <a:rPr lang="cs-CZ" sz="1100" b="1" u="none" strike="noStrike" dirty="0" smtClean="0">
                          <a:effectLst/>
                        </a:rPr>
                        <a:t>10,5</a:t>
                      </a:r>
                      <a:endParaRPr lang="cs-CZ" sz="1100" b="1" i="0" u="none" strike="noStrike" dirty="0">
                        <a:solidFill>
                          <a:srgbClr val="000000"/>
                        </a:solidFill>
                        <a:effectLst/>
                        <a:latin typeface="Calibri"/>
                      </a:endParaRPr>
                    </a:p>
                  </a:txBody>
                  <a:tcPr marL="9525" marR="9525" marT="9525" marB="0" anchor="b"/>
                </a:tc>
                <a:tc>
                  <a:txBody>
                    <a:bodyPr/>
                    <a:lstStyle/>
                    <a:p>
                      <a:pPr algn="ctr" fontAlgn="b"/>
                      <a:r>
                        <a:rPr lang="cs-CZ" sz="1100" u="none" strike="noStrike">
                          <a:effectLst/>
                        </a:rPr>
                        <a:t>30</a:t>
                      </a:r>
                      <a:endParaRPr lang="cs-CZ" sz="1100" b="0" i="0" u="none" strike="noStrike">
                        <a:solidFill>
                          <a:srgbClr val="000000"/>
                        </a:solidFill>
                        <a:effectLst/>
                        <a:latin typeface="Calibri"/>
                      </a:endParaRPr>
                    </a:p>
                  </a:txBody>
                  <a:tcPr marL="9525" marR="9525" marT="9525" marB="0" anchor="b"/>
                </a:tc>
                <a:tc>
                  <a:txBody>
                    <a:bodyPr/>
                    <a:lstStyle/>
                    <a:p>
                      <a:pPr algn="ctr" fontAlgn="b"/>
                      <a:r>
                        <a:rPr lang="cs-CZ" sz="1100" u="none" strike="noStrike" dirty="0">
                          <a:effectLst/>
                        </a:rPr>
                        <a:t>0,5</a:t>
                      </a:r>
                      <a:endParaRPr lang="cs-CZ" sz="1100" b="0" i="0" u="none" strike="noStrike" dirty="0">
                        <a:solidFill>
                          <a:srgbClr val="000000"/>
                        </a:solidFill>
                        <a:effectLst/>
                        <a:latin typeface="Calibri"/>
                      </a:endParaRPr>
                    </a:p>
                  </a:txBody>
                  <a:tcPr marL="9525" marR="9525" marT="9525" marB="0" anchor="b"/>
                </a:tc>
                <a:tc>
                  <a:txBody>
                    <a:bodyPr/>
                    <a:lstStyle/>
                    <a:p>
                      <a:pPr algn="ctr" fontAlgn="b"/>
                      <a:r>
                        <a:rPr lang="cs-CZ" sz="1100" b="1" u="none" strike="noStrike" dirty="0">
                          <a:effectLst/>
                        </a:rPr>
                        <a:t> </a:t>
                      </a:r>
                      <a:r>
                        <a:rPr lang="cs-CZ" sz="1100" b="1" u="none" strike="noStrike" dirty="0" smtClean="0">
                          <a:effectLst/>
                        </a:rPr>
                        <a:t>21</a:t>
                      </a:r>
                      <a:endParaRPr lang="cs-CZ" sz="1100" b="1" i="0" u="none" strike="noStrike" dirty="0">
                        <a:solidFill>
                          <a:srgbClr val="000000"/>
                        </a:solidFill>
                        <a:effectLst/>
                        <a:latin typeface="Calibri"/>
                      </a:endParaRPr>
                    </a:p>
                  </a:txBody>
                  <a:tcPr marL="9525" marR="9525" marT="9525" marB="0" anchor="b"/>
                </a:tc>
              </a:tr>
            </a:tbl>
          </a:graphicData>
        </a:graphic>
      </p:graphicFrame>
      <p:sp>
        <p:nvSpPr>
          <p:cNvPr id="12" name="TextovéPole 11"/>
          <p:cNvSpPr txBox="1"/>
          <p:nvPr/>
        </p:nvSpPr>
        <p:spPr>
          <a:xfrm>
            <a:off x="4531467" y="3068960"/>
            <a:ext cx="3133294" cy="369332"/>
          </a:xfrm>
          <a:prstGeom prst="rect">
            <a:avLst/>
          </a:prstGeom>
          <a:noFill/>
        </p:spPr>
        <p:txBody>
          <a:bodyPr wrap="none" rtlCol="0">
            <a:spAutoFit/>
          </a:bodyPr>
          <a:lstStyle/>
          <a:p>
            <a:r>
              <a:rPr lang="cs-CZ" b="1" dirty="0" smtClean="0">
                <a:solidFill>
                  <a:srgbClr val="0070C0"/>
                </a:solidFill>
              </a:rPr>
              <a:t>LT</a:t>
            </a:r>
            <a:r>
              <a:rPr lang="cs-CZ" dirty="0" smtClean="0">
                <a:solidFill>
                  <a:srgbClr val="FF0000"/>
                </a:solidFill>
              </a:rPr>
              <a:t>=</a:t>
            </a:r>
            <a:r>
              <a:rPr lang="cs-CZ" b="1" dirty="0" smtClean="0">
                <a:solidFill>
                  <a:srgbClr val="FF0000"/>
                </a:solidFill>
              </a:rPr>
              <a:t> </a:t>
            </a:r>
            <a:r>
              <a:rPr lang="cs-CZ" b="1" dirty="0">
                <a:solidFill>
                  <a:srgbClr val="FF0000"/>
                </a:solidFill>
              </a:rPr>
              <a:t>W</a:t>
            </a:r>
            <a:r>
              <a:rPr lang="cs-CZ" b="1" dirty="0">
                <a:solidFill>
                  <a:srgbClr val="00B050"/>
                </a:solidFill>
              </a:rPr>
              <a:t>I</a:t>
            </a:r>
            <a:r>
              <a:rPr lang="cs-CZ" b="1" dirty="0">
                <a:solidFill>
                  <a:srgbClr val="0070C0"/>
                </a:solidFill>
              </a:rPr>
              <a:t>P </a:t>
            </a:r>
            <a:r>
              <a:rPr lang="cs-CZ" dirty="0" smtClean="0">
                <a:solidFill>
                  <a:srgbClr val="FF0000"/>
                </a:solidFill>
              </a:rPr>
              <a:t>/</a:t>
            </a:r>
            <a:r>
              <a:rPr lang="cs-CZ" dirty="0" smtClean="0">
                <a:solidFill>
                  <a:srgbClr val="00B050"/>
                </a:solidFill>
              </a:rPr>
              <a:t>T</a:t>
            </a:r>
            <a:r>
              <a:rPr lang="cs-CZ" dirty="0" smtClean="0">
                <a:solidFill>
                  <a:srgbClr val="FF0000"/>
                </a:solidFill>
              </a:rPr>
              <a:t> </a:t>
            </a:r>
            <a:r>
              <a:rPr lang="cs-CZ" sz="1100" dirty="0" smtClean="0">
                <a:solidFill>
                  <a:srgbClr val="FF0000"/>
                </a:solidFill>
              </a:rPr>
              <a:t>(třetí sloupec je kvůli jednotkám)</a:t>
            </a:r>
            <a:endParaRPr lang="cs-CZ" sz="1100" dirty="0">
              <a:solidFill>
                <a:srgbClr val="FF0000"/>
              </a:solidFill>
            </a:endParaRPr>
          </a:p>
        </p:txBody>
      </p:sp>
      <p:sp>
        <p:nvSpPr>
          <p:cNvPr id="3" name="Obdélník 2"/>
          <p:cNvSpPr/>
          <p:nvPr/>
        </p:nvSpPr>
        <p:spPr>
          <a:xfrm>
            <a:off x="321106" y="4509120"/>
            <a:ext cx="7200800" cy="1754326"/>
          </a:xfrm>
          <a:prstGeom prst="rect">
            <a:avLst/>
          </a:prstGeom>
        </p:spPr>
        <p:txBody>
          <a:bodyPr wrap="square">
            <a:spAutoFit/>
          </a:bodyPr>
          <a:lstStyle/>
          <a:p>
            <a:r>
              <a:rPr lang="cs-CZ" dirty="0" smtClean="0"/>
              <a:t>Zadání (z předchozích snímků)</a:t>
            </a:r>
          </a:p>
          <a:p>
            <a:r>
              <a:rPr lang="cs-CZ" dirty="0" smtClean="0"/>
              <a:t>30 </a:t>
            </a:r>
            <a:r>
              <a:rPr lang="cs-CZ" dirty="0"/>
              <a:t>zákazníků/hodina – (</a:t>
            </a:r>
            <a:r>
              <a:rPr lang="cs-CZ" dirty="0" err="1"/>
              <a:t>max</a:t>
            </a:r>
            <a:r>
              <a:rPr lang="cs-CZ" dirty="0"/>
              <a:t> kapacita provozovny) </a:t>
            </a:r>
            <a:r>
              <a:rPr lang="cs-CZ" dirty="0" smtClean="0"/>
              <a:t>= </a:t>
            </a:r>
            <a:r>
              <a:rPr lang="cs-CZ" dirty="0" err="1" smtClean="0"/>
              <a:t>Throughput</a:t>
            </a:r>
            <a:r>
              <a:rPr lang="cs-CZ" dirty="0" smtClean="0"/>
              <a:t> </a:t>
            </a:r>
            <a:r>
              <a:rPr lang="cs-CZ" dirty="0" err="1" smtClean="0"/>
              <a:t>Rate</a:t>
            </a:r>
            <a:r>
              <a:rPr lang="cs-CZ" dirty="0" smtClean="0"/>
              <a:t> = </a:t>
            </a:r>
            <a:r>
              <a:rPr lang="cs-CZ" b="1" dirty="0" smtClean="0">
                <a:solidFill>
                  <a:srgbClr val="00B050"/>
                </a:solidFill>
              </a:rPr>
              <a:t>T </a:t>
            </a:r>
            <a:endParaRPr lang="cs-CZ" b="1" dirty="0">
              <a:solidFill>
                <a:srgbClr val="00B050"/>
              </a:solidFill>
            </a:endParaRPr>
          </a:p>
          <a:p>
            <a:r>
              <a:rPr lang="cs-CZ" dirty="0"/>
              <a:t>8 zákazníků čeká ve frontě (nárazník</a:t>
            </a:r>
            <a:r>
              <a:rPr lang="cs-CZ" dirty="0" smtClean="0"/>
              <a:t>) = </a:t>
            </a:r>
            <a:r>
              <a:rPr lang="cs-CZ" b="1" dirty="0" smtClean="0">
                <a:solidFill>
                  <a:srgbClr val="FF0000"/>
                </a:solidFill>
              </a:rPr>
              <a:t>W</a:t>
            </a:r>
            <a:r>
              <a:rPr lang="cs-CZ" b="1" dirty="0" smtClean="0">
                <a:solidFill>
                  <a:srgbClr val="00B050"/>
                </a:solidFill>
              </a:rPr>
              <a:t>I</a:t>
            </a:r>
            <a:r>
              <a:rPr lang="cs-CZ" b="1" dirty="0" smtClean="0">
                <a:solidFill>
                  <a:srgbClr val="0070C0"/>
                </a:solidFill>
              </a:rPr>
              <a:t>P</a:t>
            </a:r>
            <a:endParaRPr lang="cs-CZ" dirty="0"/>
          </a:p>
          <a:p>
            <a:r>
              <a:rPr lang="cs-CZ" dirty="0"/>
              <a:t>5 minut trvá doba obsluhy </a:t>
            </a:r>
            <a:r>
              <a:rPr lang="cs-CZ" dirty="0">
                <a:solidFill>
                  <a:srgbClr val="C00000"/>
                </a:solidFill>
              </a:rPr>
              <a:t>jednoho</a:t>
            </a:r>
            <a:r>
              <a:rPr lang="cs-CZ" dirty="0"/>
              <a:t> </a:t>
            </a:r>
            <a:r>
              <a:rPr lang="cs-CZ" dirty="0" smtClean="0"/>
              <a:t>zákazníka = CT (</a:t>
            </a:r>
            <a:r>
              <a:rPr lang="cs-CZ" dirty="0" err="1" smtClean="0"/>
              <a:t>Cycle</a:t>
            </a:r>
            <a:r>
              <a:rPr lang="cs-CZ" dirty="0" smtClean="0"/>
              <a:t> </a:t>
            </a:r>
            <a:r>
              <a:rPr lang="cs-CZ" dirty="0" err="1" smtClean="0"/>
              <a:t>Time</a:t>
            </a:r>
            <a:r>
              <a:rPr lang="cs-CZ" dirty="0" smtClean="0"/>
              <a:t>)  </a:t>
            </a:r>
          </a:p>
          <a:p>
            <a:r>
              <a:rPr lang="cs-CZ" dirty="0" smtClean="0">
                <a:solidFill>
                  <a:srgbClr val="0070C0"/>
                </a:solidFill>
              </a:rPr>
              <a:t>2,5</a:t>
            </a:r>
            <a:r>
              <a:rPr lang="cs-CZ" dirty="0" smtClean="0"/>
              <a:t>=</a:t>
            </a:r>
            <a:r>
              <a:rPr lang="cs-CZ" dirty="0" err="1" smtClean="0"/>
              <a:t>TxLT</a:t>
            </a:r>
            <a:r>
              <a:rPr lang="cs-CZ" dirty="0" smtClean="0"/>
              <a:t>=((30/60)*5)=(3*5)/6 , 10,5=8,0+2,5 a dále pak </a:t>
            </a:r>
          </a:p>
          <a:p>
            <a:r>
              <a:rPr lang="cs-CZ" dirty="0" smtClean="0">
                <a:solidFill>
                  <a:srgbClr val="FF0000"/>
                </a:solidFill>
              </a:rPr>
              <a:t>LT=16</a:t>
            </a:r>
            <a:r>
              <a:rPr lang="cs-CZ" dirty="0" smtClean="0"/>
              <a:t>=WIP/T=8/(3/6)= (8*6)/3=58/3=16 a </a:t>
            </a:r>
            <a:r>
              <a:rPr lang="cs-CZ" dirty="0" smtClean="0">
                <a:solidFill>
                  <a:srgbClr val="00B050"/>
                </a:solidFill>
              </a:rPr>
              <a:t>5</a:t>
            </a:r>
            <a:r>
              <a:rPr lang="cs-CZ" dirty="0" smtClean="0"/>
              <a:t>=(2,5*(3/6))=2,5*6/3=15/3  </a:t>
            </a:r>
            <a:endParaRPr lang="cs-CZ" dirty="0"/>
          </a:p>
        </p:txBody>
      </p:sp>
    </p:spTree>
    <p:extLst>
      <p:ext uri="{BB962C8B-B14F-4D97-AF65-F5344CB8AC3E}">
        <p14:creationId xmlns:p14="http://schemas.microsoft.com/office/powerpoint/2010/main" val="413576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sz="2400" dirty="0" smtClean="0"/>
              <a:t>Jak dlouho průměrně čeká zákazník ve frontě ? </a:t>
            </a:r>
          </a:p>
          <a:p>
            <a:r>
              <a:rPr lang="cs-CZ" sz="2400" b="1" dirty="0" smtClean="0">
                <a:solidFill>
                  <a:srgbClr val="0070C0"/>
                </a:solidFill>
              </a:rPr>
              <a:t>Odpověď =16  </a:t>
            </a:r>
          </a:p>
          <a:p>
            <a:r>
              <a:rPr lang="cs-CZ" sz="2400" dirty="0" smtClean="0"/>
              <a:t>Kolik průměrně lidí může být naráz obslouženo ?</a:t>
            </a:r>
          </a:p>
          <a:p>
            <a:r>
              <a:rPr lang="cs-CZ" sz="2400" b="1" dirty="0" smtClean="0">
                <a:solidFill>
                  <a:srgbClr val="0070C0"/>
                </a:solidFill>
              </a:rPr>
              <a:t>Odpověď = 2,5  </a:t>
            </a:r>
          </a:p>
          <a:p>
            <a:r>
              <a:rPr lang="cs-CZ" sz="2400" dirty="0" smtClean="0"/>
              <a:t>Kolik zákazníků je v provozovně v jenom okamžiku (jak čekající tak ty, které personál obsluhuje) ? </a:t>
            </a:r>
          </a:p>
          <a:p>
            <a:r>
              <a:rPr lang="cs-CZ" sz="2400" b="1" dirty="0" smtClean="0">
                <a:solidFill>
                  <a:srgbClr val="0070C0"/>
                </a:solidFill>
              </a:rPr>
              <a:t>Odpověď = 10,5</a:t>
            </a:r>
          </a:p>
          <a:p>
            <a:r>
              <a:rPr lang="cs-CZ" sz="2400" dirty="0" smtClean="0"/>
              <a:t>Jaká je průměrná doba „průstupu“ zákazníka provozovnou (čekání i obsluha) ?</a:t>
            </a:r>
            <a:r>
              <a:rPr lang="cs-CZ" dirty="0" smtClean="0"/>
              <a:t>    </a:t>
            </a:r>
          </a:p>
          <a:p>
            <a:r>
              <a:rPr lang="cs-CZ" sz="2400" b="1" dirty="0">
                <a:solidFill>
                  <a:srgbClr val="0070C0"/>
                </a:solidFill>
              </a:rPr>
              <a:t>Odpověď </a:t>
            </a:r>
            <a:r>
              <a:rPr lang="cs-CZ" sz="2400" b="1" dirty="0" smtClean="0">
                <a:solidFill>
                  <a:srgbClr val="0070C0"/>
                </a:solidFill>
              </a:rPr>
              <a:t>= 21 minut  </a:t>
            </a:r>
            <a:endParaRPr lang="cs-CZ" sz="2400" b="1" dirty="0">
              <a:solidFill>
                <a:srgbClr val="0070C0"/>
              </a:solidFill>
            </a:endParaRPr>
          </a:p>
        </p:txBody>
      </p:sp>
    </p:spTree>
    <p:extLst>
      <p:ext uri="{BB962C8B-B14F-4D97-AF65-F5344CB8AC3E}">
        <p14:creationId xmlns:p14="http://schemas.microsoft.com/office/powerpoint/2010/main" val="475420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Takt </a:t>
            </a:r>
            <a:r>
              <a:rPr lang="cs-CZ" sz="3600" b="1" dirty="0" err="1" smtClean="0"/>
              <a:t>time</a:t>
            </a:r>
            <a:r>
              <a:rPr lang="cs-CZ" sz="3600" b="1" dirty="0" smtClean="0"/>
              <a:t> </a:t>
            </a:r>
            <a:r>
              <a:rPr lang="cs-CZ" sz="3600" dirty="0" smtClean="0"/>
              <a:t>(</a:t>
            </a:r>
            <a:r>
              <a:rPr lang="cs-CZ" sz="3600" dirty="0" err="1" smtClean="0"/>
              <a:t>process</a:t>
            </a:r>
            <a:r>
              <a:rPr lang="cs-CZ" sz="3600" dirty="0" smtClean="0"/>
              <a:t> </a:t>
            </a:r>
            <a:r>
              <a:rPr lang="cs-CZ" sz="3600" dirty="0" err="1" smtClean="0"/>
              <a:t>capacity</a:t>
            </a:r>
            <a:r>
              <a:rPr lang="cs-CZ" sz="3600" dirty="0" smtClean="0"/>
              <a:t>)= </a:t>
            </a:r>
            <a:r>
              <a:rPr lang="cs-CZ" sz="3600" dirty="0" err="1" smtClean="0"/>
              <a:t>Cycle</a:t>
            </a:r>
            <a:r>
              <a:rPr lang="cs-CZ" sz="3600" dirty="0" smtClean="0"/>
              <a:t> </a:t>
            </a:r>
            <a:r>
              <a:rPr lang="cs-CZ" sz="3600" dirty="0" err="1" smtClean="0"/>
              <a:t>Time</a:t>
            </a:r>
            <a:endParaRPr lang="cs-CZ" sz="3600" dirty="0"/>
          </a:p>
        </p:txBody>
      </p:sp>
      <p:sp>
        <p:nvSpPr>
          <p:cNvPr id="4" name="TextovéPole 3"/>
          <p:cNvSpPr txBox="1"/>
          <p:nvPr/>
        </p:nvSpPr>
        <p:spPr>
          <a:xfrm>
            <a:off x="947693" y="2132855"/>
            <a:ext cx="8088803" cy="1969770"/>
          </a:xfrm>
          <a:prstGeom prst="rect">
            <a:avLst/>
          </a:prstGeom>
          <a:noFill/>
        </p:spPr>
        <p:txBody>
          <a:bodyPr wrap="square" rtlCol="0">
            <a:spAutoFit/>
          </a:bodyPr>
          <a:lstStyle/>
          <a:p>
            <a:r>
              <a:rPr lang="cs-CZ" dirty="0" err="1" smtClean="0"/>
              <a:t>Throughput</a:t>
            </a:r>
            <a:r>
              <a:rPr lang="cs-CZ" dirty="0" smtClean="0"/>
              <a:t> </a:t>
            </a:r>
            <a:r>
              <a:rPr lang="cs-CZ" dirty="0" err="1" smtClean="0"/>
              <a:t>Rate</a:t>
            </a:r>
            <a:r>
              <a:rPr lang="cs-CZ" dirty="0" smtClean="0"/>
              <a:t>: </a:t>
            </a:r>
            <a:r>
              <a:rPr lang="cs-CZ" sz="1600" dirty="0" smtClean="0"/>
              <a:t>kolik jednotek (výrobků) může  linka vyrobit za určitý časový úsek </a:t>
            </a:r>
          </a:p>
          <a:p>
            <a:r>
              <a:rPr lang="cs-CZ" dirty="0" smtClean="0"/>
              <a:t>Takt </a:t>
            </a:r>
            <a:r>
              <a:rPr lang="cs-CZ" dirty="0" err="1" smtClean="0"/>
              <a:t>Time</a:t>
            </a:r>
            <a:r>
              <a:rPr lang="cs-CZ" dirty="0" smtClean="0"/>
              <a:t> : </a:t>
            </a:r>
            <a:r>
              <a:rPr lang="cs-CZ" sz="1600" dirty="0" smtClean="0"/>
              <a:t>inverzní hodnota k </a:t>
            </a:r>
            <a:r>
              <a:rPr lang="cs-CZ" sz="1600" dirty="0" err="1" smtClean="0">
                <a:solidFill>
                  <a:srgbClr val="C00000"/>
                </a:solidFill>
              </a:rPr>
              <a:t>Flow</a:t>
            </a:r>
            <a:r>
              <a:rPr lang="cs-CZ" sz="1600" dirty="0" smtClean="0">
                <a:solidFill>
                  <a:srgbClr val="C00000"/>
                </a:solidFill>
              </a:rPr>
              <a:t> </a:t>
            </a:r>
            <a:r>
              <a:rPr lang="cs-CZ" sz="1600" dirty="0" err="1" smtClean="0">
                <a:solidFill>
                  <a:srgbClr val="C00000"/>
                </a:solidFill>
              </a:rPr>
              <a:t>Time</a:t>
            </a:r>
            <a:r>
              <a:rPr lang="cs-CZ" sz="1600" dirty="0" smtClean="0">
                <a:solidFill>
                  <a:srgbClr val="C00000"/>
                </a:solidFill>
              </a:rPr>
              <a:t> </a:t>
            </a:r>
            <a:r>
              <a:rPr lang="cs-CZ" sz="1600" dirty="0" smtClean="0"/>
              <a:t>(což </a:t>
            </a:r>
            <a:r>
              <a:rPr lang="cs-CZ" sz="1600" dirty="0" smtClean="0"/>
              <a:t>je </a:t>
            </a:r>
            <a:r>
              <a:rPr lang="cs-CZ" sz="1600" dirty="0" smtClean="0"/>
              <a:t>jiný název pro </a:t>
            </a:r>
            <a:r>
              <a:rPr lang="cs-CZ" sz="1600" dirty="0" smtClean="0">
                <a:solidFill>
                  <a:srgbClr val="00B050"/>
                </a:solidFill>
              </a:rPr>
              <a:t>T</a:t>
            </a:r>
            <a:r>
              <a:rPr lang="cs-CZ" sz="1600" dirty="0" smtClean="0"/>
              <a:t>)</a:t>
            </a:r>
          </a:p>
          <a:p>
            <a:r>
              <a:rPr lang="cs-CZ" sz="1600" dirty="0" smtClean="0"/>
              <a:t>nebo také čas výroby </a:t>
            </a:r>
            <a:r>
              <a:rPr lang="cs-CZ" sz="1600" dirty="0" smtClean="0"/>
              <a:t>jednoho ks výrobku na </a:t>
            </a:r>
            <a:r>
              <a:rPr lang="cs-CZ" sz="1600" dirty="0" smtClean="0"/>
              <a:t>stroji – viz žluté Obdélníčky, který je úzkým místem </a:t>
            </a:r>
            <a:r>
              <a:rPr lang="cs-CZ" sz="1600" dirty="0" err="1" smtClean="0"/>
              <a:t>bottleneck</a:t>
            </a:r>
            <a:r>
              <a:rPr lang="cs-CZ" sz="1600" dirty="0" smtClean="0"/>
              <a:t>) – v našem případě stroj s časem 30, </a:t>
            </a:r>
            <a:r>
              <a:rPr lang="cs-CZ" sz="1600" dirty="0" smtClean="0">
                <a:solidFill>
                  <a:srgbClr val="FF0000"/>
                </a:solidFill>
              </a:rPr>
              <a:t>protože to trvá </a:t>
            </a:r>
            <a:r>
              <a:rPr lang="cs-CZ" sz="1600" dirty="0" smtClean="0">
                <a:solidFill>
                  <a:srgbClr val="FF0000"/>
                </a:solidFill>
              </a:rPr>
              <a:t>nejdéle !!!!</a:t>
            </a:r>
            <a:endParaRPr lang="cs-CZ" sz="1600" dirty="0" smtClean="0">
              <a:solidFill>
                <a:srgbClr val="FF0000"/>
              </a:solidFill>
            </a:endParaRPr>
          </a:p>
          <a:p>
            <a:endParaRPr lang="cs-CZ" dirty="0" smtClean="0"/>
          </a:p>
          <a:p>
            <a:endParaRPr lang="cs-CZ" dirty="0" smtClean="0"/>
          </a:p>
          <a:p>
            <a:pPr marL="342900" indent="-342900">
              <a:buAutoNum type="arabicPlain" startAt="20"/>
            </a:pPr>
            <a:r>
              <a:rPr lang="cs-CZ" dirty="0" smtClean="0"/>
              <a:t>          30             15    -&gt; Takt </a:t>
            </a:r>
            <a:r>
              <a:rPr lang="cs-CZ" dirty="0" err="1" smtClean="0"/>
              <a:t>Time</a:t>
            </a:r>
            <a:r>
              <a:rPr lang="cs-CZ" dirty="0" smtClean="0"/>
              <a:t>  =  </a:t>
            </a:r>
            <a:r>
              <a:rPr lang="cs-CZ" dirty="0" err="1" smtClean="0"/>
              <a:t>Cycle</a:t>
            </a:r>
            <a:r>
              <a:rPr lang="cs-CZ" dirty="0" smtClean="0"/>
              <a:t> </a:t>
            </a:r>
            <a:r>
              <a:rPr lang="cs-CZ" dirty="0" err="1" smtClean="0"/>
              <a:t>Time</a:t>
            </a:r>
            <a:r>
              <a:rPr lang="cs-CZ" dirty="0" smtClean="0"/>
              <a:t>  = 30 minut </a:t>
            </a:r>
            <a:endParaRPr lang="cs-CZ" dirty="0"/>
          </a:p>
        </p:txBody>
      </p:sp>
      <p:sp>
        <p:nvSpPr>
          <p:cNvPr id="5" name="Zaoblený obdélník 4"/>
          <p:cNvSpPr/>
          <p:nvPr/>
        </p:nvSpPr>
        <p:spPr>
          <a:xfrm>
            <a:off x="1115616" y="3535099"/>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prava 7"/>
          <p:cNvSpPr/>
          <p:nvPr/>
        </p:nvSpPr>
        <p:spPr>
          <a:xfrm>
            <a:off x="1547664" y="3512381"/>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prava 8"/>
          <p:cNvSpPr/>
          <p:nvPr/>
        </p:nvSpPr>
        <p:spPr>
          <a:xfrm>
            <a:off x="2431302" y="3530055"/>
            <a:ext cx="432048" cy="24110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115616" y="4281924"/>
            <a:ext cx="7420108" cy="369332"/>
          </a:xfrm>
          <a:prstGeom prst="rect">
            <a:avLst/>
          </a:prstGeom>
          <a:noFill/>
        </p:spPr>
        <p:txBody>
          <a:bodyPr wrap="none" rtlCol="0">
            <a:spAutoFit/>
          </a:bodyPr>
          <a:lstStyle/>
          <a:p>
            <a:r>
              <a:rPr lang="cs-CZ" dirty="0" smtClean="0"/>
              <a:t>Takt </a:t>
            </a:r>
            <a:r>
              <a:rPr lang="cs-CZ" dirty="0" err="1" smtClean="0"/>
              <a:t>Time</a:t>
            </a:r>
            <a:r>
              <a:rPr lang="cs-CZ" dirty="0" smtClean="0"/>
              <a:t> = celkový dostupný čas, který je k dispozici/ zákaznický požadavek    </a:t>
            </a:r>
            <a:endParaRPr lang="cs-CZ" dirty="0"/>
          </a:p>
        </p:txBody>
      </p:sp>
      <p:sp>
        <p:nvSpPr>
          <p:cNvPr id="11" name="Zaoblený obdélník 10"/>
          <p:cNvSpPr/>
          <p:nvPr/>
        </p:nvSpPr>
        <p:spPr>
          <a:xfrm>
            <a:off x="2023833" y="3548012"/>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2987824" y="3535099"/>
            <a:ext cx="277014" cy="1698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TextovéPole 14"/>
          <p:cNvSpPr txBox="1"/>
          <p:nvPr/>
        </p:nvSpPr>
        <p:spPr>
          <a:xfrm>
            <a:off x="945671" y="4941168"/>
            <a:ext cx="7591950" cy="1200329"/>
          </a:xfrm>
          <a:prstGeom prst="rect">
            <a:avLst/>
          </a:prstGeom>
          <a:noFill/>
        </p:spPr>
        <p:txBody>
          <a:bodyPr wrap="none" rtlCol="0">
            <a:spAutoFit/>
          </a:bodyPr>
          <a:lstStyle/>
          <a:p>
            <a:r>
              <a:rPr lang="cs-CZ" b="1" dirty="0" smtClean="0"/>
              <a:t>Příklad :</a:t>
            </a:r>
            <a:r>
              <a:rPr lang="cs-CZ" dirty="0" smtClean="0"/>
              <a:t> Požadavek 100 výrobků, 1 směna denně, 8 hodin směna, 5 dní v týdnů</a:t>
            </a:r>
          </a:p>
          <a:p>
            <a:r>
              <a:rPr lang="cs-CZ" b="1" dirty="0" smtClean="0"/>
              <a:t>Dostupný čas </a:t>
            </a:r>
            <a:r>
              <a:rPr lang="cs-CZ" dirty="0" smtClean="0"/>
              <a:t>: 1 x 8 x </a:t>
            </a:r>
            <a:r>
              <a:rPr lang="cs-CZ" dirty="0" smtClean="0"/>
              <a:t>5=40 hod  </a:t>
            </a:r>
            <a:r>
              <a:rPr lang="cs-CZ" dirty="0" smtClean="0"/>
              <a:t>a požadavek je 100 , takže TT=0,4 </a:t>
            </a:r>
            <a:r>
              <a:rPr lang="cs-CZ" dirty="0" smtClean="0"/>
              <a:t>hod 40/100</a:t>
            </a:r>
          </a:p>
          <a:p>
            <a:r>
              <a:rPr lang="cs-CZ" dirty="0" smtClean="0"/>
              <a:t> </a:t>
            </a:r>
            <a:r>
              <a:rPr lang="cs-CZ" dirty="0" smtClean="0"/>
              <a:t>=24 </a:t>
            </a:r>
            <a:r>
              <a:rPr lang="cs-CZ" dirty="0" smtClean="0"/>
              <a:t>minut a  </a:t>
            </a:r>
            <a:r>
              <a:rPr lang="cs-CZ" dirty="0" err="1" smtClean="0"/>
              <a:t>Thoughput</a:t>
            </a:r>
            <a:r>
              <a:rPr lang="cs-CZ" dirty="0" smtClean="0"/>
              <a:t> </a:t>
            </a:r>
            <a:r>
              <a:rPr lang="cs-CZ" dirty="0" err="1" smtClean="0"/>
              <a:t>Rate</a:t>
            </a:r>
            <a:r>
              <a:rPr lang="cs-CZ" dirty="0" smtClean="0"/>
              <a:t> </a:t>
            </a:r>
            <a:r>
              <a:rPr lang="cs-CZ" dirty="0" smtClean="0"/>
              <a:t>= 1/Takt </a:t>
            </a:r>
            <a:r>
              <a:rPr lang="cs-CZ" dirty="0" err="1" smtClean="0"/>
              <a:t>Time</a:t>
            </a:r>
            <a:r>
              <a:rPr lang="cs-CZ" dirty="0" smtClean="0"/>
              <a:t> = 1/0,4 =2,5 výrobku/hod   </a:t>
            </a:r>
          </a:p>
          <a:p>
            <a:endParaRPr lang="cs-CZ" dirty="0"/>
          </a:p>
        </p:txBody>
      </p:sp>
    </p:spTree>
    <p:extLst>
      <p:ext uri="{BB962C8B-B14F-4D97-AF65-F5344CB8AC3E}">
        <p14:creationId xmlns:p14="http://schemas.microsoft.com/office/powerpoint/2010/main" val="276509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altLang="cs-CZ" smtClean="0"/>
              <a:t>Little´s  law</a:t>
            </a:r>
          </a:p>
        </p:txBody>
      </p:sp>
      <p:sp>
        <p:nvSpPr>
          <p:cNvPr id="3" name="Podnadpis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cs-CZ" dirty="0" smtClean="0"/>
              <a:t>Skorkovský ,KPH,ESF.MU</a:t>
            </a:r>
            <a:endParaRPr lang="cs-CZ" dirty="0"/>
          </a:p>
        </p:txBody>
      </p:sp>
      <p:sp>
        <p:nvSpPr>
          <p:cNvPr id="13315" name="TextovéPole 3"/>
          <p:cNvSpPr txBox="1">
            <a:spLocks noChangeArrowheads="1"/>
          </p:cNvSpPr>
          <p:nvPr/>
        </p:nvSpPr>
        <p:spPr bwMode="auto">
          <a:xfrm>
            <a:off x="2195736" y="5766377"/>
            <a:ext cx="5606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cs-CZ" dirty="0"/>
              <a:t>Based on </a:t>
            </a:r>
            <a:r>
              <a:rPr lang="cs-CZ" altLang="cs-CZ" dirty="0" err="1" smtClean="0"/>
              <a:t>resource</a:t>
            </a:r>
            <a:r>
              <a:rPr lang="cs-CZ" altLang="cs-CZ" dirty="0" smtClean="0"/>
              <a:t> : </a:t>
            </a:r>
            <a:r>
              <a:rPr lang="en-US" altLang="cs-CZ" dirty="0" smtClean="0"/>
              <a:t>Factory </a:t>
            </a:r>
            <a:r>
              <a:rPr lang="en-US" altLang="cs-CZ" dirty="0"/>
              <a:t>Physics (</a:t>
            </a:r>
            <a:r>
              <a:rPr lang="en-US" altLang="cs-CZ" dirty="0" err="1"/>
              <a:t>Hopp</a:t>
            </a:r>
            <a:r>
              <a:rPr lang="en-US" altLang="cs-CZ" dirty="0"/>
              <a:t> and  Spearman)</a:t>
            </a:r>
          </a:p>
        </p:txBody>
      </p:sp>
    </p:spTree>
    <p:extLst>
      <p:ext uri="{BB962C8B-B14F-4D97-AF65-F5344CB8AC3E}">
        <p14:creationId xmlns:p14="http://schemas.microsoft.com/office/powerpoint/2010/main" val="336712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altLang="cs-CZ" smtClean="0"/>
              <a:t>Little´s law - definition (formula)</a:t>
            </a:r>
          </a:p>
        </p:txBody>
      </p:sp>
      <p:sp>
        <p:nvSpPr>
          <p:cNvPr id="14338" name="Zástupný symbol pro obsah 2"/>
          <p:cNvSpPr>
            <a:spLocks noGrp="1"/>
          </p:cNvSpPr>
          <p:nvPr>
            <p:ph idx="1"/>
          </p:nvPr>
        </p:nvSpPr>
        <p:spPr/>
        <p:txBody>
          <a:bodyPr/>
          <a:lstStyle/>
          <a:p>
            <a:r>
              <a:rPr lang="en-US" altLang="cs-CZ" sz="2800" smtClean="0"/>
              <a:t>Fundamental relationships among : </a:t>
            </a:r>
          </a:p>
          <a:p>
            <a:pPr lvl="1"/>
            <a:r>
              <a:rPr lang="en-US" altLang="cs-CZ" sz="2000" smtClean="0"/>
              <a:t>WIP (</a:t>
            </a:r>
            <a:r>
              <a:rPr lang="cs-CZ" altLang="cs-CZ" sz="2000" smtClean="0"/>
              <a:t>W</a:t>
            </a:r>
            <a:r>
              <a:rPr lang="en-US" altLang="cs-CZ" sz="2000" smtClean="0"/>
              <a:t>ork </a:t>
            </a:r>
            <a:r>
              <a:rPr lang="cs-CZ" altLang="cs-CZ" sz="2000" smtClean="0"/>
              <a:t>I</a:t>
            </a:r>
            <a:r>
              <a:rPr lang="en-US" altLang="cs-CZ" sz="2000" smtClean="0"/>
              <a:t>n </a:t>
            </a:r>
            <a:r>
              <a:rPr lang="cs-CZ" altLang="cs-CZ" sz="2000" smtClean="0"/>
              <a:t>P</a:t>
            </a:r>
            <a:r>
              <a:rPr lang="en-US" altLang="cs-CZ" sz="2000" smtClean="0"/>
              <a:t>ro</a:t>
            </a:r>
            <a:r>
              <a:rPr lang="cs-CZ" altLang="cs-CZ" sz="2000" smtClean="0"/>
              <a:t>c</a:t>
            </a:r>
            <a:r>
              <a:rPr lang="en-US" altLang="cs-CZ" sz="2000" smtClean="0"/>
              <a:t>ess)</a:t>
            </a:r>
          </a:p>
          <a:p>
            <a:pPr lvl="1"/>
            <a:r>
              <a:rPr lang="en-US" altLang="cs-CZ" sz="2000" smtClean="0"/>
              <a:t>Cycle Time (CT)</a:t>
            </a:r>
          </a:p>
          <a:p>
            <a:pPr lvl="1"/>
            <a:r>
              <a:rPr lang="en-US" altLang="cs-CZ" sz="2000" smtClean="0"/>
              <a:t>Throughput (T</a:t>
            </a:r>
            <a:r>
              <a:rPr lang="cs-CZ" altLang="cs-CZ" sz="2000" smtClean="0"/>
              <a:t> or sometimes TH</a:t>
            </a:r>
            <a:r>
              <a:rPr lang="en-US" altLang="cs-CZ" sz="2000" smtClean="0"/>
              <a:t>) </a:t>
            </a:r>
          </a:p>
          <a:p>
            <a:r>
              <a:rPr lang="en-US" altLang="cs-CZ" sz="2800" smtClean="0"/>
              <a:t>Formula</a:t>
            </a:r>
          </a:p>
          <a:p>
            <a:endParaRPr lang="en-US" altLang="cs-CZ" smtClean="0"/>
          </a:p>
          <a:p>
            <a:r>
              <a:rPr lang="en-US" altLang="cs-CZ" sz="2800" smtClean="0"/>
              <a:t>Can be applied to </a:t>
            </a:r>
            <a:r>
              <a:rPr lang="en-US" altLang="cs-CZ" smtClean="0"/>
              <a:t>: </a:t>
            </a:r>
          </a:p>
          <a:p>
            <a:pPr lvl="1"/>
            <a:r>
              <a:rPr lang="en-US" altLang="cs-CZ" sz="2000" smtClean="0"/>
              <a:t>Single machine station</a:t>
            </a:r>
          </a:p>
          <a:p>
            <a:pPr lvl="1"/>
            <a:r>
              <a:rPr lang="en-US" altLang="cs-CZ" sz="2000" smtClean="0"/>
              <a:t> Complex production line</a:t>
            </a:r>
          </a:p>
          <a:p>
            <a:pPr lvl="1"/>
            <a:r>
              <a:rPr lang="en-US" altLang="cs-CZ" sz="2000" smtClean="0"/>
              <a:t>Entire plant</a:t>
            </a:r>
          </a:p>
        </p:txBody>
      </p:sp>
      <p:sp>
        <p:nvSpPr>
          <p:cNvPr id="4" name="Obdélník 3"/>
          <p:cNvSpPr/>
          <p:nvPr/>
        </p:nvSpPr>
        <p:spPr>
          <a:xfrm>
            <a:off x="2267744" y="3484165"/>
            <a:ext cx="5904656"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rPr>
              <a:t>WIP=TH x CT</a:t>
            </a:r>
            <a:endParaRPr lang="cs-CZ"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ndParaRPr>
          </a:p>
        </p:txBody>
      </p:sp>
      <p:sp>
        <p:nvSpPr>
          <p:cNvPr id="14340" name="Obdélník 4"/>
          <p:cNvSpPr>
            <a:spLocks noChangeArrowheads="1"/>
          </p:cNvSpPr>
          <p:nvPr/>
        </p:nvSpPr>
        <p:spPr bwMode="auto">
          <a:xfrm>
            <a:off x="4284663" y="4873625"/>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cs-CZ" sz="1400" i="1">
                <a:solidFill>
                  <a:srgbClr val="0070C0"/>
                </a:solidFill>
              </a:rPr>
              <a:t>Relationships among these variables will serve to se clearly precise (quantitative) description of behaviour of the single production line . It helps user to use a given scale to benchmark actual production systems    </a:t>
            </a:r>
            <a:endParaRPr lang="cs-CZ" altLang="cs-CZ" sz="1400" i="1">
              <a:solidFill>
                <a:srgbClr val="0070C0"/>
              </a:solidFill>
            </a:endParaRPr>
          </a:p>
        </p:txBody>
      </p:sp>
    </p:spTree>
    <p:extLst>
      <p:ext uri="{BB962C8B-B14F-4D97-AF65-F5344CB8AC3E}">
        <p14:creationId xmlns:p14="http://schemas.microsoft.com/office/powerpoint/2010/main" val="5003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2234</Words>
  <Application>Microsoft Office PowerPoint</Application>
  <PresentationFormat>Předvádění na obrazovce (4:3)</PresentationFormat>
  <Paragraphs>402</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Motiv systému Office</vt:lpstr>
      <vt:lpstr>Little´s law basics</vt:lpstr>
      <vt:lpstr>Běžná situace, kterou je potřeba řešit</vt:lpstr>
      <vt:lpstr>Otázky</vt:lpstr>
      <vt:lpstr>Klíčová měřítka (proměnné)</vt:lpstr>
      <vt:lpstr>Řešení </vt:lpstr>
      <vt:lpstr>Otázky</vt:lpstr>
      <vt:lpstr>Takt time (process capacity)= Cycle Time</vt:lpstr>
      <vt:lpstr>Little´s  law</vt:lpstr>
      <vt:lpstr>Little´s law - definition (formula)</vt:lpstr>
      <vt:lpstr>Definition of basic parameters</vt:lpstr>
      <vt:lpstr>Definition of basic parameters</vt:lpstr>
      <vt:lpstr>Definition of basic parameters</vt:lpstr>
      <vt:lpstr>Definition of basic parameters</vt:lpstr>
      <vt:lpstr>Definition of basic parameters</vt:lpstr>
      <vt:lpstr>Definition of basic parameters</vt:lpstr>
      <vt:lpstr>Use of defined parameters </vt:lpstr>
      <vt:lpstr>Use of defined parameters </vt:lpstr>
      <vt:lpstr>Best case performance I</vt:lpstr>
      <vt:lpstr>Best case performance II</vt:lpstr>
      <vt:lpstr>Best case performance III</vt:lpstr>
      <vt:lpstr>Best case performance IV</vt:lpstr>
      <vt:lpstr>Conclusion</vt:lpstr>
      <vt:lpstr>Example 1</vt:lpstr>
      <vt:lpstr>Example 2</vt:lpstr>
      <vt:lpstr>Youtube examples (6 minutes)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Little´s law basics</dc:title>
  <dc:creator>Jaromir Skorkovsky</dc:creator>
  <cp:lastModifiedBy>Jaromir Skorkovsky</cp:lastModifiedBy>
  <cp:revision>27</cp:revision>
  <dcterms:created xsi:type="dcterms:W3CDTF">2015-03-05T13:24:01Z</dcterms:created>
  <dcterms:modified xsi:type="dcterms:W3CDTF">2015-04-03T12:39:20Z</dcterms:modified>
</cp:coreProperties>
</file>