
<file path=[Content_Types].xml><?xml version="1.0" encoding="utf-8"?>
<Types xmlns="http://schemas.openxmlformats.org/package/2006/content-types">
  <Default Extension="png" ContentType="image/png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535" r:id="rId9"/>
    <p:sldId id="256" r:id="rId10"/>
    <p:sldId id="422" r:id="rId11"/>
    <p:sldId id="423" r:id="rId12"/>
    <p:sldId id="424" r:id="rId13"/>
    <p:sldId id="454" r:id="rId14"/>
    <p:sldId id="455" r:id="rId15"/>
    <p:sldId id="456" r:id="rId16"/>
    <p:sldId id="457" r:id="rId17"/>
    <p:sldId id="458" r:id="rId18"/>
    <p:sldId id="459" r:id="rId19"/>
    <p:sldId id="426" r:id="rId20"/>
    <p:sldId id="427" r:id="rId21"/>
    <p:sldId id="439" r:id="rId22"/>
    <p:sldId id="428" r:id="rId23"/>
    <p:sldId id="429" r:id="rId24"/>
    <p:sldId id="430" r:id="rId25"/>
    <p:sldId id="431" r:id="rId26"/>
    <p:sldId id="433" r:id="rId27"/>
    <p:sldId id="435" r:id="rId28"/>
    <p:sldId id="520" r:id="rId29"/>
    <p:sldId id="440" r:id="rId30"/>
    <p:sldId id="438" r:id="rId31"/>
    <p:sldId id="441" r:id="rId32"/>
    <p:sldId id="444" r:id="rId33"/>
    <p:sldId id="442" r:id="rId34"/>
    <p:sldId id="443" r:id="rId35"/>
    <p:sldId id="445" r:id="rId36"/>
    <p:sldId id="537" r:id="rId37"/>
    <p:sldId id="446" r:id="rId38"/>
    <p:sldId id="545" r:id="rId39"/>
    <p:sldId id="544" r:id="rId40"/>
    <p:sldId id="461" r:id="rId41"/>
    <p:sldId id="462" r:id="rId42"/>
    <p:sldId id="543" r:id="rId43"/>
    <p:sldId id="542" r:id="rId44"/>
    <p:sldId id="539" r:id="rId45"/>
    <p:sldId id="465" r:id="rId46"/>
    <p:sldId id="466" r:id="rId47"/>
    <p:sldId id="471" r:id="rId48"/>
    <p:sldId id="521" r:id="rId49"/>
    <p:sldId id="522" r:id="rId50"/>
    <p:sldId id="474" r:id="rId51"/>
    <p:sldId id="475" r:id="rId52"/>
    <p:sldId id="476" r:id="rId53"/>
    <p:sldId id="477" r:id="rId54"/>
    <p:sldId id="478" r:id="rId55"/>
    <p:sldId id="526" r:id="rId56"/>
    <p:sldId id="479" r:id="rId57"/>
    <p:sldId id="480" r:id="rId58"/>
    <p:sldId id="525" r:id="rId59"/>
    <p:sldId id="482" r:id="rId60"/>
    <p:sldId id="540" r:id="rId61"/>
    <p:sldId id="485" r:id="rId62"/>
    <p:sldId id="546" r:id="rId63"/>
    <p:sldId id="553" r:id="rId64"/>
    <p:sldId id="554" r:id="rId65"/>
    <p:sldId id="487" r:id="rId66"/>
    <p:sldId id="547" r:id="rId67"/>
    <p:sldId id="551" r:id="rId68"/>
    <p:sldId id="489" r:id="rId69"/>
    <p:sldId id="550" r:id="rId70"/>
    <p:sldId id="490" r:id="rId71"/>
    <p:sldId id="492" r:id="rId72"/>
    <p:sldId id="494" r:id="rId73"/>
    <p:sldId id="495" r:id="rId74"/>
    <p:sldId id="496" r:id="rId75"/>
    <p:sldId id="497" r:id="rId76"/>
    <p:sldId id="498" r:id="rId77"/>
    <p:sldId id="499" r:id="rId78"/>
    <p:sldId id="500" r:id="rId79"/>
    <p:sldId id="501" r:id="rId80"/>
    <p:sldId id="502" r:id="rId81"/>
    <p:sldId id="503" r:id="rId82"/>
    <p:sldId id="504" r:id="rId83"/>
    <p:sldId id="505" r:id="rId84"/>
    <p:sldId id="506" r:id="rId85"/>
    <p:sldId id="507" r:id="rId86"/>
    <p:sldId id="541" r:id="rId87"/>
    <p:sldId id="524" r:id="rId88"/>
    <p:sldId id="509" r:id="rId89"/>
    <p:sldId id="510" r:id="rId90"/>
    <p:sldId id="511" r:id="rId91"/>
    <p:sldId id="517" r:id="rId92"/>
    <p:sldId id="512" r:id="rId93"/>
    <p:sldId id="513" r:id="rId94"/>
    <p:sldId id="514" r:id="rId95"/>
    <p:sldId id="515" r:id="rId96"/>
    <p:sldId id="516" r:id="rId97"/>
    <p:sldId id="518" r:id="rId98"/>
    <p:sldId id="519" r:id="rId99"/>
  </p:sldIdLst>
  <p:sldSz cx="9144000" cy="6858000" type="screen4x3"/>
  <p:notesSz cx="709930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FF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66FFFF"/>
    <a:srgbClr val="CCCCFF"/>
    <a:srgbClr val="FFFFCC"/>
    <a:srgbClr val="FF9900"/>
    <a:srgbClr val="FFFF00"/>
    <a:srgbClr val="FFFF66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3" autoAdjust="0"/>
    <p:restoredTop sz="91219" autoAdjust="0"/>
  </p:normalViewPr>
  <p:slideViewPr>
    <p:cSldViewPr>
      <p:cViewPr>
        <p:scale>
          <a:sx n="66" d="100"/>
          <a:sy n="66" d="100"/>
        </p:scale>
        <p:origin x="-1086" y="-9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32" y="-96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26" Type="http://schemas.openxmlformats.org/officeDocument/2006/relationships/slide" Target="slides/slide30.xml"/><Relationship Id="rId39" Type="http://schemas.openxmlformats.org/officeDocument/2006/relationships/slide" Target="slides/slide47.xml"/><Relationship Id="rId21" Type="http://schemas.openxmlformats.org/officeDocument/2006/relationships/slide" Target="slides/slide25.xml"/><Relationship Id="rId34" Type="http://schemas.openxmlformats.org/officeDocument/2006/relationships/slide" Target="slides/slide38.xml"/><Relationship Id="rId42" Type="http://schemas.openxmlformats.org/officeDocument/2006/relationships/slide" Target="slides/slide50.xml"/><Relationship Id="rId47" Type="http://schemas.openxmlformats.org/officeDocument/2006/relationships/slide" Target="slides/slide56.xml"/><Relationship Id="rId50" Type="http://schemas.openxmlformats.org/officeDocument/2006/relationships/slide" Target="slides/slide61.xml"/><Relationship Id="rId55" Type="http://schemas.openxmlformats.org/officeDocument/2006/relationships/slide" Target="slides/slide72.xml"/><Relationship Id="rId63" Type="http://schemas.openxmlformats.org/officeDocument/2006/relationships/slide" Target="slides/slide82.xml"/><Relationship Id="rId68" Type="http://schemas.openxmlformats.org/officeDocument/2006/relationships/slide" Target="slides/slide91.xml"/><Relationship Id="rId7" Type="http://schemas.openxmlformats.org/officeDocument/2006/relationships/slide" Target="slides/slide7.xml"/><Relationship Id="rId71" Type="http://schemas.openxmlformats.org/officeDocument/2006/relationships/slide" Target="slides/slide94.xml"/><Relationship Id="rId2" Type="http://schemas.openxmlformats.org/officeDocument/2006/relationships/slide" Target="slides/slide2.xml"/><Relationship Id="rId16" Type="http://schemas.openxmlformats.org/officeDocument/2006/relationships/slide" Target="slides/slide18.xml"/><Relationship Id="rId29" Type="http://schemas.openxmlformats.org/officeDocument/2006/relationships/slide" Target="slides/slide33.xml"/><Relationship Id="rId11" Type="http://schemas.openxmlformats.org/officeDocument/2006/relationships/slide" Target="slides/slide13.xml"/><Relationship Id="rId24" Type="http://schemas.openxmlformats.org/officeDocument/2006/relationships/slide" Target="slides/slide28.xml"/><Relationship Id="rId32" Type="http://schemas.openxmlformats.org/officeDocument/2006/relationships/slide" Target="slides/slide36.xml"/><Relationship Id="rId37" Type="http://schemas.openxmlformats.org/officeDocument/2006/relationships/slide" Target="slides/slide45.xml"/><Relationship Id="rId40" Type="http://schemas.openxmlformats.org/officeDocument/2006/relationships/slide" Target="slides/slide48.xml"/><Relationship Id="rId45" Type="http://schemas.openxmlformats.org/officeDocument/2006/relationships/slide" Target="slides/slide54.xml"/><Relationship Id="rId53" Type="http://schemas.openxmlformats.org/officeDocument/2006/relationships/slide" Target="slides/slide68.xml"/><Relationship Id="rId58" Type="http://schemas.openxmlformats.org/officeDocument/2006/relationships/slide" Target="slides/slide76.xml"/><Relationship Id="rId66" Type="http://schemas.openxmlformats.org/officeDocument/2006/relationships/slide" Target="slides/slide85.xml"/><Relationship Id="rId5" Type="http://schemas.openxmlformats.org/officeDocument/2006/relationships/slide" Target="slides/slide5.xml"/><Relationship Id="rId15" Type="http://schemas.openxmlformats.org/officeDocument/2006/relationships/slide" Target="slides/slide17.xml"/><Relationship Id="rId23" Type="http://schemas.openxmlformats.org/officeDocument/2006/relationships/slide" Target="slides/slide27.xml"/><Relationship Id="rId28" Type="http://schemas.openxmlformats.org/officeDocument/2006/relationships/slide" Target="slides/slide32.xml"/><Relationship Id="rId36" Type="http://schemas.openxmlformats.org/officeDocument/2006/relationships/slide" Target="slides/slide43.xml"/><Relationship Id="rId49" Type="http://schemas.openxmlformats.org/officeDocument/2006/relationships/slide" Target="slides/slide59.xml"/><Relationship Id="rId57" Type="http://schemas.openxmlformats.org/officeDocument/2006/relationships/slide" Target="slides/slide74.xml"/><Relationship Id="rId61" Type="http://schemas.openxmlformats.org/officeDocument/2006/relationships/slide" Target="slides/slide80.xml"/><Relationship Id="rId10" Type="http://schemas.openxmlformats.org/officeDocument/2006/relationships/slide" Target="slides/slide12.xml"/><Relationship Id="rId19" Type="http://schemas.openxmlformats.org/officeDocument/2006/relationships/slide" Target="slides/slide21.xml"/><Relationship Id="rId31" Type="http://schemas.openxmlformats.org/officeDocument/2006/relationships/slide" Target="slides/slide35.xml"/><Relationship Id="rId44" Type="http://schemas.openxmlformats.org/officeDocument/2006/relationships/slide" Target="slides/slide52.xml"/><Relationship Id="rId52" Type="http://schemas.openxmlformats.org/officeDocument/2006/relationships/slide" Target="slides/slide67.xml"/><Relationship Id="rId60" Type="http://schemas.openxmlformats.org/officeDocument/2006/relationships/slide" Target="slides/slide79.xml"/><Relationship Id="rId65" Type="http://schemas.openxmlformats.org/officeDocument/2006/relationships/slide" Target="slides/slide84.xml"/><Relationship Id="rId73" Type="http://schemas.openxmlformats.org/officeDocument/2006/relationships/slide" Target="slides/slide97.xml"/><Relationship Id="rId4" Type="http://schemas.openxmlformats.org/officeDocument/2006/relationships/slide" Target="slides/slide4.xml"/><Relationship Id="rId9" Type="http://schemas.openxmlformats.org/officeDocument/2006/relationships/slide" Target="slides/slide10.xml"/><Relationship Id="rId14" Type="http://schemas.openxmlformats.org/officeDocument/2006/relationships/slide" Target="slides/slide16.xml"/><Relationship Id="rId22" Type="http://schemas.openxmlformats.org/officeDocument/2006/relationships/slide" Target="slides/slide26.xml"/><Relationship Id="rId27" Type="http://schemas.openxmlformats.org/officeDocument/2006/relationships/slide" Target="slides/slide31.xml"/><Relationship Id="rId30" Type="http://schemas.openxmlformats.org/officeDocument/2006/relationships/slide" Target="slides/slide34.xml"/><Relationship Id="rId35" Type="http://schemas.openxmlformats.org/officeDocument/2006/relationships/slide" Target="slides/slide39.xml"/><Relationship Id="rId43" Type="http://schemas.openxmlformats.org/officeDocument/2006/relationships/slide" Target="slides/slide51.xml"/><Relationship Id="rId48" Type="http://schemas.openxmlformats.org/officeDocument/2006/relationships/slide" Target="slides/slide57.xml"/><Relationship Id="rId56" Type="http://schemas.openxmlformats.org/officeDocument/2006/relationships/slide" Target="slides/slide73.xml"/><Relationship Id="rId64" Type="http://schemas.openxmlformats.org/officeDocument/2006/relationships/slide" Target="slides/slide83.xml"/><Relationship Id="rId69" Type="http://schemas.openxmlformats.org/officeDocument/2006/relationships/slide" Target="slides/slide92.xml"/><Relationship Id="rId8" Type="http://schemas.openxmlformats.org/officeDocument/2006/relationships/slide" Target="slides/slide8.xml"/><Relationship Id="rId51" Type="http://schemas.openxmlformats.org/officeDocument/2006/relationships/slide" Target="slides/slide65.xml"/><Relationship Id="rId72" Type="http://schemas.openxmlformats.org/officeDocument/2006/relationships/slide" Target="slides/slide95.xml"/><Relationship Id="rId3" Type="http://schemas.openxmlformats.org/officeDocument/2006/relationships/slide" Target="slides/slide3.xml"/><Relationship Id="rId12" Type="http://schemas.openxmlformats.org/officeDocument/2006/relationships/slide" Target="slides/slide14.xml"/><Relationship Id="rId17" Type="http://schemas.openxmlformats.org/officeDocument/2006/relationships/slide" Target="slides/slide19.xml"/><Relationship Id="rId25" Type="http://schemas.openxmlformats.org/officeDocument/2006/relationships/slide" Target="slides/slide29.xml"/><Relationship Id="rId33" Type="http://schemas.openxmlformats.org/officeDocument/2006/relationships/slide" Target="slides/slide37.xml"/><Relationship Id="rId38" Type="http://schemas.openxmlformats.org/officeDocument/2006/relationships/slide" Target="slides/slide46.xml"/><Relationship Id="rId46" Type="http://schemas.openxmlformats.org/officeDocument/2006/relationships/slide" Target="slides/slide55.xml"/><Relationship Id="rId59" Type="http://schemas.openxmlformats.org/officeDocument/2006/relationships/slide" Target="slides/slide78.xml"/><Relationship Id="rId67" Type="http://schemas.openxmlformats.org/officeDocument/2006/relationships/slide" Target="slides/slide87.xml"/><Relationship Id="rId20" Type="http://schemas.openxmlformats.org/officeDocument/2006/relationships/slide" Target="slides/slide23.xml"/><Relationship Id="rId41" Type="http://schemas.openxmlformats.org/officeDocument/2006/relationships/slide" Target="slides/slide49.xml"/><Relationship Id="rId54" Type="http://schemas.openxmlformats.org/officeDocument/2006/relationships/slide" Target="slides/slide70.xml"/><Relationship Id="rId62" Type="http://schemas.openxmlformats.org/officeDocument/2006/relationships/slide" Target="slides/slide81.xml"/><Relationship Id="rId70" Type="http://schemas.openxmlformats.org/officeDocument/2006/relationships/slide" Target="slides/slide93.xml"/><Relationship Id="rId1" Type="http://schemas.openxmlformats.org/officeDocument/2006/relationships/slide" Target="slides/slide1.xml"/><Relationship Id="rId6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537" tIns="47768" rIns="95537" bIns="47768" numCol="1" anchor="t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sz="1200"/>
            </a:lvl1pPr>
          </a:lstStyle>
          <a:p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537" tIns="47768" rIns="95537" bIns="47768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/>
            </a:lvl1pPr>
          </a:lstStyle>
          <a:p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537" tIns="47768" rIns="95537" bIns="47768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/>
            </a:lvl1pPr>
          </a:lstStyle>
          <a:p>
            <a:fld id="{D315B88C-C088-4CEB-AEBC-BC8D4369D78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227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537" tIns="47768" rIns="95537" bIns="47768" numCol="1" anchor="t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sz="1200"/>
            </a:lvl1pPr>
          </a:lstStyle>
          <a:p>
            <a:endParaRPr lang="en-GB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6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537" tIns="47768" rIns="95537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  <a:p>
            <a:pPr lvl="0"/>
            <a:endParaRPr lang="cs-CZ" smtClean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537" tIns="47768" rIns="95537" bIns="47768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/>
            </a:lvl1pPr>
          </a:lstStyle>
          <a:p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537" tIns="47768" rIns="95537" bIns="47768" numCol="1" anchor="b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sz="1200"/>
            </a:lvl1pPr>
          </a:lstStyle>
          <a:p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537" tIns="47768" rIns="95537" bIns="47768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/>
            </a:lvl1pPr>
          </a:lstStyle>
          <a:p>
            <a:fld id="{EAB9E581-7CA0-451B-BE2F-7027F24B318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345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DB20FA-00FD-47A4-81D5-FA0C0C067F6F}" type="slidenum">
              <a:rPr lang="en-GB"/>
              <a:pPr/>
              <a:t>9</a:t>
            </a:fld>
            <a:endParaRPr lang="en-GB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5E9D72-A676-44C0-AA39-32D02D555CCC}" type="slidenum">
              <a:rPr lang="en-GB"/>
              <a:pPr/>
              <a:t>30</a:t>
            </a:fld>
            <a:endParaRPr lang="en-GB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Podle V. Klause (rozhovor pro MF Dnes – 25.2.2006) je Maastricht zásadní rozcestník, který přivedl ES na scestí a k tragédii evropské ústavy; v roce 1993 se to ovšem ještě obecně netušilo. Náprava vývoje EU tedy musí jít před Maastrichstkou smlouvu.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8B21A-0C4E-40AF-B52C-D8253B08F66C}" type="slidenum">
              <a:rPr lang="en-GB"/>
              <a:pPr/>
              <a:t>40</a:t>
            </a:fld>
            <a:endParaRPr lang="en-GB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547C2F-EFD9-43F2-B220-D05266983A84}" type="slidenum">
              <a:rPr lang="en-GB"/>
              <a:pPr/>
              <a:t>47</a:t>
            </a:fld>
            <a:endParaRPr lang="en-GB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Kvalifikovaná většina 80%</a:t>
            </a:r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7131D-A5E7-4070-BB69-E687BDEDD601}" type="slidenum">
              <a:rPr lang="en-GB"/>
              <a:pPr/>
              <a:t>71</a:t>
            </a:fld>
            <a:endParaRPr lang="en-GB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kumimoji="1" lang="en-GB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kumimoji="1"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Times New Roman" pitchFamily="18" charset="0"/>
              </a:defRPr>
            </a:lvl1pPr>
          </a:lstStyle>
          <a:p>
            <a:r>
              <a:rPr lang="cs-CZ"/>
              <a:t>Klepnutím upravíte styl předlohy podnadpisu.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386939C5-3249-4B98-858E-5B9F68B032D9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E12D451-C647-4BD1-BE25-67EA65EA49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kumimoji="1" lang="en-GB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CB1761-3C57-4E67-ADF2-46C6E1F08EB5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5578B-0D40-4428-B198-BD00742C091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977C1D-984A-4D0C-AB6E-CAEDEA695736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034CF-BFB5-4A47-979C-6F601F808D8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DCD86AE-4DCF-4657-9519-8DE7651B4DB4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1176844-670E-4E13-ABD3-C4BE95FBF89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7363D68-A272-4536-AB4A-9C8A6B7C258D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67D587F-F7D3-48FD-8C35-E43E3066A93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089D4C-8E8C-4DE0-A685-171B48D94711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64DEF-C749-4C41-82BA-6DE25E6430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55B942-98CD-4A62-A479-DF0CD13D8D80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2F3CF-3DAB-4C89-9940-86F74E8F93D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A4B3BC-966E-45EE-8D03-59889397FB7B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59065-97FA-4964-85B4-09F1C616813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35E1C3-2CDC-4A2F-8F2D-704DA668A829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D2B65-1E20-4C67-8F04-1773E5439D7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FE560C-7267-4D14-A9FB-EAEC618C0C23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14388-3AAE-44AC-ACA3-A89D0B1F8B1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1DC96-1183-4884-BAA0-3F7E4A45B7AF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15F55-EE35-49B6-A7D5-5914E102C6D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80A2FF-4DA8-4129-8E89-3425B2D3E9C8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6F4C3-B1C1-4D90-BB44-B831D2184CB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18D69B-F3AE-4CA6-B148-80F649A67485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A72D9-1FB3-4F1E-B81F-3C7A3BE63AF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kumimoji="1" lang="en-GB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kumimoji="1" lang="en-GB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kumimoji="1" lang="en-GB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/>
            <a:endParaRPr kumimoji="1"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 předlohy nadpisu.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0105C75F-4DE7-4064-BC69-F04D28FDCACF}" type="datetime1">
              <a:rPr lang="en-GB"/>
              <a:pPr/>
              <a:t>21/02/2013</a:t>
            </a:fld>
            <a:endParaRPr lang="en-GB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GB"/>
              <a:t>Monetary Policy of Economic Transition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1CC78AD-A67E-4BA5-A9F5-85F2E8C16C6A}" type="slidenum">
              <a:rPr lang="en-GB"/>
              <a:pPr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List_aplikace_Microsoft_Excel_97_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List_aplikace_Microsoft_Excel_97_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450" y="2276475"/>
            <a:ext cx="7772400" cy="1143000"/>
          </a:xfrm>
        </p:spPr>
        <p:txBody>
          <a:bodyPr/>
          <a:lstStyle/>
          <a:p>
            <a:r>
              <a:rPr lang="cs-CZ" b="1"/>
              <a:t>Ekonomie evropské integrace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5105400"/>
            <a:ext cx="6400800" cy="1752600"/>
          </a:xfrm>
        </p:spPr>
        <p:txBody>
          <a:bodyPr/>
          <a:lstStyle/>
          <a:p>
            <a:pPr algn="r"/>
            <a:r>
              <a:rPr lang="cs-CZ" sz="2400" b="1" dirty="0"/>
              <a:t>Martin </a:t>
            </a:r>
            <a:r>
              <a:rPr lang="cs-CZ" sz="2400" b="1" dirty="0" err="1"/>
              <a:t>Kvizda</a:t>
            </a:r>
            <a:endParaRPr lang="cs-CZ" sz="2400" b="1" dirty="0"/>
          </a:p>
          <a:p>
            <a:pPr algn="r"/>
            <a:r>
              <a:rPr lang="cs-CZ" sz="2400" b="1" dirty="0"/>
              <a:t>Tomáš Paleta</a:t>
            </a:r>
          </a:p>
          <a:p>
            <a:pPr algn="r"/>
            <a:r>
              <a:rPr lang="cs-CZ" sz="2400" b="1" dirty="0" smtClean="0"/>
              <a:t>2013</a:t>
            </a:r>
            <a:endParaRPr lang="cs-CZ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3DFB-5DC4-4941-8BBE-4C5D4987D307}" type="slidenum">
              <a:rPr lang="en-GB"/>
              <a:pPr/>
              <a:t>10</a:t>
            </a:fld>
            <a:endParaRPr lang="en-GB"/>
          </a:p>
        </p:txBody>
      </p:sp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Tragická situace po WW2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90713"/>
            <a:ext cx="7772400" cy="4967287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50-55 mil. mrtvých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6,4 mil. Německo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6,3 mil. Polsko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20 mil SSSR</a:t>
            </a:r>
          </a:p>
          <a:p>
            <a:pPr>
              <a:buClr>
                <a:schemeClr val="tx2"/>
              </a:buClr>
            </a:pPr>
            <a:r>
              <a:rPr lang="cs-CZ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Obrovský ekonomický pokles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1945 HDP Německa na úrovni roku 1908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1945 HDP Francie na úrovni roku 1891</a:t>
            </a:r>
          </a:p>
          <a:p>
            <a:pPr>
              <a:buClr>
                <a:schemeClr val="tx2"/>
              </a:buClr>
            </a:pPr>
            <a:r>
              <a:rPr lang="cs-CZ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Zničená infrastruktura a průmyslová základna</a:t>
            </a:r>
          </a:p>
          <a:p>
            <a:pPr>
              <a:buClr>
                <a:schemeClr val="tx2"/>
              </a:buClr>
            </a:pPr>
            <a:r>
              <a:rPr lang="cs-CZ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Hlad 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potraviny  z humanitární pomoci a na příděl</a:t>
            </a:r>
            <a:endParaRPr lang="cs-CZ" sz="2000"/>
          </a:p>
          <a:p>
            <a:pPr>
              <a:buFont typeface="Wingdings" pitchFamily="2" charset="2"/>
              <a:buNone/>
            </a:pPr>
            <a:endParaRPr lang="cs-CZ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B621-D100-4A3C-B792-6451440F8B52}" type="slidenum">
              <a:rPr lang="en-GB"/>
              <a:pPr/>
              <a:t>11</a:t>
            </a:fld>
            <a:endParaRPr lang="en-GB"/>
          </a:p>
        </p:txBody>
      </p:sp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8532813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Příčiny války a možnosti prevence</a:t>
            </a:r>
          </a:p>
        </p:txBody>
      </p:sp>
      <p:graphicFrame>
        <p:nvGraphicFramePr>
          <p:cNvPr id="348236" name="Group 76"/>
          <p:cNvGraphicFramePr>
            <a:graphicFrameLocks noGrp="1"/>
          </p:cNvGraphicFramePr>
          <p:nvPr/>
        </p:nvGraphicFramePr>
        <p:xfrm>
          <a:off x="323850" y="1628775"/>
          <a:ext cx="8208963" cy="4537076"/>
        </p:xfrm>
        <a:graphic>
          <a:graphicData uri="http://schemas.openxmlformats.org/drawingml/2006/table">
            <a:tbl>
              <a:tblPr/>
              <a:tblGrid>
                <a:gridCol w="2735263"/>
                <a:gridCol w="5473700"/>
              </a:tblGrid>
              <a:tr h="1063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Příčina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Řešení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Německo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Změna Německa z průmyslové na zemědělskou zemi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9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Kapitalismus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Komunismus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1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Nacionalismus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Integrace evropských zemí</a:t>
                      </a:r>
                    </a:p>
                  </a:txBody>
                  <a:tcPr marL="90000" marR="90000" marT="46800" marB="46800" anchor="ctr" horzOverflow="overflow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C2CF8-502F-4C7E-9483-1E448DEE22A5}" type="slidenum">
              <a:rPr lang="en-GB"/>
              <a:pPr/>
              <a:t>12</a:t>
            </a:fld>
            <a:endParaRPr lang="en-GB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První integrační seskupení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424862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1949 Západní Německo</a:t>
            </a:r>
            <a:r>
              <a:rPr lang="cs-CZ" sz="2000"/>
              <a:t> </a:t>
            </a:r>
          </a:p>
          <a:p>
            <a:pPr>
              <a:buFont typeface="Wingdings" pitchFamily="2" charset="2"/>
              <a:buNone/>
            </a:pPr>
            <a:r>
              <a:rPr lang="cs-CZ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	Trizónie Francie, UK, USA</a:t>
            </a: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1948 OEEC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>
              <a:buClr>
                <a:schemeClr val="tx2"/>
              </a:buClr>
              <a:buFontTx/>
              <a:buNone/>
            </a:pPr>
            <a:r>
              <a:rPr lang="cs-CZ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Organizace pro evropskou ekonomickou spolupráci</a:t>
            </a: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1949 CMEA (RVHP)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>
              <a:buClr>
                <a:schemeClr val="tx2"/>
              </a:buClr>
              <a:buFontTx/>
              <a:buNone/>
            </a:pPr>
            <a:r>
              <a:rPr lang="cs-CZ" sz="2000" b="0">
                <a:effectLst>
                  <a:outerShdw blurRad="38100" dist="38100" dir="2700000" algn="tl">
                    <a:srgbClr val="000000"/>
                  </a:outerShdw>
                </a:effectLst>
              </a:rPr>
              <a:t>Rada vzájemné hospodářské pomoci</a:t>
            </a: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buClr>
                <a:schemeClr val="tx2"/>
              </a:buClr>
              <a:buFontTx/>
              <a:buNone/>
            </a:pPr>
            <a:endParaRPr lang="cs-CZ" sz="2000" b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cs-CZ" sz="2000" b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81778-1E85-4C7B-AFE3-2F50E5BE2DBF}" type="slidenum">
              <a:rPr lang="en-GB"/>
              <a:pPr/>
              <a:t>13</a:t>
            </a:fld>
            <a:endParaRPr lang="en-GB"/>
          </a:p>
        </p:txBody>
      </p:sp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>
                <a:latin typeface="Arial Unicode MS"/>
              </a:rPr>
              <a:t>Politické teorie integrace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r>
              <a:rPr lang="cs-CZ" sz="2400" u="sng"/>
              <a:t>1. Federalismus</a:t>
            </a:r>
          </a:p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endParaRPr lang="cs-CZ" sz="2400"/>
          </a:p>
          <a:p>
            <a:pPr marL="457200" indent="-457200">
              <a:lnSpc>
                <a:spcPct val="80000"/>
              </a:lnSpc>
            </a:pPr>
            <a:r>
              <a:rPr lang="cs-CZ" sz="1800"/>
              <a:t>nejstarší teorie</a:t>
            </a:r>
          </a:p>
          <a:p>
            <a:pPr marL="457200" indent="-457200">
              <a:lnSpc>
                <a:spcPct val="80000"/>
              </a:lnSpc>
            </a:pPr>
            <a:r>
              <a:rPr lang="cs-CZ" sz="1800"/>
              <a:t>nejstarší praktická forma</a:t>
            </a:r>
          </a:p>
          <a:p>
            <a:pPr marL="838200" lvl="1" indent="-381000">
              <a:lnSpc>
                <a:spcPct val="80000"/>
              </a:lnSpc>
            </a:pPr>
            <a:r>
              <a:rPr lang="cs-CZ" sz="1800"/>
              <a:t>antické městské státy</a:t>
            </a:r>
          </a:p>
          <a:p>
            <a:pPr marL="838200" lvl="1" indent="-381000">
              <a:lnSpc>
                <a:spcPct val="80000"/>
              </a:lnSpc>
            </a:pPr>
            <a:r>
              <a:rPr lang="cs-CZ" sz="1800"/>
              <a:t>Švýcarská konfederace (14. stol.)</a:t>
            </a:r>
          </a:p>
          <a:p>
            <a:pPr marL="838200" lvl="1" indent="-381000">
              <a:lnSpc>
                <a:spcPct val="80000"/>
              </a:lnSpc>
            </a:pPr>
            <a:r>
              <a:rPr lang="cs-CZ" sz="1800"/>
              <a:t>Holandská federace (1579)</a:t>
            </a:r>
          </a:p>
          <a:p>
            <a:pPr marL="838200" lvl="1" indent="-381000">
              <a:lnSpc>
                <a:spcPct val="80000"/>
              </a:lnSpc>
            </a:pPr>
            <a:endParaRPr lang="cs-CZ" sz="1800">
              <a:sym typeface="Symbol" pitchFamily="18" charset="2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r>
              <a:rPr lang="cs-CZ" sz="1800">
                <a:sym typeface="Symbol" pitchFamily="18" charset="2"/>
              </a:rPr>
              <a:t></a:t>
            </a:r>
            <a:r>
              <a:rPr lang="cs-CZ" sz="1800"/>
              <a:t> ideál politické i hospodářské spravedlnosti, kooperace a suverenity</a:t>
            </a:r>
            <a:endParaRPr lang="cs-CZ" sz="1800">
              <a:sym typeface="Symbol" pitchFamily="18" charset="2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r>
              <a:rPr lang="cs-CZ" sz="1800">
                <a:sym typeface="Symbol" pitchFamily="18" charset="2"/>
              </a:rPr>
              <a:t></a:t>
            </a:r>
            <a:r>
              <a:rPr lang="cs-CZ" sz="1800"/>
              <a:t> způsob, jak rozdělit exekutivní moc vlády tak, aby hospodářsko-politické cíle a opatření ústřední i regionálních vlád byly koordinovány a přitom si zachovaly určitou nezávislost.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45E6-7113-4786-881A-02930D2EAF8F}" type="slidenum">
              <a:rPr lang="en-GB"/>
              <a:pPr/>
              <a:t>14</a:t>
            </a:fld>
            <a:endParaRPr lang="en-GB"/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7772400" cy="5403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/>
              <a:t>výkonná moc ve federaci rozdělena</a:t>
            </a:r>
          </a:p>
          <a:p>
            <a:pPr>
              <a:lnSpc>
                <a:spcPct val="80000"/>
              </a:lnSpc>
            </a:pPr>
            <a:r>
              <a:rPr lang="cs-CZ" sz="1800"/>
              <a:t>moc centrální vlády vymezena a omezena</a:t>
            </a:r>
          </a:p>
          <a:p>
            <a:pPr>
              <a:lnSpc>
                <a:spcPct val="80000"/>
              </a:lnSpc>
            </a:pPr>
            <a:r>
              <a:rPr lang="cs-CZ" sz="1800"/>
              <a:t>vymezení moci a nastavení limitů centrální vládě pod kontrolou volených zástupců občanů unie</a:t>
            </a:r>
          </a:p>
          <a:p>
            <a:pPr>
              <a:lnSpc>
                <a:spcPct val="80000"/>
              </a:lnSpc>
            </a:pPr>
            <a:r>
              <a:rPr lang="cs-CZ" sz="1800"/>
              <a:t>podpora existencí federálního soudního dvora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Symbol" pitchFamily="18" charset="2"/>
              <a:buNone/>
            </a:pPr>
            <a:r>
              <a:rPr lang="cs-CZ" sz="1800">
                <a:sym typeface="Symbol" pitchFamily="18" charset="2"/>
              </a:rPr>
              <a:t></a:t>
            </a:r>
            <a:r>
              <a:rPr lang="cs-CZ" sz="1800"/>
              <a:t> na stejné úrovni se dělí moc výkonná, zákonodárná a soudní</a:t>
            </a:r>
          </a:p>
          <a:p>
            <a:pPr>
              <a:lnSpc>
                <a:spcPct val="80000"/>
              </a:lnSpc>
              <a:buFont typeface="Symbol" pitchFamily="18" charset="2"/>
              <a:buChar char="®"/>
            </a:pPr>
            <a:endParaRPr lang="cs-CZ" sz="1800" u="sng"/>
          </a:p>
          <a:p>
            <a:pPr>
              <a:lnSpc>
                <a:spcPct val="80000"/>
              </a:lnSpc>
              <a:buFont typeface="Symbol" pitchFamily="18" charset="2"/>
              <a:buChar char="®"/>
            </a:pPr>
            <a:endParaRPr lang="cs-CZ" sz="1800" u="sng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000" u="sng"/>
              <a:t>postup integrace</a:t>
            </a:r>
            <a:r>
              <a:rPr lang="cs-CZ" sz="2000"/>
              <a:t>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000"/>
          </a:p>
          <a:p>
            <a:pPr>
              <a:lnSpc>
                <a:spcPct val="80000"/>
              </a:lnSpc>
            </a:pPr>
            <a:r>
              <a:rPr lang="cs-CZ" sz="1800"/>
              <a:t>na počátku vytvořit federální ústavu</a:t>
            </a:r>
          </a:p>
          <a:p>
            <a:pPr>
              <a:lnSpc>
                <a:spcPct val="80000"/>
              </a:lnSpc>
            </a:pPr>
            <a:r>
              <a:rPr lang="cs-CZ" sz="1800"/>
              <a:t>vytvořit politické instituce bez ohledu na instituce ekonomické</a:t>
            </a:r>
          </a:p>
          <a:p>
            <a:pPr>
              <a:lnSpc>
                <a:spcPct val="80000"/>
              </a:lnSpc>
            </a:pPr>
            <a:r>
              <a:rPr lang="cs-CZ" sz="1800"/>
              <a:t>od politického systému odvodit hospodářské uspořádání vztahů </a:t>
            </a:r>
          </a:p>
          <a:p>
            <a:pPr>
              <a:lnSpc>
                <a:spcPct val="80000"/>
              </a:lnSpc>
            </a:pPr>
            <a:endParaRPr lang="cs-CZ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800">
                <a:sym typeface="Symbol" pitchFamily="18" charset="2"/>
              </a:rPr>
              <a:t></a:t>
            </a:r>
            <a:r>
              <a:rPr lang="cs-CZ" sz="1800"/>
              <a:t> federace je racionální - řeší věci na různých (efektivních) úrovních</a:t>
            </a:r>
            <a:endParaRPr lang="cs-CZ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800">
                <a:sym typeface="Symbol" pitchFamily="18" charset="2"/>
              </a:rPr>
              <a:t></a:t>
            </a:r>
            <a:r>
              <a:rPr lang="cs-CZ" sz="1800"/>
              <a:t> federace je přehledná a demokratická</a:t>
            </a:r>
            <a:endParaRPr lang="cs-CZ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800">
                <a:sym typeface="Symbol" pitchFamily="18" charset="2"/>
              </a:rPr>
              <a:t></a:t>
            </a:r>
            <a:r>
              <a:rPr lang="cs-CZ" sz="1800"/>
              <a:t> federace je účinná (empirie)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1510-8D81-4B1F-95E5-20C251A6EA53}" type="slidenum">
              <a:rPr lang="en-GB"/>
              <a:pPr/>
              <a:t>15</a:t>
            </a:fld>
            <a:endParaRPr lang="en-GB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836613"/>
            <a:ext cx="7772400" cy="58324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/>
              <a:t>2. </a:t>
            </a:r>
            <a:r>
              <a:rPr lang="cs-CZ" sz="2400" u="sng"/>
              <a:t>Funkcionalismus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1800"/>
              <a:t>funkcionalismus   ×   federalismus </a:t>
            </a:r>
          </a:p>
          <a:p>
            <a:pPr>
              <a:lnSpc>
                <a:spcPct val="80000"/>
              </a:lnSpc>
            </a:pPr>
            <a:r>
              <a:rPr lang="cs-CZ" sz="1800"/>
              <a:t>polovina 60. let</a:t>
            </a:r>
          </a:p>
          <a:p>
            <a:pPr>
              <a:lnSpc>
                <a:spcPct val="80000"/>
              </a:lnSpc>
            </a:pPr>
            <a:r>
              <a:rPr lang="cs-CZ" sz="1800"/>
              <a:t>nedoporučuje vytvářet závazné ústavy a delimitace institucí</a:t>
            </a:r>
          </a:p>
          <a:p>
            <a:pPr>
              <a:lnSpc>
                <a:spcPct val="80000"/>
              </a:lnSpc>
            </a:pPr>
            <a:r>
              <a:rPr lang="cs-CZ" sz="1800"/>
              <a:t>prolomení tradiční vazby mezi určitým územím a jeho exekutivou</a:t>
            </a:r>
          </a:p>
          <a:p>
            <a:pPr>
              <a:lnSpc>
                <a:spcPct val="80000"/>
              </a:lnSpc>
            </a:pPr>
            <a:r>
              <a:rPr lang="cs-CZ" sz="1800"/>
              <a:t>vazba mezi určitou exekutivou a určitým exekutivním výkonem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nejefektivnější vazby vzniknou negociací subjektů trhu a nikoli podpisem dohody na nejvyšší úrovni</a:t>
            </a: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integrace je spontánní jako interakce mezi subjekty svobodného trhu</a:t>
            </a: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negativní integrační proces</a:t>
            </a: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stát jako takový není ideálním uspořádáním společenských a hospodářských vztahů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ja-JP" sz="18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/>
              <a:t>(MMF)</a:t>
            </a:r>
            <a:endParaRPr 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CAF4-B070-46D6-996C-33A904E1550E}" type="slidenum">
              <a:rPr lang="en-GB"/>
              <a:pPr/>
              <a:t>16</a:t>
            </a:fld>
            <a:endParaRPr lang="en-GB"/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981075"/>
            <a:ext cx="7772400" cy="54752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/>
              <a:t>3. </a:t>
            </a:r>
            <a:r>
              <a:rPr lang="cs-CZ" sz="2400" u="sng"/>
              <a:t>Neo-funkcionalismus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1800"/>
              <a:t>funkcionalismus  +  realita </a:t>
            </a:r>
          </a:p>
          <a:p>
            <a:pPr>
              <a:lnSpc>
                <a:spcPct val="80000"/>
              </a:lnSpc>
            </a:pPr>
            <a:r>
              <a:rPr lang="cs-CZ" sz="1800"/>
              <a:t>70. léta</a:t>
            </a:r>
          </a:p>
          <a:p>
            <a:pPr>
              <a:lnSpc>
                <a:spcPct val="80000"/>
              </a:lnSpc>
            </a:pPr>
            <a:r>
              <a:rPr lang="cs-CZ" sz="1800"/>
              <a:t>časová specifika</a:t>
            </a:r>
          </a:p>
          <a:p>
            <a:pPr>
              <a:lnSpc>
                <a:spcPct val="80000"/>
              </a:lnSpc>
            </a:pPr>
            <a:r>
              <a:rPr lang="cs-CZ" sz="1800"/>
              <a:t>regionální zvláštnosti</a:t>
            </a:r>
          </a:p>
          <a:p>
            <a:pPr>
              <a:lnSpc>
                <a:spcPct val="80000"/>
              </a:lnSpc>
            </a:pPr>
            <a:r>
              <a:rPr lang="cs-CZ" sz="1800"/>
              <a:t>vztahy mezi jednotlivými zeměmi mají vznikat přirozeně na základě svobodné volby subjektů trhu</a:t>
            </a:r>
          </a:p>
          <a:p>
            <a:pPr>
              <a:lnSpc>
                <a:spcPct val="80000"/>
              </a:lnSpc>
            </a:pPr>
            <a:r>
              <a:rPr lang="cs-CZ" sz="1800"/>
              <a:t>efektivně fungující vazby jsou zastřešeny politickými institucemi</a:t>
            </a:r>
          </a:p>
          <a:p>
            <a:pPr>
              <a:lnSpc>
                <a:spcPct val="80000"/>
              </a:lnSpc>
            </a:pPr>
            <a:r>
              <a:rPr lang="cs-CZ" sz="1800"/>
              <a:t>integrační proces = ekonomická a nepolitická záležitost</a:t>
            </a:r>
          </a:p>
          <a:p>
            <a:pPr>
              <a:lnSpc>
                <a:spcPct val="80000"/>
              </a:lnSpc>
            </a:pPr>
            <a:r>
              <a:rPr lang="cs-CZ" sz="1800"/>
              <a:t>politické instituce s vymezenou pravomocí a zodpovědností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funkční federalismus </a:t>
            </a: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dvě fáze integrace:</a:t>
            </a:r>
          </a:p>
          <a:p>
            <a:pPr lvl="1">
              <a:lnSpc>
                <a:spcPct val="80000"/>
              </a:lnSpc>
            </a:pPr>
            <a:r>
              <a:rPr lang="cs-CZ" altLang="ja-JP" sz="1800"/>
              <a:t>negativní </a:t>
            </a: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vazby se tvoří</a:t>
            </a:r>
          </a:p>
          <a:p>
            <a:pPr lvl="1">
              <a:lnSpc>
                <a:spcPct val="80000"/>
              </a:lnSpc>
            </a:pPr>
            <a:r>
              <a:rPr lang="cs-CZ" altLang="ja-JP" sz="1800"/>
              <a:t>pozitivní </a:t>
            </a: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efektivní vazby jsou upevněny a rozvíjeny „efektem přelévání“</a:t>
            </a:r>
            <a:r>
              <a:rPr lang="cs-CZ" altLang="ja-JP" sz="1600"/>
              <a:t>  </a:t>
            </a:r>
          </a:p>
          <a:p>
            <a:pPr>
              <a:lnSpc>
                <a:spcPct val="80000"/>
              </a:lnSpc>
            </a:pPr>
            <a:endParaRPr lang="cs-CZ" altLang="ja-JP" sz="18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/>
              <a:t>(ESUO </a:t>
            </a: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EHS) </a:t>
            </a:r>
            <a:endParaRPr 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14A05-D96F-4F1B-AD0D-4979A8DACCD3}" type="slidenum">
              <a:rPr lang="en-GB"/>
              <a:pPr/>
              <a:t>17</a:t>
            </a:fld>
            <a:endParaRPr lang="en-GB"/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836613"/>
            <a:ext cx="7772400" cy="45354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/>
              <a:t>4. </a:t>
            </a:r>
            <a:r>
              <a:rPr lang="cs-CZ" sz="2400" u="sng"/>
              <a:t>Intergovernmentalismus</a:t>
            </a:r>
          </a:p>
          <a:p>
            <a:pPr>
              <a:buFont typeface="Wingdings" pitchFamily="2" charset="2"/>
              <a:buNone/>
            </a:pPr>
            <a:endParaRPr lang="cs-CZ" sz="2400"/>
          </a:p>
          <a:p>
            <a:r>
              <a:rPr lang="cs-CZ" sz="1800"/>
              <a:t>federalismus  ×  národní exekutiva</a:t>
            </a:r>
          </a:p>
          <a:p>
            <a:r>
              <a:rPr lang="cs-CZ" sz="1800"/>
              <a:t>centrální autorita = servis integrace</a:t>
            </a:r>
          </a:p>
          <a:p>
            <a:r>
              <a:rPr lang="cs-CZ" sz="1800"/>
              <a:t>liberální intergovernmentalismus  </a:t>
            </a: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 žádná ústřední instituce</a:t>
            </a:r>
          </a:p>
          <a:p>
            <a:r>
              <a:rPr lang="cs-CZ" altLang="ja-JP" sz="1800"/>
              <a:t>centrální autorita není volena a nemá politickou zodpovědnost</a:t>
            </a:r>
          </a:p>
          <a:p>
            <a:r>
              <a:rPr lang="cs-CZ" altLang="ja-JP" sz="1800"/>
              <a:t>izolace politických scén národních zemí</a:t>
            </a:r>
          </a:p>
          <a:p>
            <a:r>
              <a:rPr lang="cs-CZ" altLang="ja-JP" sz="1800"/>
              <a:t>vzdálenost potenciálním voličům</a:t>
            </a:r>
          </a:p>
          <a:p>
            <a:pPr>
              <a:buFont typeface="Wingdings" pitchFamily="2" charset="2"/>
              <a:buNone/>
            </a:pPr>
            <a:endParaRPr lang="cs-CZ" altLang="ja-JP" sz="1800"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historický kontext a multilaterální konsenzus</a:t>
            </a:r>
          </a:p>
          <a:p>
            <a:pPr>
              <a:buFont typeface="Wingdings" pitchFamily="2" charset="2"/>
              <a:buNone/>
            </a:pPr>
            <a:endParaRPr lang="cs-CZ" altLang="ja-JP" sz="1800"/>
          </a:p>
          <a:p>
            <a:pPr>
              <a:buFont typeface="Wingdings" pitchFamily="2" charset="2"/>
              <a:buNone/>
            </a:pPr>
            <a:r>
              <a:rPr lang="cs-CZ" altLang="ja-JP" sz="1800"/>
              <a:t>(Komise × Rada)</a:t>
            </a:r>
            <a:endParaRPr 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0FEA-CDEE-41CB-ABEA-634C97E60006}" type="slidenum">
              <a:rPr lang="en-GB"/>
              <a:pPr/>
              <a:t>18</a:t>
            </a:fld>
            <a:endParaRPr lang="en-GB"/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08050"/>
            <a:ext cx="7772400" cy="50419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u="sng"/>
              <a:t>5. Teorie interdependence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1800"/>
              <a:t>mezinárodní integrace  =  přirozený a nezvratný proces</a:t>
            </a: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empirie: za uplynulých 30 let se zintenzívnily hospodářské a politické vztahy i mezi zeměmi mimo integrační uskupení</a:t>
            </a: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interdependence = vnitřním činitelem dynamiky integrace</a:t>
            </a:r>
          </a:p>
          <a:p>
            <a:pPr>
              <a:lnSpc>
                <a:spcPct val="80000"/>
              </a:lnSpc>
            </a:pPr>
            <a:endParaRPr lang="cs-CZ" altLang="ja-JP" sz="1800"/>
          </a:p>
          <a:p>
            <a:pPr>
              <a:lnSpc>
                <a:spcPct val="80000"/>
              </a:lnSpc>
            </a:pPr>
            <a:r>
              <a:rPr lang="cs-CZ" altLang="ja-JP" sz="1800"/>
              <a:t>integrace je tím silnější a efektivnější, čím podobnější (geograficky, kulturně, ekonomicky) země jsou</a:t>
            </a:r>
          </a:p>
          <a:p>
            <a:pPr>
              <a:lnSpc>
                <a:spcPct val="80000"/>
              </a:lnSpc>
            </a:pPr>
            <a:r>
              <a:rPr lang="cs-CZ" altLang="ja-JP" sz="1800"/>
              <a:t>u těchto zemí je integrace přirozená</a:t>
            </a:r>
          </a:p>
          <a:p>
            <a:pPr>
              <a:lnSpc>
                <a:spcPct val="80000"/>
              </a:lnSpc>
            </a:pPr>
            <a:r>
              <a:rPr lang="cs-CZ" altLang="ja-JP" sz="1800"/>
              <a:t>v daném čase existují mantinely integrace (realismus)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ja-JP" sz="1800">
              <a:sym typeface="Symbol" pitchFamily="18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>
                <a:sym typeface="Symbol" pitchFamily="18" charset="2"/>
              </a:rPr>
              <a:t></a:t>
            </a:r>
            <a:r>
              <a:rPr lang="cs-CZ" altLang="ja-JP" sz="1800"/>
              <a:t> dvě tendence: k integraci a k zastavení integrace	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ja-JP" sz="18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ja-JP" sz="1800"/>
              <a:t>(EU)</a:t>
            </a:r>
            <a:endParaRPr 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C86CA-866F-4C43-9DCE-CE72BF19065F}" type="slidenum">
              <a:rPr lang="en-GB"/>
              <a:pPr/>
              <a:t>19</a:t>
            </a:fld>
            <a:endParaRPr lang="en-GB"/>
          </a:p>
        </p:txBody>
      </p:sp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8353425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Dva pohledy na evropskou integraci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2060575"/>
            <a:ext cx="8640762" cy="4249738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Mezivládní spolupráce (internacionalismus, intergovernmentalismus)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demokratické národní vlády jako záruka míru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spolupráce na mezivládní úrovni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UK, Dánsko, Norsko, Island, Irsko, Švédsko, Švýcarsko</a:t>
            </a: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Supranacionalita (federalismus)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demokracie není zárukou míru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omezení suverenity států je nutné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vytvoření federální Evropy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Benelux, Německo, Francie, Itálie, Rakousko</a:t>
            </a:r>
          </a:p>
          <a:p>
            <a:pPr lvl="1">
              <a:buClr>
                <a:schemeClr val="tx2"/>
              </a:buClr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95FFB-2A25-42E7-95E6-8B5AA8C6A114}" type="slidenum">
              <a:rPr lang="en-GB"/>
              <a:pPr/>
              <a:t>2</a:t>
            </a:fld>
            <a:endParaRPr lang="en-GB"/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>
                <a:latin typeface="Arial Unicode MS"/>
              </a:rPr>
              <a:t>Cíl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000"/>
              <a:t>Studenti by měli:</a:t>
            </a:r>
          </a:p>
          <a:p>
            <a:pPr>
              <a:buFont typeface="Wingdings" pitchFamily="2" charset="2"/>
              <a:buNone/>
            </a:pPr>
            <a:endParaRPr lang="cs-CZ" sz="2000"/>
          </a:p>
          <a:p>
            <a:r>
              <a:rPr lang="cs-CZ" sz="1800"/>
              <a:t>znát základní problémy evropské integrace v ekonomické oblasti, </a:t>
            </a:r>
          </a:p>
          <a:p>
            <a:r>
              <a:rPr lang="cs-CZ" sz="1800"/>
              <a:t>samostatně je analyzovat a posuzovat, </a:t>
            </a:r>
          </a:p>
          <a:p>
            <a:r>
              <a:rPr lang="cs-CZ" sz="1800"/>
              <a:t>navrhovat jejich možná alternativní řešení,</a:t>
            </a:r>
          </a:p>
          <a:p>
            <a:r>
              <a:rPr lang="cs-CZ" sz="1800"/>
              <a:t>porovnávat náklady těchto problémů i možností jejich řešení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356E8-7528-47CD-902A-967ACDAEF8F1}" type="slidenum">
              <a:rPr lang="en-GB"/>
              <a:pPr/>
              <a:t>20</a:t>
            </a:fld>
            <a:endParaRPr lang="en-GB"/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7920038" cy="4465638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Mezivládní spolupráce (internacionalismus, intergovernmentalismus)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1948 OEEC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1949 Rada Evropy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1950 Evropský dvůr pro lidská práva</a:t>
            </a: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Supranacionalita (federalismus)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1952 Evropské sdružení uhlí a oceli ECSC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1957 Euratom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1957 Evropské hospodářské společenství EEC</a:t>
            </a:r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424863" cy="1143000"/>
          </a:xfrm>
          <a:noFill/>
          <a:ln/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Internacionalismus x federalismus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647F-7B7E-468F-8620-C7E7798926B5}" type="slidenum">
              <a:rPr lang="en-GB"/>
              <a:pPr/>
              <a:t>21</a:t>
            </a:fld>
            <a:endParaRPr lang="en-GB"/>
          </a:p>
        </p:txBody>
      </p:sp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Evropské hospodářské společenství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844675"/>
            <a:ext cx="7772400" cy="467995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volný pohyb zboží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společný vnější celní sazebník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zabezpečení konkurence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volný pohyb služeb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volný pohyb pracovníků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integrace kapitálových trhů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společná zemědělská politika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Benelux, Německo, Francie, Itálie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B916-AE95-49D1-86FA-56657E18CF44}" type="slidenum">
              <a:rPr lang="en-GB"/>
              <a:pPr/>
              <a:t>22</a:t>
            </a:fld>
            <a:endParaRPr lang="en-GB"/>
          </a:p>
        </p:txBody>
      </p:sp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404813"/>
            <a:ext cx="1655763" cy="1143000"/>
          </a:xfrm>
        </p:spPr>
        <p:txBody>
          <a:bodyPr/>
          <a:lstStyle/>
          <a:p>
            <a:r>
              <a:rPr lang="cs-CZ" sz="4000" b="1">
                <a:latin typeface="Arial Unicode MS"/>
              </a:rPr>
              <a:t>OEEC</a:t>
            </a:r>
            <a:r>
              <a:rPr lang="cs-CZ" sz="4000"/>
              <a:t> </a:t>
            </a:r>
          </a:p>
        </p:txBody>
      </p:sp>
      <p:sp>
        <p:nvSpPr>
          <p:cNvPr id="353284" name="Line 4"/>
          <p:cNvSpPr>
            <a:spLocks noChangeShapeType="1"/>
          </p:cNvSpPr>
          <p:nvPr/>
        </p:nvSpPr>
        <p:spPr bwMode="auto">
          <a:xfrm flipV="1">
            <a:off x="3852863" y="549275"/>
            <a:ext cx="1079500" cy="431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lg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53285" name="Line 5"/>
          <p:cNvSpPr>
            <a:spLocks noChangeShapeType="1"/>
          </p:cNvSpPr>
          <p:nvPr/>
        </p:nvSpPr>
        <p:spPr bwMode="auto">
          <a:xfrm>
            <a:off x="3852863" y="981075"/>
            <a:ext cx="1079500" cy="2159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lg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53286" name="Text Box 6"/>
          <p:cNvSpPr txBox="1">
            <a:spLocks noChangeArrowheads="1"/>
          </p:cNvSpPr>
          <p:nvPr/>
        </p:nvSpPr>
        <p:spPr bwMode="auto">
          <a:xfrm>
            <a:off x="4787900" y="188913"/>
            <a:ext cx="1655763" cy="7016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EEC</a:t>
            </a:r>
          </a:p>
        </p:txBody>
      </p:sp>
      <p:sp>
        <p:nvSpPr>
          <p:cNvPr id="353287" name="Text Box 7"/>
          <p:cNvSpPr txBox="1">
            <a:spLocks noChangeArrowheads="1"/>
          </p:cNvSpPr>
          <p:nvPr/>
        </p:nvSpPr>
        <p:spPr bwMode="auto">
          <a:xfrm>
            <a:off x="4787900" y="836613"/>
            <a:ext cx="2016125" cy="7016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EFTA</a:t>
            </a:r>
          </a:p>
        </p:txBody>
      </p:sp>
      <p:pic>
        <p:nvPicPr>
          <p:cNvPr id="353289" name="Picture 9" descr="im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628775"/>
            <a:ext cx="6192838" cy="48609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6F75-972F-4336-A589-BDCE9CA48124}" type="slidenum">
              <a:rPr lang="en-GB"/>
              <a:pPr/>
              <a:t>23</a:t>
            </a:fld>
            <a:endParaRPr lang="en-GB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EEC x EFTA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16113"/>
            <a:ext cx="8820150" cy="5545137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EEC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ekonomicky silnější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rychlejší ekonomický růst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obrovský nárůst vnitřního obchodu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odstraňování vnitřních bariér 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růst diskriminace vně</a:t>
            </a: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EFTA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poloviční ekonomická síla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pomalejší ekonomický růst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diskriminováno v obchodě s členy EEC </a:t>
            </a:r>
          </a:p>
          <a:p>
            <a:pPr lvl="1">
              <a:buClr>
                <a:schemeClr val="tx2"/>
              </a:buClr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buClr>
                <a:schemeClr val="tx2"/>
              </a:buClr>
              <a:buFont typeface="Symbol" pitchFamily="18" charset="2"/>
              <a:buChar char="Þ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přestupy z EFTA do EEC</a:t>
            </a:r>
          </a:p>
          <a:p>
            <a:pPr>
              <a:buClr>
                <a:schemeClr val="tx2"/>
              </a:buClr>
              <a:buFont typeface="Symbol" pitchFamily="18" charset="2"/>
              <a:buChar char="Þ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bilaterální smlouvy členů EFTA s EEC</a:t>
            </a:r>
          </a:p>
          <a:p>
            <a:pPr lvl="1">
              <a:buClr>
                <a:schemeClr val="tx2"/>
              </a:buClr>
              <a:buFontTx/>
              <a:buNone/>
            </a:pPr>
            <a:endParaRPr lang="cs-CZ" sz="2000" b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3D6F-AE25-40FA-B034-F53B329F0478}" type="slidenum">
              <a:rPr lang="en-GB"/>
              <a:pPr/>
              <a:t>24</a:t>
            </a:fld>
            <a:endParaRPr lang="en-GB"/>
          </a:p>
        </p:txBody>
      </p:sp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EEC + EFTA </a:t>
            </a:r>
            <a:r>
              <a:rPr lang="cs-CZ" sz="2400" b="1">
                <a:latin typeface="Arial Unicode MS"/>
                <a:sym typeface="Symbol" pitchFamily="18" charset="2"/>
              </a:rPr>
              <a:t> „zóna“ volného obchodu</a:t>
            </a:r>
          </a:p>
        </p:txBody>
      </p:sp>
      <p:pic>
        <p:nvPicPr>
          <p:cNvPr id="355335" name="Picture 7" descr="im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73238"/>
            <a:ext cx="6191250" cy="4752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FD73-0DC2-4875-B092-CE5E0B975908}" type="slidenum">
              <a:rPr lang="en-GB"/>
              <a:pPr/>
              <a:t>25</a:t>
            </a:fld>
            <a:endParaRPr lang="en-GB"/>
          </a:p>
        </p:txBody>
      </p:sp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8137525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50. - 60. léta v západní Evropě</a:t>
            </a:r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44675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fungující celní unie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velmi dobré ekonomické výsledky 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 důvěra v národní vlády 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není nutno hlubší integrace</a:t>
            </a:r>
          </a:p>
        </p:txBody>
      </p:sp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755650" y="31416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70. léta v západní Evropě</a:t>
            </a:r>
          </a:p>
        </p:txBody>
      </p:sp>
      <p:sp>
        <p:nvSpPr>
          <p:cNvPr id="356357" name="Rectangle 5"/>
          <p:cNvSpPr>
            <a:spLocks noChangeArrowheads="1"/>
          </p:cNvSpPr>
          <p:nvPr/>
        </p:nvSpPr>
        <p:spPr bwMode="auto">
          <a:xfrm>
            <a:off x="684213" y="4265613"/>
            <a:ext cx="77724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vysoká inflace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utlumení ekonomického růstu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expanzivní fiskální a monetární politika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nárůst neviditelných překážek obchodu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815ED-6A66-4E69-AE3C-53B51713D792}" type="slidenum">
              <a:rPr lang="en-GB"/>
              <a:pPr/>
              <a:t>26</a:t>
            </a:fld>
            <a:endParaRPr lang="en-GB"/>
          </a:p>
        </p:txBody>
      </p:sp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76250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Integrace přesto pokračuje…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484313"/>
            <a:ext cx="6840537" cy="2232025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1965 Slučovací smlouvy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1973 rozšíření o Velká Británie, Dánsko, Irsko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1978 Evropský monetární systém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1979 Přímé volby do EP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1981 rozšíření o Řecko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1986 rozšíření o Španělsko a Portugalsko </a:t>
            </a:r>
          </a:p>
        </p:txBody>
      </p:sp>
      <p:sp>
        <p:nvSpPr>
          <p:cNvPr id="358404" name="Rectangle 4"/>
          <p:cNvSpPr>
            <a:spLocks noChangeArrowheads="1"/>
          </p:cNvSpPr>
          <p:nvPr/>
        </p:nvSpPr>
        <p:spPr bwMode="auto">
          <a:xfrm>
            <a:off x="684213" y="35004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80. léta v západní Evropě</a:t>
            </a:r>
          </a:p>
        </p:txBody>
      </p:sp>
      <p:sp>
        <p:nvSpPr>
          <p:cNvPr id="358405" name="Rectangle 5"/>
          <p:cNvSpPr>
            <a:spLocks noChangeArrowheads="1"/>
          </p:cNvSpPr>
          <p:nvPr/>
        </p:nvSpPr>
        <p:spPr bwMode="auto">
          <a:xfrm>
            <a:off x="1258888" y="4437063"/>
            <a:ext cx="81343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liberální HP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monetární restrikce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pokles inflace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růst nezaměstnanosti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pozvolné nastartování ekonomického růstu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3596-C33F-466C-BDCE-F62BFE5D7B6C}" type="slidenum">
              <a:rPr lang="en-GB"/>
              <a:pPr/>
              <a:t>27</a:t>
            </a:fld>
            <a:endParaRPr lang="en-GB"/>
          </a:p>
        </p:txBody>
      </p:sp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Integrace pokračuje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89138"/>
            <a:ext cx="7772400" cy="273685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1987 Jednotný evropský akt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1992 Evropský hospodářský prostor (EEA)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1993 Maastrichtská smlouva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1995 rozšíření o Rakousko, Švédsko, Finsko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5217-5900-40B9-A89F-798B1CDE944B}" type="slidenum">
              <a:rPr lang="en-GB"/>
              <a:pPr/>
              <a:t>28</a:t>
            </a:fld>
            <a:endParaRPr lang="en-GB"/>
          </a:p>
        </p:txBody>
      </p:sp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9883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Program jednotného vnitřního trhu</a:t>
            </a:r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16113"/>
            <a:ext cx="8820150" cy="360045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liberalizace vládních nákupů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liberalizace kapitálových přesunů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harmonizace a vzájemné uznávání technických standardů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harmonizace DPH (do určité míry)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větší integrace kapitálových trhů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modernizace nebo eliminace přes-hraničních formalit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</a:pPr>
            <a:r>
              <a:rPr lang="cs-CZ" sz="2400" b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BA23-F3A0-4EE1-ACEB-AB98FD0ECCC9}" type="slidenum">
              <a:rPr lang="en-GB"/>
              <a:pPr/>
              <a:t>29</a:t>
            </a:fld>
            <a:endParaRPr lang="en-GB"/>
          </a:p>
        </p:txBody>
      </p:sp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4582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Evropský hospodářský prostor EEA (EHP)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276475"/>
            <a:ext cx="864235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rozšíření jednotného trhu EC o země EFTA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volný pohyb neplatí pro zemědělské komodity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není uplatňován společný celní sazebník</a:t>
            </a:r>
          </a:p>
        </p:txBody>
      </p:sp>
      <p:sp>
        <p:nvSpPr>
          <p:cNvPr id="365572" name="Rectangle 4"/>
          <p:cNvSpPr>
            <a:spLocks noChangeArrowheads="1"/>
          </p:cNvSpPr>
          <p:nvPr/>
        </p:nvSpPr>
        <p:spPr bwMode="auto">
          <a:xfrm>
            <a:off x="250825" y="3716338"/>
            <a:ext cx="77724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země EFTA přijaly legislativu EC v dané oblasti, aniž by se na její tvorbě podílely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</a:pPr>
            <a:endParaRPr lang="cs-CZ" sz="1800" b="1">
              <a:effectLst>
                <a:outerShdw blurRad="38100" dist="38100" dir="2700000" algn="tl">
                  <a:srgbClr val="000000"/>
                </a:outerShdw>
              </a:effectLst>
              <a:latin typeface="Arial Unicode MS"/>
            </a:endParaRP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EFTA hovořila za své členské státy (supranacionalita)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cs-CZ" sz="1800" b="1">
              <a:effectLst>
                <a:outerShdw blurRad="38100" dist="38100" dir="2700000" algn="tl">
                  <a:srgbClr val="000000"/>
                </a:outerShdw>
              </a:effectLst>
              <a:latin typeface="Arial Unicode MS"/>
            </a:endParaRPr>
          </a:p>
          <a:p>
            <a:pPr marL="342900" indent="-342900" algn="l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cs-CZ" sz="1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  <a:sym typeface="Symbol" pitchFamily="18" charset="2"/>
              </a:rPr>
              <a:t> </a:t>
            </a:r>
            <a:r>
              <a:rPr lang="cs-CZ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  <a:sym typeface="Symbol" pitchFamily="18" charset="2"/>
              </a:rPr>
              <a:t>EC vnutila EFTA supranacionalitu, ačkoliv ta ji po WW2 striktně odmítala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8CF4-E25F-4958-A422-39201F9B49C6}" type="slidenum">
              <a:rPr lang="en-GB"/>
              <a:pPr/>
              <a:t>3</a:t>
            </a:fld>
            <a:endParaRPr lang="en-GB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r>
              <a:rPr lang="cs-CZ" sz="2400" b="1">
                <a:latin typeface="Arial Unicode MS"/>
              </a:rPr>
              <a:t>Plán přednášek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8353425" cy="4392612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sz="1800"/>
              <a:t>Úvod – </a:t>
            </a:r>
            <a:r>
              <a:rPr lang="cs-CZ" sz="1800" b="0"/>
              <a:t>historie a teorie integrace,</a:t>
            </a:r>
            <a:r>
              <a:rPr lang="cs-CZ" sz="1800"/>
              <a:t> </a:t>
            </a:r>
            <a:r>
              <a:rPr lang="cs-CZ" sz="1800" b="0"/>
              <a:t>vybrané problémy institucí a rozhodování v EU, empirie.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sz="1800"/>
              <a:t>Mikroekonomie evropské integrace</a:t>
            </a:r>
            <a:r>
              <a:rPr lang="cs-CZ" sz="1800" b="0"/>
              <a:t> – základní nástroje v teorii a praxi, grafická analýza otevřenosti ekonomiky a aplikace tarifních bariér. Typy protekcionismu a efekty jeho odstraňování.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cs-CZ" sz="1800"/>
              <a:t>	Preferenční liberalizace</a:t>
            </a:r>
            <a:r>
              <a:rPr lang="cs-CZ" sz="1800" b="0"/>
              <a:t> – analýza jednostranné diskriminační liberalizace, analýza celní unie, srovnání celní unie a zóny volného obchodu. WTO, EU – empirické studie.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3"/>
            </a:pPr>
            <a:r>
              <a:rPr lang="cs-CZ" sz="1800"/>
              <a:t>Velikost trhu a její efekty</a:t>
            </a:r>
            <a:r>
              <a:rPr lang="cs-CZ" sz="1800" b="0"/>
              <a:t> – liberalizace, defragmentace a průmyslová restrukturalizace v teorii a praxi EU. Teorie nedokonalé konkurence a její odraz v reálné ekonomice evropské integrace. Ekonomické efekty soutěžní politiky.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3"/>
            </a:pPr>
            <a:r>
              <a:rPr lang="cs-CZ" sz="1800"/>
              <a:t>Efekty hospodářského růstu a integrace trhů výrobních faktorů</a:t>
            </a:r>
            <a:r>
              <a:rPr lang="cs-CZ" sz="1800" b="0"/>
              <a:t> – střednědobé efekty růstu v Solowově analýze a tvorba kapitálu, dlouhodobé efekty a know-how. Mikroekonomie integrace trhů práce a kapitálu.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3"/>
            </a:pPr>
            <a:r>
              <a:rPr lang="cs-CZ" sz="1800"/>
              <a:t>Společná zemědělská politika</a:t>
            </a:r>
            <a:r>
              <a:rPr lang="cs-CZ" sz="1800" b="0"/>
              <a:t> – cíle a původní představy, problémy CAP, reformy a jejich důsledky. Hodnocení přínosů a nákladů současné koncepce CAP, návrhy a možnosti dalšího vývoje.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C88E-59E0-4FA6-9807-921B60490880}" type="slidenum">
              <a:rPr lang="en-GB"/>
              <a:pPr/>
              <a:t>30</a:t>
            </a:fld>
            <a:endParaRPr lang="en-GB"/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Maastrichtská smlouva – smlouva o EU</a:t>
            </a:r>
            <a:br>
              <a:rPr lang="cs-CZ" sz="2400" b="1">
                <a:latin typeface="Arial Unicode MS"/>
              </a:rPr>
            </a:br>
            <a:r>
              <a:rPr lang="cs-CZ" sz="2400" b="1">
                <a:latin typeface="Arial Unicode MS"/>
              </a:rPr>
              <a:t>1993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 pilíř (supranacionální)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EEC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Euratom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ECSC</a:t>
            </a: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II. pilíř (mezivládní spolupráce)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společná zahraniční a bezpečnostní politika</a:t>
            </a: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III. pilíř (mezivládní spolupráce)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vnitro a justice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4B6EC-81A4-4502-AC33-5CD824FB75F0}" type="slidenum">
              <a:rPr lang="en-GB"/>
              <a:pPr/>
              <a:t>31</a:t>
            </a:fld>
            <a:endParaRPr lang="en-GB"/>
          </a:p>
        </p:txBody>
      </p:sp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882015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Rozpad východního bloku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80. léta SSSR Perestrojka, Glasnosť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1989 svobodné Polsko, Maďarsko, Československo, Východní Německo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1990 spojení Německa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1990 nezávislost Litvy, Lotyšska, Estonska 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1991 rozpad SSSR</a:t>
            </a:r>
            <a:endParaRPr 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EB951-7134-493B-BEB9-69B39FB7ED7D}" type="slidenum">
              <a:rPr lang="en-GB"/>
              <a:pPr/>
              <a:t>32</a:t>
            </a:fld>
            <a:endParaRPr lang="en-GB"/>
          </a:p>
        </p:txBody>
      </p:sp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Spojení Německa </a:t>
            </a:r>
            <a:r>
              <a:rPr lang="en-US" sz="2400" b="1">
                <a:latin typeface="Arial Unicode MS"/>
              </a:rPr>
              <a:t>&amp; EURO</a:t>
            </a:r>
            <a:endParaRPr lang="cs-CZ" sz="2400" b="1">
              <a:latin typeface="Arial Unicode MS"/>
            </a:endParaRP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44675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spojení Německa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/>
              <a:t>80 mil. obyvatel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/>
              <a:t>30% evropského HDP</a:t>
            </a:r>
          </a:p>
          <a:p>
            <a:pPr lvl="1">
              <a:buClr>
                <a:schemeClr val="tx2"/>
              </a:buClr>
              <a:buFontTx/>
              <a:buNone/>
            </a:pPr>
            <a:endParaRPr lang="cs-CZ" sz="1800"/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cena za spojení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německá marka</a:t>
            </a:r>
          </a:p>
          <a:p>
            <a:pPr lvl="1">
              <a:buClr>
                <a:schemeClr val="tx2"/>
              </a:buClr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Německo se zavázalo přijmout EURO výměnou za možnost znovu-spojení.</a:t>
            </a:r>
          </a:p>
          <a:p>
            <a:pPr lvl="1"/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D9003-1CFC-4B9B-91F3-4E2B5EC93AE5}" type="slidenum">
              <a:rPr lang="en-GB"/>
              <a:pPr/>
              <a:t>33</a:t>
            </a:fld>
            <a:endParaRPr lang="en-GB"/>
          </a:p>
        </p:txBody>
      </p:sp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1143000"/>
          </a:xfrm>
        </p:spPr>
        <p:txBody>
          <a:bodyPr/>
          <a:lstStyle/>
          <a:p>
            <a:pPr algn="ctr"/>
            <a:r>
              <a:rPr lang="cs-CZ" sz="2400" b="1">
                <a:solidFill>
                  <a:schemeClr val="hlink"/>
                </a:solidFill>
                <a:latin typeface="Arial Unicode MS"/>
              </a:rPr>
              <a:t>Východoevropské země součástí evropské integrace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105025"/>
            <a:ext cx="8064500" cy="2547938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1991 asociační dohody s Polskem, Maďarskem a Československem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1993 Kodaňská kritéria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1994 asociační dohody s Rumunskem, Bulharskem, Albánií, Estonskem, Litvou a Lotyšskem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2004 rozšíření o ČR, SR, Maďarsko, Polsko, Litvu, Lotyšsko, Estonsko, Slovinsko, Maltu a Kypr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2007 rozšíření o Rumunsko a Bulharsko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kandidáti: Chorvatsko, Makedonie, Turecko, Island, </a:t>
            </a:r>
            <a:r>
              <a:rPr lang="cs-CZ" sz="1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Černá Hora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B45DB-4248-4615-91F3-722F379C50CB}" type="slidenum">
              <a:rPr lang="en-GB"/>
              <a:pPr/>
              <a:t>34</a:t>
            </a:fld>
            <a:endParaRPr lang="en-GB"/>
          </a:p>
        </p:txBody>
      </p:sp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Kodaňská kritéria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844675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demokracie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tržní mechanismus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stabilní instituce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vymahatelnost práva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dodržování lidských práv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podpora menšin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ekonomická připravenost na vstup</a:t>
            </a:r>
          </a:p>
          <a:p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12CD1-9942-4128-AAC0-88C189A31C89}" type="slidenum">
              <a:rPr lang="en-GB"/>
              <a:pPr/>
              <a:t>35</a:t>
            </a:fld>
            <a:endParaRPr lang="en-GB"/>
          </a:p>
        </p:txBody>
      </p:sp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Pokračování integrace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1997 Amsterodamská smlouva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1998 Eurozóna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1998 Evropská centrální banka ECB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2000 Smlouva z Nice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2002 Euro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2004 Evropská ústava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2009 Lisabonská smlouva</a:t>
            </a:r>
          </a:p>
          <a:p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0694" name="Line 6"/>
          <p:cNvSpPr>
            <a:spLocks noChangeShapeType="1"/>
          </p:cNvSpPr>
          <p:nvPr/>
        </p:nvSpPr>
        <p:spPr bwMode="auto">
          <a:xfrm flipV="1">
            <a:off x="1258888" y="3644900"/>
            <a:ext cx="2376487" cy="288925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0695" name="Line 7"/>
          <p:cNvSpPr>
            <a:spLocks noChangeShapeType="1"/>
          </p:cNvSpPr>
          <p:nvPr/>
        </p:nvSpPr>
        <p:spPr bwMode="auto">
          <a:xfrm>
            <a:off x="1476375" y="3644900"/>
            <a:ext cx="1871663" cy="360363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4979-78E5-4E6A-A219-6831FB9257DD}" type="slidenum">
              <a:rPr lang="en-GB"/>
              <a:pPr/>
              <a:t>36</a:t>
            </a:fld>
            <a:endParaRPr lang="en-GB"/>
          </a:p>
        </p:txBody>
      </p:sp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Amsterodamská smlouva</a:t>
            </a:r>
            <a:br>
              <a:rPr lang="cs-CZ" sz="2400" b="1">
                <a:latin typeface="Arial Unicode MS"/>
              </a:rPr>
            </a:br>
            <a:r>
              <a:rPr lang="cs-CZ" sz="2400" b="1">
                <a:latin typeface="Arial Unicode MS"/>
              </a:rPr>
              <a:t>1997</a:t>
            </a:r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89138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růst role EU v sociální politice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růst pravomoci EP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nutnost flexibilnější integrace</a:t>
            </a:r>
          </a:p>
        </p:txBody>
      </p:sp>
      <p:sp>
        <p:nvSpPr>
          <p:cNvPr id="473092" name="Rectangle 4"/>
          <p:cNvSpPr>
            <a:spLocks noChangeArrowheads="1"/>
          </p:cNvSpPr>
          <p:nvPr/>
        </p:nvSpPr>
        <p:spPr bwMode="auto">
          <a:xfrm>
            <a:off x="539750" y="37163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Smlouva z Nice</a:t>
            </a:r>
            <a:b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</a:br>
            <a: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2000</a:t>
            </a:r>
          </a:p>
        </p:txBody>
      </p:sp>
      <p:sp>
        <p:nvSpPr>
          <p:cNvPr id="473093" name="Rectangle 5"/>
          <p:cNvSpPr>
            <a:spLocks noChangeArrowheads="1"/>
          </p:cNvSpPr>
          <p:nvPr/>
        </p:nvSpPr>
        <p:spPr bwMode="auto">
          <a:xfrm>
            <a:off x="684213" y="4841875"/>
            <a:ext cx="7772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reforma institucí, platná pouze do přijetí 27. člena EU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růst pravomocí velkých států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7E0B7-87FC-413F-8D66-22B11BCBB247}" type="slidenum">
              <a:rPr lang="en-GB"/>
              <a:pPr/>
              <a:t>37</a:t>
            </a:fld>
            <a:endParaRPr lang="en-GB"/>
          </a:p>
        </p:txBody>
      </p:sp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Lisabonská smlouva</a:t>
            </a:r>
            <a:br>
              <a:rPr lang="cs-CZ" sz="2400" b="1">
                <a:latin typeface="Arial Unicode MS"/>
              </a:rPr>
            </a:br>
            <a:r>
              <a:rPr lang="cs-CZ" sz="2400" b="1">
                <a:latin typeface="Arial Unicode MS"/>
              </a:rPr>
              <a:t>2009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89138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„evropský prezident“ – předseda Rady</a:t>
            </a:r>
          </a:p>
          <a:p>
            <a:pPr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„euro-ministr zahraničí“ – vysoký představitel pro zahraniční a bezpečnostní politiku</a:t>
            </a:r>
          </a:p>
          <a:p>
            <a:pPr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zefektivnění administrativy, hlasování „dvojí většinou“</a:t>
            </a:r>
          </a:p>
          <a:p>
            <a:pPr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možnost vystoupení z Unie</a:t>
            </a:r>
          </a:p>
        </p:txBody>
      </p:sp>
      <p:sp>
        <p:nvSpPr>
          <p:cNvPr id="371716" name="Rectangle 4"/>
          <p:cNvSpPr>
            <a:spLocks noChangeArrowheads="1"/>
          </p:cNvSpPr>
          <p:nvPr/>
        </p:nvSpPr>
        <p:spPr bwMode="auto">
          <a:xfrm>
            <a:off x="539750" y="3860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Euroval, fiskální reformy… </a:t>
            </a:r>
            <a:b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</a:br>
            <a: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2011-</a:t>
            </a:r>
          </a:p>
        </p:txBody>
      </p:sp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84213" y="4841875"/>
            <a:ext cx="7772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záchranný mechanismus eurozóny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Společná fiskální politika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Politická integrace, dvourychlostní Evropa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???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5EBD0-9893-44E0-9F90-D37E6967D03E}" type="slidenum">
              <a:rPr lang="en-GB"/>
              <a:pPr/>
              <a:t>38</a:t>
            </a:fld>
            <a:endParaRPr lang="en-GB"/>
          </a:p>
        </p:txBody>
      </p:sp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solidFill>
                  <a:schemeClr val="hlink"/>
                </a:solidFill>
                <a:latin typeface="Arial Unicode MS"/>
              </a:rPr>
              <a:t>Euroval I, II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záchranné mechanismy eurozóny</a:t>
            </a:r>
          </a:p>
          <a:p>
            <a:pPr>
              <a:lnSpc>
                <a:spcPct val="9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Euroval I (European Financial Stability Facility - „EFSF“)</a:t>
            </a:r>
          </a:p>
          <a:p>
            <a:pPr lvl="1">
              <a:lnSpc>
                <a:spcPct val="9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poskytování dočasné finanční pomoci členům eurozóny, kteří se ocitnou v problémech</a:t>
            </a:r>
          </a:p>
          <a:p>
            <a:pPr lvl="1">
              <a:lnSpc>
                <a:spcPct val="9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prostředky z emise obligací a jiných dluhových instrumentů na kapitálovém trhu </a:t>
            </a:r>
          </a:p>
          <a:p>
            <a:pPr lvl="1">
              <a:lnSpc>
                <a:spcPct val="9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Řecko, Irsko, Portugalsko, Španělsko?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Euroval II (European Stability Mechanism – „ESM“)</a:t>
            </a:r>
          </a:p>
          <a:p>
            <a:pPr lvl="1">
              <a:lnSpc>
                <a:spcPct val="9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nahradí ESFS v polovině roku 2013</a:t>
            </a:r>
          </a:p>
          <a:p>
            <a:pPr lvl="1">
              <a:lnSpc>
                <a:spcPct val="9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půjčky do výše 500 mld. € </a:t>
            </a:r>
          </a:p>
          <a:p>
            <a:pPr lvl="1">
              <a:lnSpc>
                <a:spcPct val="9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úvěry za výhodnějších podmínek než v ESFS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4AB-C57C-4294-879E-DAFDFA0DB010}" type="slidenum">
              <a:rPr lang="en-GB"/>
              <a:pPr/>
              <a:t>39</a:t>
            </a:fld>
            <a:endParaRPr lang="en-GB"/>
          </a:p>
        </p:txBody>
      </p:sp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>
                <a:solidFill>
                  <a:schemeClr val="hlink"/>
                </a:solidFill>
                <a:latin typeface="Arial Unicode MS"/>
              </a:rPr>
              <a:t>Evropa 2020</a:t>
            </a:r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Cíl: EU jako inteligentní a udržitelná ekonomika, která podporuje sociální začleňování</a:t>
            </a:r>
          </a:p>
          <a:p>
            <a:pPr>
              <a:lnSpc>
                <a:spcPct val="80000"/>
              </a:lnSpc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8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inteligentní růst (podpora znalostí, inovací, vzdělávání a digitální společnosti)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8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udržitelný růst (produkce méně náročná na zdroje a podpora konkurenceschopnosti EU) 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80000"/>
              </a:lnSpc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růst podporující začleňování (zvýšení účasti na trhu práce, získávání dovedností a boj proti chudobě) </a:t>
            </a:r>
          </a:p>
          <a:p>
            <a:pPr>
              <a:lnSpc>
                <a:spcPct val="80000"/>
              </a:lnSpc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91F64-593E-44ED-AA0C-B784AF78A82F}" type="slidenum">
              <a:rPr lang="en-GB"/>
              <a:pPr/>
              <a:t>4</a:t>
            </a:fld>
            <a:endParaRPr lang="en-GB"/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07375" cy="6048375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endParaRPr lang="cs-CZ" sz="1600" b="0"/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6"/>
            </a:pPr>
            <a:r>
              <a:rPr lang="cs-CZ" sz="1800"/>
              <a:t>Regionální politika a dopravní politika</a:t>
            </a:r>
            <a:r>
              <a:rPr lang="cs-CZ" sz="1800" b="0"/>
              <a:t> – problém koheze, geografické zvláštnosti a jejich národohospodářské aspekty. Náklady a přínosy kohezních politik.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6"/>
            </a:pPr>
            <a:r>
              <a:rPr lang="cs-CZ" sz="1800"/>
              <a:t>TEST č. 1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cs-CZ" sz="1800"/>
              <a:t>	Monetární historie Evropy </a:t>
            </a:r>
            <a:r>
              <a:rPr lang="cs-CZ" sz="1800" b="0"/>
              <a:t>– Evropský měnový systém EMS, koncepce, předpoklady fungování, hospodářské výsledky, krize systému. Teorie a empirie fungování fixních kursů v EU.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8"/>
            </a:pPr>
            <a:r>
              <a:rPr lang="cs-CZ" sz="1800"/>
              <a:t>Optimální měnové oblasti </a:t>
            </a:r>
            <a:r>
              <a:rPr lang="cs-CZ" sz="1800" b="0"/>
              <a:t>– problém definice, kritéria optimální měnové oblasti. Empirická posouzení Evropské unie jako optimální měnové oblasti, srovnání, perspektivy.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8"/>
            </a:pPr>
            <a:r>
              <a:rPr lang="cs-CZ" sz="1800"/>
              <a:t>Evropská měnová unie </a:t>
            </a:r>
            <a:r>
              <a:rPr lang="cs-CZ" sz="1800" b="0"/>
              <a:t>– Maastrichtská smlouva a cíle společné měnové politiky, eurozóna. Evropský systém centrálních bank – cíle, nástroje a strategie, odpovědnost a nezávislost ECB. Empirie fungování.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8"/>
            </a:pPr>
            <a:r>
              <a:rPr lang="cs-CZ" sz="1800"/>
              <a:t>Fiskální politika a Pakt stability a růstu </a:t>
            </a:r>
            <a:r>
              <a:rPr lang="cs-CZ" sz="1800" b="0"/>
              <a:t>– národní fiskální politiky v podmínkách EMU, externality, principy Paktu stability a růstu, jeho národohospodářské dopady.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8"/>
            </a:pPr>
            <a:r>
              <a:rPr lang="cs-CZ" sz="1800"/>
              <a:t>Ekonomická integrace a problémy trhu práce </a:t>
            </a:r>
            <a:r>
              <a:rPr lang="cs-CZ" sz="1800" b="0"/>
              <a:t>– národní pracovní trhy a vliv integrace, instituce trhů práce, evropský model, teorie a praxe.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8"/>
            </a:pPr>
            <a:r>
              <a:rPr lang="cs-CZ" sz="1800"/>
              <a:t>Finanční trhy v eurozóně </a:t>
            </a:r>
            <a:r>
              <a:rPr lang="cs-CZ" sz="1800" b="0"/>
              <a:t>– specifika finančních trhů v eurozóně, finanční instituce a trhy, mezinárodní význam společné měny.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8"/>
            </a:pPr>
            <a:r>
              <a:rPr lang="cs-CZ" sz="1800"/>
              <a:t>TEST č. 2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AutoNum type="arabicPeriod" startAt="8"/>
            </a:pPr>
            <a:endParaRPr lang="cs-CZ" sz="1800"/>
          </a:p>
          <a:p>
            <a:pPr marL="609600" indent="-609600">
              <a:lnSpc>
                <a:spcPct val="80000"/>
              </a:lnSpc>
            </a:pPr>
            <a:endParaRPr lang="cs-CZ" sz="18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133600"/>
            <a:ext cx="7772400" cy="1287463"/>
          </a:xfrm>
        </p:spPr>
        <p:txBody>
          <a:bodyPr/>
          <a:lstStyle/>
          <a:p>
            <a:r>
              <a:rPr lang="cs-CZ" sz="4000" b="1">
                <a:latin typeface="Arial Unicode MS"/>
              </a:rPr>
              <a:t>B. Vybraná fakta a instituce</a:t>
            </a:r>
            <a:endParaRPr lang="en-GB" sz="4000" b="1">
              <a:latin typeface="Arial Unicode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1857A-604B-4BB2-9F46-7EBA9957EDF7}" type="slidenum">
              <a:rPr lang="en-GB"/>
              <a:pPr/>
              <a:t>41</a:t>
            </a:fld>
            <a:endParaRPr lang="en-GB"/>
          </a:p>
        </p:txBody>
      </p:sp>
      <p:graphicFrame>
        <p:nvGraphicFramePr>
          <p:cNvPr id="392194" name="Object 2"/>
          <p:cNvGraphicFramePr>
            <a:graphicFrameLocks noChangeAspect="1"/>
          </p:cNvGraphicFramePr>
          <p:nvPr/>
        </p:nvGraphicFramePr>
        <p:xfrm>
          <a:off x="-58738" y="0"/>
          <a:ext cx="9202738" cy="807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98" name="Graf" r:id="rId3" imgW="4648110" imgH="4019460" progId="Excel.Chart.8">
                  <p:embed/>
                </p:oleObj>
              </mc:Choice>
              <mc:Fallback>
                <p:oleObj name="Graf" r:id="rId3" imgW="4648110" imgH="4019460" progId="Excel.Char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8738" y="0"/>
                        <a:ext cx="9202738" cy="807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chemeClr val="tx1"/>
                            </a:solidFill>
                            <a:prstDash val="dash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A2A32-4A5C-4146-81C7-E521AB32638B}" type="slidenum">
              <a:rPr lang="en-GB"/>
              <a:pPr/>
              <a:t>42</a:t>
            </a:fld>
            <a:endParaRPr lang="en-GB"/>
          </a:p>
        </p:txBody>
      </p:sp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04813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solidFill>
                  <a:schemeClr val="hlink"/>
                </a:solidFill>
                <a:latin typeface="Arial Unicode MS"/>
              </a:rPr>
              <a:t>Populace (mil.) členských států a Turecka (2010)</a:t>
            </a:r>
          </a:p>
        </p:txBody>
      </p:sp>
      <p:graphicFrame>
        <p:nvGraphicFramePr>
          <p:cNvPr id="4833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0825" y="1341438"/>
          <a:ext cx="8713788" cy="496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35" name="Graf" r:id="rId3" imgW="7934228" imgH="4057498" progId="Excel.Chart.8">
                  <p:embed/>
                </p:oleObj>
              </mc:Choice>
              <mc:Fallback>
                <p:oleObj name="Graf" r:id="rId3" imgW="7934228" imgH="4057498" progId="Excel.Char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341438"/>
                        <a:ext cx="8713788" cy="4967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9A6BF-7BB9-4C78-B526-BDE0ABB875D8}" type="slidenum">
              <a:rPr lang="en-GB"/>
              <a:pPr/>
              <a:t>43</a:t>
            </a:fld>
            <a:endParaRPr lang="en-GB"/>
          </a:p>
        </p:txBody>
      </p:sp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solidFill>
                  <a:schemeClr val="hlink"/>
                </a:solidFill>
                <a:latin typeface="Arial Unicode MS"/>
              </a:rPr>
              <a:t>Rozdělení podle populace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1798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velké státy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nad 35 mil. obyvatel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75% populace EU 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SRN, UK, Francie, Španělsko, Polsko, Itálie</a:t>
            </a:r>
          </a:p>
          <a:p>
            <a:pPr>
              <a:lnSpc>
                <a:spcPct val="80000"/>
              </a:lnSpc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střední státy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8 – 11 mil. obyvatel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Řecko, Belgie, Portugalsko, Česko, Maďarsko, Švédsko, Rakousko, Bulharsko</a:t>
            </a:r>
          </a:p>
          <a:p>
            <a:pPr>
              <a:lnSpc>
                <a:spcPct val="80000"/>
              </a:lnSpc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malé státy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Slovensko, Dánsko, Finsko, Irsko, Litva, Lotyšsko, Slovinsko, Estonsko</a:t>
            </a:r>
          </a:p>
          <a:p>
            <a:pPr>
              <a:lnSpc>
                <a:spcPct val="80000"/>
              </a:lnSpc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velmi malé státy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Kypr, Lucembursko, Malta </a:t>
            </a:r>
          </a:p>
          <a:p>
            <a:pPr>
              <a:lnSpc>
                <a:spcPct val="80000"/>
              </a:lnSpc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mezi – nezařazené státy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Tx/>
              <a:buChar char="•"/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Nizozemí (16,6 mil.), Rumunsko (21,5 mil.)</a:t>
            </a:r>
          </a:p>
          <a:p>
            <a:pPr lvl="1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endParaRPr lang="cs-CZ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cs-CZ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E52E-7F06-4043-8392-DB6F9385C4FD}" type="slidenum">
              <a:rPr lang="en-GB"/>
              <a:pPr/>
              <a:t>44</a:t>
            </a:fld>
            <a:endParaRPr lang="en-GB"/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solidFill>
                  <a:schemeClr val="hlink"/>
                </a:solidFill>
                <a:latin typeface="Arial Unicode MS"/>
              </a:rPr>
              <a:t>HDP na obyvatele za rok 2010 (PPS)</a:t>
            </a:r>
          </a:p>
        </p:txBody>
      </p:sp>
      <p:graphicFrame>
        <p:nvGraphicFramePr>
          <p:cNvPr id="476388" name="Group 228"/>
          <p:cNvGraphicFramePr>
            <a:graphicFrameLocks noGrp="1"/>
          </p:cNvGraphicFramePr>
          <p:nvPr>
            <p:ph idx="1"/>
          </p:nvPr>
        </p:nvGraphicFramePr>
        <p:xfrm>
          <a:off x="900113" y="1557338"/>
          <a:ext cx="7340600" cy="4693920"/>
        </p:xfrm>
        <a:graphic>
          <a:graphicData uri="http://schemas.openxmlformats.org/drawingml/2006/table">
            <a:tbl>
              <a:tblPr/>
              <a:tblGrid>
                <a:gridCol w="1835150"/>
                <a:gridCol w="1835150"/>
                <a:gridCol w="1835150"/>
                <a:gridCol w="1835150"/>
              </a:tblGrid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Lucembursko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69100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Kypr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24000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Nizozemsko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32800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Řecko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21700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Irsko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30700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Slovinsko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21200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Rakousko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30700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Malta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20400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Dánsko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30400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Portugalsko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19800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Švédsko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30100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/>
                        </a:rPr>
                        <a:t>Česká republika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/>
                        </a:rPr>
                        <a:t>19500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Německo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29000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Slovensko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18100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Belgie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28900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Estonsko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15900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Finsko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28300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Maďarsko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15700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UK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27800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Polsko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15300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Francie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26100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Litva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14200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Španělsko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24700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Lotyšsko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12600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Itálie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24300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Rumunsko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11000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/>
                        </a:rPr>
                        <a:t>EU - 27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/>
                        </a:rPr>
                        <a:t>24500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Bulharsko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 Unicode MS"/>
                        </a:rPr>
                        <a:t>10600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89B5-DE37-42A7-A4F6-4CD593882259}" type="slidenum">
              <a:rPr lang="en-GB"/>
              <a:pPr/>
              <a:t>45</a:t>
            </a:fld>
            <a:endParaRPr lang="en-GB"/>
          </a:p>
        </p:txBody>
      </p:sp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solidFill>
                  <a:schemeClr val="hlink"/>
                </a:solidFill>
                <a:latin typeface="Arial Unicode MS"/>
              </a:rPr>
              <a:t>Rozdělení podle HDP/obyvatele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9144000" cy="4681537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 vysoká úroveň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65 000 EUR</a:t>
            </a: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/ obyvatele / rok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Lucembursko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vysoká úroveň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více než 24 000 EUR</a:t>
            </a: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/ obyvatele / rok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Dánsko, Irsko, Rakousko, Nizozemsko, Belgie, Finsko, Itálie, Německo, Francie, UK</a:t>
            </a: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Švédsko, Španělsko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střední úroveň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12 000 – 24 000 EUR</a:t>
            </a: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/ obyvatele / rok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Kypr, Portugalsko, Slovinsko, Řecko, Česko, Malta, Maďarsko, Slovensko, Estonsko</a:t>
            </a: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Polsko, Litva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nízká úroveň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méně než 12 000 EUR</a:t>
            </a: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/ obyvatele / rok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Bulharsko, Rumunsko, Lotyšsko</a:t>
            </a:r>
          </a:p>
          <a:p>
            <a:pPr lvl="1">
              <a:buClr>
                <a:schemeClr val="tx2"/>
              </a:buClr>
              <a:buFontTx/>
              <a:buNone/>
            </a:pPr>
            <a:endParaRPr lang="cs-CZ" sz="1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0BB0-72D6-4CA2-80E1-2B11BD5C872C}" type="slidenum">
              <a:rPr lang="en-GB"/>
              <a:pPr/>
              <a:t>46</a:t>
            </a:fld>
            <a:endParaRPr lang="en-GB"/>
          </a:p>
        </p:txBody>
      </p:sp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Obchod EU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060575"/>
            <a:ext cx="7772400" cy="3311525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75% obchodu v rámci Evropy + SNS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top export do USA, Švýcarsko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top import z Číny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nejméně otevřené Řecko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nejvíce otevřený Benelux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>
                <a:solidFill>
                  <a:schemeClr val="accent4"/>
                </a:solidFill>
                <a:latin typeface="Arial Unicode MS"/>
              </a:rPr>
              <a:t>Instituce: Rada ministrů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2060575"/>
            <a:ext cx="6804025" cy="4467225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tx2"/>
              </a:buClr>
              <a:buSzTx/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složení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zástupci členského státu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příslušní resortní ministři</a:t>
            </a: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endParaRPr lang="cs-CZ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úkoly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schvaluje nová právní ustanovení EU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schvaluje mezinárodní smlouvy, kde EU je celek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koordinuje HP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rozhoduje o II. a III. pilíři</a:t>
            </a: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endParaRPr lang="cs-CZ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schvalování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jednomyslně </a:t>
            </a:r>
            <a:r>
              <a:rPr lang="cs-CZ" sz="1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(daně, sociální zabezpečení, zahraniční politika, společná obrana, …)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kvalifikovanou většinou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5D7B-BC6A-4F51-9336-13437FAF423F}" type="slidenum">
              <a:rPr lang="en-GB"/>
              <a:pPr/>
              <a:t>47</a:t>
            </a:fld>
            <a:endParaRPr lang="en-GB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1F80E-640B-40C6-BEC9-FAB89EDB4297}" type="slidenum">
              <a:rPr lang="en-GB"/>
              <a:pPr/>
              <a:t>48</a:t>
            </a:fld>
            <a:endParaRPr lang="en-GB"/>
          </a:p>
        </p:txBody>
      </p: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>
                <a:latin typeface="Arial Unicode MS"/>
              </a:rPr>
              <a:t>Hlasování kvalifikovanou většinou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492375"/>
            <a:ext cx="7772400" cy="31686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/>
              <a:t>Do roku 2004: </a:t>
            </a:r>
          </a:p>
          <a:p>
            <a:pPr>
              <a:lnSpc>
                <a:spcPct val="90000"/>
              </a:lnSpc>
            </a:pPr>
            <a:r>
              <a:rPr lang="cs-CZ" sz="1800" dirty="0"/>
              <a:t>celkový počet hlasů v EU 15 = 87</a:t>
            </a:r>
          </a:p>
          <a:p>
            <a:pPr>
              <a:lnSpc>
                <a:spcPct val="90000"/>
              </a:lnSpc>
            </a:pPr>
            <a:r>
              <a:rPr lang="cs-CZ" sz="1800" dirty="0"/>
              <a:t>pro přijetí bylo třeba 62 hlasů (71%). 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>
                <a:ea typeface="Arial Unicode MS"/>
                <a:cs typeface="Arial Unicode MS"/>
              </a:rPr>
              <a:t>→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/>
              <a:t>např. schválení 71% mohlo zastupovat pouze 58% obyvatel; naopak 3 největší země mohly zamezit schválení ustanovení, s kterým ostatních 12 souhlasilo.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FA429-EE90-47DE-8D6F-0D4FB8636118}" type="slidenum">
              <a:rPr lang="en-GB"/>
              <a:pPr/>
              <a:t>49</a:t>
            </a:fld>
            <a:endParaRPr lang="en-GB"/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cs-CZ" sz="2000" dirty="0"/>
              <a:t>Po smlouvě z Nice (od roku 2007):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cs-CZ" sz="2000" dirty="0"/>
          </a:p>
          <a:p>
            <a:pPr marL="533400" indent="-533400">
              <a:lnSpc>
                <a:spcPct val="80000"/>
              </a:lnSpc>
            </a:pPr>
            <a:r>
              <a:rPr lang="cs-CZ" sz="1800" dirty="0"/>
              <a:t>celkový počet hlasů EU 27 = 345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sz="1800" dirty="0"/>
              <a:t>kritérium počtu hlasů: musí souhlasit alespoň 72 % všech hlasů (255 z 345);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sz="1800" dirty="0"/>
              <a:t>kritérium počtu členů: musí souhlasit nejméně 55 % členských států (15 z 27);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sz="1800" dirty="0"/>
              <a:t>kritérium populace: souhlasné hlasy musí zastupovat alespoň 62 % celkové populace. 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cs-CZ" sz="1800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cs-CZ" sz="2000" dirty="0">
                <a:solidFill>
                  <a:schemeClr val="hlink"/>
                </a:solidFill>
              </a:rPr>
              <a:t>Po </a:t>
            </a:r>
            <a:r>
              <a:rPr lang="cs-CZ" sz="2000" dirty="0" smtClean="0">
                <a:solidFill>
                  <a:schemeClr val="hlink"/>
                </a:solidFill>
              </a:rPr>
              <a:t>Lisabonské smlouvě </a:t>
            </a:r>
            <a:r>
              <a:rPr lang="cs-CZ" sz="2000" dirty="0">
                <a:solidFill>
                  <a:schemeClr val="hlink"/>
                </a:solidFill>
              </a:rPr>
              <a:t>(od 1. 11. 2014)</a:t>
            </a:r>
          </a:p>
          <a:p>
            <a:pPr marL="914400" lvl="1" indent="-457200">
              <a:lnSpc>
                <a:spcPct val="80000"/>
              </a:lnSpc>
            </a:pPr>
            <a:r>
              <a:rPr lang="cs-CZ" sz="1800" dirty="0"/>
              <a:t>kritérium počtu států: musí souhlasit nejméně 55 % členů Rady (alespoň 15 zastupujících členských států z 27)</a:t>
            </a:r>
          </a:p>
          <a:p>
            <a:pPr marL="914400" lvl="1" indent="-457200">
              <a:lnSpc>
                <a:spcPct val="80000"/>
              </a:lnSpc>
            </a:pPr>
            <a:r>
              <a:rPr lang="cs-CZ" sz="1800" dirty="0"/>
              <a:t>Kritérium počtu obyvatel: souhlasné hlasy musí zastupovat nejméně 65 % obyvatelstva Unie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cs-CZ" sz="1800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cs-CZ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1596-037E-458A-846B-EEBA57F26A85}" type="slidenum">
              <a:rPr lang="en-GB"/>
              <a:pPr/>
              <a:t>5</a:t>
            </a:fld>
            <a:endParaRPr lang="en-GB"/>
          </a:p>
        </p:txBody>
      </p:sp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>
                <a:latin typeface="Arial Unicode MS"/>
              </a:rPr>
              <a:t>Seminární práce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00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/>
              <a:t>každý student si zapíše jedno téma v „rozpisech témat“ v ISu;</a:t>
            </a:r>
          </a:p>
          <a:p>
            <a:pPr>
              <a:lnSpc>
                <a:spcPct val="80000"/>
              </a:lnSpc>
            </a:pPr>
            <a:endParaRPr lang="cs-CZ" sz="1800"/>
          </a:p>
          <a:p>
            <a:pPr>
              <a:lnSpc>
                <a:spcPct val="80000"/>
              </a:lnSpc>
            </a:pPr>
            <a:r>
              <a:rPr lang="cs-CZ" sz="1800"/>
              <a:t>kompletní seminárka se odevzdává </a:t>
            </a:r>
            <a:r>
              <a:rPr lang="cs-CZ" sz="1800">
                <a:solidFill>
                  <a:srgbClr val="FFFF66"/>
                </a:solidFill>
              </a:rPr>
              <a:t>7 dní před prezentací</a:t>
            </a:r>
            <a:r>
              <a:rPr lang="cs-CZ" sz="1800"/>
              <a:t> do „odevzdávárny“ v ISu (přístupná všem zapsaným studentům); </a:t>
            </a:r>
          </a:p>
          <a:p>
            <a:pPr>
              <a:lnSpc>
                <a:spcPct val="80000"/>
              </a:lnSpc>
            </a:pPr>
            <a:endParaRPr lang="cs-CZ" sz="1800"/>
          </a:p>
          <a:p>
            <a:pPr>
              <a:lnSpc>
                <a:spcPct val="80000"/>
              </a:lnSpc>
            </a:pPr>
            <a:r>
              <a:rPr lang="cs-CZ" sz="1800"/>
              <a:t>studenti si odevzdané seminárky předem nastudují a připraví se na diskusi;</a:t>
            </a:r>
          </a:p>
          <a:p>
            <a:pPr>
              <a:lnSpc>
                <a:spcPct val="80000"/>
              </a:lnSpc>
            </a:pPr>
            <a:endParaRPr lang="cs-CZ" sz="1800"/>
          </a:p>
          <a:p>
            <a:pPr>
              <a:lnSpc>
                <a:spcPct val="80000"/>
              </a:lnSpc>
            </a:pPr>
            <a:r>
              <a:rPr lang="cs-CZ" sz="1800"/>
              <a:t>prezentace a obhajoba probíhá podle harmonogramu;</a:t>
            </a:r>
          </a:p>
          <a:p>
            <a:pPr>
              <a:lnSpc>
                <a:spcPct val="80000"/>
              </a:lnSpc>
            </a:pPr>
            <a:endParaRPr lang="cs-CZ" sz="1800"/>
          </a:p>
          <a:p>
            <a:pPr>
              <a:lnSpc>
                <a:spcPct val="80000"/>
              </a:lnSpc>
            </a:pPr>
            <a:r>
              <a:rPr lang="cs-CZ" sz="1800"/>
              <a:t>na základě obhajoby a diskuse s kolegy jsou za seminárku uděleny body podle tabulky;</a:t>
            </a:r>
          </a:p>
          <a:p>
            <a:pPr>
              <a:lnSpc>
                <a:spcPct val="80000"/>
              </a:lnSpc>
            </a:pPr>
            <a:endParaRPr lang="cs-CZ" sz="1800"/>
          </a:p>
          <a:p>
            <a:pPr>
              <a:lnSpc>
                <a:spcPct val="80000"/>
              </a:lnSpc>
            </a:pPr>
            <a:r>
              <a:rPr lang="cs-CZ" sz="1800"/>
              <a:t>opožděné odevzdání do ISu = odečtení 50 bodů z výsledného hodnocení za každý započatý týden zpoždění (pokud není v ISu vložena omluvenka)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6EC99-628B-4D6F-9164-AB1091C5EB70}" type="slidenum">
              <a:rPr lang="en-GB"/>
              <a:pPr/>
              <a:t>50</a:t>
            </a:fld>
            <a:endParaRPr lang="en-GB"/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Instituce: Evropská Rada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133600"/>
            <a:ext cx="7200900" cy="360045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složení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vedoucí představitelé (premiér popř. prezident)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předseda komise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úkoly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zhodnocuje předsednictví daného státu (co půl roku)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neplní žádnou legislativní funkci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má velký politický vliv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spcBef>
                <a:spcPct val="0"/>
              </a:spcBef>
              <a:buClr>
                <a:schemeClr val="tx2"/>
              </a:buClr>
            </a:pPr>
            <a:endParaRPr 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54BA0-8E8B-4EA7-AA54-A8BCAB898545}" type="slidenum">
              <a:rPr lang="en-GB"/>
              <a:pPr/>
              <a:t>51</a:t>
            </a:fld>
            <a:endParaRPr lang="en-GB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>
                <a:solidFill>
                  <a:schemeClr val="accent4"/>
                </a:solidFill>
                <a:latin typeface="Arial Unicode MS"/>
              </a:rPr>
              <a:t>Instituce: Komise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89138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  <a:buSzTx/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složení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každý stát poskytne jednoho komisaře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není zástupcem členského státu</a:t>
            </a: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endParaRPr lang="cs-CZ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úkoly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předkládá legislativu ke schválení Radě a EP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zavádí a vykonává společné politiky EU</a:t>
            </a: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spravuje rozpočet, zastupuje EU na mezinárodní scéně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dohlíží a vynucuje dodržování legislativy EU</a:t>
            </a:r>
            <a:r>
              <a:rPr lang="cs-CZ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endParaRPr lang="cs-CZ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schvalování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prostou většinou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14F4A-50BC-4AFD-BA17-86D7A69C6318}" type="slidenum">
              <a:rPr lang="en-GB"/>
              <a:pPr/>
              <a:t>52</a:t>
            </a:fld>
            <a:endParaRPr lang="en-GB"/>
          </a:p>
        </p:txBody>
      </p:sp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Instituce: Evropský parlament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81200"/>
            <a:ext cx="8424863" cy="4114800"/>
          </a:xfrm>
        </p:spPr>
        <p:txBody>
          <a:bodyPr/>
          <a:lstStyle/>
          <a:p>
            <a:pPr>
              <a:buClr>
                <a:schemeClr val="tx2"/>
              </a:buClr>
              <a:buSzTx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složení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volení zástupci států</a:t>
            </a: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úkoly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dohlíží na instituce EU, zejména Komisi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podílí se na legislativním procesu EU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vydává nezávazné rezoluce, kde prezentuje názory EU</a:t>
            </a: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schvalování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většinovým hlasováním</a:t>
            </a:r>
            <a:endParaRPr 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DB0C-5BE9-4E6C-8A2A-C42EFDE06D27}" type="slidenum">
              <a:rPr lang="en-GB"/>
              <a:pPr/>
              <a:t>53</a:t>
            </a:fld>
            <a:endParaRPr lang="en-GB"/>
          </a:p>
        </p:txBody>
      </p:sp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Počet zástupců států v EP</a:t>
            </a:r>
          </a:p>
        </p:txBody>
      </p:sp>
      <p:graphicFrame>
        <p:nvGraphicFramePr>
          <p:cNvPr id="407655" name="Group 103"/>
          <p:cNvGraphicFramePr>
            <a:graphicFrameLocks noGrp="1"/>
          </p:cNvGraphicFramePr>
          <p:nvPr>
            <p:ph type="body" idx="1"/>
          </p:nvPr>
        </p:nvGraphicFramePr>
        <p:xfrm>
          <a:off x="0" y="1484313"/>
          <a:ext cx="4103688" cy="5043490"/>
        </p:xfrm>
        <a:graphic>
          <a:graphicData uri="http://schemas.openxmlformats.org/drawingml/2006/table">
            <a:tbl>
              <a:tblPr/>
              <a:tblGrid>
                <a:gridCol w="2519363"/>
                <a:gridCol w="1584325"/>
              </a:tblGrid>
              <a:tr h="749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1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Počet zástupců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Malta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Lucembursko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Kypr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Estonsko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Slovinsko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Lotyšsko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Litva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Irsko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Finsko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Dánsko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Slovensko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Bulharsko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Rakousko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Švédsko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07662" name="Group 110"/>
          <p:cNvGraphicFramePr>
            <a:graphicFrameLocks noGrp="1"/>
          </p:cNvGraphicFramePr>
          <p:nvPr/>
        </p:nvGraphicFramePr>
        <p:xfrm>
          <a:off x="4140200" y="1484313"/>
          <a:ext cx="4103688" cy="5057778"/>
        </p:xfrm>
        <a:graphic>
          <a:graphicData uri="http://schemas.openxmlformats.org/drawingml/2006/table">
            <a:tbl>
              <a:tblPr/>
              <a:tblGrid>
                <a:gridCol w="2519363"/>
                <a:gridCol w="1584325"/>
              </a:tblGrid>
              <a:tr h="749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1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Počet zástupců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Portugalsko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Maďarsko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Belgie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ČR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Řecko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Nizozemí</a:t>
                      </a:r>
                      <a:endParaRPr kumimoji="1" 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Rumunsko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Polsko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Španělsko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Itálie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Francie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Velká Británie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Německo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99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 E L K E M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736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E4587-B2D0-491A-BBBC-3E3126F3B664}" type="slidenum">
              <a:rPr lang="en-GB"/>
              <a:pPr/>
              <a:t>54</a:t>
            </a:fld>
            <a:endParaRPr lang="en-GB"/>
          </a:p>
        </p:txBody>
      </p:sp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+mn-lt"/>
              </a:rPr>
              <a:t>Instituce: Evropský soudní dvůr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  <a:buSzTx/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složení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každý stát jeden soudce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8 generálních advokátů</a:t>
            </a: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endParaRPr lang="cs-CZ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úkoly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provádí výklad právních ustanovení EU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přezkoumává právo členských států, zda není v rozporu s právem EU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dbá na dodržování povinností členských zemí vyplývajících ze smluv</a:t>
            </a: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endParaRPr lang="cs-CZ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  <a:buSzTx/>
            </a:pPr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schvalování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většinovým hlasováním</a:t>
            </a:r>
            <a:endParaRPr lang="cs-CZ" sz="1800" dirty="0"/>
          </a:p>
          <a:p>
            <a:endParaRPr lang="cs-CZ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1C63-1458-47E0-AF31-639C92CFF9E5}" type="slidenum">
              <a:rPr lang="en-GB"/>
              <a:pPr/>
              <a:t>55</a:t>
            </a:fld>
            <a:endParaRPr lang="en-GB"/>
          </a:p>
        </p:txBody>
      </p:sp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+mn-lt"/>
              </a:rPr>
              <a:t>Instituce: Hospodářský a sociální výbor</a:t>
            </a:r>
          </a:p>
        </p:txBody>
      </p:sp>
      <p:sp>
        <p:nvSpPr>
          <p:cNvPr id="458756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složení</a:t>
            </a:r>
          </a:p>
          <a:p>
            <a:pPr lvl="1"/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skupina I: zaměstnavatelé</a:t>
            </a:r>
          </a:p>
          <a:p>
            <a:pPr lvl="1"/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skupina II: zaměstnanci</a:t>
            </a:r>
          </a:p>
          <a:p>
            <a:pPr lvl="1"/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Skupina III: </a:t>
            </a:r>
            <a:r>
              <a:rPr lang="cs-CZ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socioprofesní</a:t>
            </a: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zájmy </a:t>
            </a:r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(např. zemědělci, spotřebitelé)</a:t>
            </a:r>
          </a:p>
          <a:p>
            <a:pPr lvl="1"/>
            <a:endParaRPr lang="cs-CZ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úkoly</a:t>
            </a:r>
          </a:p>
          <a:p>
            <a:pPr lvl="1"/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poradní orgán podílející se na rozhodovacím procesu</a:t>
            </a:r>
          </a:p>
          <a:p>
            <a:pPr lvl="1"/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zastoupení občanské společnosti</a:t>
            </a:r>
          </a:p>
          <a:p>
            <a:pPr lvl="1"/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transparentnost</a:t>
            </a:r>
          </a:p>
          <a:p>
            <a:pPr lvl="1"/>
            <a:endParaRPr lang="cs-CZ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cs-CZ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schvalování</a:t>
            </a:r>
          </a:p>
          <a:p>
            <a:pPr lvl="1"/>
            <a:r>
              <a:rPr lang="cs-CZ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prostou většinou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DCEC-E6CC-46BB-959F-716EB41BA1F6}" type="slidenum">
              <a:rPr lang="en-GB"/>
              <a:pPr/>
              <a:t>56</a:t>
            </a:fld>
            <a:endParaRPr lang="en-GB"/>
          </a:p>
        </p:txBody>
      </p:sp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Legislativa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205038"/>
            <a:ext cx="7772400" cy="2303462"/>
          </a:xfrm>
        </p:spPr>
        <p:txBody>
          <a:bodyPr/>
          <a:lstStyle/>
          <a:p>
            <a:pPr marL="609600" indent="-609600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komise téměř monopol na tvorbu nové legislativy</a:t>
            </a:r>
          </a:p>
          <a:p>
            <a:pPr marL="609600" indent="-609600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schvalování Radou a EP</a:t>
            </a:r>
          </a:p>
          <a:p>
            <a:pPr marL="609600" indent="-609600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různé procedury schvalování</a:t>
            </a:r>
            <a:endParaRPr 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5DA4-D92F-453C-981C-8E1A7C683FB8}" type="slidenum">
              <a:rPr lang="en-GB"/>
              <a:pPr/>
              <a:t>57</a:t>
            </a:fld>
            <a:endParaRPr lang="en-GB"/>
          </a:p>
        </p:txBody>
      </p:sp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Procedury schvalování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989138"/>
            <a:ext cx="7416800" cy="4464050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spolurozhodování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 80% ze všech schvalování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nutné schválení Radou i EP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konzultace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vyjádření EP ještě před předložením návrhu Komisí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schvalováno Radou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vyjádření souhlasu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EP může návrh vetovat, nemůže měnit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schvalováno Radou</a:t>
            </a:r>
          </a:p>
          <a:p>
            <a:pPr>
              <a:spcBef>
                <a:spcPct val="0"/>
              </a:spcBef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kooperace (nahrazováno spolurozhodováním)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EP může návrhy měnit před předložením Komisí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schvalováno Radou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A6AEF-5409-46FA-81C2-E0F7F07E4C9E}" type="slidenum">
              <a:rPr lang="en-GB"/>
              <a:pPr/>
              <a:t>58</a:t>
            </a:fld>
            <a:endParaRPr lang="en-GB"/>
          </a:p>
        </p:txBody>
      </p:sp>
      <p:grpSp>
        <p:nvGrpSpPr>
          <p:cNvPr id="457732" name="Group 4"/>
          <p:cNvGrpSpPr>
            <a:grpSpLocks/>
          </p:cNvGrpSpPr>
          <p:nvPr/>
        </p:nvGrpSpPr>
        <p:grpSpPr bwMode="auto">
          <a:xfrm>
            <a:off x="785813" y="404813"/>
            <a:ext cx="7170737" cy="6438900"/>
            <a:chOff x="1418" y="1598"/>
            <a:chExt cx="8820" cy="9180"/>
          </a:xfrm>
        </p:grpSpPr>
        <p:sp>
          <p:nvSpPr>
            <p:cNvPr id="457733" name="Text Box 5"/>
            <p:cNvSpPr txBox="1">
              <a:spLocks noChangeArrowheads="1"/>
            </p:cNvSpPr>
            <p:nvPr/>
          </p:nvSpPr>
          <p:spPr bwMode="auto">
            <a:xfrm>
              <a:off x="4838" y="2678"/>
              <a:ext cx="21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>
                  <a:solidFill>
                    <a:schemeClr val="bg2"/>
                  </a:solidFill>
                </a:rPr>
                <a:t>RADA</a:t>
              </a:r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57734" name="Text Box 6"/>
            <p:cNvSpPr txBox="1">
              <a:spLocks noChangeArrowheads="1"/>
            </p:cNvSpPr>
            <p:nvPr/>
          </p:nvSpPr>
          <p:spPr bwMode="auto">
            <a:xfrm>
              <a:off x="4838" y="3218"/>
              <a:ext cx="21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>
                  <a:solidFill>
                    <a:schemeClr val="bg2"/>
                  </a:solidFill>
                </a:rPr>
                <a:t>Výbor stálých zástupců</a:t>
              </a:r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57735" name="Text Box 7"/>
            <p:cNvSpPr txBox="1">
              <a:spLocks noChangeArrowheads="1"/>
            </p:cNvSpPr>
            <p:nvPr/>
          </p:nvSpPr>
          <p:spPr bwMode="auto">
            <a:xfrm>
              <a:off x="4838" y="3938"/>
              <a:ext cx="21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>
                  <a:solidFill>
                    <a:schemeClr val="bg2"/>
                  </a:solidFill>
                </a:rPr>
                <a:t>Pracovní skupiny</a:t>
              </a:r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57736" name="Text Box 8"/>
            <p:cNvSpPr txBox="1">
              <a:spLocks noChangeArrowheads="1"/>
            </p:cNvSpPr>
            <p:nvPr/>
          </p:nvSpPr>
          <p:spPr bwMode="auto">
            <a:xfrm>
              <a:off x="1778" y="5378"/>
              <a:ext cx="2160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>
                  <a:solidFill>
                    <a:schemeClr val="bg2"/>
                  </a:solidFill>
                </a:rPr>
                <a:t>HOSPODÁŘSKÝ A SOCIÁLNÍ VÝBOR</a:t>
              </a:r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57737" name="Text Box 9"/>
            <p:cNvSpPr txBox="1">
              <a:spLocks noChangeArrowheads="1"/>
            </p:cNvSpPr>
            <p:nvPr/>
          </p:nvSpPr>
          <p:spPr bwMode="auto">
            <a:xfrm>
              <a:off x="1778" y="6458"/>
              <a:ext cx="21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>
                  <a:solidFill>
                    <a:schemeClr val="bg2"/>
                  </a:solidFill>
                </a:rPr>
                <a:t>Zvláštní</a:t>
              </a:r>
              <a:r>
                <a:rPr lang="cs-CZ" sz="1200"/>
                <a:t> </a:t>
              </a:r>
              <a:r>
                <a:rPr lang="cs-CZ" sz="1200">
                  <a:solidFill>
                    <a:schemeClr val="bg2"/>
                  </a:solidFill>
                </a:rPr>
                <a:t>sekce</a:t>
              </a:r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57738" name="Text Box 10"/>
            <p:cNvSpPr txBox="1">
              <a:spLocks noChangeArrowheads="1"/>
            </p:cNvSpPr>
            <p:nvPr/>
          </p:nvSpPr>
          <p:spPr bwMode="auto">
            <a:xfrm>
              <a:off x="7898" y="5378"/>
              <a:ext cx="198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>
                  <a:solidFill>
                    <a:schemeClr val="bg2"/>
                  </a:solidFill>
                </a:rPr>
                <a:t>PARLAMENT</a:t>
              </a:r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57739" name="Text Box 11"/>
            <p:cNvSpPr txBox="1">
              <a:spLocks noChangeArrowheads="1"/>
            </p:cNvSpPr>
            <p:nvPr/>
          </p:nvSpPr>
          <p:spPr bwMode="auto">
            <a:xfrm>
              <a:off x="7898" y="5918"/>
              <a:ext cx="198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>
                  <a:solidFill>
                    <a:schemeClr val="bg2"/>
                  </a:solidFill>
                </a:rPr>
                <a:t>Výbory</a:t>
              </a:r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57740" name="Text Box 12"/>
            <p:cNvSpPr txBox="1">
              <a:spLocks noChangeArrowheads="1"/>
            </p:cNvSpPr>
            <p:nvPr/>
          </p:nvSpPr>
          <p:spPr bwMode="auto">
            <a:xfrm>
              <a:off x="5018" y="8258"/>
              <a:ext cx="21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>
                  <a:solidFill>
                    <a:schemeClr val="bg2"/>
                  </a:solidFill>
                </a:rPr>
                <a:t>KOMISE</a:t>
              </a:r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57741" name="Text Box 13"/>
            <p:cNvSpPr txBox="1">
              <a:spLocks noChangeArrowheads="1"/>
            </p:cNvSpPr>
            <p:nvPr/>
          </p:nvSpPr>
          <p:spPr bwMode="auto">
            <a:xfrm>
              <a:off x="5018" y="8798"/>
              <a:ext cx="21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200">
                  <a:solidFill>
                    <a:schemeClr val="bg2"/>
                  </a:solidFill>
                </a:rPr>
                <a:t>Generální ředitelství</a:t>
              </a:r>
              <a:endParaRPr lang="cs-CZ">
                <a:solidFill>
                  <a:schemeClr val="bg2"/>
                </a:solidFill>
              </a:endParaRPr>
            </a:p>
          </p:txBody>
        </p:sp>
        <p:sp>
          <p:nvSpPr>
            <p:cNvPr id="457742" name="Arc 14"/>
            <p:cNvSpPr>
              <a:spLocks/>
            </p:cNvSpPr>
            <p:nvPr/>
          </p:nvSpPr>
          <p:spPr bwMode="auto">
            <a:xfrm flipH="1">
              <a:off x="2678" y="3398"/>
              <a:ext cx="2160" cy="19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43" name="Arc 15"/>
            <p:cNvSpPr>
              <a:spLocks/>
            </p:cNvSpPr>
            <p:nvPr/>
          </p:nvSpPr>
          <p:spPr bwMode="auto">
            <a:xfrm>
              <a:off x="6998" y="3398"/>
              <a:ext cx="2160" cy="19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44" name="Arc 16"/>
            <p:cNvSpPr>
              <a:spLocks/>
            </p:cNvSpPr>
            <p:nvPr/>
          </p:nvSpPr>
          <p:spPr bwMode="auto">
            <a:xfrm flipV="1">
              <a:off x="3938" y="4478"/>
              <a:ext cx="1260" cy="14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45" name="Arc 17"/>
            <p:cNvSpPr>
              <a:spLocks/>
            </p:cNvSpPr>
            <p:nvPr/>
          </p:nvSpPr>
          <p:spPr bwMode="auto">
            <a:xfrm flipH="1" flipV="1">
              <a:off x="6638" y="4478"/>
              <a:ext cx="1260" cy="126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46" name="Arc 18"/>
            <p:cNvSpPr>
              <a:spLocks/>
            </p:cNvSpPr>
            <p:nvPr/>
          </p:nvSpPr>
          <p:spPr bwMode="auto">
            <a:xfrm>
              <a:off x="3938" y="6638"/>
              <a:ext cx="1440" cy="16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47" name="Arc 19"/>
            <p:cNvSpPr>
              <a:spLocks/>
            </p:cNvSpPr>
            <p:nvPr/>
          </p:nvSpPr>
          <p:spPr bwMode="auto">
            <a:xfrm flipH="1">
              <a:off x="6818" y="6278"/>
              <a:ext cx="1080" cy="198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48" name="Line 20"/>
            <p:cNvSpPr>
              <a:spLocks noChangeShapeType="1"/>
            </p:cNvSpPr>
            <p:nvPr/>
          </p:nvSpPr>
          <p:spPr bwMode="auto">
            <a:xfrm>
              <a:off x="5738" y="4478"/>
              <a:ext cx="0" cy="37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49" name="Line 21"/>
            <p:cNvSpPr>
              <a:spLocks noChangeShapeType="1"/>
            </p:cNvSpPr>
            <p:nvPr/>
          </p:nvSpPr>
          <p:spPr bwMode="auto">
            <a:xfrm>
              <a:off x="6278" y="4478"/>
              <a:ext cx="0" cy="37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50" name="Line 22"/>
            <p:cNvSpPr>
              <a:spLocks noChangeShapeType="1"/>
            </p:cNvSpPr>
            <p:nvPr/>
          </p:nvSpPr>
          <p:spPr bwMode="auto">
            <a:xfrm>
              <a:off x="1418" y="5018"/>
              <a:ext cx="88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51" name="Line 23"/>
            <p:cNvSpPr>
              <a:spLocks noChangeShapeType="1"/>
            </p:cNvSpPr>
            <p:nvPr/>
          </p:nvSpPr>
          <p:spPr bwMode="auto">
            <a:xfrm>
              <a:off x="1418" y="7898"/>
              <a:ext cx="882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52" name="Text Box 24"/>
            <p:cNvSpPr txBox="1">
              <a:spLocks noChangeArrowheads="1"/>
            </p:cNvSpPr>
            <p:nvPr/>
          </p:nvSpPr>
          <p:spPr bwMode="auto">
            <a:xfrm>
              <a:off x="8618" y="2678"/>
              <a:ext cx="162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cs-CZ" sz="1200" b="1" i="1"/>
                <a:t>rozhodování</a:t>
              </a:r>
              <a:endParaRPr lang="cs-CZ" b="1"/>
            </a:p>
          </p:txBody>
        </p:sp>
        <p:sp>
          <p:nvSpPr>
            <p:cNvPr id="457753" name="Text Box 25"/>
            <p:cNvSpPr txBox="1">
              <a:spLocks noChangeArrowheads="1"/>
            </p:cNvSpPr>
            <p:nvPr/>
          </p:nvSpPr>
          <p:spPr bwMode="auto">
            <a:xfrm>
              <a:off x="8438" y="6998"/>
              <a:ext cx="16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cs-CZ" sz="1200" b="1" i="1"/>
                <a:t>konzultace</a:t>
              </a:r>
              <a:endParaRPr lang="cs-CZ" b="1"/>
            </a:p>
          </p:txBody>
        </p:sp>
        <p:sp>
          <p:nvSpPr>
            <p:cNvPr id="457754" name="Text Box 26"/>
            <p:cNvSpPr txBox="1">
              <a:spLocks noChangeArrowheads="1"/>
            </p:cNvSpPr>
            <p:nvPr/>
          </p:nvSpPr>
          <p:spPr bwMode="auto">
            <a:xfrm>
              <a:off x="8438" y="8978"/>
              <a:ext cx="16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cs-CZ" sz="1200" b="1" i="1"/>
                <a:t>předkládání návrhů</a:t>
              </a:r>
              <a:endParaRPr lang="cs-CZ" b="1"/>
            </a:p>
          </p:txBody>
        </p:sp>
        <p:sp>
          <p:nvSpPr>
            <p:cNvPr id="457755" name="AutoShape 27"/>
            <p:cNvSpPr>
              <a:spLocks noChangeArrowheads="1"/>
            </p:cNvSpPr>
            <p:nvPr/>
          </p:nvSpPr>
          <p:spPr bwMode="auto">
            <a:xfrm>
              <a:off x="5738" y="1958"/>
              <a:ext cx="360" cy="720"/>
            </a:xfrm>
            <a:prstGeom prst="upArrow">
              <a:avLst>
                <a:gd name="adj1" fmla="val 41667"/>
                <a:gd name="adj2" fmla="val 66667"/>
              </a:avLst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7756" name="Text Box 28"/>
            <p:cNvSpPr txBox="1">
              <a:spLocks noChangeArrowheads="1"/>
            </p:cNvSpPr>
            <p:nvPr/>
          </p:nvSpPr>
          <p:spPr bwMode="auto">
            <a:xfrm>
              <a:off x="4298" y="1598"/>
              <a:ext cx="36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cs-CZ" sz="1200" b="1"/>
                <a:t>hospodářsko politická opatření</a:t>
              </a:r>
              <a:endParaRPr lang="cs-CZ" b="1"/>
            </a:p>
          </p:txBody>
        </p:sp>
        <p:sp>
          <p:nvSpPr>
            <p:cNvPr id="457757" name="Text Box 29"/>
            <p:cNvSpPr txBox="1">
              <a:spLocks noChangeArrowheads="1"/>
            </p:cNvSpPr>
            <p:nvPr/>
          </p:nvSpPr>
          <p:spPr bwMode="auto">
            <a:xfrm>
              <a:off x="3218" y="3938"/>
              <a:ext cx="16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cs-CZ" sz="1200" b="1"/>
                <a:t>konzultace</a:t>
              </a:r>
              <a:endParaRPr lang="cs-CZ" b="1"/>
            </a:p>
          </p:txBody>
        </p:sp>
        <p:sp>
          <p:nvSpPr>
            <p:cNvPr id="457758" name="Text Box 30"/>
            <p:cNvSpPr txBox="1">
              <a:spLocks noChangeArrowheads="1"/>
            </p:cNvSpPr>
            <p:nvPr/>
          </p:nvSpPr>
          <p:spPr bwMode="auto">
            <a:xfrm>
              <a:off x="7178" y="3758"/>
              <a:ext cx="16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cs-CZ" sz="1200" b="1"/>
                <a:t>konzultace</a:t>
              </a:r>
              <a:endParaRPr lang="cs-CZ" b="1"/>
            </a:p>
          </p:txBody>
        </p:sp>
        <p:sp>
          <p:nvSpPr>
            <p:cNvPr id="457759" name="Text Box 31"/>
            <p:cNvSpPr txBox="1">
              <a:spLocks noChangeArrowheads="1"/>
            </p:cNvSpPr>
            <p:nvPr/>
          </p:nvSpPr>
          <p:spPr bwMode="auto">
            <a:xfrm>
              <a:off x="4118" y="5198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cs-CZ" sz="1200" b="1"/>
                <a:t>názor</a:t>
              </a:r>
              <a:endParaRPr lang="cs-CZ" b="1"/>
            </a:p>
          </p:txBody>
        </p:sp>
        <p:sp>
          <p:nvSpPr>
            <p:cNvPr id="457760" name="Text Box 32"/>
            <p:cNvSpPr txBox="1">
              <a:spLocks noChangeArrowheads="1"/>
            </p:cNvSpPr>
            <p:nvPr/>
          </p:nvSpPr>
          <p:spPr bwMode="auto">
            <a:xfrm>
              <a:off x="4118" y="6818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cs-CZ" sz="1200" b="1"/>
                <a:t>názor</a:t>
              </a:r>
              <a:endParaRPr lang="cs-CZ" b="1"/>
            </a:p>
          </p:txBody>
        </p:sp>
        <p:sp>
          <p:nvSpPr>
            <p:cNvPr id="457761" name="Text Box 33"/>
            <p:cNvSpPr txBox="1">
              <a:spLocks noChangeArrowheads="1"/>
            </p:cNvSpPr>
            <p:nvPr/>
          </p:nvSpPr>
          <p:spPr bwMode="auto">
            <a:xfrm>
              <a:off x="6998" y="5018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cs-CZ" sz="1200" b="1"/>
                <a:t>názor</a:t>
              </a:r>
              <a:endParaRPr lang="cs-CZ" b="1"/>
            </a:p>
          </p:txBody>
        </p:sp>
        <p:sp>
          <p:nvSpPr>
            <p:cNvPr id="457762" name="Text Box 34"/>
            <p:cNvSpPr txBox="1">
              <a:spLocks noChangeArrowheads="1"/>
            </p:cNvSpPr>
            <p:nvPr/>
          </p:nvSpPr>
          <p:spPr bwMode="auto">
            <a:xfrm>
              <a:off x="6998" y="6638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cs-CZ" sz="1200"/>
                <a:t> </a:t>
              </a:r>
              <a:r>
                <a:rPr lang="cs-CZ" sz="1200" b="1"/>
                <a:t>názor</a:t>
              </a:r>
              <a:endParaRPr lang="cs-CZ" b="1"/>
            </a:p>
          </p:txBody>
        </p:sp>
        <p:sp>
          <p:nvSpPr>
            <p:cNvPr id="457763" name="Text Box 35"/>
            <p:cNvSpPr txBox="1">
              <a:spLocks noChangeArrowheads="1"/>
            </p:cNvSpPr>
            <p:nvPr/>
          </p:nvSpPr>
          <p:spPr bwMode="auto">
            <a:xfrm>
              <a:off x="5198" y="5738"/>
              <a:ext cx="540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/>
              <a:r>
                <a:rPr lang="cs-CZ" sz="1200"/>
                <a:t>návrh</a:t>
              </a:r>
              <a:endParaRPr lang="cs-CZ"/>
            </a:p>
          </p:txBody>
        </p:sp>
        <p:sp>
          <p:nvSpPr>
            <p:cNvPr id="457764" name="Text Box 36"/>
            <p:cNvSpPr txBox="1">
              <a:spLocks noChangeArrowheads="1"/>
            </p:cNvSpPr>
            <p:nvPr/>
          </p:nvSpPr>
          <p:spPr bwMode="auto">
            <a:xfrm>
              <a:off x="6098" y="5198"/>
              <a:ext cx="540" cy="2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pPr algn="l"/>
              <a:r>
                <a:rPr lang="cs-CZ" sz="1200"/>
                <a:t>pozměňovací návrh</a:t>
              </a:r>
              <a:endParaRPr lang="cs-CZ"/>
            </a:p>
          </p:txBody>
        </p:sp>
        <p:sp>
          <p:nvSpPr>
            <p:cNvPr id="457765" name="Text Box 37"/>
            <p:cNvSpPr txBox="1">
              <a:spLocks noChangeArrowheads="1"/>
            </p:cNvSpPr>
            <p:nvPr/>
          </p:nvSpPr>
          <p:spPr bwMode="auto">
            <a:xfrm>
              <a:off x="2858" y="9878"/>
              <a:ext cx="648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1000"/>
                <a:t>Pramen: Barnes, I.,  Barnes, P. M., (1998)</a:t>
              </a:r>
            </a:p>
            <a:p>
              <a:endParaRPr lang="cs-CZ" sz="1000"/>
            </a:p>
            <a:p>
              <a:r>
                <a:rPr lang="cs-CZ" sz="1200"/>
                <a:t>Tab. 5 – 14  Rozhodovací proces EU</a:t>
              </a:r>
            </a:p>
            <a:p>
              <a:endParaRPr lang="cs-CZ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C555-0167-4DFF-A585-6B5765D554C6}" type="slidenum">
              <a:rPr lang="en-GB"/>
              <a:pPr/>
              <a:t>59</a:t>
            </a:fld>
            <a:endParaRPr lang="en-GB"/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Rozpočet EU: výdaje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16113"/>
            <a:ext cx="7772400" cy="3817937"/>
          </a:xfrm>
        </p:spPr>
        <p:txBody>
          <a:bodyPr/>
          <a:lstStyle/>
          <a:p>
            <a:pPr marL="609600" indent="-609600"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Udržitelný růst (45,4 %) </a:t>
            </a:r>
            <a:r>
              <a:rPr lang="cs-CZ" sz="2000" b="0">
                <a:solidFill>
                  <a:schemeClr val="tx2"/>
                </a:solidFill>
              </a:rPr>
              <a:t>– vzdělání, výzkum, inovace, doprava, energetické sítě, podpora regionů</a:t>
            </a:r>
          </a:p>
          <a:p>
            <a:pPr marL="609600" indent="-609600">
              <a:buClr>
                <a:schemeClr val="tx2"/>
              </a:buClr>
              <a:buFont typeface="Wingdings" pitchFamily="2" charset="2"/>
              <a:buAutoNum type="arabicPeriod"/>
            </a:pPr>
            <a:endParaRPr lang="cs-CZ" sz="2000" b="0">
              <a:solidFill>
                <a:schemeClr val="tx2"/>
              </a:solidFill>
            </a:endParaRPr>
          </a:p>
          <a:p>
            <a:pPr marL="609600" indent="-609600"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Ochrana přírodních zdrojů (42,1 %) </a:t>
            </a:r>
            <a:r>
              <a:rPr lang="cs-CZ" sz="2000" b="0">
                <a:solidFill>
                  <a:schemeClr val="tx2"/>
                </a:solidFill>
              </a:rPr>
              <a:t>– zemědělství</a:t>
            </a:r>
          </a:p>
          <a:p>
            <a:pPr marL="609600" indent="-609600">
              <a:buClr>
                <a:schemeClr val="tx2"/>
              </a:buClr>
              <a:buFont typeface="Wingdings" pitchFamily="2" charset="2"/>
              <a:buAutoNum type="arabicPeriod"/>
            </a:pPr>
            <a:endParaRPr lang="cs-CZ" sz="2000" b="0">
              <a:solidFill>
                <a:schemeClr val="tx2"/>
              </a:solidFill>
            </a:endParaRPr>
          </a:p>
          <a:p>
            <a:pPr marL="609600" indent="-609600"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Občanství, svoboda, bezpečnost a právo (1,2 %) </a:t>
            </a:r>
            <a:r>
              <a:rPr lang="cs-CZ" sz="2000" b="0">
                <a:solidFill>
                  <a:schemeClr val="tx2"/>
                </a:solidFill>
              </a:rPr>
              <a:t>– migrace, boj proti terorismu, lidská práva</a:t>
            </a:r>
          </a:p>
          <a:p>
            <a:pPr marL="609600" indent="-609600">
              <a:buClr>
                <a:schemeClr val="tx2"/>
              </a:buClr>
              <a:buFont typeface="Wingdings" pitchFamily="2" charset="2"/>
              <a:buAutoNum type="arabicPeriod"/>
            </a:pPr>
            <a:endParaRPr lang="cs-CZ" sz="2000" b="0">
              <a:solidFill>
                <a:schemeClr val="tx2"/>
              </a:solidFill>
            </a:endParaRPr>
          </a:p>
          <a:p>
            <a:pPr marL="609600" indent="-609600"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Globální partnerství (5,7 %)</a:t>
            </a:r>
            <a:r>
              <a:rPr lang="cs-CZ" sz="2000" b="0">
                <a:solidFill>
                  <a:schemeClr val="tx2"/>
                </a:solidFill>
              </a:rPr>
              <a:t> – pomoc nečlenským zemím</a:t>
            </a:r>
          </a:p>
          <a:p>
            <a:pPr marL="609600" indent="-609600">
              <a:buClr>
                <a:schemeClr val="tx2"/>
              </a:buClr>
              <a:buFont typeface="Wingdings" pitchFamily="2" charset="2"/>
              <a:buAutoNum type="arabicPeriod"/>
            </a:pPr>
            <a:endParaRPr lang="cs-CZ" sz="2000" b="0">
              <a:solidFill>
                <a:schemeClr val="tx2"/>
              </a:solidFill>
            </a:endParaRPr>
          </a:p>
          <a:p>
            <a:pPr marL="609600" indent="-609600"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Administrativa (5,6 %)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115E8-42F1-4269-8CD8-63E85E593001}" type="slidenum">
              <a:rPr lang="en-GB"/>
              <a:pPr/>
              <a:t>6</a:t>
            </a:fld>
            <a:endParaRPr lang="en-GB"/>
          </a:p>
        </p:txBody>
      </p:sp>
      <p:sp>
        <p:nvSpPr>
          <p:cNvPr id="4679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000" dirty="0"/>
              <a:t>Náležitosti seminárky + max. bodové hodnocení: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1800" dirty="0"/>
              <a:t>cca 4 - 8 stran A4 (kvalita nikoli kvantita)			10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popis a rozbor problému (zdroje)				15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přehled přístupů k řešení problému				15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analýza problému						40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kritika a alternativní návrh, vysvětlení, zhodnocení…		</a:t>
            </a:r>
            <a:r>
              <a:rPr lang="cs-CZ" sz="1800" dirty="0" smtClean="0"/>
              <a:t>40</a:t>
            </a: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1800" dirty="0"/>
              <a:t>grafy, tabulky, obrázky…					10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seznam použitých zdrojů (citace!)				10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prezentace (obhajoba argumentů)				</a:t>
            </a:r>
            <a:r>
              <a:rPr lang="cs-CZ" sz="1800" dirty="0" smtClean="0"/>
              <a:t>30</a:t>
            </a: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1800" dirty="0"/>
              <a:t>diskuse (otevření diskuse, reakce na připomínky,…)		30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800" dirty="0"/>
              <a:t>							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800" dirty="0"/>
              <a:t>								</a:t>
            </a:r>
            <a:r>
              <a:rPr lang="el-GR" sz="1800" dirty="0"/>
              <a:t>Σ</a:t>
            </a:r>
            <a:r>
              <a:rPr lang="cs-CZ" sz="1800" dirty="0"/>
              <a:t>          200</a:t>
            </a:r>
            <a:endParaRPr lang="el-GR" sz="1800" dirty="0">
              <a:ea typeface="Arial Unicode MS"/>
              <a:cs typeface="Arial Unicode MS"/>
            </a:endParaRPr>
          </a:p>
          <a:p>
            <a:pPr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</a:pP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D734-94EE-4A0B-89D2-398FF84A83F7}" type="slidenum">
              <a:rPr lang="en-GB"/>
              <a:pPr/>
              <a:t>60</a:t>
            </a:fld>
            <a:endParaRPr lang="en-GB"/>
          </a:p>
        </p:txBody>
      </p:sp>
      <p:sp>
        <p:nvSpPr>
          <p:cNvPr id="478251" name="Rectangle 43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+mn-lt"/>
              </a:rPr>
              <a:t>Rozpočty EU v jednotlivých letech (mld. EUR)</a:t>
            </a:r>
          </a:p>
        </p:txBody>
      </p:sp>
      <p:graphicFrame>
        <p:nvGraphicFramePr>
          <p:cNvPr id="478319" name="Group 111"/>
          <p:cNvGraphicFramePr>
            <a:graphicFrameLocks noGrp="1"/>
          </p:cNvGraphicFramePr>
          <p:nvPr>
            <p:ph idx="1"/>
          </p:nvPr>
        </p:nvGraphicFramePr>
        <p:xfrm>
          <a:off x="1692275" y="2060575"/>
          <a:ext cx="5472113" cy="4389120"/>
        </p:xfrm>
        <a:graphic>
          <a:graphicData uri="http://schemas.openxmlformats.org/drawingml/2006/table">
            <a:tbl>
              <a:tblPr/>
              <a:tblGrid>
                <a:gridCol w="2736850"/>
                <a:gridCol w="2735263"/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2000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91,9  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2001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93,3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2002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100,2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2003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102,0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2004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103,0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2005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104,9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2006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107,0 </a:t>
                      </a:r>
                      <a:endParaRPr kumimoji="1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  <a:cs typeface="Arial" charset="0"/>
                        </a:rPr>
                        <a:t>2007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  <a:cs typeface="Arial" charset="0"/>
                        </a:rPr>
                        <a:t>115,5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  <a:cs typeface="Arial" charset="0"/>
                        </a:rPr>
                        <a:t>2008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  <a:cs typeface="Arial" charset="0"/>
                        </a:rPr>
                        <a:t>120,3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  <a:cs typeface="Arial" charset="0"/>
                        </a:rPr>
                        <a:t>2009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  <a:cs typeface="Arial" charset="0"/>
                        </a:rPr>
                        <a:t>133,8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  <a:cs typeface="Arial" charset="0"/>
                        </a:rPr>
                        <a:t>2010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  <a:cs typeface="Arial" charset="0"/>
                        </a:rPr>
                        <a:t>141,5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  <a:cs typeface="Arial" charset="0"/>
                        </a:rPr>
                        <a:t>2011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  <a:cs typeface="Arial" charset="0"/>
                        </a:rPr>
                        <a:t>141,9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3DE8-972C-40EB-8D0A-E1534512189F}" type="slidenum">
              <a:rPr lang="en-GB"/>
              <a:pPr/>
              <a:t>61</a:t>
            </a:fld>
            <a:endParaRPr lang="en-GB"/>
          </a:p>
        </p:txBody>
      </p:sp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Historický vývoj výdajů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205038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začal 0,08% HDP EC</a:t>
            </a:r>
          </a:p>
          <a:p>
            <a:pPr>
              <a:buClr>
                <a:schemeClr val="tx2"/>
              </a:buClr>
            </a:pP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prudký nárůst 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60tá léta – zemědělství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80tá léta  - kohezní fondy</a:t>
            </a:r>
          </a:p>
          <a:p>
            <a:pPr>
              <a:buClr>
                <a:schemeClr val="tx2"/>
              </a:buClr>
            </a:pP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nyní cca 1,24 % HDP EU</a:t>
            </a:r>
          </a:p>
          <a:p>
            <a:pPr lvl="1"/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cs-CZ" sz="3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87F3-2B49-461A-998B-87B033ECC378}" type="slidenum">
              <a:rPr lang="en-GB"/>
              <a:pPr/>
              <a:t>62</a:t>
            </a:fld>
            <a:endParaRPr lang="en-GB"/>
          </a:p>
        </p:txBody>
      </p:sp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84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2007"/>
            <a:ext cx="7776864" cy="659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EF-C749-4C41-82BA-6DE25E64303F}" type="slidenum">
              <a:rPr lang="en-GB" smtClean="0"/>
              <a:pPr/>
              <a:t>63</a:t>
            </a:fld>
            <a:endParaRPr lang="en-GB"/>
          </a:p>
        </p:txBody>
      </p:sp>
      <p:pic>
        <p:nvPicPr>
          <p:cNvPr id="487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84887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772400" cy="1143000"/>
          </a:xfrm>
        </p:spPr>
        <p:txBody>
          <a:bodyPr/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+mn-lt"/>
              </a:rPr>
              <a:t>Příspěvky </a:t>
            </a:r>
            <a:r>
              <a:rPr lang="cs-CZ" sz="2400" b="1" dirty="0">
                <a:solidFill>
                  <a:schemeClr val="tx1"/>
                </a:solidFill>
                <a:latin typeface="+mn-lt"/>
              </a:rPr>
              <a:t>jednotlivých</a:t>
            </a:r>
            <a:r>
              <a:rPr lang="cs-CZ" sz="2400" b="1" dirty="0">
                <a:solidFill>
                  <a:schemeClr val="tx1"/>
                </a:solidFill>
                <a:latin typeface="+mn-lt"/>
              </a:rPr>
              <a:t> států EU versus HDP</a:t>
            </a:r>
            <a:br>
              <a:rPr lang="cs-CZ" sz="2400" b="1" dirty="0">
                <a:solidFill>
                  <a:schemeClr val="tx1"/>
                </a:solidFill>
                <a:latin typeface="+mn-lt"/>
              </a:rPr>
            </a:br>
            <a:endParaRPr lang="cs-CZ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EF-C749-4C41-82BA-6DE25E64303F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488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386" y="1916832"/>
            <a:ext cx="7255227" cy="417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4D75-6948-4F44-9621-D468A9FA0614}" type="slidenum">
              <a:rPr lang="en-GB"/>
              <a:pPr/>
              <a:t>65</a:t>
            </a:fld>
            <a:endParaRPr lang="en-GB"/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Rozpočet EU: příjmy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916113"/>
            <a:ext cx="6913562" cy="411480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tradiční zdroj (11,6 %)</a:t>
            </a:r>
            <a:r>
              <a:rPr lang="cs-CZ" sz="2400" b="0"/>
              <a:t> – cla, zemědělské poplatky</a:t>
            </a:r>
          </a:p>
          <a:p>
            <a:pPr marL="533400" indent="-533400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AutoNum type="arabicPeriod"/>
            </a:pPr>
            <a:endParaRPr lang="cs-CZ" sz="2400" b="0"/>
          </a:p>
          <a:p>
            <a:pPr marL="533400" indent="-533400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vlastní zdroj (11,3 %)</a:t>
            </a:r>
            <a:r>
              <a:rPr lang="cs-CZ" sz="2400" b="0"/>
              <a:t> - podíl na vybrané DPH</a:t>
            </a:r>
          </a:p>
          <a:p>
            <a:pPr marL="914400" lvl="1" indent="-457200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Tx/>
              <a:buAutoNum type="arabicPeriod"/>
            </a:pPr>
            <a:endParaRPr lang="cs-CZ" sz="2400" b="0"/>
          </a:p>
          <a:p>
            <a:pPr marL="533400" indent="-533400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„čtvrtý“ vlastní zdroj</a:t>
            </a:r>
            <a:r>
              <a:rPr lang="cs-CZ" sz="2400" b="0"/>
              <a:t> </a:t>
            </a: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(75,9 %)</a:t>
            </a:r>
            <a:r>
              <a:rPr lang="cs-CZ" sz="2400" b="0"/>
              <a:t> - příspěvek států dle HND</a:t>
            </a:r>
            <a:endParaRPr lang="cs-CZ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14400" lvl="1" indent="-457200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Tx/>
              <a:buAutoNum type="arabicPeriod"/>
            </a:pPr>
            <a:endParaRPr lang="cs-CZ" sz="2400" b="0"/>
          </a:p>
          <a:p>
            <a:pPr marL="533400" indent="-533400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AutoNum type="arabicPeriod"/>
            </a:pPr>
            <a:r>
              <a:rPr 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ostatní (1,2 %)</a:t>
            </a:r>
            <a:r>
              <a:rPr lang="cs-CZ" sz="2400" b="0"/>
              <a:t> – daně zaměstnanců EU…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1103-56E5-44F8-A812-78232E7C8E04}" type="slidenum">
              <a:rPr lang="en-GB"/>
              <a:pPr/>
              <a:t>66</a:t>
            </a:fld>
            <a:endParaRPr lang="en-GB"/>
          </a:p>
        </p:txBody>
      </p:sp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+mn-lt"/>
              </a:rPr>
              <a:t>Rozpočet</a:t>
            </a:r>
            <a:r>
              <a:rPr lang="cs-CZ" sz="2400" b="1" dirty="0">
                <a:solidFill>
                  <a:schemeClr val="tx1"/>
                </a:solidFill>
                <a:latin typeface="+mn-lt"/>
              </a:rPr>
              <a:t> EU: příjmy</a:t>
            </a:r>
            <a:endParaRPr lang="cs-CZ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" y="1412776"/>
            <a:ext cx="8058150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6242-A8BE-4F33-B273-452ACD429590}" type="slidenum">
              <a:rPr lang="en-GB"/>
              <a:pPr/>
              <a:t>67</a:t>
            </a:fld>
            <a:endParaRPr lang="en-GB"/>
          </a:p>
        </p:txBody>
      </p:sp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+mn-lt"/>
              </a:rPr>
              <a:t>Rozpočet EU: příjmy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endParaRPr lang="cs-CZ" sz="1000" i="1"/>
          </a:p>
          <a:p>
            <a:pPr>
              <a:buFont typeface="Wingdings" pitchFamily="2" charset="2"/>
              <a:buNone/>
            </a:pPr>
            <a:r>
              <a:rPr lang="cs-CZ" sz="1200" i="1"/>
              <a:t>Zdroj:http://ec.europa.eu/budget/explained/budg_system/financing/fin_en.cfm#own_res</a:t>
            </a:r>
          </a:p>
        </p:txBody>
      </p:sp>
      <p:pic>
        <p:nvPicPr>
          <p:cNvPr id="489477" name="Picture 5" descr="where_from_chart_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557338"/>
            <a:ext cx="5975350" cy="41767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4704A-11D5-485F-8850-D62D23E81727}" type="slidenum">
              <a:rPr lang="en-GB"/>
              <a:pPr/>
              <a:t>68</a:t>
            </a:fld>
            <a:endParaRPr lang="en-GB"/>
          </a:p>
        </p:txBody>
      </p:sp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Rabat UK – „mechanismus Fontainebleau“ 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malý podíl zemědělství v UK</a:t>
            </a:r>
          </a:p>
          <a:p>
            <a:pPr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velký obchod s ne-členskými zeměmi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150000"/>
              <a:buFont typeface="Symbol" pitchFamily="18" charset="2"/>
              <a:buChar char="Þ"/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malý příjem z EU, velká platba do EU</a:t>
            </a:r>
          </a:p>
          <a:p>
            <a:pPr>
              <a:buClr>
                <a:schemeClr val="tx2"/>
              </a:buClr>
              <a:buFont typeface="Symbol" pitchFamily="18" charset="2"/>
              <a:buNone/>
            </a:pP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kompromis z Fontainebleau –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UK je každoročně navráceno 2/3 z britské čisté pozice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98D4-D5D9-4589-B30B-2F940E3C0ABA}" type="slidenum">
              <a:rPr lang="en-GB"/>
              <a:pPr/>
              <a:t>69</a:t>
            </a:fld>
            <a:endParaRPr lang="en-GB"/>
          </a:p>
        </p:txBody>
      </p:sp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000" b="1" dirty="0">
                <a:solidFill>
                  <a:schemeClr val="tx1"/>
                </a:solidFill>
                <a:latin typeface="+mn-lt"/>
              </a:rPr>
              <a:t>Rabat UK – příspěvky </a:t>
            </a:r>
            <a:r>
              <a:rPr lang="cs-CZ" sz="2000" b="1" dirty="0">
                <a:solidFill>
                  <a:schemeClr val="tx1"/>
                </a:solidFill>
                <a:latin typeface="+mn-lt"/>
              </a:rPr>
              <a:t>jednotlivých</a:t>
            </a:r>
            <a:r>
              <a:rPr lang="cs-CZ" sz="2000" b="1" dirty="0">
                <a:solidFill>
                  <a:schemeClr val="tx1"/>
                </a:solidFill>
                <a:latin typeface="+mn-lt"/>
              </a:rPr>
              <a:t> států EU 2003</a:t>
            </a:r>
            <a:endParaRPr lang="cs-CZ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91524" name="Picture 4" descr="4114433_contribu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1556792"/>
            <a:ext cx="6840760" cy="48965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E1CD-6057-4588-9503-D63A450A16CB}" type="slidenum">
              <a:rPr lang="en-GB"/>
              <a:pPr/>
              <a:t>7</a:t>
            </a:fld>
            <a:endParaRPr lang="en-GB"/>
          </a:p>
        </p:txBody>
      </p:sp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>
                <a:latin typeface="Arial Unicode MS"/>
              </a:rPr>
              <a:t>Hodnocení a ukončení</a:t>
            </a: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484313"/>
            <a:ext cx="8207375" cy="1160462"/>
          </a:xfrm>
        </p:spPr>
        <p:txBody>
          <a:bodyPr/>
          <a:lstStyle/>
          <a:p>
            <a:r>
              <a:rPr lang="cs-CZ" sz="1800"/>
              <a:t>bodované seminární práce,</a:t>
            </a:r>
          </a:p>
          <a:p>
            <a:r>
              <a:rPr lang="cs-CZ" sz="1800"/>
              <a:t>bodovaný průběžný test v 7. a 13. týdnu výuky,</a:t>
            </a:r>
          </a:p>
          <a:p>
            <a:r>
              <a:rPr lang="cs-CZ" sz="1800"/>
              <a:t>bodovaná diskuse na semináři,</a:t>
            </a:r>
          </a:p>
          <a:p>
            <a:r>
              <a:rPr lang="cs-CZ" sz="1800"/>
              <a:t>závěrečná ústní zkouška. </a:t>
            </a:r>
          </a:p>
          <a:p>
            <a:endParaRPr lang="cs-CZ" sz="1800"/>
          </a:p>
        </p:txBody>
      </p:sp>
      <p:graphicFrame>
        <p:nvGraphicFramePr>
          <p:cNvPr id="469057" name="Group 65"/>
          <p:cNvGraphicFramePr>
            <a:graphicFrameLocks noGrp="1"/>
          </p:cNvGraphicFramePr>
          <p:nvPr>
            <p:ph sz="quarter" idx="2"/>
          </p:nvPr>
        </p:nvGraphicFramePr>
        <p:xfrm>
          <a:off x="539750" y="2997200"/>
          <a:ext cx="7989888" cy="2385060"/>
        </p:xfrm>
        <a:graphic>
          <a:graphicData uri="http://schemas.openxmlformats.org/drawingml/2006/table">
            <a:tbl>
              <a:tblPr/>
              <a:tblGrid>
                <a:gridCol w="4127500"/>
                <a:gridCol w="1962150"/>
                <a:gridCol w="954088"/>
                <a:gridCol w="946150"/>
              </a:tblGrid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forma kontroly</a:t>
                      </a:r>
                      <a:endParaRPr kumimoji="1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možné hodnocení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Min.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Úspěšné absolvování 1. průběžného testu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až 100 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Úspěšné absolvování 2. průběžného testu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až 100 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Obhajoba seminární práce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až 200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Diskuse na seminářích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až 10 za seminář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Celkem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520</a:t>
                      </a:r>
                      <a:endParaRPr kumimoji="1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69046" name="Group 54"/>
          <p:cNvGraphicFramePr>
            <a:graphicFrameLocks noGrp="1"/>
          </p:cNvGraphicFramePr>
          <p:nvPr>
            <p:ph sz="quarter" idx="3"/>
          </p:nvPr>
        </p:nvGraphicFramePr>
        <p:xfrm>
          <a:off x="539750" y="5589588"/>
          <a:ext cx="7993063" cy="1005840"/>
        </p:xfrm>
        <a:graphic>
          <a:graphicData uri="http://schemas.openxmlformats.org/drawingml/2006/table">
            <a:tbl>
              <a:tblPr/>
              <a:tblGrid>
                <a:gridCol w="1793875"/>
                <a:gridCol w="6199188"/>
              </a:tblGrid>
              <a:tr h="2889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Hodnocení</a:t>
                      </a:r>
                      <a:endParaRPr kumimoji="1" lang="cs-CZ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Mezní výsledky hodnocení předmětu</a:t>
                      </a:r>
                      <a:endParaRPr kumimoji="1" lang="cs-CZ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1" lang="cs-CZ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max. 1 040 bodů (520 testy + semináře, 520 ústní zkouška)</a:t>
                      </a:r>
                      <a:endParaRPr kumimoji="1" lang="cs-CZ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kumimoji="1" lang="cs-CZ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méně než 500 bodů celkem, nebo 300 za testy + semináře</a:t>
                      </a:r>
                      <a:endParaRPr kumimoji="1" lang="cs-CZ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55DBE-4921-4775-94EB-03515DB94DB5}" type="slidenum">
              <a:rPr lang="en-GB"/>
              <a:pPr/>
              <a:t>70</a:t>
            </a:fld>
            <a:endParaRPr lang="en-GB"/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Rozpočtový proces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2349500"/>
            <a:ext cx="7019925" cy="208756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roční rozpočet je podřízen šestileté finanční perspektivě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roční rozpočet musí být schválen jako vyrovnaný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rozpočet připravuje Komise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rozpočet musí schválit Rada a EP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133600"/>
            <a:ext cx="7772400" cy="1287463"/>
          </a:xfrm>
        </p:spPr>
        <p:txBody>
          <a:bodyPr/>
          <a:lstStyle/>
          <a:p>
            <a:r>
              <a:rPr lang="cs-CZ" sz="4000" b="1">
                <a:latin typeface="Arial Unicode MS"/>
              </a:rPr>
              <a:t>C. Rozhodování v EU</a:t>
            </a:r>
            <a:endParaRPr lang="en-GB" sz="4000" b="1">
              <a:latin typeface="Arial Unicode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8901-7EFE-453D-988B-0010D96ADDE0}" type="slidenum">
              <a:rPr lang="en-GB"/>
              <a:pPr/>
              <a:t>72</a:t>
            </a:fld>
            <a:endParaRPr lang="en-GB"/>
          </a:p>
        </p:txBody>
      </p:sp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Alokace úkolů: kompetence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16113"/>
            <a:ext cx="7772400" cy="39624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národní kompetence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státy rozhodují nezávisle na EU</a:t>
            </a: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sdílené kompetence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EU rozhoduje v součinnosti se státy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II. a III. pilíř EU</a:t>
            </a: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výhradní kompetence Společenství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EU rozhoduje nezávisle na státech 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I. pilíř EU</a:t>
            </a:r>
          </a:p>
          <a:p>
            <a:pPr>
              <a:buFont typeface="Wingdings" pitchFamily="2" charset="2"/>
              <a:buNone/>
            </a:pPr>
            <a:endParaRPr 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F1A5-23B7-41A9-9AA9-005CFB914983}" type="slidenum">
              <a:rPr lang="en-GB"/>
              <a:pPr/>
              <a:t>73</a:t>
            </a:fld>
            <a:endParaRPr lang="en-GB"/>
          </a:p>
        </p:txBody>
      </p:sp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36838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Fiskální federalismus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500438"/>
            <a:ext cx="8893175" cy="3103562"/>
          </a:xfrm>
        </p:spPr>
        <p:txBody>
          <a:bodyPr/>
          <a:lstStyle/>
          <a:p>
            <a:pPr>
              <a:buClr>
                <a:schemeClr val="tx2"/>
              </a:buClr>
              <a:buSzTx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jak nejlépe alokovat kompetence mezi jednotlivé úrovně veřejné správy</a:t>
            </a:r>
          </a:p>
          <a:p>
            <a:pPr>
              <a:buClr>
                <a:schemeClr val="tx2"/>
              </a:buClr>
              <a:buSzTx/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Tx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 a proti rozhodování na centrální úrovni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diverzifikace a lokální informační výhody (proti)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úspory z rozsahu (pro)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spillover efekt (pro)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demokratický volební proces (proti)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jurisdikční konkurence (proti)</a:t>
            </a:r>
          </a:p>
        </p:txBody>
      </p:sp>
      <p:sp>
        <p:nvSpPr>
          <p:cNvPr id="427012" name="Rectangle 4"/>
          <p:cNvSpPr>
            <a:spLocks noChangeArrowheads="1"/>
          </p:cNvSpPr>
          <p:nvPr/>
        </p:nvSpPr>
        <p:spPr bwMode="auto">
          <a:xfrm>
            <a:off x="611188" y="1484313"/>
            <a:ext cx="7772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rozhodnutí co nejblíže lidem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EU má rozhodovat pouze o věcech, kde nelze učinit efektivně rozhodnutí na nižším stupni veřejné správy</a:t>
            </a:r>
          </a:p>
        </p:txBody>
      </p:sp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684213" y="3333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Subsidiarita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47FF-5CF9-49E7-9D7D-A3D1BA7BF092}" type="slidenum">
              <a:rPr lang="en-GB"/>
              <a:pPr/>
              <a:t>74</a:t>
            </a:fld>
            <a:endParaRPr lang="en-GB"/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Diverzifikace a lokální info výhody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420938"/>
            <a:ext cx="8134350" cy="2887662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lidé různých národů mají různé preference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centrální rozhodování neodráží preference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centrální rozhodování znamená kompromis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buClr>
                <a:schemeClr val="tx2"/>
              </a:buClr>
              <a:buSzPct val="150000"/>
              <a:buFont typeface="Symbol" pitchFamily="18" charset="2"/>
              <a:buChar char="Þ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upřednostnění decentralizovaného rozhodování</a:t>
            </a: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32AD-A40D-4508-AED4-8402A6B4200B}" type="slidenum">
              <a:rPr lang="en-GB"/>
              <a:pPr/>
              <a:t>75</a:t>
            </a:fld>
            <a:endParaRPr lang="en-GB"/>
          </a:p>
        </p:txBody>
      </p:sp>
      <p:sp>
        <p:nvSpPr>
          <p:cNvPr id="429058" name="Line 2"/>
          <p:cNvSpPr>
            <a:spLocks noChangeShapeType="1"/>
          </p:cNvSpPr>
          <p:nvPr/>
        </p:nvSpPr>
        <p:spPr bwMode="auto">
          <a:xfrm>
            <a:off x="611188" y="2852738"/>
            <a:ext cx="0" cy="288131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59" name="Line 3"/>
          <p:cNvSpPr>
            <a:spLocks noChangeShapeType="1"/>
          </p:cNvSpPr>
          <p:nvPr/>
        </p:nvSpPr>
        <p:spPr bwMode="auto">
          <a:xfrm>
            <a:off x="611188" y="5734050"/>
            <a:ext cx="2160587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60" name="Line 4"/>
          <p:cNvSpPr>
            <a:spLocks noChangeShapeType="1"/>
          </p:cNvSpPr>
          <p:nvPr/>
        </p:nvSpPr>
        <p:spPr bwMode="auto">
          <a:xfrm>
            <a:off x="611188" y="3068638"/>
            <a:ext cx="1368425" cy="2520950"/>
          </a:xfrm>
          <a:prstGeom prst="line">
            <a:avLst/>
          </a:prstGeom>
          <a:noFill/>
          <a:ln w="25400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61" name="Line 5"/>
          <p:cNvSpPr>
            <a:spLocks noChangeShapeType="1"/>
          </p:cNvSpPr>
          <p:nvPr/>
        </p:nvSpPr>
        <p:spPr bwMode="auto">
          <a:xfrm>
            <a:off x="611188" y="4292600"/>
            <a:ext cx="2592387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62" name="Line 6"/>
          <p:cNvSpPr>
            <a:spLocks noChangeShapeType="1"/>
          </p:cNvSpPr>
          <p:nvPr/>
        </p:nvSpPr>
        <p:spPr bwMode="auto">
          <a:xfrm>
            <a:off x="611188" y="3068638"/>
            <a:ext cx="2592387" cy="1655762"/>
          </a:xfrm>
          <a:prstGeom prst="line">
            <a:avLst/>
          </a:prstGeom>
          <a:noFill/>
          <a:ln w="25400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63" name="Line 7"/>
          <p:cNvSpPr>
            <a:spLocks noChangeShapeType="1"/>
          </p:cNvSpPr>
          <p:nvPr/>
        </p:nvSpPr>
        <p:spPr bwMode="auto">
          <a:xfrm>
            <a:off x="611188" y="3068638"/>
            <a:ext cx="2160587" cy="2232025"/>
          </a:xfrm>
          <a:prstGeom prst="line">
            <a:avLst/>
          </a:prstGeom>
          <a:noFill/>
          <a:ln w="25400">
            <a:solidFill>
              <a:schemeClr val="hlink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64" name="Line 8"/>
          <p:cNvSpPr>
            <a:spLocks noChangeShapeType="1"/>
          </p:cNvSpPr>
          <p:nvPr/>
        </p:nvSpPr>
        <p:spPr bwMode="auto">
          <a:xfrm>
            <a:off x="1763713" y="3789363"/>
            <a:ext cx="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65" name="Line 9"/>
          <p:cNvSpPr>
            <a:spLocks noChangeShapeType="1"/>
          </p:cNvSpPr>
          <p:nvPr/>
        </p:nvSpPr>
        <p:spPr bwMode="auto">
          <a:xfrm>
            <a:off x="611188" y="5157788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66" name="Text Box 10"/>
          <p:cNvSpPr txBox="1">
            <a:spLocks noChangeArrowheads="1"/>
          </p:cNvSpPr>
          <p:nvPr/>
        </p:nvSpPr>
        <p:spPr bwMode="auto">
          <a:xfrm>
            <a:off x="1763713" y="5229225"/>
            <a:ext cx="576262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rgbClr val="66FFFF"/>
                </a:solidFill>
              </a:rPr>
              <a:t>D</a:t>
            </a:r>
            <a:r>
              <a:rPr lang="cs-CZ" sz="2000" baseline="-25000">
                <a:solidFill>
                  <a:srgbClr val="66FFFF"/>
                </a:solidFill>
              </a:rPr>
              <a:t>1</a:t>
            </a:r>
          </a:p>
        </p:txBody>
      </p:sp>
      <p:sp>
        <p:nvSpPr>
          <p:cNvPr id="429067" name="Text Box 11"/>
          <p:cNvSpPr txBox="1">
            <a:spLocks noChangeArrowheads="1"/>
          </p:cNvSpPr>
          <p:nvPr/>
        </p:nvSpPr>
        <p:spPr bwMode="auto">
          <a:xfrm>
            <a:off x="2916238" y="4292600"/>
            <a:ext cx="503237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rgbClr val="66FFFF"/>
                </a:solidFill>
              </a:rPr>
              <a:t>D</a:t>
            </a:r>
            <a:r>
              <a:rPr lang="cs-CZ" sz="2000" baseline="-25000">
                <a:solidFill>
                  <a:srgbClr val="66FFFF"/>
                </a:solidFill>
              </a:rPr>
              <a:t>2</a:t>
            </a:r>
          </a:p>
        </p:txBody>
      </p:sp>
      <p:sp>
        <p:nvSpPr>
          <p:cNvPr id="429068" name="Text Box 12"/>
          <p:cNvSpPr txBox="1">
            <a:spLocks noChangeArrowheads="1"/>
          </p:cNvSpPr>
          <p:nvPr/>
        </p:nvSpPr>
        <p:spPr bwMode="auto">
          <a:xfrm>
            <a:off x="2555875" y="4868863"/>
            <a:ext cx="647700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chemeClr val="hlink"/>
                </a:solidFill>
              </a:rPr>
              <a:t>D</a:t>
            </a:r>
            <a:r>
              <a:rPr lang="cs-CZ" sz="2000" baseline="-25000">
                <a:solidFill>
                  <a:schemeClr val="hlink"/>
                </a:solidFill>
              </a:rPr>
              <a:t>avg</a:t>
            </a:r>
          </a:p>
        </p:txBody>
      </p:sp>
      <p:sp>
        <p:nvSpPr>
          <p:cNvPr id="429069" name="Line 13"/>
          <p:cNvSpPr>
            <a:spLocks noChangeShapeType="1"/>
          </p:cNvSpPr>
          <p:nvPr/>
        </p:nvSpPr>
        <p:spPr bwMode="auto">
          <a:xfrm>
            <a:off x="611188" y="3789363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70" name="Line 14"/>
          <p:cNvSpPr>
            <a:spLocks noChangeShapeType="1"/>
          </p:cNvSpPr>
          <p:nvPr/>
        </p:nvSpPr>
        <p:spPr bwMode="auto">
          <a:xfrm>
            <a:off x="1258888" y="4292600"/>
            <a:ext cx="0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71" name="Line 15"/>
          <p:cNvSpPr>
            <a:spLocks noChangeShapeType="1"/>
          </p:cNvSpPr>
          <p:nvPr/>
        </p:nvSpPr>
        <p:spPr bwMode="auto">
          <a:xfrm>
            <a:off x="2555875" y="4292600"/>
            <a:ext cx="0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72" name="Line 16"/>
          <p:cNvSpPr>
            <a:spLocks noChangeShapeType="1"/>
          </p:cNvSpPr>
          <p:nvPr/>
        </p:nvSpPr>
        <p:spPr bwMode="auto">
          <a:xfrm>
            <a:off x="1403350" y="4365625"/>
            <a:ext cx="28892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73" name="Line 17"/>
          <p:cNvSpPr>
            <a:spLocks noChangeShapeType="1"/>
          </p:cNvSpPr>
          <p:nvPr/>
        </p:nvSpPr>
        <p:spPr bwMode="auto">
          <a:xfrm>
            <a:off x="1692275" y="4365625"/>
            <a:ext cx="0" cy="5762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74" name="Line 18"/>
          <p:cNvSpPr>
            <a:spLocks noChangeShapeType="1"/>
          </p:cNvSpPr>
          <p:nvPr/>
        </p:nvSpPr>
        <p:spPr bwMode="auto">
          <a:xfrm>
            <a:off x="1403350" y="4365625"/>
            <a:ext cx="288925" cy="5762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75" name="Text Box 19"/>
          <p:cNvSpPr txBox="1">
            <a:spLocks noChangeArrowheads="1"/>
          </p:cNvSpPr>
          <p:nvPr/>
        </p:nvSpPr>
        <p:spPr bwMode="auto">
          <a:xfrm>
            <a:off x="1331913" y="4292600"/>
            <a:ext cx="503237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chemeClr val="hlink"/>
                </a:solidFill>
              </a:rPr>
              <a:t>A</a:t>
            </a:r>
          </a:p>
        </p:txBody>
      </p:sp>
      <p:sp>
        <p:nvSpPr>
          <p:cNvPr id="429076" name="Line 20"/>
          <p:cNvSpPr>
            <a:spLocks noChangeShapeType="1"/>
          </p:cNvSpPr>
          <p:nvPr/>
        </p:nvSpPr>
        <p:spPr bwMode="auto">
          <a:xfrm>
            <a:off x="1835150" y="3933825"/>
            <a:ext cx="0" cy="2873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77" name="Line 21"/>
          <p:cNvSpPr>
            <a:spLocks noChangeShapeType="1"/>
          </p:cNvSpPr>
          <p:nvPr/>
        </p:nvSpPr>
        <p:spPr bwMode="auto">
          <a:xfrm>
            <a:off x="1835150" y="3933825"/>
            <a:ext cx="504825" cy="2873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78" name="Line 22"/>
          <p:cNvSpPr>
            <a:spLocks noChangeShapeType="1"/>
          </p:cNvSpPr>
          <p:nvPr/>
        </p:nvSpPr>
        <p:spPr bwMode="auto">
          <a:xfrm>
            <a:off x="1835150" y="4221163"/>
            <a:ext cx="50482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29079" name="Text Box 23"/>
          <p:cNvSpPr txBox="1">
            <a:spLocks noChangeArrowheads="1"/>
          </p:cNvSpPr>
          <p:nvPr/>
        </p:nvSpPr>
        <p:spPr bwMode="auto">
          <a:xfrm>
            <a:off x="1835150" y="3933825"/>
            <a:ext cx="288925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chemeClr val="hlink"/>
                </a:solidFill>
              </a:rPr>
              <a:t>B</a:t>
            </a:r>
          </a:p>
        </p:txBody>
      </p:sp>
      <p:sp>
        <p:nvSpPr>
          <p:cNvPr id="429080" name="Text Box 24"/>
          <p:cNvSpPr txBox="1">
            <a:spLocks noChangeArrowheads="1"/>
          </p:cNvSpPr>
          <p:nvPr/>
        </p:nvSpPr>
        <p:spPr bwMode="auto">
          <a:xfrm>
            <a:off x="1331913" y="5661025"/>
            <a:ext cx="1223962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/>
              <a:t>Q</a:t>
            </a:r>
            <a:r>
              <a:rPr lang="cs-CZ" sz="2000" baseline="-25000"/>
              <a:t>c,1</a:t>
            </a:r>
            <a:r>
              <a:rPr lang="en-US" sz="2000" baseline="-25000"/>
              <a:t>&amp;2</a:t>
            </a:r>
            <a:endParaRPr lang="cs-CZ" sz="2000" baseline="-25000"/>
          </a:p>
        </p:txBody>
      </p:sp>
      <p:sp>
        <p:nvSpPr>
          <p:cNvPr id="429081" name="Text Box 25"/>
          <p:cNvSpPr txBox="1">
            <a:spLocks noChangeArrowheads="1"/>
          </p:cNvSpPr>
          <p:nvPr/>
        </p:nvSpPr>
        <p:spPr bwMode="auto">
          <a:xfrm>
            <a:off x="2195513" y="5661025"/>
            <a:ext cx="863600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/>
              <a:t>Q</a:t>
            </a:r>
            <a:r>
              <a:rPr lang="en-US" sz="2000" baseline="-25000"/>
              <a:t>d2</a:t>
            </a:r>
            <a:endParaRPr lang="cs-CZ" sz="2000" baseline="-25000"/>
          </a:p>
        </p:txBody>
      </p:sp>
      <p:sp>
        <p:nvSpPr>
          <p:cNvPr id="429082" name="Text Box 26"/>
          <p:cNvSpPr txBox="1">
            <a:spLocks noChangeArrowheads="1"/>
          </p:cNvSpPr>
          <p:nvPr/>
        </p:nvSpPr>
        <p:spPr bwMode="auto">
          <a:xfrm>
            <a:off x="827088" y="5661025"/>
            <a:ext cx="863600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/>
              <a:t>Q</a:t>
            </a:r>
            <a:r>
              <a:rPr lang="en-US" sz="2000" baseline="-25000"/>
              <a:t>d1</a:t>
            </a:r>
            <a:endParaRPr lang="cs-CZ" sz="2000" baseline="-25000"/>
          </a:p>
        </p:txBody>
      </p:sp>
      <p:sp>
        <p:nvSpPr>
          <p:cNvPr id="429083" name="Text Box 27"/>
          <p:cNvSpPr txBox="1">
            <a:spLocks noChangeArrowheads="1"/>
          </p:cNvSpPr>
          <p:nvPr/>
        </p:nvSpPr>
        <p:spPr bwMode="auto">
          <a:xfrm>
            <a:off x="2484438" y="3860800"/>
            <a:ext cx="865187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</a:rPr>
              <a:t>MC</a:t>
            </a:r>
            <a:r>
              <a:rPr lang="en-US" sz="2000" baseline="-25000">
                <a:solidFill>
                  <a:schemeClr val="tx2"/>
                </a:solidFill>
              </a:rPr>
              <a:t>pp</a:t>
            </a:r>
            <a:endParaRPr lang="cs-CZ" sz="2000" baseline="-25000">
              <a:solidFill>
                <a:schemeClr val="tx2"/>
              </a:solidFill>
            </a:endParaRPr>
          </a:p>
        </p:txBody>
      </p:sp>
      <p:sp>
        <p:nvSpPr>
          <p:cNvPr id="429084" name="Text Box 28"/>
          <p:cNvSpPr txBox="1">
            <a:spLocks noChangeArrowheads="1"/>
          </p:cNvSpPr>
          <p:nvPr/>
        </p:nvSpPr>
        <p:spPr bwMode="auto">
          <a:xfrm>
            <a:off x="1763713" y="1916113"/>
            <a:ext cx="6840537" cy="13112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cs-CZ" sz="2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sz="2000" baseline="-25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D v regionu s dostatečnou kapacitou veřejné dopravy</a:t>
            </a:r>
          </a:p>
          <a:p>
            <a:pPr algn="l"/>
            <a:r>
              <a:rPr lang="cs-CZ" sz="2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sz="2000" baseline="-25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D v regionu s nedostatečnou kapacitou veřejné dopravy</a:t>
            </a:r>
          </a:p>
          <a:p>
            <a:pPr algn="l"/>
            <a:r>
              <a:rPr lang="cs-CZ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sz="2000" baseline="-25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avg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průměrná D centralizované oblasti</a:t>
            </a:r>
          </a:p>
          <a:p>
            <a:pPr algn="l"/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</a:t>
            </a:r>
            <a:r>
              <a:rPr lang="cs-CZ" sz="2000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pp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náklady veřejné dopravy na osobu (daně)</a:t>
            </a:r>
          </a:p>
        </p:txBody>
      </p:sp>
      <p:sp>
        <p:nvSpPr>
          <p:cNvPr id="429085" name="Text Box 29"/>
          <p:cNvSpPr txBox="1">
            <a:spLocks noChangeArrowheads="1"/>
          </p:cNvSpPr>
          <p:nvPr/>
        </p:nvSpPr>
        <p:spPr bwMode="auto">
          <a:xfrm>
            <a:off x="3779838" y="3933825"/>
            <a:ext cx="5724525" cy="16160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cs-CZ" sz="20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Decentr.: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Q</a:t>
            </a:r>
            <a:r>
              <a:rPr lang="cs-CZ" sz="20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d1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cs-CZ" sz="2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sz="2000" baseline="-25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), Q</a:t>
            </a:r>
            <a:r>
              <a:rPr lang="cs-CZ" sz="20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d2 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cs-CZ" sz="2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sz="2000" baseline="-25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l"/>
            <a:r>
              <a:rPr lang="cs-CZ" sz="20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Centr.: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	Q </a:t>
            </a:r>
            <a:r>
              <a:rPr lang="cs-CZ" sz="20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c,1</a:t>
            </a:r>
            <a:r>
              <a:rPr lang="en-US" sz="20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&amp;2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= </a:t>
            </a:r>
            <a:r>
              <a:rPr lang="cs-CZ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sz="2000" baseline="-25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avg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l"/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</a:t>
            </a:r>
            <a:r>
              <a:rPr lang="cs-CZ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ztráta A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(</a:t>
            </a:r>
            <a:r>
              <a:rPr lang="cs-CZ" sz="2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D</a:t>
            </a:r>
            <a:r>
              <a:rPr lang="cs-CZ" sz="2000" baseline="-25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1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  <a:sym typeface="Symbol" pitchFamily="18" charset="2"/>
              </a:rPr>
              <a:t>&lt;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  <a:sym typeface="Symbol" pitchFamily="18" charset="2"/>
              </a:rPr>
              <a:t>MC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  <a:sym typeface="Symbol" pitchFamily="18" charset="2"/>
              </a:rPr>
              <a:t>) pro region 1</a:t>
            </a:r>
          </a:p>
          <a:p>
            <a:pPr algn="l"/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  <a:sym typeface="Symbol" pitchFamily="18" charset="2"/>
              </a:rPr>
              <a:t>	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</a:t>
            </a:r>
            <a:r>
              <a:rPr lang="cs-CZ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ztráta B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(</a:t>
            </a:r>
            <a:r>
              <a:rPr lang="cs-CZ" sz="2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D</a:t>
            </a:r>
            <a:r>
              <a:rPr lang="cs-CZ" sz="2000" baseline="-25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2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  <a:sym typeface="Symbol" pitchFamily="18" charset="2"/>
              </a:rPr>
              <a:t>&gt;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MC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) pro region 2</a:t>
            </a:r>
            <a:endParaRPr 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  <a:sym typeface="Symbol" pitchFamily="18" charset="2"/>
            </a:endParaRPr>
          </a:p>
          <a:p>
            <a:pPr algn="l"/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9086" name="Rectangle 30"/>
          <p:cNvSpPr>
            <a:spLocks noChangeArrowheads="1"/>
          </p:cNvSpPr>
          <p:nvPr/>
        </p:nvSpPr>
        <p:spPr bwMode="auto">
          <a:xfrm>
            <a:off x="1987550" y="968375"/>
            <a:ext cx="5143500" cy="457200"/>
          </a:xfrm>
          <a:prstGeom prst="rect">
            <a:avLst/>
          </a:prstGeom>
          <a:noFill/>
          <a:ln w="381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Diverzifikace a lokální info výhody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E5F9-7915-4BD8-B761-431D09F05B6D}" type="slidenum">
              <a:rPr lang="en-GB"/>
              <a:pPr/>
              <a:t>76</a:t>
            </a:fld>
            <a:endParaRPr lang="en-GB"/>
          </a:p>
        </p:txBody>
      </p:sp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Úspory z rozsahu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420938"/>
            <a:ext cx="7772400" cy="1376362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při poskytování služby ve větším měřítku, dochází k poklesu nákladů na jednotku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150000"/>
              <a:buFont typeface="Symbol" pitchFamily="18" charset="2"/>
              <a:buChar char="Þ"/>
            </a:pP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upřednostnění centralizovaného rozhodování</a:t>
            </a:r>
          </a:p>
          <a:p>
            <a:pPr>
              <a:buClr>
                <a:schemeClr val="tx2"/>
              </a:buClr>
            </a:pP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F046-424A-411E-856F-4B28DBBF16A2}" type="slidenum">
              <a:rPr lang="en-GB"/>
              <a:pPr/>
              <a:t>77</a:t>
            </a:fld>
            <a:endParaRPr lang="en-GB"/>
          </a:p>
        </p:txBody>
      </p:sp>
      <p:sp>
        <p:nvSpPr>
          <p:cNvPr id="431106" name="Line 2"/>
          <p:cNvSpPr>
            <a:spLocks noChangeShapeType="1"/>
          </p:cNvSpPr>
          <p:nvPr/>
        </p:nvSpPr>
        <p:spPr bwMode="auto">
          <a:xfrm>
            <a:off x="539750" y="2997200"/>
            <a:ext cx="0" cy="28797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07" name="Line 3"/>
          <p:cNvSpPr>
            <a:spLocks noChangeShapeType="1"/>
          </p:cNvSpPr>
          <p:nvPr/>
        </p:nvSpPr>
        <p:spPr bwMode="auto">
          <a:xfrm>
            <a:off x="539750" y="5876925"/>
            <a:ext cx="2160588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08" name="Line 4"/>
          <p:cNvSpPr>
            <a:spLocks noChangeShapeType="1"/>
          </p:cNvSpPr>
          <p:nvPr/>
        </p:nvSpPr>
        <p:spPr bwMode="auto">
          <a:xfrm>
            <a:off x="539750" y="4868863"/>
            <a:ext cx="208915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09" name="Line 5"/>
          <p:cNvSpPr>
            <a:spLocks noChangeShapeType="1"/>
          </p:cNvSpPr>
          <p:nvPr/>
        </p:nvSpPr>
        <p:spPr bwMode="auto">
          <a:xfrm>
            <a:off x="539750" y="4437063"/>
            <a:ext cx="208915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10" name="Line 6"/>
          <p:cNvSpPr>
            <a:spLocks noChangeShapeType="1"/>
          </p:cNvSpPr>
          <p:nvPr/>
        </p:nvSpPr>
        <p:spPr bwMode="auto">
          <a:xfrm>
            <a:off x="1908175" y="486886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11" name="Text Box 7"/>
          <p:cNvSpPr txBox="1">
            <a:spLocks noChangeArrowheads="1"/>
          </p:cNvSpPr>
          <p:nvPr/>
        </p:nvSpPr>
        <p:spPr bwMode="auto">
          <a:xfrm>
            <a:off x="1835150" y="5445125"/>
            <a:ext cx="576263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rgbClr val="66FFFF"/>
                </a:solidFill>
              </a:rPr>
              <a:t>D</a:t>
            </a:r>
            <a:r>
              <a:rPr lang="cs-CZ" sz="2000" baseline="-25000">
                <a:solidFill>
                  <a:srgbClr val="66FFFF"/>
                </a:solidFill>
              </a:rPr>
              <a:t>1</a:t>
            </a:r>
          </a:p>
        </p:txBody>
      </p:sp>
      <p:sp>
        <p:nvSpPr>
          <p:cNvPr id="431112" name="Line 8"/>
          <p:cNvSpPr>
            <a:spLocks noChangeShapeType="1"/>
          </p:cNvSpPr>
          <p:nvPr/>
        </p:nvSpPr>
        <p:spPr bwMode="auto">
          <a:xfrm>
            <a:off x="539750" y="3141663"/>
            <a:ext cx="1584325" cy="2016125"/>
          </a:xfrm>
          <a:prstGeom prst="line">
            <a:avLst/>
          </a:prstGeom>
          <a:noFill/>
          <a:ln w="25400">
            <a:solidFill>
              <a:schemeClr val="hlink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13" name="Text Box 9"/>
          <p:cNvSpPr txBox="1">
            <a:spLocks noChangeArrowheads="1"/>
          </p:cNvSpPr>
          <p:nvPr/>
        </p:nvSpPr>
        <p:spPr bwMode="auto">
          <a:xfrm>
            <a:off x="2051050" y="4941888"/>
            <a:ext cx="647700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chemeClr val="hlink"/>
                </a:solidFill>
              </a:rPr>
              <a:t>D</a:t>
            </a:r>
            <a:r>
              <a:rPr lang="cs-CZ" sz="2000" baseline="-25000">
                <a:solidFill>
                  <a:schemeClr val="hlink"/>
                </a:solidFill>
              </a:rPr>
              <a:t>avg</a:t>
            </a:r>
          </a:p>
        </p:txBody>
      </p:sp>
      <p:sp>
        <p:nvSpPr>
          <p:cNvPr id="431114" name="Line 10"/>
          <p:cNvSpPr>
            <a:spLocks noChangeShapeType="1"/>
          </p:cNvSpPr>
          <p:nvPr/>
        </p:nvSpPr>
        <p:spPr bwMode="auto">
          <a:xfrm>
            <a:off x="1258888" y="4437063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15" name="Line 11"/>
          <p:cNvSpPr>
            <a:spLocks noChangeShapeType="1"/>
          </p:cNvSpPr>
          <p:nvPr/>
        </p:nvSpPr>
        <p:spPr bwMode="auto">
          <a:xfrm>
            <a:off x="611188" y="4508500"/>
            <a:ext cx="6477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16" name="Line 12"/>
          <p:cNvSpPr>
            <a:spLocks noChangeShapeType="1"/>
          </p:cNvSpPr>
          <p:nvPr/>
        </p:nvSpPr>
        <p:spPr bwMode="auto">
          <a:xfrm>
            <a:off x="611188" y="4508500"/>
            <a:ext cx="0" cy="2889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17" name="Line 13"/>
          <p:cNvSpPr>
            <a:spLocks noChangeShapeType="1"/>
          </p:cNvSpPr>
          <p:nvPr/>
        </p:nvSpPr>
        <p:spPr bwMode="auto">
          <a:xfrm>
            <a:off x="611188" y="4797425"/>
            <a:ext cx="792162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18" name="Text Box 14"/>
          <p:cNvSpPr txBox="1">
            <a:spLocks noChangeArrowheads="1"/>
          </p:cNvSpPr>
          <p:nvPr/>
        </p:nvSpPr>
        <p:spPr bwMode="auto">
          <a:xfrm>
            <a:off x="684213" y="4437063"/>
            <a:ext cx="431800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chemeClr val="hlink"/>
                </a:solidFill>
              </a:rPr>
              <a:t>C</a:t>
            </a:r>
          </a:p>
        </p:txBody>
      </p:sp>
      <p:sp>
        <p:nvSpPr>
          <p:cNvPr id="431119" name="Line 15"/>
          <p:cNvSpPr>
            <a:spLocks noChangeShapeType="1"/>
          </p:cNvSpPr>
          <p:nvPr/>
        </p:nvSpPr>
        <p:spPr bwMode="auto">
          <a:xfrm>
            <a:off x="1619250" y="4941888"/>
            <a:ext cx="2174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20" name="Line 16"/>
          <p:cNvSpPr>
            <a:spLocks noChangeShapeType="1"/>
          </p:cNvSpPr>
          <p:nvPr/>
        </p:nvSpPr>
        <p:spPr bwMode="auto">
          <a:xfrm>
            <a:off x="1835150" y="4941888"/>
            <a:ext cx="0" cy="3587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21" name="Text Box 17"/>
          <p:cNvSpPr txBox="1">
            <a:spLocks noChangeArrowheads="1"/>
          </p:cNvSpPr>
          <p:nvPr/>
        </p:nvSpPr>
        <p:spPr bwMode="auto">
          <a:xfrm>
            <a:off x="1403350" y="5013325"/>
            <a:ext cx="287338" cy="3968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chemeClr val="hlink"/>
                </a:solidFill>
              </a:rPr>
              <a:t>D</a:t>
            </a:r>
          </a:p>
        </p:txBody>
      </p:sp>
      <p:sp>
        <p:nvSpPr>
          <p:cNvPr id="431122" name="Text Box 18"/>
          <p:cNvSpPr txBox="1">
            <a:spLocks noChangeArrowheads="1"/>
          </p:cNvSpPr>
          <p:nvPr/>
        </p:nvSpPr>
        <p:spPr bwMode="auto">
          <a:xfrm>
            <a:off x="971550" y="5805488"/>
            <a:ext cx="863600" cy="350837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700" b="1"/>
              <a:t>Q</a:t>
            </a:r>
            <a:r>
              <a:rPr lang="en-US" sz="2000" baseline="-25000"/>
              <a:t>d1</a:t>
            </a:r>
            <a:endParaRPr lang="cs-CZ" sz="2000" baseline="-25000"/>
          </a:p>
        </p:txBody>
      </p:sp>
      <p:sp>
        <p:nvSpPr>
          <p:cNvPr id="431123" name="Text Box 19"/>
          <p:cNvSpPr txBox="1">
            <a:spLocks noChangeArrowheads="1"/>
          </p:cNvSpPr>
          <p:nvPr/>
        </p:nvSpPr>
        <p:spPr bwMode="auto">
          <a:xfrm>
            <a:off x="1547813" y="5805488"/>
            <a:ext cx="1223962" cy="350837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700" b="1"/>
              <a:t>Q</a:t>
            </a:r>
            <a:r>
              <a:rPr lang="cs-CZ" sz="2000" baseline="-25000"/>
              <a:t>c,1</a:t>
            </a:r>
            <a:r>
              <a:rPr lang="en-US" sz="2000" baseline="-25000"/>
              <a:t>&amp;2</a:t>
            </a:r>
            <a:endParaRPr lang="cs-CZ" sz="2000" baseline="-25000"/>
          </a:p>
        </p:txBody>
      </p:sp>
      <p:sp>
        <p:nvSpPr>
          <p:cNvPr id="431124" name="Text Box 20"/>
          <p:cNvSpPr txBox="1">
            <a:spLocks noChangeArrowheads="1"/>
          </p:cNvSpPr>
          <p:nvPr/>
        </p:nvSpPr>
        <p:spPr bwMode="auto">
          <a:xfrm>
            <a:off x="1476375" y="4076700"/>
            <a:ext cx="1873250" cy="350838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00" b="1">
                <a:solidFill>
                  <a:schemeClr val="tx2"/>
                </a:solidFill>
              </a:rPr>
              <a:t>MC</a:t>
            </a:r>
            <a:r>
              <a:rPr lang="en-US" sz="1700" b="1" baseline="-25000">
                <a:solidFill>
                  <a:schemeClr val="tx2"/>
                </a:solidFill>
              </a:rPr>
              <a:t>p</a:t>
            </a:r>
            <a:r>
              <a:rPr lang="cs-CZ" sz="1700" b="1" baseline="-25000">
                <a:solidFill>
                  <a:schemeClr val="tx2"/>
                </a:solidFill>
              </a:rPr>
              <a:t>p </a:t>
            </a:r>
            <a:r>
              <a:rPr lang="en-US" sz="1700" b="1">
                <a:solidFill>
                  <a:schemeClr val="tx2"/>
                </a:solidFill>
              </a:rPr>
              <a:t>/</a:t>
            </a:r>
            <a:r>
              <a:rPr lang="cs-CZ" sz="1700" b="1">
                <a:solidFill>
                  <a:schemeClr val="tx2"/>
                </a:solidFill>
              </a:rPr>
              <a:t>decentr.</a:t>
            </a:r>
            <a:endParaRPr lang="cs-CZ" sz="1700" b="1" baseline="-25000">
              <a:solidFill>
                <a:schemeClr val="tx2"/>
              </a:solidFill>
            </a:endParaRPr>
          </a:p>
        </p:txBody>
      </p:sp>
      <p:sp>
        <p:nvSpPr>
          <p:cNvPr id="431125" name="Text Box 21"/>
          <p:cNvSpPr txBox="1">
            <a:spLocks noChangeArrowheads="1"/>
          </p:cNvSpPr>
          <p:nvPr/>
        </p:nvSpPr>
        <p:spPr bwMode="auto">
          <a:xfrm>
            <a:off x="1619250" y="4508500"/>
            <a:ext cx="1727200" cy="350838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00" b="1">
                <a:solidFill>
                  <a:schemeClr val="tx2"/>
                </a:solidFill>
              </a:rPr>
              <a:t>MC</a:t>
            </a:r>
            <a:r>
              <a:rPr lang="en-US" sz="1700" b="1" baseline="-25000">
                <a:solidFill>
                  <a:schemeClr val="tx2"/>
                </a:solidFill>
              </a:rPr>
              <a:t>pp</a:t>
            </a:r>
            <a:r>
              <a:rPr lang="cs-CZ" sz="1700" b="1" baseline="-25000">
                <a:solidFill>
                  <a:schemeClr val="tx2"/>
                </a:solidFill>
              </a:rPr>
              <a:t> </a:t>
            </a:r>
            <a:r>
              <a:rPr lang="en-US" sz="1700" b="1">
                <a:solidFill>
                  <a:schemeClr val="tx2"/>
                </a:solidFill>
              </a:rPr>
              <a:t>/</a:t>
            </a:r>
            <a:r>
              <a:rPr lang="cs-CZ" sz="1700" b="1">
                <a:solidFill>
                  <a:schemeClr val="tx2"/>
                </a:solidFill>
              </a:rPr>
              <a:t>centr.</a:t>
            </a:r>
            <a:endParaRPr lang="cs-CZ" sz="1700" b="1" baseline="-25000">
              <a:solidFill>
                <a:schemeClr val="tx2"/>
              </a:solidFill>
            </a:endParaRPr>
          </a:p>
        </p:txBody>
      </p:sp>
      <p:sp>
        <p:nvSpPr>
          <p:cNvPr id="431126" name="Line 22"/>
          <p:cNvSpPr>
            <a:spLocks noChangeShapeType="1"/>
          </p:cNvSpPr>
          <p:nvPr/>
        </p:nvSpPr>
        <p:spPr bwMode="auto">
          <a:xfrm>
            <a:off x="539750" y="3141663"/>
            <a:ext cx="1511300" cy="2663825"/>
          </a:xfrm>
          <a:prstGeom prst="line">
            <a:avLst/>
          </a:prstGeom>
          <a:noFill/>
          <a:ln w="25400">
            <a:solidFill>
              <a:srgbClr val="66FF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27" name="Line 23"/>
          <p:cNvSpPr>
            <a:spLocks noChangeShapeType="1"/>
          </p:cNvSpPr>
          <p:nvPr/>
        </p:nvSpPr>
        <p:spPr bwMode="auto">
          <a:xfrm>
            <a:off x="1258888" y="4508500"/>
            <a:ext cx="144462" cy="2873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28" name="Line 24"/>
          <p:cNvSpPr>
            <a:spLocks noChangeShapeType="1"/>
          </p:cNvSpPr>
          <p:nvPr/>
        </p:nvSpPr>
        <p:spPr bwMode="auto">
          <a:xfrm>
            <a:off x="1619250" y="4941888"/>
            <a:ext cx="215900" cy="3603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3112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  <a:noFill/>
          <a:ln/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Úspory z rozsahu</a:t>
            </a:r>
          </a:p>
        </p:txBody>
      </p:sp>
      <p:sp>
        <p:nvSpPr>
          <p:cNvPr id="431130" name="Text Box 26"/>
          <p:cNvSpPr txBox="1">
            <a:spLocks noChangeArrowheads="1"/>
          </p:cNvSpPr>
          <p:nvPr/>
        </p:nvSpPr>
        <p:spPr bwMode="auto">
          <a:xfrm>
            <a:off x="1187450" y="1844675"/>
            <a:ext cx="7343775" cy="13112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cs-CZ" sz="2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sz="2000" baseline="-25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lokální poptávka v regionu</a:t>
            </a:r>
          </a:p>
          <a:p>
            <a:pPr algn="l"/>
            <a:r>
              <a:rPr lang="cs-CZ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sz="2000" baseline="-25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avg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průměrná poptávka centralizované oblasti</a:t>
            </a:r>
          </a:p>
          <a:p>
            <a:pPr algn="l"/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</a:t>
            </a:r>
            <a:r>
              <a:rPr lang="cs-CZ" sz="2000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pp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/decentr.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náklady, pokud se služba poskytuje decentralizovaně</a:t>
            </a:r>
          </a:p>
          <a:p>
            <a:pPr algn="l"/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</a:t>
            </a:r>
            <a:r>
              <a:rPr lang="cs-CZ" sz="2000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pp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/centr.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náklady, pokud se služba poskytuje centralizovaně</a:t>
            </a:r>
          </a:p>
        </p:txBody>
      </p:sp>
      <p:sp>
        <p:nvSpPr>
          <p:cNvPr id="431131" name="Text Box 27"/>
          <p:cNvSpPr txBox="1">
            <a:spLocks noChangeArrowheads="1"/>
          </p:cNvSpPr>
          <p:nvPr/>
        </p:nvSpPr>
        <p:spPr bwMode="auto">
          <a:xfrm>
            <a:off x="3455988" y="4076700"/>
            <a:ext cx="5688012" cy="1311275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cs-CZ" sz="20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Centr.: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</a:p>
          <a:p>
            <a:pPr algn="l"/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Q </a:t>
            </a:r>
            <a:r>
              <a:rPr lang="cs-CZ" sz="20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c,1</a:t>
            </a:r>
            <a:r>
              <a:rPr lang="en-US" sz="20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&amp;2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</a:t>
            </a:r>
            <a:r>
              <a:rPr lang="cs-CZ" sz="2000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pp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/centr.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= </a:t>
            </a:r>
            <a:r>
              <a:rPr lang="cs-CZ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sz="2000" baseline="-25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avg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l"/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</a:t>
            </a:r>
            <a:r>
              <a:rPr lang="cs-CZ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ztráta D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(</a:t>
            </a:r>
            <a:r>
              <a:rPr lang="cs-CZ" sz="2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D</a:t>
            </a:r>
            <a:r>
              <a:rPr lang="cs-CZ" sz="2000" baseline="-250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1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  <a:sym typeface="Symbol" pitchFamily="18" charset="2"/>
              </a:rPr>
              <a:t>&lt;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  <a:sym typeface="Symbol" pitchFamily="18" charset="2"/>
              </a:rPr>
              <a:t>MC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  <a:sym typeface="Symbol" pitchFamily="18" charset="2"/>
              </a:rPr>
              <a:t>), diverzifikace</a:t>
            </a:r>
          </a:p>
          <a:p>
            <a:pPr algn="l"/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</a:t>
            </a:r>
            <a:r>
              <a:rPr lang="cs-CZ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zisk C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(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MC decentr.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  <a:sym typeface="Symbol" pitchFamily="18" charset="2"/>
              </a:rPr>
              <a:t>&gt;</a:t>
            </a: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MC centr.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), úspory z rozsahu</a:t>
            </a: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7698B-D913-4357-8B4D-6643B6D8F2F2}" type="slidenum">
              <a:rPr lang="en-GB"/>
              <a:pPr/>
              <a:t>78</a:t>
            </a:fld>
            <a:endParaRPr lang="en-GB"/>
          </a:p>
        </p:txBody>
      </p:sp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Spillover efekt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7704137" cy="460851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pozitivní efekt přelévání (spillover)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zisk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 ze zavedení pravidla v jedné decentr. oblasti je </a:t>
            </a: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zisk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 i pro jiné oblasti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např. větší příspěvek na armádu</a:t>
            </a: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buClr>
                <a:schemeClr val="tx2"/>
              </a:buClr>
            </a:pP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negativní efekt přelévání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zisk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 ze zavedení pravidla v jedné decentr. oblasti je </a:t>
            </a: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ztráta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 pro jiné oblasti</a:t>
            </a:r>
          </a:p>
          <a:p>
            <a:pPr lvl="1">
              <a:spcBef>
                <a:spcPct val="0"/>
              </a:spcBef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např. snížení DPH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150000"/>
              <a:buFont typeface="Symbol" pitchFamily="18" charset="2"/>
              <a:buChar char="Þ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upřednostnění centralizovaného rozhodování</a:t>
            </a: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D9ACF-BD43-49F5-85B7-6CE79BF54CEA}" type="slidenum">
              <a:rPr lang="en-GB"/>
              <a:pPr/>
              <a:t>79</a:t>
            </a:fld>
            <a:endParaRPr lang="en-GB"/>
          </a:p>
        </p:txBody>
      </p:sp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20713"/>
            <a:ext cx="8893175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Demokracie - kontrolní mechanismus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1200"/>
            <a:ext cx="8713788" cy="2600325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chyby místních politiků jsou voliči lépe analyzovány než u centrálních politiků 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místní politici se mohou méně zpronevěřit svým slibům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demokratický princip: neosvědčíš-li se, nejsi zvolen</a:t>
            </a: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; 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je silnější na decentrální úrovni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150000"/>
              <a:buFont typeface="Symbol" pitchFamily="18" charset="2"/>
              <a:buChar char="Þ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upřednostnění decentralizovaného rozhodování</a:t>
            </a: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14A20-2C34-453F-9CD4-4BE0767F7DBB}" type="slidenum">
              <a:rPr lang="en-GB"/>
              <a:pPr/>
              <a:t>8</a:t>
            </a:fld>
            <a:endParaRPr lang="en-GB"/>
          </a:p>
        </p:txBody>
      </p:sp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rgbClr val="FF0000"/>
                </a:solidFill>
                <a:latin typeface="Arial Unicode MS"/>
              </a:rPr>
              <a:t>Literatura k předmětu</a:t>
            </a:r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719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800" dirty="0" smtClean="0"/>
              <a:t>Základní </a:t>
            </a:r>
            <a:r>
              <a:rPr lang="cs-CZ" sz="1800" dirty="0"/>
              <a:t>literatura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1600" dirty="0" smtClean="0">
                <a:solidFill>
                  <a:srgbClr val="FF0000"/>
                </a:solidFill>
              </a:rPr>
              <a:t>BALDWIN, R. – WYPLOSZ, C. </a:t>
            </a:r>
            <a:r>
              <a:rPr lang="cs-CZ" sz="1600" i="1" dirty="0" err="1" smtClean="0">
                <a:solidFill>
                  <a:srgbClr val="FF0000"/>
                </a:solidFill>
              </a:rPr>
              <a:t>The</a:t>
            </a:r>
            <a:r>
              <a:rPr lang="cs-CZ" sz="1600" i="1" dirty="0" smtClean="0">
                <a:solidFill>
                  <a:srgbClr val="FF0000"/>
                </a:solidFill>
              </a:rPr>
              <a:t> </a:t>
            </a:r>
            <a:r>
              <a:rPr lang="cs-CZ" sz="1600" i="1" dirty="0" err="1" smtClean="0">
                <a:solidFill>
                  <a:srgbClr val="FF0000"/>
                </a:solidFill>
              </a:rPr>
              <a:t>Economics</a:t>
            </a:r>
            <a:r>
              <a:rPr lang="cs-CZ" sz="1600" i="1" dirty="0" smtClean="0">
                <a:solidFill>
                  <a:srgbClr val="FF0000"/>
                </a:solidFill>
              </a:rPr>
              <a:t> </a:t>
            </a:r>
            <a:r>
              <a:rPr lang="cs-CZ" sz="1600" i="1" dirty="0" err="1" smtClean="0">
                <a:solidFill>
                  <a:srgbClr val="FF0000"/>
                </a:solidFill>
              </a:rPr>
              <a:t>of</a:t>
            </a:r>
            <a:r>
              <a:rPr lang="cs-CZ" sz="1600" i="1" dirty="0" smtClean="0">
                <a:solidFill>
                  <a:srgbClr val="FF0000"/>
                </a:solidFill>
              </a:rPr>
              <a:t> </a:t>
            </a:r>
            <a:r>
              <a:rPr lang="cs-CZ" sz="1600" i="1" dirty="0" err="1" smtClean="0">
                <a:solidFill>
                  <a:srgbClr val="FF0000"/>
                </a:solidFill>
              </a:rPr>
              <a:t>European</a:t>
            </a:r>
            <a:r>
              <a:rPr lang="cs-CZ" sz="1600" i="1" dirty="0" smtClean="0">
                <a:solidFill>
                  <a:srgbClr val="FF0000"/>
                </a:solidFill>
              </a:rPr>
              <a:t> </a:t>
            </a:r>
            <a:r>
              <a:rPr lang="cs-CZ" sz="1600" i="1" dirty="0" err="1" smtClean="0">
                <a:solidFill>
                  <a:srgbClr val="FF0000"/>
                </a:solidFill>
              </a:rPr>
              <a:t>Integration</a:t>
            </a:r>
            <a:r>
              <a:rPr lang="cs-CZ" sz="1600" i="1" dirty="0" smtClean="0">
                <a:solidFill>
                  <a:srgbClr val="FF0000"/>
                </a:solidFill>
              </a:rPr>
              <a:t>.</a:t>
            </a:r>
            <a:r>
              <a:rPr lang="cs-CZ" sz="1600" dirty="0" smtClean="0">
                <a:solidFill>
                  <a:srgbClr val="FF0000"/>
                </a:solidFill>
              </a:rPr>
              <a:t> London: </a:t>
            </a:r>
            <a:r>
              <a:rPr lang="cs-CZ" sz="1600" dirty="0" err="1" smtClean="0">
                <a:solidFill>
                  <a:srgbClr val="FF0000"/>
                </a:solidFill>
              </a:rPr>
              <a:t>McGraw</a:t>
            </a:r>
            <a:r>
              <a:rPr lang="cs-CZ" sz="1600" dirty="0" smtClean="0">
                <a:solidFill>
                  <a:srgbClr val="FF0000"/>
                </a:solidFill>
              </a:rPr>
              <a:t>-</a:t>
            </a:r>
            <a:r>
              <a:rPr lang="cs-CZ" sz="1600" dirty="0" err="1" smtClean="0">
                <a:solidFill>
                  <a:srgbClr val="FF0000"/>
                </a:solidFill>
              </a:rPr>
              <a:t>Hill</a:t>
            </a:r>
            <a:r>
              <a:rPr lang="cs-CZ" sz="1600" dirty="0" smtClean="0">
                <a:solidFill>
                  <a:srgbClr val="FF0000"/>
                </a:solidFill>
              </a:rPr>
              <a:t>, 2009, 596 s. </a:t>
            </a:r>
          </a:p>
          <a:p>
            <a:pPr>
              <a:lnSpc>
                <a:spcPct val="80000"/>
              </a:lnSpc>
            </a:pPr>
            <a:r>
              <a:rPr lang="cs-CZ" sz="1600" dirty="0" smtClean="0"/>
              <a:t>BALDWIN</a:t>
            </a:r>
            <a:r>
              <a:rPr lang="cs-CZ" sz="1600" dirty="0"/>
              <a:t>, R. – WYPLOSZ, C. 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Economics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European</a:t>
            </a:r>
            <a:r>
              <a:rPr lang="cs-CZ" sz="1600" i="1" dirty="0"/>
              <a:t> </a:t>
            </a:r>
            <a:r>
              <a:rPr lang="cs-CZ" sz="1600" i="1" dirty="0" err="1"/>
              <a:t>Integration</a:t>
            </a:r>
            <a:r>
              <a:rPr lang="cs-CZ" sz="1600" i="1" dirty="0"/>
              <a:t>.</a:t>
            </a:r>
            <a:r>
              <a:rPr lang="cs-CZ" sz="1600" dirty="0"/>
              <a:t> London: </a:t>
            </a:r>
            <a:r>
              <a:rPr lang="cs-CZ" sz="1600" dirty="0" err="1"/>
              <a:t>McGraw</a:t>
            </a:r>
            <a:r>
              <a:rPr lang="cs-CZ" sz="1600" dirty="0"/>
              <a:t>-</a:t>
            </a:r>
            <a:r>
              <a:rPr lang="cs-CZ" sz="1600" dirty="0" err="1"/>
              <a:t>Hill</a:t>
            </a:r>
            <a:r>
              <a:rPr lang="cs-CZ" sz="1600" dirty="0"/>
              <a:t>, 2004, 458 s. </a:t>
            </a:r>
          </a:p>
          <a:p>
            <a:pPr>
              <a:lnSpc>
                <a:spcPct val="80000"/>
              </a:lnSpc>
            </a:pPr>
            <a:r>
              <a:rPr lang="cs-CZ" sz="1600" dirty="0"/>
              <a:t>BALDWIN, R. – WYPLOSZ, C. </a:t>
            </a:r>
            <a:r>
              <a:rPr lang="cs-CZ" sz="1600" i="1" dirty="0"/>
              <a:t>Ekonomie evropské integrace. </a:t>
            </a:r>
            <a:r>
              <a:rPr lang="cs-CZ" sz="1600" dirty="0"/>
              <a:t>Praha: </a:t>
            </a:r>
            <a:r>
              <a:rPr lang="cs-CZ" sz="1600" dirty="0" err="1"/>
              <a:t>Grada</a:t>
            </a:r>
            <a:r>
              <a:rPr lang="cs-CZ" sz="1600" dirty="0"/>
              <a:t> </a:t>
            </a:r>
            <a:r>
              <a:rPr lang="cs-CZ" sz="1600" dirty="0" err="1"/>
              <a:t>Publishing</a:t>
            </a:r>
            <a:r>
              <a:rPr lang="cs-CZ" sz="1600" dirty="0"/>
              <a:t>, 1. </a:t>
            </a:r>
            <a:r>
              <a:rPr lang="cs-CZ" sz="1600" dirty="0" err="1"/>
              <a:t>vyd</a:t>
            </a:r>
            <a:r>
              <a:rPr lang="cs-CZ" sz="1600" dirty="0"/>
              <a:t>. 2008, 478 s. </a:t>
            </a:r>
          </a:p>
          <a:p>
            <a:pPr>
              <a:lnSpc>
                <a:spcPct val="80000"/>
              </a:lnSpc>
            </a:pPr>
            <a:r>
              <a:rPr lang="cs-CZ" sz="1600" dirty="0"/>
              <a:t>česká čítanka dostupná na stránkách předmětu v </a:t>
            </a:r>
            <a:r>
              <a:rPr lang="cs-CZ" sz="1600" dirty="0" err="1"/>
              <a:t>ISu</a:t>
            </a:r>
            <a:endParaRPr lang="cs-CZ" sz="1600" dirty="0"/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1800" dirty="0"/>
              <a:t>Doporučená literatura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1600" dirty="0"/>
              <a:t>SLANÝ, A. a kol. </a:t>
            </a:r>
            <a:r>
              <a:rPr lang="cs-CZ" sz="1600" i="1" dirty="0"/>
              <a:t>Makroekonomická analýza a hospodářská politika</a:t>
            </a:r>
            <a:r>
              <a:rPr lang="cs-CZ" sz="1600" dirty="0"/>
              <a:t>. Praha: C. H. </a:t>
            </a:r>
            <a:r>
              <a:rPr lang="cs-CZ" sz="1600" dirty="0" err="1"/>
              <a:t>Beck</a:t>
            </a:r>
            <a:r>
              <a:rPr lang="cs-CZ" sz="1600" dirty="0"/>
              <a:t>, 2003. 380 s.</a:t>
            </a:r>
          </a:p>
          <a:p>
            <a:pPr>
              <a:lnSpc>
                <a:spcPct val="80000"/>
              </a:lnSpc>
            </a:pPr>
            <a:r>
              <a:rPr lang="cs-CZ" sz="1600" dirty="0"/>
              <a:t>EL-AGRAA, A. M. 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European</a:t>
            </a:r>
            <a:r>
              <a:rPr lang="cs-CZ" sz="1600" i="1" dirty="0"/>
              <a:t> Union. </a:t>
            </a:r>
            <a:r>
              <a:rPr lang="cs-CZ" sz="1600" i="1" dirty="0" err="1"/>
              <a:t>Economics</a:t>
            </a:r>
            <a:r>
              <a:rPr lang="cs-CZ" sz="1600" i="1" dirty="0"/>
              <a:t> </a:t>
            </a:r>
            <a:r>
              <a:rPr lang="cs-CZ" sz="1600" i="1" dirty="0" err="1"/>
              <a:t>and</a:t>
            </a:r>
            <a:r>
              <a:rPr lang="cs-CZ" sz="1600" i="1" dirty="0"/>
              <a:t> </a:t>
            </a:r>
            <a:r>
              <a:rPr lang="cs-CZ" sz="1600" i="1" dirty="0" err="1"/>
              <a:t>Policies</a:t>
            </a:r>
            <a:r>
              <a:rPr lang="cs-CZ" sz="1600" i="1" dirty="0"/>
              <a:t>.</a:t>
            </a:r>
            <a:r>
              <a:rPr lang="cs-CZ" sz="1600" dirty="0"/>
              <a:t> </a:t>
            </a:r>
            <a:r>
              <a:rPr lang="cs-CZ" sz="1600" dirty="0" err="1"/>
              <a:t>Harlow</a:t>
            </a:r>
            <a:r>
              <a:rPr lang="cs-CZ" sz="1600" dirty="0"/>
              <a:t>: </a:t>
            </a:r>
            <a:r>
              <a:rPr lang="cs-CZ" sz="1600" dirty="0" err="1"/>
              <a:t>Prentice</a:t>
            </a:r>
            <a:r>
              <a:rPr lang="cs-CZ" sz="1600" dirty="0"/>
              <a:t> </a:t>
            </a:r>
            <a:r>
              <a:rPr lang="cs-CZ" sz="1600" dirty="0" err="1"/>
              <a:t>Hall</a:t>
            </a:r>
            <a:r>
              <a:rPr lang="cs-CZ" sz="1600" dirty="0"/>
              <a:t>, 2004, 566 s.</a:t>
            </a:r>
          </a:p>
          <a:p>
            <a:pPr>
              <a:lnSpc>
                <a:spcPct val="80000"/>
              </a:lnSpc>
            </a:pPr>
            <a:r>
              <a:rPr lang="cs-CZ" sz="1600" dirty="0"/>
              <a:t>MOLLE, W. T. M. 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economics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European</a:t>
            </a:r>
            <a:r>
              <a:rPr lang="cs-CZ" sz="1600" i="1" dirty="0"/>
              <a:t> </a:t>
            </a:r>
            <a:r>
              <a:rPr lang="cs-CZ" sz="1600" i="1" dirty="0" err="1"/>
              <a:t>integration</a:t>
            </a:r>
            <a:r>
              <a:rPr lang="cs-CZ" sz="1600" i="1" dirty="0"/>
              <a:t> : </a:t>
            </a:r>
            <a:r>
              <a:rPr lang="cs-CZ" sz="1600" i="1" dirty="0" err="1"/>
              <a:t>theory</a:t>
            </a:r>
            <a:r>
              <a:rPr lang="cs-CZ" sz="1600" i="1" dirty="0"/>
              <a:t>, </a:t>
            </a:r>
            <a:r>
              <a:rPr lang="cs-CZ" sz="1600" i="1" dirty="0" err="1"/>
              <a:t>practice</a:t>
            </a:r>
            <a:r>
              <a:rPr lang="cs-CZ" sz="1600" i="1" dirty="0"/>
              <a:t>, </a:t>
            </a:r>
            <a:r>
              <a:rPr lang="cs-CZ" sz="1600" i="1" dirty="0" err="1"/>
              <a:t>policy</a:t>
            </a:r>
            <a:r>
              <a:rPr lang="cs-CZ" sz="1600" dirty="0"/>
              <a:t>. </a:t>
            </a:r>
            <a:r>
              <a:rPr lang="cs-CZ" sz="1600" dirty="0" err="1"/>
              <a:t>Aldershot</a:t>
            </a:r>
            <a:r>
              <a:rPr lang="cs-CZ" sz="1600" dirty="0"/>
              <a:t>: </a:t>
            </a:r>
            <a:r>
              <a:rPr lang="cs-CZ" sz="1600" dirty="0" err="1"/>
              <a:t>Ashgate</a:t>
            </a:r>
            <a:r>
              <a:rPr lang="cs-CZ" sz="1600" dirty="0"/>
              <a:t>, 2001, 497 s.</a:t>
            </a:r>
          </a:p>
          <a:p>
            <a:pPr>
              <a:lnSpc>
                <a:spcPct val="80000"/>
              </a:lnSpc>
            </a:pPr>
            <a:r>
              <a:rPr lang="cs-CZ" sz="1600" dirty="0"/>
              <a:t>mnoho dalších....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42E-57DF-483C-8A06-F4A07ADD5D2E}" type="slidenum">
              <a:rPr lang="en-GB"/>
              <a:pPr/>
              <a:t>80</a:t>
            </a:fld>
            <a:endParaRPr lang="en-GB"/>
          </a:p>
        </p:txBody>
      </p:sp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882015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Jurisdikční konkurence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64235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pokud není volič spokojen s vládou, může odejít (možnost exitu) na území jiné vlády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možnosti odchodů za jinou vládou jsou větší u místních vlád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ochota odejít za jinou vládou je větší, když se jedná o odchod v rámci jednoho celku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150000"/>
              <a:buFont typeface="Symbol" pitchFamily="18" charset="2"/>
              <a:buChar char="Þ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upřednostnění decentralizovaného rozhodování</a:t>
            </a: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D7DF-3498-4963-A90F-349D88B02949}" type="slidenum">
              <a:rPr lang="en-GB"/>
              <a:pPr/>
              <a:t>81</a:t>
            </a:fld>
            <a:endParaRPr lang="en-GB"/>
          </a:p>
        </p:txBody>
      </p:sp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Praktická aplikace na EU – I.pilíř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73238"/>
            <a:ext cx="8059738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úspory z rozsahu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CAP</a:t>
            </a:r>
          </a:p>
          <a:p>
            <a:pPr>
              <a:buClr>
                <a:schemeClr val="tx2"/>
              </a:buClr>
            </a:pP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odstranění spillover efektů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importní cla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vládní dotace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daňové výjimky</a:t>
            </a: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rozdíly v preferencích nevýznamné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150000"/>
              <a:buFont typeface="Symbol" pitchFamily="18" charset="2"/>
              <a:buChar char="Þ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centralizované (harmonizované) rozhodování</a:t>
            </a: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cs-CZ" sz="2000"/>
          </a:p>
        </p:txBody>
      </p:sp>
      <p:sp>
        <p:nvSpPr>
          <p:cNvPr id="435204" name="Text Box 4"/>
          <p:cNvSpPr txBox="1">
            <a:spLocks noChangeArrowheads="1"/>
          </p:cNvSpPr>
          <p:nvPr/>
        </p:nvSpPr>
        <p:spPr bwMode="auto">
          <a:xfrm>
            <a:off x="4859338" y="3357563"/>
            <a:ext cx="3744912" cy="641350"/>
          </a:xfrm>
          <a:prstGeom prst="rect">
            <a:avLst/>
          </a:prstGeom>
          <a:noFill/>
          <a:ln w="381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zvýhodnění jedné firmy = znevýhodnění jiné</a:t>
            </a:r>
          </a:p>
        </p:txBody>
      </p:sp>
      <p:grpSp>
        <p:nvGrpSpPr>
          <p:cNvPr id="435205" name="Group 5"/>
          <p:cNvGrpSpPr>
            <a:grpSpLocks/>
          </p:cNvGrpSpPr>
          <p:nvPr/>
        </p:nvGrpSpPr>
        <p:grpSpPr bwMode="auto">
          <a:xfrm>
            <a:off x="3563938" y="3213100"/>
            <a:ext cx="1295400" cy="792163"/>
            <a:chOff x="2245" y="2024"/>
            <a:chExt cx="816" cy="499"/>
          </a:xfrm>
        </p:grpSpPr>
        <p:sp>
          <p:nvSpPr>
            <p:cNvPr id="435206" name="AutoShape 6"/>
            <p:cNvSpPr>
              <a:spLocks/>
            </p:cNvSpPr>
            <p:nvPr/>
          </p:nvSpPr>
          <p:spPr bwMode="auto">
            <a:xfrm>
              <a:off x="2245" y="2024"/>
              <a:ext cx="317" cy="499"/>
            </a:xfrm>
            <a:prstGeom prst="rightBrace">
              <a:avLst>
                <a:gd name="adj1" fmla="val 13118"/>
                <a:gd name="adj2" fmla="val 47245"/>
              </a:avLst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5207" name="AutoShape 7"/>
            <p:cNvSpPr>
              <a:spLocks noChangeArrowheads="1"/>
            </p:cNvSpPr>
            <p:nvPr/>
          </p:nvSpPr>
          <p:spPr bwMode="auto">
            <a:xfrm>
              <a:off x="2562" y="2069"/>
              <a:ext cx="499" cy="363"/>
            </a:xfrm>
            <a:prstGeom prst="rightArrow">
              <a:avLst>
                <a:gd name="adj1" fmla="val 50000"/>
                <a:gd name="adj2" fmla="val 34366"/>
              </a:avLst>
            </a:prstGeom>
            <a:noFill/>
            <a:ln w="38100" algn="ctr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678E-26F8-4ACE-9922-532DE16380E8}" type="slidenum">
              <a:rPr lang="en-GB"/>
              <a:pPr/>
              <a:t>82</a:t>
            </a:fld>
            <a:endParaRPr lang="en-GB"/>
          </a:p>
        </p:txBody>
      </p:sp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Praktická aplikace na EU – II.pilíř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úspory z rozsahu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společná armáda</a:t>
            </a: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rozdíly v preferencích významné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společná armáda (zapojování UK do mezinárodních konfliktů x Švédsko řeší jen vnitřní záležitosti)</a:t>
            </a: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150000"/>
              <a:buFont typeface="Symbol" pitchFamily="18" charset="2"/>
              <a:buChar char="Þ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koordinované rozhodování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4BC-381F-44E1-A789-E3F3E8639CC0}" type="slidenum">
              <a:rPr lang="en-GB"/>
              <a:pPr/>
              <a:t>83</a:t>
            </a:fld>
            <a:endParaRPr lang="en-GB"/>
          </a:p>
        </p:txBody>
      </p:sp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600"/>
            <a:ext cx="8207375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Praktická aplikace na EU – III.pilíř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úspory z rozsahu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společná policie</a:t>
            </a: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významná národní specifika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justice (kontinentální právo např. v Německu x anglosaské právo v UK)</a:t>
            </a: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150000"/>
              <a:buFont typeface="Symbol" pitchFamily="18" charset="2"/>
              <a:buChar char="Þ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koordinované rozhodování</a:t>
            </a:r>
          </a:p>
          <a:p>
            <a:endParaRPr lang="cs-CZ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F0F1-1A3E-430A-8D83-ABCDEE077531}" type="slidenum">
              <a:rPr lang="en-GB"/>
              <a:pPr/>
              <a:t>84</a:t>
            </a:fld>
            <a:endParaRPr lang="en-GB"/>
          </a:p>
        </p:txBody>
      </p:sp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60425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Praktická aplikace na EU – národní politiky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132763" cy="424815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významné rozdíly v preferencích 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sociální politika</a:t>
            </a:r>
          </a:p>
          <a:p>
            <a:pPr lvl="1">
              <a:buClr>
                <a:schemeClr val="tx2"/>
              </a:buClr>
              <a:buSzPct val="80000"/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buClr>
                <a:schemeClr val="tx2"/>
              </a:buClr>
              <a:buSzPct val="80000"/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velké informační náklady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politika trhu práce (pracovní trh v UK x SRN)</a:t>
            </a:r>
          </a:p>
          <a:p>
            <a:pPr lvl="1">
              <a:buClr>
                <a:schemeClr val="tx2"/>
              </a:buClr>
              <a:buSzPct val="80000"/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buClr>
                <a:schemeClr val="tx2"/>
              </a:buClr>
              <a:buSzPct val="80000"/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znemožnění exitu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přímé daně 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150000"/>
              <a:buFont typeface="Symbol" pitchFamily="18" charset="2"/>
              <a:buChar char="Þ"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národní (neharmonizované) rozhodování</a:t>
            </a:r>
          </a:p>
          <a:p>
            <a:endParaRPr lang="cs-CZ" sz="2000"/>
          </a:p>
        </p:txBody>
      </p:sp>
      <p:sp>
        <p:nvSpPr>
          <p:cNvPr id="438276" name="Text Box 4"/>
          <p:cNvSpPr txBox="1">
            <a:spLocks noChangeArrowheads="1"/>
          </p:cNvSpPr>
          <p:nvPr/>
        </p:nvSpPr>
        <p:spPr bwMode="auto">
          <a:xfrm>
            <a:off x="4932363" y="2060575"/>
            <a:ext cx="3600450" cy="641350"/>
          </a:xfrm>
          <a:prstGeom prst="rect">
            <a:avLst/>
          </a:prstGeom>
          <a:noFill/>
          <a:ln w="381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harmonizace = velké ztráty užitků</a:t>
            </a:r>
          </a:p>
        </p:txBody>
      </p:sp>
      <p:sp>
        <p:nvSpPr>
          <p:cNvPr id="438277" name="AutoShape 5"/>
          <p:cNvSpPr>
            <a:spLocks noChangeArrowheads="1"/>
          </p:cNvSpPr>
          <p:nvPr/>
        </p:nvSpPr>
        <p:spPr bwMode="auto">
          <a:xfrm>
            <a:off x="3924300" y="2276475"/>
            <a:ext cx="792163" cy="290513"/>
          </a:xfrm>
          <a:prstGeom prst="rightArrow">
            <a:avLst>
              <a:gd name="adj1" fmla="val 50000"/>
              <a:gd name="adj2" fmla="val 68169"/>
            </a:avLst>
          </a:prstGeom>
          <a:noFill/>
          <a:ln w="38100" algn="ctr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38278" name="AutoShape 6"/>
          <p:cNvSpPr>
            <a:spLocks noChangeArrowheads="1"/>
          </p:cNvSpPr>
          <p:nvPr/>
        </p:nvSpPr>
        <p:spPr bwMode="auto">
          <a:xfrm>
            <a:off x="3851275" y="4941888"/>
            <a:ext cx="792163" cy="358775"/>
          </a:xfrm>
          <a:prstGeom prst="rightArrow">
            <a:avLst>
              <a:gd name="adj1" fmla="val 50000"/>
              <a:gd name="adj2" fmla="val 55199"/>
            </a:avLst>
          </a:prstGeom>
          <a:noFill/>
          <a:ln w="38100" algn="ctr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38279" name="Text Box 7"/>
          <p:cNvSpPr txBox="1">
            <a:spLocks noChangeArrowheads="1"/>
          </p:cNvSpPr>
          <p:nvPr/>
        </p:nvSpPr>
        <p:spPr bwMode="auto">
          <a:xfrm>
            <a:off x="4932363" y="4724400"/>
            <a:ext cx="3960812" cy="641350"/>
          </a:xfrm>
          <a:prstGeom prst="rect">
            <a:avLst/>
          </a:prstGeom>
          <a:noFill/>
          <a:ln w="381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harmonizace = nemožnost přesunu za nižšími daň. náklady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9E68-A232-4671-91BC-7C88F7445470}" type="slidenum">
              <a:rPr lang="en-GB"/>
              <a:pPr/>
              <a:t>85</a:t>
            </a:fld>
            <a:endParaRPr lang="en-GB"/>
          </a:p>
        </p:txBody>
      </p:sp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748712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Ekonomický pohled na rozhodování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463925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efektivní rozhodování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řešení má schopnost projít schvalováním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řešení se změní v realitu</a:t>
            </a:r>
          </a:p>
          <a:p>
            <a:pPr lvl="1">
              <a:buClr>
                <a:schemeClr val="tx2"/>
              </a:buClr>
              <a:buFontTx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kvantifikovaní efektivity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pravděpodobnost vytvoření souhlasných resp. nesouhlasných koalic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23104-463E-4D17-BD7F-6C6FAA65BA26}" type="slidenum">
              <a:rPr lang="en-GB"/>
              <a:pPr/>
              <a:t>86</a:t>
            </a:fld>
            <a:endParaRPr lang="en-GB"/>
          </a:p>
        </p:txBody>
      </p:sp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57213"/>
            <a:ext cx="7772400" cy="1143000"/>
          </a:xfrm>
        </p:spPr>
        <p:txBody>
          <a:bodyPr/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+mn-lt"/>
              </a:rPr>
              <a:t>Efektivita při QMV hlasování</a:t>
            </a:r>
          </a:p>
        </p:txBody>
      </p:sp>
      <p:graphicFrame>
        <p:nvGraphicFramePr>
          <p:cNvPr id="480549" name="Group 293"/>
          <p:cNvGraphicFramePr>
            <a:graphicFrameLocks noGrp="1"/>
          </p:cNvGraphicFramePr>
          <p:nvPr>
            <p:ph idx="1"/>
          </p:nvPr>
        </p:nvGraphicFramePr>
        <p:xfrm>
          <a:off x="323850" y="2133600"/>
          <a:ext cx="8491538" cy="4051300"/>
        </p:xfrm>
        <a:graphic>
          <a:graphicData uri="http://schemas.openxmlformats.org/drawingml/2006/table">
            <a:tbl>
              <a:tblPr/>
              <a:tblGrid>
                <a:gridCol w="2735263"/>
                <a:gridCol w="822325"/>
                <a:gridCol w="822325"/>
                <a:gridCol w="822325"/>
                <a:gridCol w="822325"/>
                <a:gridCol w="822325"/>
                <a:gridCol w="822325"/>
                <a:gridCol w="822325"/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EU 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EU 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EU 10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EU 12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EU 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EU 27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EU 29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QMV: historie (%)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21,9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14,7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13,7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9,8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7,8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QMV: bez reformy (%)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7,8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2,5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QMV: dle Nice (%)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3,6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2,8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2,3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QMV: dle Lisabonu (%)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Unicode MS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10,1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12,9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/>
                        </a:rPr>
                        <a:t>12,2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0531" name="Text Box 275"/>
          <p:cNvSpPr txBox="1">
            <a:spLocks noChangeArrowheads="1"/>
          </p:cNvSpPr>
          <p:nvPr/>
        </p:nvSpPr>
        <p:spPr bwMode="auto">
          <a:xfrm>
            <a:off x="1908175" y="1557338"/>
            <a:ext cx="5257800" cy="457200"/>
          </a:xfrm>
          <a:prstGeom prst="rect">
            <a:avLst/>
          </a:prstGeom>
          <a:noFill/>
          <a:ln w="6350" algn="ctr">
            <a:noFill/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cs-CZ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/>
              </a:rPr>
              <a:t>pravděpodobnost nalezení shody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B43BF-25FE-4F17-98DD-94B1216FC729}" type="slidenum">
              <a:rPr lang="en-GB"/>
              <a:pPr/>
              <a:t>87</a:t>
            </a:fld>
            <a:endParaRPr lang="en-GB"/>
          </a:p>
        </p:txBody>
      </p:sp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62913" cy="1143000"/>
          </a:xfrm>
        </p:spPr>
        <p:txBody>
          <a:bodyPr/>
          <a:lstStyle/>
          <a:p>
            <a:r>
              <a:rPr lang="cs-CZ" sz="2000" b="1">
                <a:latin typeface="Arial Unicode MS"/>
              </a:rPr>
              <a:t>Indikátory hlasovací moci v EU – Marek Loužek </a:t>
            </a:r>
            <a:endParaRPr lang="cs-CZ" sz="1600" b="1">
              <a:latin typeface="Arial Unicode MS"/>
            </a:endParaRP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133600"/>
            <a:ext cx="7772400" cy="3392488"/>
          </a:xfrm>
        </p:spPr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cs-CZ" sz="1800"/>
              <a:t>Algoritmus: relativní podíly na hlasech v EP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sz="1800"/>
              <a:t>Algoritmus: dtto po max. rozšíření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sz="1800"/>
              <a:t>Algoritmus: relativní podíly na hlasech v Radě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sz="1800"/>
              <a:t>Algoritmus: dtto po max. rozšíření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sz="1800"/>
              <a:t>Algoritmus: dtto při QMV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sz="1800"/>
              <a:t>Algoritmus: podíly v EP při rozšíření o 6 zemí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sz="1800"/>
              <a:t>Algoritmus: podíly v Radě při rozšíření o 6 zemí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sz="1800"/>
              <a:t>Algoritmus: podíly v EP při rozšíření o 1 zemi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cs-CZ" sz="1800"/>
              <a:t>Algoritmus: dtto při rozšíření o 2 země.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19D6-1CCF-48F6-B12A-37E9CFFC86FC}" type="slidenum">
              <a:rPr lang="en-GB"/>
              <a:pPr/>
              <a:t>88</a:t>
            </a:fld>
            <a:endParaRPr lang="en-GB"/>
          </a:p>
        </p:txBody>
      </p:sp>
      <p:pic>
        <p:nvPicPr>
          <p:cNvPr id="441346" name="Picture 2" descr="Tab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549275"/>
            <a:ext cx="8497887" cy="62134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5A51-C290-4BD0-A15A-434783D39294}" type="slidenum">
              <a:rPr lang="en-GB"/>
              <a:pPr/>
              <a:t>89</a:t>
            </a:fld>
            <a:endParaRPr lang="en-GB"/>
          </a:p>
        </p:txBody>
      </p:sp>
      <p:pic>
        <p:nvPicPr>
          <p:cNvPr id="442371" name="Picture 3" descr="Tab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8642350" cy="6165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028"/>
          <p:cNvSpPr>
            <a:spLocks noGrp="1" noChangeArrowheads="1"/>
          </p:cNvSpPr>
          <p:nvPr>
            <p:ph type="ctrTitle"/>
          </p:nvPr>
        </p:nvSpPr>
        <p:spPr>
          <a:xfrm>
            <a:off x="684213" y="2133600"/>
            <a:ext cx="7772400" cy="1287463"/>
          </a:xfrm>
        </p:spPr>
        <p:txBody>
          <a:bodyPr/>
          <a:lstStyle/>
          <a:p>
            <a:pPr marL="838200" indent="-838200">
              <a:buFontTx/>
              <a:buAutoNum type="alphaUcPeriod"/>
            </a:pPr>
            <a:r>
              <a:rPr lang="cs-CZ" sz="4000" b="1">
                <a:latin typeface="Arial Unicode MS"/>
              </a:rPr>
              <a:t>Historie a teorie integrace</a:t>
            </a:r>
            <a:endParaRPr lang="en-GB" sz="4000" b="1">
              <a:solidFill>
                <a:srgbClr val="FFFF66"/>
              </a:solidFill>
              <a:latin typeface="Arial Unicode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A261B-6CA1-422B-8298-7B2574C0694F}" type="slidenum">
              <a:rPr lang="en-GB"/>
              <a:pPr/>
              <a:t>90</a:t>
            </a:fld>
            <a:endParaRPr lang="en-GB"/>
          </a:p>
        </p:txBody>
      </p:sp>
      <p:pic>
        <p:nvPicPr>
          <p:cNvPr id="443395" name="Picture 3" descr="Tab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04813"/>
            <a:ext cx="8640763" cy="62372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577CB-DCA4-4D10-AA2A-609C7BDD3EBC}" type="slidenum">
              <a:rPr lang="en-GB"/>
              <a:pPr/>
              <a:t>91</a:t>
            </a:fld>
            <a:endParaRPr lang="en-GB"/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Důležitost způsobu schvalování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777240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příklad, Radu tvoří 3 země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A – 40% hlasů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B – 40% hlasů</a:t>
            </a:r>
          </a:p>
          <a:p>
            <a:pPr lvl="1">
              <a:spcBef>
                <a:spcPct val="0"/>
              </a:spcBef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C – 20% hlasů</a:t>
            </a:r>
          </a:p>
          <a:p>
            <a:pPr>
              <a:buClr>
                <a:schemeClr val="tx2"/>
              </a:buClr>
            </a:pP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hlasování prostou většinou (50%)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ke schválení je třeba libovolných dvou států 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všechny tři země disponují stejnou silou</a:t>
            </a:r>
          </a:p>
          <a:p>
            <a:pPr>
              <a:buClr>
                <a:schemeClr val="tx2"/>
              </a:buClr>
            </a:pPr>
            <a:endParaRPr lang="cs-CZ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hlasování kvalifikovanou většinou (75%)</a:t>
            </a:r>
          </a:p>
          <a:p>
            <a:pPr lvl="1">
              <a:buClr>
                <a:schemeClr val="tx2"/>
              </a:buClr>
              <a:buSzPct val="80000"/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ke schválení je třeba vždy stát A a B  stát C nedisponuje žádnou silou</a:t>
            </a:r>
          </a:p>
          <a:p>
            <a:pPr>
              <a:buFont typeface="Wingdings" pitchFamily="2" charset="2"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3576-02C0-4D75-B0DC-7B01ED58A02C}" type="slidenum">
              <a:rPr lang="en-GB"/>
              <a:pPr/>
              <a:t>92</a:t>
            </a:fld>
            <a:endParaRPr lang="en-GB"/>
          </a:p>
        </p:txBody>
      </p:sp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Distribuce síly mezi zeměmi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060575"/>
            <a:ext cx="7772400" cy="3527425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síla je schopnost jednoho státu ovlivnit rozhodnutí EU</a:t>
            </a:r>
          </a:p>
          <a:p>
            <a:pPr>
              <a:buClr>
                <a:schemeClr val="tx2"/>
              </a:buClr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obecně větší sílu mají země s větším počtem hlasů 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díky metodě back scratching i malé státy mohou disponovat velkou silou</a:t>
            </a:r>
          </a:p>
          <a:p>
            <a:pPr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důležité nejsou jenom hlasy, ale i metoda schvalování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687B-723D-4162-BB0C-42456EB4DAA4}" type="slidenum">
              <a:rPr lang="en-GB"/>
              <a:pPr/>
              <a:t>93</a:t>
            </a:fld>
            <a:endParaRPr lang="en-GB"/>
          </a:p>
        </p:txBody>
      </p:sp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Metoda back scratching (horse trading)</a:t>
            </a:r>
            <a:endParaRPr lang="cs-CZ" sz="2400">
              <a:latin typeface="Arial Unicode MS"/>
            </a:endParaRP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9144000" cy="41148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směnný obchod s rozhodnutími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mezi zeměmi</a:t>
            </a:r>
          </a:p>
          <a:p>
            <a:pPr>
              <a:buClr>
                <a:schemeClr val="tx2"/>
              </a:buClr>
            </a:pP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země ustoupí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 otázce pro ni minoritní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 (pro druhý stát majoritní)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druhá země obdrží „dárek“ např. vyšší kvóty na mléko</a:t>
            </a:r>
          </a:p>
          <a:p>
            <a:pPr>
              <a:buClr>
                <a:schemeClr val="tx2"/>
              </a:buClr>
            </a:pPr>
            <a:r>
              <a:rPr lang="cs-CZ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země očekává ustoupení druhého státu v otázce pro ni majoritní</a:t>
            </a: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 (pro druhou zemi minoritní)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první země obdrží „dárek“ např. zahrnutí sobů do CAP</a:t>
            </a:r>
            <a:r>
              <a:rPr lang="cs-CZ" sz="1800"/>
              <a:t> </a:t>
            </a:r>
          </a:p>
          <a:p>
            <a:endParaRPr 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382C-DE8E-4945-AF84-757BC8015F9F}" type="slidenum">
              <a:rPr lang="en-GB"/>
              <a:pPr/>
              <a:t>94</a:t>
            </a:fld>
            <a:endParaRPr lang="en-GB"/>
          </a:p>
        </p:txBody>
      </p:sp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09600"/>
            <a:ext cx="8497887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Dvě extrémní teorie rozpočtu</a:t>
            </a: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31946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rozpočet je souhrn dárků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(back scratching je používanou metodou)</a:t>
            </a:r>
          </a:p>
          <a:p>
            <a:pPr algn="ctr">
              <a:buClr>
                <a:schemeClr val="tx2"/>
              </a:buClr>
              <a:buFont typeface="Wingdings" pitchFamily="2" charset="2"/>
              <a:buNone/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rozpočet je prostředek dokonalé alokace zdrojů potřebným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(back scratching se nepoužívá)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6FA4E-FF01-4B02-8016-6F86B92274D9}" type="slidenum">
              <a:rPr lang="en-GB"/>
              <a:pPr/>
              <a:t>95</a:t>
            </a:fld>
            <a:endParaRPr lang="en-GB"/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Teorie rozpočtu x empirická data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3988" cy="4256088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existuje pozitivní korelace mezi silou a příjmem</a:t>
            </a: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(měřeno na osobu), tzn. metoda back scratching se používá </a:t>
            </a:r>
          </a:p>
          <a:p>
            <a:pPr>
              <a:buClr>
                <a:schemeClr val="tx2"/>
              </a:buClr>
            </a:pP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Lucembursko je ve zcela jiném postavení než ostatní země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nové země se ještě nenaučily back scratching používat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cs-CZ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DD730-DAD9-422F-A6E1-2DF0CF1CD786}" type="slidenum">
              <a:rPr lang="en-GB"/>
              <a:pPr/>
              <a:t>96</a:t>
            </a:fld>
            <a:endParaRPr lang="en-GB"/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  <a:noFill/>
          <a:ln/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Empirická data – korelace</a:t>
            </a:r>
          </a:p>
        </p:txBody>
      </p:sp>
      <p:pic>
        <p:nvPicPr>
          <p:cNvPr id="448515" name="Picture 3" descr="im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268413"/>
            <a:ext cx="6769100" cy="54387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F42C-C828-47DF-B268-6005ADB0B939}" type="slidenum">
              <a:rPr lang="en-GB"/>
              <a:pPr/>
              <a:t>97</a:t>
            </a:fld>
            <a:endParaRPr lang="en-GB"/>
          </a:p>
        </p:txBody>
      </p:sp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8820150" cy="1143000"/>
          </a:xfrm>
        </p:spPr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Legitimita EU rozhodovacího procesu</a:t>
            </a:r>
          </a:p>
        </p:txBody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legitimní schvalovací proces je ten, který ctí principy demokracie </a:t>
            </a:r>
          </a:p>
          <a:p>
            <a:pPr>
              <a:buClr>
                <a:schemeClr val="tx2"/>
              </a:buClr>
            </a:pPr>
            <a:endParaRPr lang="cs-CZ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demokratická legitimnost znamená, že váha hlasu každého člena je stejná</a:t>
            </a:r>
          </a:p>
          <a:p>
            <a:pPr>
              <a:buClr>
                <a:schemeClr val="tx2"/>
              </a:buClr>
            </a:pPr>
            <a:endParaRPr lang="cs-CZ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</a:pPr>
            <a:r>
              <a:rPr lang="cs-CZ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v EU dva možné výklady demokratické legitimnosti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každý občan disponuje jedním hlasem</a:t>
            </a:r>
          </a:p>
          <a:p>
            <a:pPr lvl="1">
              <a:buClr>
                <a:schemeClr val="tx2"/>
              </a:buClr>
            </a:pPr>
            <a:r>
              <a:rPr lang="cs-CZ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každý stát disponuje jedním hlasem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B7-E20E-4ACD-B09D-826D386632D8}" type="slidenum">
              <a:rPr lang="en-GB"/>
              <a:pPr/>
              <a:t>98</a:t>
            </a:fld>
            <a:endParaRPr lang="en-GB"/>
          </a:p>
        </p:txBody>
      </p:sp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b="1">
                <a:latin typeface="Arial Unicode MS"/>
              </a:rPr>
              <a:t>EU: kompromisní legitimnost</a:t>
            </a:r>
          </a:p>
        </p:txBody>
      </p:sp>
      <p:pic>
        <p:nvPicPr>
          <p:cNvPr id="451587" name="Picture 3" descr="im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844675"/>
            <a:ext cx="7237413" cy="43703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řehled projektu">
  <a:themeElements>
    <a:clrScheme name="Přehled projektu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Přehled projektu">
      <a:majorFont>
        <a:latin typeface="Times New Roman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dash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dash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řehled projektu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řehled projektu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řehled projektu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řehled projektu 1">
    <a:dk1>
      <a:srgbClr val="000000"/>
    </a:dk1>
    <a:lt1>
      <a:srgbClr val="FFFFFF"/>
    </a:lt1>
    <a:dk2>
      <a:srgbClr val="0066CC"/>
    </a:dk2>
    <a:lt2>
      <a:srgbClr val="CBCBCB"/>
    </a:lt2>
    <a:accent1>
      <a:srgbClr val="00CCFF"/>
    </a:accent1>
    <a:accent2>
      <a:srgbClr val="00FFCC"/>
    </a:accent2>
    <a:accent3>
      <a:srgbClr val="AAB8E2"/>
    </a:accent3>
    <a:accent4>
      <a:srgbClr val="DADADA"/>
    </a:accent4>
    <a:accent5>
      <a:srgbClr val="AAE2FF"/>
    </a:accent5>
    <a:accent6>
      <a:srgbClr val="00E7B9"/>
    </a:accent6>
    <a:hlink>
      <a:srgbClr val="FF3300"/>
    </a:hlink>
    <a:folHlink>
      <a:srgbClr val="FF7C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5890</TotalTime>
  <Words>3829</Words>
  <Application>Microsoft Office PowerPoint</Application>
  <PresentationFormat>Předvádění na obrazovce (4:3)</PresentationFormat>
  <Paragraphs>1088</Paragraphs>
  <Slides>98</Slides>
  <Notes>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00" baseType="lpstr">
      <vt:lpstr>Přehled projektu</vt:lpstr>
      <vt:lpstr>Graf</vt:lpstr>
      <vt:lpstr>Ekonomie evropské integrace</vt:lpstr>
      <vt:lpstr>Cíl</vt:lpstr>
      <vt:lpstr>Plán přednášek</vt:lpstr>
      <vt:lpstr>Prezentace aplikace PowerPoint</vt:lpstr>
      <vt:lpstr>Seminární práce</vt:lpstr>
      <vt:lpstr>Prezentace aplikace PowerPoint</vt:lpstr>
      <vt:lpstr>Hodnocení a ukončení</vt:lpstr>
      <vt:lpstr>Literatura k předmětu</vt:lpstr>
      <vt:lpstr>Historie a teorie integrace</vt:lpstr>
      <vt:lpstr>Tragická situace po WW2</vt:lpstr>
      <vt:lpstr>Příčiny války a možnosti prevence</vt:lpstr>
      <vt:lpstr>První integrační seskupení</vt:lpstr>
      <vt:lpstr>Politické teorie integrace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Dva pohledy na evropskou integraci</vt:lpstr>
      <vt:lpstr>Internacionalismus x federalismus</vt:lpstr>
      <vt:lpstr>Evropské hospodářské společenství</vt:lpstr>
      <vt:lpstr>OEEC </vt:lpstr>
      <vt:lpstr>EEC x EFTA</vt:lpstr>
      <vt:lpstr>EEC + EFTA  „zóna“ volného obchodu</vt:lpstr>
      <vt:lpstr>50. - 60. léta v západní Evropě</vt:lpstr>
      <vt:lpstr>Integrace přesto pokračuje…</vt:lpstr>
      <vt:lpstr>Integrace pokračuje</vt:lpstr>
      <vt:lpstr>Program jednotného vnitřního trhu</vt:lpstr>
      <vt:lpstr>Evropský hospodářský prostor EEA (EHP)</vt:lpstr>
      <vt:lpstr>Maastrichtská smlouva – smlouva o EU 1993</vt:lpstr>
      <vt:lpstr>Rozpad východního bloku</vt:lpstr>
      <vt:lpstr>Spojení Německa &amp; EURO</vt:lpstr>
      <vt:lpstr>Východoevropské země součástí evropské integrace</vt:lpstr>
      <vt:lpstr>Kodaňská kritéria</vt:lpstr>
      <vt:lpstr>Pokračování integrace</vt:lpstr>
      <vt:lpstr>Amsterodamská smlouva 1997</vt:lpstr>
      <vt:lpstr>Lisabonská smlouva 2009</vt:lpstr>
      <vt:lpstr>Euroval I, II</vt:lpstr>
      <vt:lpstr>Evropa 2020</vt:lpstr>
      <vt:lpstr>B. Vybraná fakta a instituce</vt:lpstr>
      <vt:lpstr>Prezentace aplikace PowerPoint</vt:lpstr>
      <vt:lpstr>Populace (mil.) členských států a Turecka (2010)</vt:lpstr>
      <vt:lpstr>Rozdělení podle populace</vt:lpstr>
      <vt:lpstr>HDP na obyvatele za rok 2010 (PPS)</vt:lpstr>
      <vt:lpstr>Rozdělení podle HDP/obyvatele</vt:lpstr>
      <vt:lpstr>Obchod EU</vt:lpstr>
      <vt:lpstr>Instituce: Rada ministrů</vt:lpstr>
      <vt:lpstr>Hlasování kvalifikovanou většinou</vt:lpstr>
      <vt:lpstr>Prezentace aplikace PowerPoint</vt:lpstr>
      <vt:lpstr>Instituce: Evropská Rada</vt:lpstr>
      <vt:lpstr>Instituce: Komise</vt:lpstr>
      <vt:lpstr>Instituce: Evropský parlament</vt:lpstr>
      <vt:lpstr>Počet zástupců států v EP</vt:lpstr>
      <vt:lpstr>Instituce: Evropský soudní dvůr</vt:lpstr>
      <vt:lpstr>Instituce: Hospodářský a sociální výbor</vt:lpstr>
      <vt:lpstr>Legislativa</vt:lpstr>
      <vt:lpstr>Procedury schvalování</vt:lpstr>
      <vt:lpstr>Prezentace aplikace PowerPoint</vt:lpstr>
      <vt:lpstr>Rozpočet EU: výdaje</vt:lpstr>
      <vt:lpstr>Rozpočty EU v jednotlivých letech (mld. EUR)</vt:lpstr>
      <vt:lpstr>Historický vývoj výdajů</vt:lpstr>
      <vt:lpstr>Prezentace aplikace PowerPoint</vt:lpstr>
      <vt:lpstr>Prezentace aplikace PowerPoint</vt:lpstr>
      <vt:lpstr>Příspěvky jednotlivých států EU versus HDP </vt:lpstr>
      <vt:lpstr>Rozpočet EU: příjmy</vt:lpstr>
      <vt:lpstr>Rozpočet EU: příjmy</vt:lpstr>
      <vt:lpstr>Rozpočet EU: příjmy</vt:lpstr>
      <vt:lpstr>Rabat UK – „mechanismus Fontainebleau“ </vt:lpstr>
      <vt:lpstr>Rabat UK – příspěvky jednotlivých států EU 2003</vt:lpstr>
      <vt:lpstr>Rozpočtový proces</vt:lpstr>
      <vt:lpstr>C. Rozhodování v EU</vt:lpstr>
      <vt:lpstr>Alokace úkolů: kompetence</vt:lpstr>
      <vt:lpstr>Fiskální federalismus</vt:lpstr>
      <vt:lpstr>Diverzifikace a lokální info výhody</vt:lpstr>
      <vt:lpstr>Prezentace aplikace PowerPoint</vt:lpstr>
      <vt:lpstr>Úspory z rozsahu</vt:lpstr>
      <vt:lpstr>Úspory z rozsahu</vt:lpstr>
      <vt:lpstr>Spillover efekt</vt:lpstr>
      <vt:lpstr>Demokracie - kontrolní mechanismus</vt:lpstr>
      <vt:lpstr>Jurisdikční konkurence</vt:lpstr>
      <vt:lpstr>Praktická aplikace na EU – I.pilíř</vt:lpstr>
      <vt:lpstr>Praktická aplikace na EU – II.pilíř</vt:lpstr>
      <vt:lpstr>Praktická aplikace na EU – III.pilíř</vt:lpstr>
      <vt:lpstr>Praktická aplikace na EU – národní politiky</vt:lpstr>
      <vt:lpstr>Ekonomický pohled na rozhodování</vt:lpstr>
      <vt:lpstr>Efektivita při QMV hlasování</vt:lpstr>
      <vt:lpstr>Indikátory hlasovací moci v EU – Marek Loužek </vt:lpstr>
      <vt:lpstr>Prezentace aplikace PowerPoint</vt:lpstr>
      <vt:lpstr>Prezentace aplikace PowerPoint</vt:lpstr>
      <vt:lpstr>Prezentace aplikace PowerPoint</vt:lpstr>
      <vt:lpstr>Důležitost způsobu schvalování</vt:lpstr>
      <vt:lpstr>Distribuce síly mezi zeměmi</vt:lpstr>
      <vt:lpstr>Metoda back scratching (horse trading)</vt:lpstr>
      <vt:lpstr>Dvě extrémní teorie rozpočtu</vt:lpstr>
      <vt:lpstr>Teorie rozpočtu x empirická data</vt:lpstr>
      <vt:lpstr>Empirická data – korelace</vt:lpstr>
      <vt:lpstr>Legitimita EU rozhodovacího procesu</vt:lpstr>
      <vt:lpstr>EU: kompromisní legitimnost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Paleta Tomas</cp:lastModifiedBy>
  <cp:revision>201</cp:revision>
  <cp:lastPrinted>1601-01-01T00:00:00Z</cp:lastPrinted>
  <dcterms:created xsi:type="dcterms:W3CDTF">1601-01-01T00:00:00Z</dcterms:created>
  <dcterms:modified xsi:type="dcterms:W3CDTF">2013-02-21T08:13:30Z</dcterms:modified>
</cp:coreProperties>
</file>