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78" r:id="rId2"/>
  </p:sldMasterIdLst>
  <p:notesMasterIdLst>
    <p:notesMasterId r:id="rId72"/>
  </p:notesMasterIdLst>
  <p:handoutMasterIdLst>
    <p:handoutMasterId r:id="rId73"/>
  </p:handoutMasterIdLst>
  <p:sldIdLst>
    <p:sldId id="279" r:id="rId3"/>
    <p:sldId id="280" r:id="rId4"/>
    <p:sldId id="281" r:id="rId5"/>
    <p:sldId id="430" r:id="rId6"/>
    <p:sldId id="431" r:id="rId7"/>
    <p:sldId id="433" r:id="rId8"/>
    <p:sldId id="434" r:id="rId9"/>
    <p:sldId id="471" r:id="rId10"/>
    <p:sldId id="437" r:id="rId11"/>
    <p:sldId id="438" r:id="rId12"/>
    <p:sldId id="435" r:id="rId13"/>
    <p:sldId id="439" r:id="rId14"/>
    <p:sldId id="440" r:id="rId15"/>
    <p:sldId id="441" r:id="rId16"/>
    <p:sldId id="444" r:id="rId17"/>
    <p:sldId id="442" r:id="rId18"/>
    <p:sldId id="443" r:id="rId19"/>
    <p:sldId id="446" r:id="rId20"/>
    <p:sldId id="447" r:id="rId21"/>
    <p:sldId id="448" r:id="rId22"/>
    <p:sldId id="449" r:id="rId23"/>
    <p:sldId id="467" r:id="rId24"/>
    <p:sldId id="468" r:id="rId25"/>
    <p:sldId id="469" r:id="rId26"/>
    <p:sldId id="470" r:id="rId27"/>
    <p:sldId id="282" r:id="rId28"/>
    <p:sldId id="283" r:id="rId29"/>
    <p:sldId id="486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489" r:id="rId38"/>
    <p:sldId id="291" r:id="rId39"/>
    <p:sldId id="292" r:id="rId40"/>
    <p:sldId id="293" r:id="rId41"/>
    <p:sldId id="294" r:id="rId42"/>
    <p:sldId id="295" r:id="rId43"/>
    <p:sldId id="296" r:id="rId44"/>
    <p:sldId id="499" r:id="rId45"/>
    <p:sldId id="299" r:id="rId46"/>
    <p:sldId id="300" r:id="rId47"/>
    <p:sldId id="302" r:id="rId48"/>
    <p:sldId id="305" r:id="rId49"/>
    <p:sldId id="306" r:id="rId50"/>
    <p:sldId id="307" r:id="rId51"/>
    <p:sldId id="319" r:id="rId52"/>
    <p:sldId id="490" r:id="rId53"/>
    <p:sldId id="331" r:id="rId54"/>
    <p:sldId id="337" r:id="rId55"/>
    <p:sldId id="338" r:id="rId56"/>
    <p:sldId id="493" r:id="rId57"/>
    <p:sldId id="347" r:id="rId58"/>
    <p:sldId id="348" r:id="rId59"/>
    <p:sldId id="350" r:id="rId60"/>
    <p:sldId id="479" r:id="rId61"/>
    <p:sldId id="473" r:id="rId62"/>
    <p:sldId id="476" r:id="rId63"/>
    <p:sldId id="474" r:id="rId64"/>
    <p:sldId id="475" r:id="rId65"/>
    <p:sldId id="478" r:id="rId66"/>
    <p:sldId id="480" r:id="rId67"/>
    <p:sldId id="481" r:id="rId68"/>
    <p:sldId id="482" r:id="rId69"/>
    <p:sldId id="496" r:id="rId70"/>
    <p:sldId id="500" r:id="rId71"/>
  </p:sldIdLst>
  <p:sldSz cx="10693400" cy="7561263"/>
  <p:notesSz cx="6735763" cy="9866313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C973E"/>
    <a:srgbClr val="FFE87F"/>
    <a:srgbClr val="F04C3E"/>
    <a:srgbClr val="95CB9E"/>
    <a:srgbClr val="C893C7"/>
    <a:srgbClr val="91278F"/>
    <a:srgbClr val="7FC0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4" autoAdjust="0"/>
    <p:restoredTop sz="96170" autoAdjust="0"/>
  </p:normalViewPr>
  <p:slideViewPr>
    <p:cSldViewPr snapToGrid="0" showGuides="1">
      <p:cViewPr>
        <p:scale>
          <a:sx n="71" d="100"/>
          <a:sy n="71" d="100"/>
        </p:scale>
        <p:origin x="-294" y="198"/>
      </p:cViewPr>
      <p:guideLst>
        <p:guide orient="horz" pos="2381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-3420" y="-114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theme" Target="theme/theme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156646" y="9514327"/>
            <a:ext cx="1223041" cy="13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fld id="{B3A415A9-EC7B-49A8-B656-57054EAAE415}" type="datetime3">
              <a:rPr lang="en-US" sz="1100">
                <a:solidFill>
                  <a:schemeClr val="tx1"/>
                </a:solidFill>
                <a:cs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 May 2015</a:t>
            </a:fld>
            <a:endParaRPr lang="en-US" sz="11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1522778" y="9514327"/>
            <a:ext cx="629595" cy="189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cs typeface="Arial" charset="0"/>
              </a:rPr>
              <a:t>Page </a:t>
            </a:r>
            <a:fld id="{FCE3B192-1F50-4023-9423-D5AF95AABBE2}" type="slidenum">
              <a:rPr lang="en-US" sz="1100">
                <a:solidFill>
                  <a:schemeClr val="tx1"/>
                </a:solidFill>
                <a:cs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US" sz="11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2343660" y="9514327"/>
            <a:ext cx="1952046" cy="189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cs typeface="Arial" charset="0"/>
              </a:rPr>
              <a:t>Presentation title</a:t>
            </a:r>
          </a:p>
        </p:txBody>
      </p:sp>
      <p:pic>
        <p:nvPicPr>
          <p:cNvPr id="86025" name="Picture 9" descr="logo_tagbl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702" y="9376595"/>
            <a:ext cx="1409811" cy="3213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575560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52475" y="192088"/>
            <a:ext cx="5233988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gray">
          <a:xfrm>
            <a:off x="256055" y="4078443"/>
            <a:ext cx="6223653" cy="50502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003"/>
            <a:ext cx="5720579" cy="49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0" tIns="47421" rIns="94840" bIns="47421" numCol="1" anchor="b" anchorCtr="0" compatLnSpc="1">
            <a:prstTxWarp prst="textNoShape">
              <a:avLst/>
            </a:prstTxWarp>
          </a:bodyPr>
          <a:lstStyle>
            <a:lvl1pPr defTabSz="948661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de-DE"/>
              <a:t> 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44088" y="9372003"/>
            <a:ext cx="890170" cy="49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0" tIns="47421" rIns="94840" bIns="47421" numCol="1" anchor="b" anchorCtr="0" compatLnSpc="1">
            <a:prstTxWarp prst="textNoShape">
              <a:avLst/>
            </a:prstTxWarp>
          </a:bodyPr>
          <a:lstStyle>
            <a:lvl1pPr algn="r" defTabSz="948661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chemeClr val="tx1"/>
                </a:solidFill>
              </a:defRPr>
            </a:lvl1pPr>
          </a:lstStyle>
          <a:p>
            <a:fld id="{0AC7A233-F5B8-4C93-9FEB-68152D1A8CB9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17670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176213" indent="-174625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355600" indent="-177800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534988" indent="-177800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717550" indent="-180975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B4ECE1-4218-44E9-8B5C-EDCDF8094380}" type="slidenum">
              <a:rPr lang="de-DE"/>
              <a:pPr/>
              <a:t>31</a:t>
            </a:fld>
            <a:endParaRPr lang="de-DE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481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4C7391-720D-439A-B548-850C5369EE6D}" type="slidenum">
              <a:rPr lang="de-DE"/>
              <a:pPr/>
              <a:t>66</a:t>
            </a:fld>
            <a:endParaRPr lang="de-DE"/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1151" y="4376443"/>
            <a:ext cx="5193462" cy="4791218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It is possible to apply this template to exiting presentations.</a:t>
            </a:r>
          </a:p>
          <a:p>
            <a:pPr lvl="1" indent="176467"/>
            <a:r>
              <a:rPr lang="en-GB" dirty="0"/>
              <a:t>Have the latest presentation template open</a:t>
            </a:r>
          </a:p>
          <a:p>
            <a:pPr lvl="1" indent="176467"/>
            <a:r>
              <a:rPr lang="en-GB" dirty="0"/>
              <a:t>Click on the </a:t>
            </a:r>
            <a:r>
              <a:rPr lang="en-GB" b="1" dirty="0"/>
              <a:t>View</a:t>
            </a:r>
            <a:r>
              <a:rPr lang="en-GB" dirty="0"/>
              <a:t> tab and select </a:t>
            </a:r>
            <a:r>
              <a:rPr lang="en-GB" b="1" dirty="0"/>
              <a:t>Normal </a:t>
            </a:r>
            <a:endParaRPr lang="en-GB" dirty="0"/>
          </a:p>
          <a:p>
            <a:pPr lvl="1" indent="176467"/>
            <a:r>
              <a:rPr lang="en-GB" dirty="0"/>
              <a:t>Delete all unwanted slides</a:t>
            </a:r>
          </a:p>
          <a:p>
            <a:pPr lvl="1" indent="176467"/>
            <a:r>
              <a:rPr lang="en-GB" dirty="0"/>
              <a:t>Click on the </a:t>
            </a:r>
            <a:r>
              <a:rPr lang="en-GB" b="1" dirty="0"/>
              <a:t>Insert</a:t>
            </a:r>
            <a:r>
              <a:rPr lang="en-GB" dirty="0"/>
              <a:t> tab from the menu bar and select </a:t>
            </a:r>
            <a:r>
              <a:rPr lang="en-GB" b="1" dirty="0"/>
              <a:t>Slides from Files</a:t>
            </a:r>
          </a:p>
          <a:p>
            <a:pPr lvl="1" indent="176467"/>
            <a:r>
              <a:rPr lang="en-GB" dirty="0"/>
              <a:t>Click on </a:t>
            </a:r>
            <a:r>
              <a:rPr lang="en-GB" b="1" dirty="0"/>
              <a:t>Browse</a:t>
            </a:r>
            <a:r>
              <a:rPr lang="en-GB" dirty="0"/>
              <a:t>. Navigate to the presentation you wish to update with the new template. Highlight the presentation and click </a:t>
            </a:r>
            <a:r>
              <a:rPr lang="en-GB" b="1" dirty="0"/>
              <a:t>Open</a:t>
            </a:r>
            <a:r>
              <a:rPr lang="en-GB" dirty="0"/>
              <a:t> </a:t>
            </a:r>
          </a:p>
          <a:p>
            <a:pPr lvl="1" indent="176467"/>
            <a:r>
              <a:rPr lang="en-GB" dirty="0"/>
              <a:t>Wait for the slides from the presentation to load and click on </a:t>
            </a:r>
            <a:r>
              <a:rPr lang="en-GB" b="1" dirty="0"/>
              <a:t>Insert All</a:t>
            </a:r>
            <a:r>
              <a:rPr lang="en-GB" dirty="0"/>
              <a:t>. Then click </a:t>
            </a:r>
            <a:r>
              <a:rPr lang="en-GB" b="1" dirty="0"/>
              <a:t>Close</a:t>
            </a:r>
          </a:p>
          <a:p>
            <a:pPr lvl="1" indent="176467"/>
            <a:r>
              <a:rPr lang="en-GB" dirty="0"/>
              <a:t>Check the inserted slides to ensure that the most appropriate master slide has been used on each slide </a:t>
            </a:r>
          </a:p>
          <a:p>
            <a:pPr lvl="1" indent="176467"/>
            <a:r>
              <a:rPr lang="en-GB" dirty="0"/>
              <a:t>To change the master applied to a slide select the slide you wish to apply a different master to then click on the </a:t>
            </a:r>
            <a:r>
              <a:rPr lang="en-GB" b="1" dirty="0"/>
              <a:t>Format</a:t>
            </a:r>
            <a:r>
              <a:rPr lang="en-GB" dirty="0"/>
              <a:t> tab from the menu bar and select </a:t>
            </a:r>
            <a:r>
              <a:rPr lang="en-GB" b="1" dirty="0"/>
              <a:t>Slide Design</a:t>
            </a:r>
          </a:p>
          <a:p>
            <a:pPr lvl="1" indent="176467"/>
            <a:r>
              <a:rPr lang="en-GB" dirty="0"/>
              <a:t>From the </a:t>
            </a:r>
            <a:r>
              <a:rPr lang="en-GB" b="1" dirty="0"/>
              <a:t>Used in This Presentation</a:t>
            </a:r>
            <a:r>
              <a:rPr lang="en-GB" dirty="0"/>
              <a:t> section choose the master you wish to apply to the slide and hover over it to reveal a drop-down arrow. Click on the arrow and select </a:t>
            </a:r>
            <a:r>
              <a:rPr lang="en-GB" b="1" dirty="0"/>
              <a:t>Apply to Selected Slides</a:t>
            </a:r>
          </a:p>
          <a:p>
            <a:r>
              <a:rPr lang="en-GB" dirty="0"/>
              <a:t>It is important to thoroughly check the presentation to ensure that no further formatting is needed.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3F8C40-CB35-4943-BDAC-BD30C4547278}" type="slidenum">
              <a:rPr lang="de-DE"/>
              <a:pPr/>
              <a:t>32</a:t>
            </a:fld>
            <a:endParaRPr lang="de-DE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1199BC-E1DF-47D0-985B-FBF0B7286D61}" type="slidenum">
              <a:rPr lang="de-DE"/>
              <a:pPr/>
              <a:t>33</a:t>
            </a:fld>
            <a:endParaRPr lang="de-DE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6DC6C9-CCBF-43E5-B846-B506D8CCC5B0}" type="slidenum">
              <a:rPr lang="de-DE"/>
              <a:pPr/>
              <a:t>34</a:t>
            </a:fld>
            <a:endParaRPr lang="de-DE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C7A233-F5B8-4C93-9FEB-68152D1A8CB9}" type="slidenum">
              <a:rPr lang="de-DE" smtClean="0"/>
              <a:pPr/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7463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0301D5-5E47-4A6F-A061-E53A6F024519}" type="slidenum">
              <a:rPr lang="de-DE"/>
              <a:pPr/>
              <a:t>52</a:t>
            </a:fld>
            <a:endParaRPr lang="de-DE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EE6904-59EF-49E6-A608-78A8D89F139B}" type="slidenum">
              <a:rPr lang="de-DE"/>
              <a:pPr/>
              <a:t>53</a:t>
            </a:fld>
            <a:endParaRPr lang="de-DE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5DEBF9-C54B-4B89-85A8-B1ECC57B8D21}" type="slidenum">
              <a:rPr lang="de-DE"/>
              <a:pPr/>
              <a:t>54</a:t>
            </a:fld>
            <a:endParaRPr lang="de-DE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471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E1FC0D-8FA2-4D3D-94B7-7BB5A7F45823}" type="slidenum">
              <a:rPr lang="de-DE"/>
              <a:pPr/>
              <a:t>65</a:t>
            </a:fld>
            <a:endParaRPr lang="de-DE"/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1151" y="4376443"/>
            <a:ext cx="5193462" cy="4791218"/>
          </a:xfrm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It is possible to apply this template to exiting presentations.</a:t>
            </a:r>
          </a:p>
          <a:p>
            <a:pPr lvl="1" eaLnBrk="1" hangingPunct="1"/>
            <a:r>
              <a:rPr lang="en-GB" dirty="0" smtClean="0"/>
              <a:t>Have the latest presentation template open</a:t>
            </a:r>
          </a:p>
          <a:p>
            <a:pPr lvl="1" eaLnBrk="1" hangingPunct="1"/>
            <a:r>
              <a:rPr lang="en-GB" dirty="0" smtClean="0"/>
              <a:t>Click on the </a:t>
            </a:r>
            <a:r>
              <a:rPr lang="en-GB" b="1" dirty="0" smtClean="0"/>
              <a:t>View</a:t>
            </a:r>
            <a:r>
              <a:rPr lang="en-GB" dirty="0" smtClean="0"/>
              <a:t> tab and select </a:t>
            </a:r>
            <a:r>
              <a:rPr lang="en-GB" b="1" dirty="0" smtClean="0"/>
              <a:t>Normal </a:t>
            </a:r>
            <a:endParaRPr lang="en-GB" dirty="0" smtClean="0"/>
          </a:p>
          <a:p>
            <a:pPr lvl="1" eaLnBrk="1" hangingPunct="1"/>
            <a:r>
              <a:rPr lang="en-GB" dirty="0" smtClean="0"/>
              <a:t>Delete all unwanted slides</a:t>
            </a:r>
          </a:p>
          <a:p>
            <a:pPr lvl="1" eaLnBrk="1" hangingPunct="1"/>
            <a:r>
              <a:rPr lang="en-GB" dirty="0" smtClean="0"/>
              <a:t>Click on the </a:t>
            </a:r>
            <a:r>
              <a:rPr lang="en-GB" b="1" dirty="0" smtClean="0"/>
              <a:t>Insert</a:t>
            </a:r>
            <a:r>
              <a:rPr lang="en-GB" dirty="0" smtClean="0"/>
              <a:t> tab from the menu bar and select </a:t>
            </a:r>
            <a:r>
              <a:rPr lang="en-GB" b="1" dirty="0" smtClean="0"/>
              <a:t>Slides from Files</a:t>
            </a:r>
          </a:p>
          <a:p>
            <a:pPr lvl="1" eaLnBrk="1" hangingPunct="1"/>
            <a:r>
              <a:rPr lang="en-GB" dirty="0" smtClean="0"/>
              <a:t>Click on </a:t>
            </a:r>
            <a:r>
              <a:rPr lang="en-GB" b="1" dirty="0" smtClean="0"/>
              <a:t>Browse</a:t>
            </a:r>
            <a:r>
              <a:rPr lang="en-GB" dirty="0" smtClean="0"/>
              <a:t>. Navigate to the presentation you wish to update with the new template. Highlight the presentation and click </a:t>
            </a:r>
            <a:r>
              <a:rPr lang="en-GB" b="1" dirty="0" smtClean="0"/>
              <a:t>Open</a:t>
            </a:r>
            <a:r>
              <a:rPr lang="en-GB" dirty="0" smtClean="0"/>
              <a:t> </a:t>
            </a:r>
          </a:p>
          <a:p>
            <a:pPr lvl="1" eaLnBrk="1" hangingPunct="1"/>
            <a:r>
              <a:rPr lang="en-GB" dirty="0" smtClean="0"/>
              <a:t>Wait for the slides from the presentation to load and click on </a:t>
            </a:r>
            <a:r>
              <a:rPr lang="en-GB" b="1" dirty="0" smtClean="0"/>
              <a:t>Insert All</a:t>
            </a:r>
            <a:r>
              <a:rPr lang="en-GB" dirty="0" smtClean="0"/>
              <a:t>. Then click </a:t>
            </a:r>
            <a:r>
              <a:rPr lang="en-GB" b="1" dirty="0" smtClean="0"/>
              <a:t>Close</a:t>
            </a:r>
          </a:p>
          <a:p>
            <a:pPr lvl="1" eaLnBrk="1" hangingPunct="1"/>
            <a:r>
              <a:rPr lang="en-GB" dirty="0" smtClean="0"/>
              <a:t>Check the inserted slides to ensure that the most appropriate master slide has been used on each slide </a:t>
            </a:r>
          </a:p>
          <a:p>
            <a:pPr lvl="1" eaLnBrk="1" hangingPunct="1"/>
            <a:r>
              <a:rPr lang="en-GB" dirty="0" smtClean="0"/>
              <a:t>To change the master applied to a slide select the slide you wish to apply a different master to then click on the </a:t>
            </a:r>
            <a:r>
              <a:rPr lang="en-GB" b="1" dirty="0" smtClean="0"/>
              <a:t>Format</a:t>
            </a:r>
            <a:r>
              <a:rPr lang="en-GB" dirty="0" smtClean="0"/>
              <a:t> tab from the menu bar and select </a:t>
            </a:r>
            <a:r>
              <a:rPr lang="en-GB" b="1" dirty="0" smtClean="0"/>
              <a:t>Slide Design</a:t>
            </a:r>
          </a:p>
          <a:p>
            <a:pPr lvl="1" eaLnBrk="1" hangingPunct="1"/>
            <a:r>
              <a:rPr lang="en-GB" dirty="0" smtClean="0"/>
              <a:t>From the </a:t>
            </a:r>
            <a:r>
              <a:rPr lang="en-GB" b="1" dirty="0" smtClean="0"/>
              <a:t>Used in This Presentation</a:t>
            </a:r>
            <a:r>
              <a:rPr lang="en-GB" dirty="0" smtClean="0"/>
              <a:t> section choose the master you wish to apply to the slide and hover over it to reveal a drop-down arrow. Click on the arrow and select </a:t>
            </a:r>
            <a:r>
              <a:rPr lang="en-GB" b="1" dirty="0" smtClean="0"/>
              <a:t>Apply to Selected Slides</a:t>
            </a:r>
          </a:p>
          <a:p>
            <a:pPr eaLnBrk="1" hangingPunct="1"/>
            <a:r>
              <a:rPr lang="en-GB" dirty="0" smtClean="0"/>
              <a:t>It is important to thoroughly check the presentation to ensure that no further formatting is needed.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7616" y="560425"/>
            <a:ext cx="6265862" cy="863600"/>
          </a:xfrm>
          <a:ln algn="ctr"/>
        </p:spPr>
        <p:txBody>
          <a:bodyPr tIns="0"/>
          <a:lstStyle>
            <a:lvl1pPr>
              <a:lnSpc>
                <a:spcPct val="100000"/>
              </a:lnSpc>
              <a:defRPr sz="3000"/>
            </a:lvl1pPr>
          </a:lstStyle>
          <a:p>
            <a:r>
              <a:rPr lang="cs-CZ"/>
              <a:t>Click to edit Master title style</a:t>
            </a: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7616" y="1641513"/>
            <a:ext cx="6265862" cy="1150937"/>
          </a:xfrm>
          <a:ln algn="ctr"/>
        </p:spPr>
        <p:txBody>
          <a:bodyPr/>
          <a:lstStyle>
            <a:lvl1pPr>
              <a:spcBef>
                <a:spcPct val="0"/>
              </a:spcBef>
              <a:defRPr sz="2100"/>
            </a:lvl1pPr>
          </a:lstStyle>
          <a:p>
            <a:r>
              <a:rPr lang="cs-CZ"/>
              <a:t>Click to edit Master subtitle style</a:t>
            </a:r>
            <a:endParaRPr lang="de-DE"/>
          </a:p>
        </p:txBody>
      </p:sp>
      <p:pic>
        <p:nvPicPr>
          <p:cNvPr id="3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1259" y="5572903"/>
            <a:ext cx="1214555" cy="92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8" name="Group 37"/>
          <p:cNvGrpSpPr/>
          <p:nvPr userDrawn="1"/>
        </p:nvGrpSpPr>
        <p:grpSpPr>
          <a:xfrm>
            <a:off x="-6533" y="1641513"/>
            <a:ext cx="10696758" cy="4112741"/>
            <a:chOff x="-6532" y="2405084"/>
            <a:chExt cx="9150532" cy="3349170"/>
          </a:xfrm>
        </p:grpSpPr>
        <p:sp>
          <p:nvSpPr>
            <p:cNvPr id="39" name="Freeform 8"/>
            <p:cNvSpPr>
              <a:spLocks/>
            </p:cNvSpPr>
            <p:nvPr userDrawn="1"/>
          </p:nvSpPr>
          <p:spPr bwMode="gray">
            <a:xfrm>
              <a:off x="2273222" y="2405084"/>
              <a:ext cx="6870778" cy="2495225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rgbClr val="FFD2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pic>
          <p:nvPicPr>
            <p:cNvPr id="40" name="Picture 3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6532" y="4411503"/>
              <a:ext cx="2289891" cy="1342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4775" y="365125"/>
            <a:ext cx="2376488" cy="6221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2138" y="365125"/>
            <a:ext cx="6980237" cy="6221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92138" y="1620838"/>
            <a:ext cx="9509125" cy="49657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2138" y="1620838"/>
            <a:ext cx="4678362" cy="4965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422900" y="162083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422900" y="417988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92138" y="1620838"/>
            <a:ext cx="4678362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422900" y="162083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92138" y="4179888"/>
            <a:ext cx="4678362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2900" y="417988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2138" y="1620838"/>
            <a:ext cx="4678362" cy="4965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2900" y="1620838"/>
            <a:ext cx="4678363" cy="4965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6113" y="6337425"/>
            <a:ext cx="1150129" cy="821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3274" y="857340"/>
            <a:ext cx="6420250" cy="948631"/>
          </a:xfrm>
        </p:spPr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3274" y="1932984"/>
            <a:ext cx="6420250" cy="1067706"/>
          </a:xfrm>
        </p:spPr>
        <p:txBody>
          <a:bodyPr/>
          <a:lstStyle>
            <a:lvl1pPr marL="0" indent="0" algn="l">
              <a:buNone/>
              <a:defRPr sz="2300">
                <a:solidFill>
                  <a:srgbClr val="646464"/>
                </a:solidFill>
              </a:defRPr>
            </a:lvl1pPr>
            <a:lvl2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1042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7639" y="2651718"/>
            <a:ext cx="10701039" cy="3692615"/>
            <a:chOff x="-6532" y="2405084"/>
            <a:chExt cx="9150532" cy="3349170"/>
          </a:xfrm>
        </p:grpSpPr>
        <p:sp>
          <p:nvSpPr>
            <p:cNvPr id="1032" name="Freeform 8"/>
            <p:cNvSpPr>
              <a:spLocks/>
            </p:cNvSpPr>
            <p:nvPr userDrawn="1"/>
          </p:nvSpPr>
          <p:spPr bwMode="gray">
            <a:xfrm>
              <a:off x="2273222" y="2405084"/>
              <a:ext cx="6870778" cy="2495225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042872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GB" sz="2100">
                <a:solidFill>
                  <a:srgbClr val="000000"/>
                </a:solidFill>
                <a:latin typeface="Arial"/>
              </a:endParaRPr>
            </a:p>
          </p:txBody>
        </p:sp>
        <p:pic>
          <p:nvPicPr>
            <p:cNvPr id="8" name="Picture 3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6532" y="4411503"/>
              <a:ext cx="2289891" cy="1342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1077031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/>
            </a:lvl2pPr>
            <a:lvl3pPr>
              <a:defRPr lang="en-US" noProof="0" dirty="0" err="1" smtClean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  <a:endParaRPr lang="en-US" smtClean="0"/>
          </a:p>
          <a:p>
            <a:pPr lvl="1"/>
            <a:r>
              <a:rPr lang="en-US" noProof="0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46464"/>
              </a:solidFill>
            </a:endParaRPr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103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646464"/>
              </a:solidFill>
            </a:endParaRPr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8374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2096" y="1563011"/>
            <a:ext cx="4689953" cy="5194868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noProof="0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noProof="0" dirty="0" smtClean="0"/>
              <a:t>Second </a:t>
            </a:r>
            <a:r>
              <a:rPr lang="en-US" dirty="0" smtClean="0"/>
              <a:t>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noProof="0" dirty="0" smtClean="0"/>
              <a:t>Fourth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812" y="1563011"/>
            <a:ext cx="4715200" cy="5194869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noProof="0" smtClean="0"/>
              <a:t>Click to edit Master text styles</a:t>
            </a:r>
            <a:endParaRPr lang="en-US" smtClean="0"/>
          </a:p>
          <a:p>
            <a:pPr lvl="1"/>
            <a:r>
              <a:rPr lang="en-US" noProof="0" smtClean="0"/>
              <a:t>Second </a:t>
            </a:r>
            <a:r>
              <a:rPr lang="en-US" smtClean="0"/>
              <a:t>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6990" y="6971415"/>
            <a:ext cx="4016340" cy="222273"/>
          </a:xfrm>
        </p:spPr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195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7. 5. 2015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94863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70" y="2366940"/>
            <a:ext cx="4698126" cy="4366084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 smtClean="0"/>
              <a:t>Click to edit Master text style</a:t>
            </a:r>
          </a:p>
          <a:p>
            <a:pPr lvl="1"/>
            <a:r>
              <a:rPr lang="en-US" noProof="0" dirty="0" smtClean="0"/>
              <a:t>Second </a:t>
            </a:r>
            <a:r>
              <a:rPr lang="en-US" dirty="0" smtClean="0"/>
              <a:t>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noProof="0" dirty="0" smtClean="0"/>
              <a:t>Fourth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9320" y="2366940"/>
            <a:ext cx="4727830" cy="4366084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</a:t>
            </a:r>
          </a:p>
          <a:p>
            <a:pPr lvl="1"/>
            <a:r>
              <a:rPr lang="en-US" noProof="0" smtClean="0"/>
              <a:t>Second </a:t>
            </a:r>
            <a:r>
              <a:rPr lang="en-US" smtClean="0"/>
              <a:t>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46464"/>
              </a:solidFill>
            </a:endParaRPr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42096" y="1558420"/>
            <a:ext cx="4690700" cy="706512"/>
          </a:xfrm>
        </p:spPr>
        <p:txBody>
          <a:bodyPr anchor="t" anchorCtr="0"/>
          <a:lstStyle>
            <a:lvl1pPr marL="0" indent="0">
              <a:buNone/>
              <a:tabLst/>
              <a:defRPr b="1"/>
            </a:lvl1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439320" y="1558420"/>
            <a:ext cx="4727830" cy="706512"/>
          </a:xfrm>
        </p:spPr>
        <p:txBody>
          <a:bodyPr anchor="t" anchorCtr="0"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005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2815" y="1130691"/>
            <a:ext cx="9624060" cy="181155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700" b="1">
                <a:solidFill>
                  <a:schemeClr val="bg2"/>
                </a:solidFill>
                <a:latin typeface="+mj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</a:t>
            </a:r>
            <a:r>
              <a:rPr lang="cs-CZ" dirty="0" smtClean="0"/>
              <a:t>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7775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34670" y="221797"/>
            <a:ext cx="9624060" cy="8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1057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3077" name="Freeform 5"/>
          <p:cNvSpPr>
            <a:spLocks/>
          </p:cNvSpPr>
          <p:nvPr userDrawn="1"/>
        </p:nvSpPr>
        <p:spPr bwMode="gray">
          <a:xfrm>
            <a:off x="534670" y="1146444"/>
            <a:ext cx="9624060" cy="571645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21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36672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34670" y="221797"/>
            <a:ext cx="9624060" cy="8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1057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4101" name="Freeform 5"/>
          <p:cNvSpPr>
            <a:spLocks/>
          </p:cNvSpPr>
          <p:nvPr userDrawn="1"/>
        </p:nvSpPr>
        <p:spPr bwMode="gray">
          <a:xfrm>
            <a:off x="534670" y="1147091"/>
            <a:ext cx="9624060" cy="571645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21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7081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34670" y="221797"/>
            <a:ext cx="9624060" cy="8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1057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672" y="1151059"/>
            <a:ext cx="9619323" cy="571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92667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532814" y="6883900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/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2100" dirty="0">
              <a:solidFill>
                <a:srgbClr val="646464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6302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1" y="0"/>
            <a:ext cx="5452521" cy="522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33754" tIns="533754" rIns="353099" bIns="0" numCol="1" anchor="t" anchorCtr="0" compatLnSpc="1">
            <a:prstTxWarp prst="textNoShape">
              <a:avLst/>
            </a:prstTxWarp>
          </a:bodyPr>
          <a:lstStyle/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GB" sz="1000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en-GB" sz="1000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en-GB" sz="1000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en-GB" sz="1000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 defTabSz="1042872">
              <a:spcBef>
                <a:spcPct val="0"/>
              </a:spcBef>
              <a:spcAft>
                <a:spcPts val="1141"/>
              </a:spcAft>
              <a:buClrTx/>
              <a:buSzTx/>
              <a:buFontTx/>
              <a:buNone/>
              <a:defRPr/>
            </a:pPr>
            <a:endParaRPr lang="cs-CZ" sz="1000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 defTabSz="1042872">
              <a:spcBef>
                <a:spcPct val="0"/>
              </a:spcBef>
              <a:spcAft>
                <a:spcPts val="114"/>
              </a:spcAft>
              <a:buClrTx/>
              <a:buSzTx/>
              <a:buFontTx/>
              <a:buNone/>
              <a:defRPr/>
            </a:pPr>
            <a:r>
              <a:rPr lang="en-GB" sz="800" kern="0" dirty="0" smtClean="0">
                <a:solidFill>
                  <a:srgbClr val="000000"/>
                </a:solidFill>
                <a:latin typeface="EYInterstate" pitchFamily="2" charset="0"/>
              </a:rPr>
              <a:t>About EY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EY is a global leader in assurance, tax, transaction and advisory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services. The insights and quality services we deliver help build trust and </a:t>
            </a: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confidence in the capital markets and in economies the world over. We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develop outstanding leaders who team to deliver on our promises to all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of our stakeholders. In so doing, we play a critical role in building a better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working world for our people, for our clients and for our communities.</a:t>
            </a: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endParaRPr lang="en-US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EY refers to the global organization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, 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and may refer to one or more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,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 of the</a:t>
            </a:r>
            <a:b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member firms of Ernst &amp; Young Global Limited, each of which is a separate legal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entity. Ernst &amp; Young Global Limited, a UK company limited by guarantee,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does not provide services to clients. For more information about our </a:t>
            </a: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organization, please visit ey.com.</a:t>
            </a:r>
          </a:p>
          <a:p>
            <a:pPr defTabSz="1042872">
              <a:spcBef>
                <a:spcPct val="0"/>
              </a:spcBef>
              <a:spcAft>
                <a:spcPts val="1156"/>
              </a:spcAft>
              <a:buClrTx/>
              <a:buSzTx/>
              <a:buFontTx/>
              <a:buNone/>
              <a:defRPr/>
            </a:pPr>
            <a:endParaRPr lang="en-US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© 2013  Ernst &amp; Young, </a:t>
            </a:r>
            <a:r>
              <a:rPr lang="en-US" sz="800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. | Ernst &amp; Young Audit, </a:t>
            </a:r>
            <a:r>
              <a:rPr lang="en-US" sz="800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. | E &amp; Y Valuations </a:t>
            </a:r>
            <a:r>
              <a:rPr lang="en-US" sz="800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b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All Rights Reserved.</a:t>
            </a: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1156"/>
              </a:spcAft>
              <a:buClrTx/>
              <a:buSzTx/>
              <a:buFontTx/>
              <a:buNone/>
              <a:defRPr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GB" sz="700" kern="0" dirty="0" smtClean="0">
                <a:solidFill>
                  <a:srgbClr val="000000"/>
                </a:solidFill>
                <a:latin typeface="EYInterstate Light" pitchFamily="2" charset="0"/>
              </a:rPr>
              <a:t>This material has been prepared for general informational purposes only and is not </a:t>
            </a:r>
            <a: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700" kern="0" dirty="0" smtClean="0">
                <a:solidFill>
                  <a:srgbClr val="000000"/>
                </a:solidFill>
                <a:latin typeface="EYInterstate Light" pitchFamily="2" charset="0"/>
              </a:rPr>
              <a:t>intended to be relied upon as accounting, tax, or other professional advice. Please refer </a:t>
            </a:r>
            <a: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700" kern="0" dirty="0" smtClean="0">
                <a:solidFill>
                  <a:srgbClr val="000000"/>
                </a:solidFill>
                <a:latin typeface="EYInterstate Light" pitchFamily="2" charset="0"/>
              </a:rPr>
              <a:t>to your advisors for specific advice</a:t>
            </a:r>
            <a: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endParaRPr lang="en-GB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GB" sz="1000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</a:p>
          <a:p>
            <a:pPr defTabSz="1042872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6338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C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 userDrawn="1"/>
        </p:nvSpPr>
        <p:spPr bwMode="auto">
          <a:xfrm>
            <a:off x="1" y="2"/>
            <a:ext cx="4845869" cy="5231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33754" tIns="533754" rIns="353099" bIns="0" numCol="1" anchor="t" anchorCtr="0" compatLnSpc="1">
            <a:prstTxWarp prst="textNoShape">
              <a:avLst/>
            </a:prstTxWarp>
          </a:bodyPr>
          <a:lstStyle/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cs-CZ" sz="1000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cs-CZ" sz="1000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cs-CZ" sz="1000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cs-CZ" sz="1000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 defTabSz="1042872">
              <a:spcBef>
                <a:spcPct val="0"/>
              </a:spcBef>
              <a:spcAft>
                <a:spcPts val="1141"/>
              </a:spcAft>
              <a:buClrTx/>
              <a:buSzTx/>
              <a:buFontTx/>
              <a:buNone/>
              <a:defRPr/>
            </a:pPr>
            <a:endParaRPr lang="cs-CZ" sz="1000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 defTabSz="1042872">
              <a:spcBef>
                <a:spcPct val="0"/>
              </a:spcBef>
              <a:spcAft>
                <a:spcPts val="114"/>
              </a:spcAft>
              <a:buClrTx/>
              <a:buSzTx/>
              <a:buFontTx/>
              <a:buNone/>
              <a:defRPr/>
            </a:pPr>
            <a:r>
              <a:rPr lang="cs-CZ" sz="800" kern="0" dirty="0" smtClean="0">
                <a:solidFill>
                  <a:srgbClr val="000000"/>
                </a:solidFill>
                <a:latin typeface="EYInterstate" pitchFamily="2" charset="0"/>
              </a:rPr>
              <a:t>Informace o EY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EY je předním celosvětovým poskytovatelem odborných poradenských služeb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v oblasti auditu, daní, transakčního a podnikového poradenství. Znalost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problematiky a kvalita služeb, které poskytujeme, přispívají k posilování důvěry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v kapitálové trhy i v ekonomiky celého světa. Výjimečný lidský a odborný potenciál nám umožňuje hrát významnou roli při vytváření lepšího prostředí pro naše zaměstnance, klienty i pro širší společnost.</a:t>
            </a: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Název EY zahrnuje celosvětovou organizaci a může zahrnovat jednu či více členských firem Ernst &amp; Young Global Limited, z nichž každá je samostatnou právnickou osobou. Ernst &amp; Young Global Limited, britská společnost s ručením omezeným garancí, služby klientům neposkytuje. Pro podrobnější informace o naší organizaci navštivte prosím naše webové stránky ey.com.</a:t>
            </a:r>
          </a:p>
          <a:p>
            <a:pPr defTabSz="1042872">
              <a:spcBef>
                <a:spcPct val="0"/>
              </a:spcBef>
              <a:spcAft>
                <a:spcPts val="1156"/>
              </a:spcAft>
              <a:buClrTx/>
              <a:buSzTx/>
              <a:buFontTx/>
              <a:buNone/>
              <a:defRPr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© 2013  Ernst &amp; Young, s.r.o. </a:t>
            </a:r>
            <a:r>
              <a:rPr lang="cs-CZ" sz="1000" kern="0" dirty="0" smtClean="0">
                <a:solidFill>
                  <a:srgbClr val="000000"/>
                </a:solidFill>
                <a:latin typeface="EYInterstate Light" pitchFamily="2" charset="0"/>
              </a:rPr>
              <a:t>|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 Ernst &amp; Young Audit, s.r.o. </a:t>
            </a:r>
            <a:r>
              <a:rPr lang="cs-CZ" sz="1000" kern="0" dirty="0" smtClean="0">
                <a:solidFill>
                  <a:srgbClr val="000000"/>
                </a:solidFill>
                <a:latin typeface="EYInterstate Light" pitchFamily="2" charset="0"/>
              </a:rPr>
              <a:t>|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 E &amp; Y Valuations s.r.o.</a:t>
            </a:r>
            <a:b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Všechna práva vyhrazena.</a:t>
            </a:r>
          </a:p>
          <a:p>
            <a:pPr defTabSz="1042872">
              <a:spcBef>
                <a:spcPct val="0"/>
              </a:spcBef>
              <a:spcAft>
                <a:spcPts val="1156"/>
              </a:spcAft>
              <a:buClrTx/>
              <a:buSzTx/>
              <a:buFontTx/>
              <a:buNone/>
              <a:defRPr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  <a:t>Tento materiál má pouze všeobecný informační charakter, na který není možné spoléhat se jako na poskytnutí účetního, daňového ani jiného odborného poradenství. V případě potřeby se prosím obraťte na svého konkrétního poradce.</a:t>
            </a:r>
          </a:p>
          <a:p>
            <a:pPr defTabSz="1042872" fontAlgn="auto">
              <a:spcBef>
                <a:spcPts val="0"/>
              </a:spcBef>
              <a:spcAft>
                <a:spcPts val="599"/>
              </a:spcAft>
              <a:buClrTx/>
              <a:buSzTx/>
              <a:buFontTx/>
              <a:buNone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cs-CZ" sz="1000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  <a:endParaRPr lang="cs-CZ" sz="800" kern="0" dirty="0" smtClean="0">
              <a:solidFill>
                <a:srgbClr val="000000"/>
              </a:solidFill>
              <a:latin typeface="EYInterstate" pitchFamily="2" charset="0"/>
            </a:endParaRPr>
          </a:p>
          <a:p>
            <a:pPr defTabSz="1042872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6903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867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2138" y="1620838"/>
            <a:ext cx="4678362" cy="496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2900" y="1620838"/>
            <a:ext cx="4678363" cy="496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3. 4. 2014  </a:t>
            </a:r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92138" y="365125"/>
            <a:ext cx="95091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91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You can change the style by clicking</a:t>
            </a:r>
            <a:endParaRPr lang="de-DE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92138" y="1620838"/>
            <a:ext cx="9509125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You can change the style by clicking</a:t>
            </a:r>
            <a:endParaRPr lang="de-DE" smtClean="0"/>
          </a:p>
          <a:p>
            <a:pPr lvl="1"/>
            <a:r>
              <a:rPr lang="cs-CZ" smtClean="0"/>
              <a:t>Second level</a:t>
            </a:r>
            <a:endParaRPr lang="de-DE" smtClean="0"/>
          </a:p>
          <a:p>
            <a:pPr lvl="2"/>
            <a:r>
              <a:rPr lang="cs-CZ" smtClean="0"/>
              <a:t>Third level</a:t>
            </a:r>
            <a:endParaRPr lang="de-DE" smtClean="0"/>
          </a:p>
          <a:p>
            <a:pPr lvl="3"/>
            <a:r>
              <a:rPr lang="cs-CZ" smtClean="0"/>
              <a:t>Fourth level</a:t>
            </a:r>
            <a:endParaRPr lang="de-DE" smtClean="0"/>
          </a:p>
          <a:p>
            <a:pPr lvl="4"/>
            <a:r>
              <a:rPr lang="cs-CZ" smtClean="0"/>
              <a:t>Fifth level</a:t>
            </a:r>
            <a:endParaRPr lang="de-DE" smtClean="0"/>
          </a:p>
        </p:txBody>
      </p:sp>
      <p:sp>
        <p:nvSpPr>
          <p:cNvPr id="4102" name="Rectangle 6"/>
          <p:cNvSpPr>
            <a:spLocks noChangeArrowheads="1"/>
          </p:cNvSpPr>
          <p:nvPr userDrawn="1"/>
        </p:nvSpPr>
        <p:spPr bwMode="gray">
          <a:xfrm>
            <a:off x="2105025" y="6973888"/>
            <a:ext cx="77787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995363">
              <a:spcBef>
                <a:spcPct val="0"/>
              </a:spcBef>
              <a:buClrTx/>
              <a:buSzTx/>
              <a:buFontTx/>
              <a:buNone/>
            </a:pPr>
            <a:r>
              <a:rPr lang="de-DE" sz="1100" dirty="0" smtClean="0">
                <a:solidFill>
                  <a:srgbClr val="000000"/>
                </a:solidFill>
                <a:cs typeface="Arial" charset="0"/>
              </a:rPr>
              <a:t>Page </a:t>
            </a:r>
            <a:fld id="{977EFBFD-E0C7-41D0-89CF-BC77CDBC83FC}" type="slidenum">
              <a:rPr lang="de-DE" sz="1100" smtClean="0">
                <a:solidFill>
                  <a:srgbClr val="000000"/>
                </a:solidFill>
                <a:cs typeface="Arial" charset="0"/>
              </a:rPr>
              <a:pPr defTabSz="995363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de-DE" sz="11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gray">
          <a:xfrm>
            <a:off x="592138" y="1262063"/>
            <a:ext cx="9509125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592138" y="6973888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dirty="0" smtClean="0"/>
              <a:t>7. 5. 2015  </a:t>
            </a:r>
            <a:endParaRPr lang="de-DE" dirty="0"/>
          </a:p>
        </p:txBody>
      </p:sp>
      <p:sp>
        <p:nvSpPr>
          <p:cNvPr id="4242" name="Line 146"/>
          <p:cNvSpPr>
            <a:spLocks noChangeShapeType="1"/>
          </p:cNvSpPr>
          <p:nvPr/>
        </p:nvSpPr>
        <p:spPr bwMode="gray">
          <a:xfrm>
            <a:off x="592138" y="6804025"/>
            <a:ext cx="9509125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259" name="Line 163"/>
          <p:cNvSpPr>
            <a:spLocks noChangeShapeType="1"/>
          </p:cNvSpPr>
          <p:nvPr/>
        </p:nvSpPr>
        <p:spPr bwMode="gray">
          <a:xfrm>
            <a:off x="592138" y="365125"/>
            <a:ext cx="9509125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40" name="Group 39"/>
          <p:cNvGrpSpPr>
            <a:grpSpLocks noChangeAspect="1"/>
          </p:cNvGrpSpPr>
          <p:nvPr userDrawn="1"/>
        </p:nvGrpSpPr>
        <p:grpSpPr bwMode="gray">
          <a:xfrm>
            <a:off x="9529596" y="6985004"/>
            <a:ext cx="436621" cy="281787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41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GB" sz="18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2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GB" sz="1800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74" r:id="rId12"/>
    <p:sldLayoutId id="2147483675" r:id="rId13"/>
    <p:sldLayoutId id="2147483676" r:id="rId14"/>
    <p:sldLayoutId id="2147483677" r:id="rId15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+mj-lt"/>
          <a:ea typeface="+mj-ea"/>
          <a:cs typeface="+mj-cs"/>
        </a:defRPr>
      </a:lvl1pPr>
      <a:lvl2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2pPr>
      <a:lvl3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3pPr>
      <a:lvl4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4pPr>
      <a:lvl5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5pPr>
      <a:lvl6pPr marL="4572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6pPr>
      <a:lvl7pPr marL="9144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7pPr>
      <a:lvl8pPr marL="13716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8pPr>
      <a:lvl9pPr marL="18288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9pPr>
    </p:titleStyle>
    <p:bodyStyle>
      <a:lvl1pPr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defRPr sz="2600">
          <a:solidFill>
            <a:schemeClr val="bg2"/>
          </a:solidFill>
          <a:latin typeface="+mn-lt"/>
          <a:ea typeface="+mn-ea"/>
          <a:cs typeface="+mn-cs"/>
        </a:defRPr>
      </a:lvl1pPr>
      <a:lvl2pPr marL="390525" indent="-388938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200">
          <a:solidFill>
            <a:schemeClr val="bg2"/>
          </a:solidFill>
          <a:latin typeface="+mn-lt"/>
        </a:defRPr>
      </a:lvl2pPr>
      <a:lvl3pPr marL="781050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100">
          <a:solidFill>
            <a:schemeClr val="bg2"/>
          </a:solidFill>
          <a:latin typeface="+mn-lt"/>
        </a:defRPr>
      </a:lvl3pPr>
      <a:lvl4pPr marL="1171575" indent="-388938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4pPr>
      <a:lvl5pPr marL="15605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5pPr>
      <a:lvl6pPr marL="20177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6pPr>
      <a:lvl7pPr marL="24749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7pPr>
      <a:lvl8pPr marL="29321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8pPr>
      <a:lvl9pPr marL="33893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9486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563013"/>
            <a:ext cx="9624060" cy="51885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6990" y="7073057"/>
            <a:ext cx="4016340" cy="22227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300">
                <a:solidFill>
                  <a:schemeClr val="bg1"/>
                </a:solidFill>
              </a:defRPr>
            </a:lvl1pPr>
          </a:lstStyle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>
              <a:solidFill>
                <a:srgbClr val="646464"/>
              </a:solidFill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4670" y="7073056"/>
            <a:ext cx="842000" cy="21830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300" smtClean="0">
                <a:solidFill>
                  <a:srgbClr val="646464"/>
                </a:solidFill>
                <a:latin typeface="Arial"/>
              </a:rPr>
              <a:t>Page </a:t>
            </a:r>
            <a:fld id="{9AE4D82F-B047-469B-AC52-A46321747EAF}" type="slidenum">
              <a:rPr lang="en-US" sz="1300" smtClean="0">
                <a:solidFill>
                  <a:srgbClr val="646464"/>
                </a:solidFill>
                <a:latin typeface="Arial"/>
              </a:rPr>
              <a:pPr defTabSz="1042872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t>‹#›</a:t>
            </a:fld>
            <a:endParaRPr lang="en-US" sz="1300">
              <a:solidFill>
                <a:srgbClr val="646464"/>
              </a:solidFill>
              <a:latin typeface="Arial"/>
            </a:endParaRPr>
          </a:p>
        </p:txBody>
      </p:sp>
      <p:grpSp>
        <p:nvGrpSpPr>
          <p:cNvPr id="8" name="Group 7"/>
          <p:cNvGrpSpPr/>
          <p:nvPr/>
        </p:nvGrpSpPr>
        <p:grpSpPr bwMode="gray">
          <a:xfrm>
            <a:off x="9763298" y="7111440"/>
            <a:ext cx="395432" cy="225787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10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042872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21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042872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2100">
                <a:solidFill>
                  <a:srgbClr val="000000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003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</p:sldLayoutIdLst>
  <p:hf sldNum="0" hdr="0" ftr="0"/>
  <p:txStyles>
    <p:titleStyle>
      <a:lvl1pPr algn="l" defTabSz="1042872" rtl="0" eaLnBrk="1" latinLnBrk="0" hangingPunct="1">
        <a:lnSpc>
          <a:spcPct val="85000"/>
        </a:lnSpc>
        <a:spcBef>
          <a:spcPct val="0"/>
        </a:spcBef>
        <a:buNone/>
        <a:defRPr sz="34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91076" indent="-391076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700" kern="1200">
          <a:solidFill>
            <a:schemeClr val="bg1"/>
          </a:solidFill>
          <a:latin typeface="+mn-lt"/>
          <a:ea typeface="+mn-ea"/>
          <a:cs typeface="+mn-cs"/>
        </a:defRPr>
      </a:lvl1pPr>
      <a:lvl2pPr marL="809313" indent="-403752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300" kern="1200">
          <a:solidFill>
            <a:schemeClr val="bg1"/>
          </a:solidFill>
          <a:latin typeface="+mn-lt"/>
          <a:ea typeface="+mn-ea"/>
          <a:cs typeface="+mn-cs"/>
        </a:defRPr>
      </a:lvl2pPr>
      <a:lvl3pPr marL="1229357" indent="-403752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100" kern="1200">
          <a:solidFill>
            <a:schemeClr val="bg1"/>
          </a:solidFill>
          <a:latin typeface="+mn-lt"/>
          <a:ea typeface="+mn-ea"/>
          <a:cs typeface="+mn-cs"/>
        </a:defRPr>
      </a:lvl3pPr>
      <a:lvl4pPr marL="1634920" indent="-405561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38670" indent="-403752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867898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3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0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06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6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2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08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4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79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16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2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87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emf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Akvizice a přeměny </a:t>
            </a:r>
            <a:br>
              <a:rPr lang="cs-CZ" smtClean="0"/>
            </a:br>
            <a:r>
              <a:rPr lang="cs-CZ" smtClean="0"/>
              <a:t>účetní a daňový pohled</a:t>
            </a:r>
            <a:endParaRPr lang="en-US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Jakub </a:t>
            </a:r>
            <a:r>
              <a:rPr lang="cs-CZ" dirty="0" smtClean="0"/>
              <a:t>Šindelář</a:t>
            </a:r>
            <a:endParaRPr lang="en-U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</a:t>
            </a:r>
            <a:r>
              <a:rPr lang="cs-CZ" dirty="0" err="1"/>
              <a:t>isky</a:t>
            </a:r>
            <a:r>
              <a:rPr lang="cs-CZ" dirty="0"/>
              <a:t> z prodeje podílů</a:t>
            </a:r>
            <a:r>
              <a:rPr lang="en-US" dirty="0"/>
              <a:t> </a:t>
            </a:r>
            <a:r>
              <a:rPr lang="cs-CZ" dirty="0"/>
              <a:t>(2) - zdanění</a:t>
            </a:r>
            <a:endParaRPr lang="en-US" dirty="0"/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87513"/>
            <a:ext cx="9501187" cy="4552950"/>
          </a:xfrm>
        </p:spPr>
        <p:txBody>
          <a:bodyPr/>
          <a:lstStyle/>
          <a:p>
            <a:pPr marL="444500" indent="-444500">
              <a:lnSpc>
                <a:spcPct val="80000"/>
              </a:lnSpc>
              <a:buFont typeface="Arial" charset="0"/>
              <a:buChar char="►"/>
            </a:pPr>
            <a:r>
              <a:rPr lang="cs-CZ" sz="2400" dirty="0"/>
              <a:t>Pokud nejsou podmínky splněny: 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Nabývací cena uznatelná do výše příjmu = podíly na s.r.o. a akcie, která není oceňována reálnou </a:t>
            </a:r>
            <a:r>
              <a:rPr lang="cs-CZ" dirty="0" smtClean="0"/>
              <a:t>hodnotou </a:t>
            </a:r>
            <a:r>
              <a:rPr lang="cs-CZ" dirty="0"/>
              <a:t>(§24/2/w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Účetní hodnota </a:t>
            </a:r>
            <a:r>
              <a:rPr lang="cs-CZ" dirty="0" smtClean="0"/>
              <a:t>plně </a:t>
            </a:r>
            <a:r>
              <a:rPr lang="cs-CZ" dirty="0"/>
              <a:t>uznatelná (i ztráta) = akcie oceňované reálnou hodnotou (§24/2/r ZDP) </a:t>
            </a:r>
          </a:p>
          <a:p>
            <a:pPr marL="444500" lvl="1" indent="-444500">
              <a:lnSpc>
                <a:spcPct val="80000"/>
              </a:lnSpc>
            </a:pPr>
            <a:r>
              <a:rPr lang="cs-CZ" sz="2400" dirty="0">
                <a:ea typeface="+mn-ea"/>
                <a:cs typeface="+mn-cs"/>
              </a:rPr>
              <a:t>Daňovou nabývací cenu v případě prodeje zvyšují (§24/7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Daňově neuznatelné náklady přímo související s držbou podílu na dceřiné společnosti (dle §25/1/</a:t>
            </a:r>
            <a:r>
              <a:rPr lang="cs-CZ" dirty="0" err="1"/>
              <a:t>zk</a:t>
            </a:r>
            <a:r>
              <a:rPr lang="cs-CZ" dirty="0"/>
              <a:t> ZDP)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cs-CZ" dirty="0" err="1"/>
              <a:t>áklady</a:t>
            </a:r>
            <a:r>
              <a:rPr lang="cs-CZ" dirty="0"/>
              <a:t> na získání a držbu podílu / akcií</a:t>
            </a:r>
            <a:endParaRPr lang="en-US" dirty="0"/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73225"/>
            <a:ext cx="9501187" cy="4552950"/>
          </a:xfrm>
        </p:spPr>
        <p:txBody>
          <a:bodyPr/>
          <a:lstStyle/>
          <a:p>
            <a:pPr marL="266700" indent="-266700"/>
            <a:r>
              <a:rPr lang="cs-CZ" dirty="0"/>
              <a:t>Náklady na pořízení akcií / podílů</a:t>
            </a:r>
          </a:p>
          <a:p>
            <a:pPr marL="266700" indent="-266700">
              <a:buFont typeface="Arial" charset="0"/>
              <a:buChar char="►"/>
            </a:pPr>
            <a:r>
              <a:rPr lang="cs-CZ" dirty="0"/>
              <a:t>Prodej podílů i příjem z dividend = osvobozen od daně (ve většině případů)</a:t>
            </a:r>
          </a:p>
          <a:p>
            <a:pPr marL="266700" indent="-266700">
              <a:buFont typeface="Arial" charset="0"/>
              <a:buChar char="►"/>
            </a:pPr>
            <a:r>
              <a:rPr lang="cs-CZ" dirty="0"/>
              <a:t>Náklady na osvobozené příjmy = neuznatelné (§25/1/i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Např. úroky z úvěru na nákup podílu = velký praktický problém (téměř všechny akvizice jsou dluhově </a:t>
            </a:r>
            <a:r>
              <a:rPr lang="cs-CZ" dirty="0" smtClean="0"/>
              <a:t>financované)</a:t>
            </a:r>
            <a:r>
              <a:rPr lang="en-US" dirty="0" smtClean="0"/>
              <a:t>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cs-CZ" dirty="0"/>
              <a:t> daňová </a:t>
            </a:r>
            <a:r>
              <a:rPr lang="cs-CZ" dirty="0" err="1"/>
              <a:t>opt</a:t>
            </a:r>
            <a:r>
              <a:rPr lang="en-US" dirty="0" err="1"/>
              <a:t>imali</a:t>
            </a:r>
            <a:r>
              <a:rPr lang="cs-CZ" dirty="0" err="1"/>
              <a:t>zace</a:t>
            </a:r>
            <a:endParaRPr lang="cs-CZ" dirty="0"/>
          </a:p>
          <a:p>
            <a:pPr marL="266700" indent="-266700">
              <a:lnSpc>
                <a:spcPct val="90000"/>
              </a:lnSpc>
              <a:buFont typeface="Arial" charset="0"/>
              <a:buChar char="►"/>
            </a:pPr>
            <a:r>
              <a:rPr lang="cs-CZ" dirty="0"/>
              <a:t>Náklady mateřské společnosti na držbu podílu v dceřiné společnosti jsou neuznatelné (§25/1/</a:t>
            </a:r>
            <a:r>
              <a:rPr lang="cs-CZ" dirty="0" err="1"/>
              <a:t>zk</a:t>
            </a:r>
            <a:r>
              <a:rPr lang="cs-CZ" dirty="0"/>
              <a:t>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Definice mateřské a dceřiné společnosti (§</a:t>
            </a:r>
            <a:r>
              <a:rPr lang="cs-CZ" dirty="0" smtClean="0"/>
              <a:t>19/3/b </a:t>
            </a:r>
            <a:r>
              <a:rPr lang="cs-CZ" dirty="0"/>
              <a:t>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Fikce = úroky z úvěrů/půjček 6 měsíců před nabytím (i když podíl drží spojená osoba) </a:t>
            </a:r>
            <a:r>
              <a:rPr lang="en-US" dirty="0">
                <a:sym typeface="Wingdings" pitchFamily="2" charset="2"/>
              </a:rPr>
              <a:t> L</a:t>
            </a:r>
            <a:r>
              <a:rPr lang="cs-CZ" dirty="0">
                <a:sym typeface="Wingdings" pitchFamily="2" charset="2"/>
              </a:rPr>
              <a:t>ze p</a:t>
            </a:r>
            <a:r>
              <a:rPr lang="cs-CZ" dirty="0"/>
              <a:t>rokázat, že nesouvisí (obtížné)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Režijní náklady = prokázat nebo 5% </a:t>
            </a:r>
            <a:r>
              <a:rPr lang="cs-CZ" dirty="0" smtClean="0"/>
              <a:t>dividend</a:t>
            </a:r>
            <a:endParaRPr lang="cs-CZ" dirty="0"/>
          </a:p>
          <a:p>
            <a:pPr lvl="2">
              <a:lnSpc>
                <a:spcPct val="80000"/>
              </a:lnSpc>
            </a:pPr>
            <a:endParaRPr lang="cs-CZ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Koupě obchodního </a:t>
            </a:r>
            <a:r>
              <a:rPr lang="cs-CZ" sz="41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závodu</a:t>
            </a:r>
            <a:endParaRPr lang="cs-CZ" sz="41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obchodního závodu - obecně (1)</a:t>
            </a:r>
            <a:endParaRPr lang="en-US" dirty="0"/>
          </a:p>
        </p:txBody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>
              <a:buFont typeface="Arial" charset="0"/>
              <a:buChar char="►"/>
            </a:pPr>
            <a:r>
              <a:rPr lang="cs-CZ" dirty="0"/>
              <a:t>Smlouvou o prodeji na kupujícího přecházejí všechny práva a závazky, které se k prodávanému </a:t>
            </a:r>
            <a:r>
              <a:rPr lang="cs-CZ" dirty="0" smtClean="0"/>
              <a:t>obchodnímu </a:t>
            </a:r>
            <a:r>
              <a:rPr lang="cs-CZ" dirty="0"/>
              <a:t>závodu vztahují vč. pracovněprávních</a:t>
            </a:r>
          </a:p>
          <a:p>
            <a:pPr lvl="2">
              <a:lnSpc>
                <a:spcPct val="80000"/>
              </a:lnSpc>
            </a:pPr>
            <a:r>
              <a:rPr lang="cs-CZ" dirty="0" smtClean="0">
                <a:solidFill>
                  <a:srgbClr val="646464"/>
                </a:solidFill>
              </a:rPr>
              <a:t>Do </a:t>
            </a:r>
            <a:r>
              <a:rPr lang="cs-CZ" dirty="0">
                <a:solidFill>
                  <a:srgbClr val="646464"/>
                </a:solidFill>
              </a:rPr>
              <a:t>15 dnů od uzavření smlouvy </a:t>
            </a:r>
            <a:r>
              <a:rPr lang="en-US" dirty="0">
                <a:solidFill>
                  <a:srgbClr val="646464"/>
                </a:solidFill>
                <a:sym typeface="Wingdings" pitchFamily="2" charset="2"/>
              </a:rPr>
              <a:t> </a:t>
            </a:r>
            <a:r>
              <a:rPr lang="cs-CZ" dirty="0">
                <a:solidFill>
                  <a:srgbClr val="646464"/>
                </a:solidFill>
                <a:sym typeface="Wingdings" pitchFamily="2" charset="2"/>
              </a:rPr>
              <a:t>kupující i prodávající musí předložit kopii smlouvy FU (§ </a:t>
            </a:r>
            <a:r>
              <a:rPr lang="cs-CZ" dirty="0" smtClean="0">
                <a:solidFill>
                  <a:srgbClr val="646464"/>
                </a:solidFill>
                <a:sym typeface="Wingdings" pitchFamily="2" charset="2"/>
              </a:rPr>
              <a:t>127 </a:t>
            </a:r>
            <a:r>
              <a:rPr lang="cs-CZ" dirty="0">
                <a:solidFill>
                  <a:srgbClr val="646464"/>
                </a:solidFill>
                <a:sym typeface="Wingdings" pitchFamily="2" charset="2"/>
              </a:rPr>
              <a:t>DŘ)</a:t>
            </a:r>
            <a:endParaRPr lang="cs-CZ" dirty="0"/>
          </a:p>
          <a:p>
            <a:pPr marL="266700" indent="-266700">
              <a:buFont typeface="Arial" charset="0"/>
              <a:buChar char="►"/>
            </a:pPr>
            <a:r>
              <a:rPr lang="cs-CZ" dirty="0"/>
              <a:t>Nelze převést veřejnoprávní pohledávky/závazky (tj. ani daňová rizika a závazky)</a:t>
            </a:r>
          </a:p>
          <a:p>
            <a:pPr marL="266700" indent="-266700">
              <a:buFont typeface="Arial" charset="0"/>
              <a:buChar char="►"/>
            </a:pPr>
            <a:r>
              <a:rPr lang="cs-CZ" dirty="0"/>
              <a:t>Obdobně to platí pro převod části obchodního </a:t>
            </a:r>
            <a:r>
              <a:rPr lang="cs-CZ" dirty="0" smtClean="0"/>
              <a:t>závodu</a:t>
            </a:r>
            <a:endParaRPr lang="cs-CZ" dirty="0"/>
          </a:p>
          <a:p>
            <a:pPr lvl="2">
              <a:lnSpc>
                <a:spcPct val="80000"/>
              </a:lnSpc>
            </a:pPr>
            <a:r>
              <a:rPr lang="cs-CZ" dirty="0" smtClean="0">
                <a:sym typeface="Wingdings" pitchFamily="2" charset="2"/>
              </a:rPr>
              <a:t>vymezení v </a:t>
            </a:r>
            <a:r>
              <a:rPr lang="cs-CZ" dirty="0">
                <a:sym typeface="Wingdings" pitchFamily="2" charset="2"/>
              </a:rPr>
              <a:t>praxi často </a:t>
            </a:r>
            <a:r>
              <a:rPr lang="en-US" dirty="0" err="1">
                <a:sym typeface="Wingdings" pitchFamily="2" charset="2"/>
              </a:rPr>
              <a:t>probl</a:t>
            </a:r>
            <a:r>
              <a:rPr lang="cs-CZ" dirty="0">
                <a:sym typeface="Wingdings" pitchFamily="2" charset="2"/>
              </a:rPr>
              <a:t>e</a:t>
            </a:r>
            <a:r>
              <a:rPr lang="en-US" dirty="0" err="1">
                <a:sym typeface="Wingdings" pitchFamily="2" charset="2"/>
              </a:rPr>
              <a:t>matick</a:t>
            </a:r>
            <a:r>
              <a:rPr lang="cs-CZ" dirty="0">
                <a:sym typeface="Wingdings" pitchFamily="2" charset="2"/>
              </a:rPr>
              <a:t>é </a:t>
            </a:r>
            <a:endParaRPr lang="cs-CZ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obchodního závodu - obecně (2)</a:t>
            </a:r>
            <a:endParaRPr lang="en-US" dirty="0"/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>
              <a:buFont typeface="Arial" charset="0"/>
              <a:buChar char="►"/>
            </a:pPr>
            <a:r>
              <a:rPr lang="cs-CZ" dirty="0"/>
              <a:t>Prodávající nezaniká, nedochází k právní kontinuitě, tj. kupující není právním nástupcem prodávajícího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cs-CZ" dirty="0">
                <a:sym typeface="Wingdings" pitchFamily="2" charset="2"/>
              </a:rPr>
              <a:t> nedochází ani k daňové kontinuitě, tj.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Nepřechází daňová povinnost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Nepřechází daňová práva (ztráty, odčitatelné položky…)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Kupující </a:t>
            </a:r>
            <a:r>
              <a:rPr lang="cs-CZ" dirty="0" smtClean="0">
                <a:sym typeface="Wingdings" pitchFamily="2" charset="2"/>
              </a:rPr>
              <a:t>odepisuje z kupní ceny (chová </a:t>
            </a:r>
            <a:r>
              <a:rPr lang="cs-CZ" dirty="0">
                <a:sym typeface="Wingdings" pitchFamily="2" charset="2"/>
              </a:rPr>
              <a:t>se jako klasický nákup majetku</a:t>
            </a:r>
            <a:r>
              <a:rPr lang="cs-CZ" dirty="0" smtClean="0">
                <a:sym typeface="Wingdings" pitchFamily="2" charset="2"/>
              </a:rPr>
              <a:t>)</a:t>
            </a:r>
            <a:endParaRPr lang="cs-CZ" dirty="0">
              <a:sym typeface="Wingdings" pitchFamily="2" charset="2"/>
            </a:endParaRPr>
          </a:p>
          <a:p>
            <a:pPr lvl="2">
              <a:lnSpc>
                <a:spcPct val="80000"/>
              </a:lnSpc>
            </a:pPr>
            <a:endParaRPr lang="cs-CZ" dirty="0">
              <a:sym typeface="Wingdings" pitchFamily="2" charset="2"/>
            </a:endParaRP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Proto:</a:t>
            </a:r>
            <a:r>
              <a:rPr lang="en-US" dirty="0">
                <a:sym typeface="Wingdings" pitchFamily="2" charset="2"/>
              </a:rPr>
              <a:t> n</a:t>
            </a:r>
            <a:r>
              <a:rPr lang="cs-CZ" dirty="0" err="1">
                <a:sym typeface="Wingdings" pitchFamily="2" charset="2"/>
              </a:rPr>
              <a:t>emusíme</a:t>
            </a:r>
            <a:r>
              <a:rPr lang="cs-CZ" dirty="0">
                <a:sym typeface="Wingdings" pitchFamily="2" charset="2"/>
              </a:rPr>
              <a:t> dělat (daňové) </a:t>
            </a:r>
            <a:r>
              <a:rPr lang="cs-CZ" dirty="0" err="1">
                <a:sym typeface="Wingdings" pitchFamily="2" charset="2"/>
              </a:rPr>
              <a:t>due</a:t>
            </a:r>
            <a:r>
              <a:rPr lang="cs-CZ" dirty="0">
                <a:sym typeface="Wingdings" pitchFamily="2" charset="2"/>
              </a:rPr>
              <a:t> diligence na historická rizika</a:t>
            </a:r>
          </a:p>
          <a:p>
            <a:pPr lvl="2">
              <a:lnSpc>
                <a:spcPct val="80000"/>
              </a:lnSpc>
            </a:pPr>
            <a:endParaRPr lang="cs-CZ" dirty="0">
              <a:sym typeface="Wingdings" pitchFamily="2" charset="2"/>
            </a:endParaRPr>
          </a:p>
          <a:p>
            <a:pPr lvl="2">
              <a:lnSpc>
                <a:spcPct val="80000"/>
              </a:lnSpc>
            </a:pPr>
            <a:endParaRPr lang="cs-CZ" dirty="0">
              <a:sym typeface="Wingdings" pitchFamily="2" charset="2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Účetnictví – prodávající</a:t>
            </a:r>
            <a:endParaRPr lang="en-US"/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defTabSz="914400"/>
            <a:r>
              <a:rPr lang="cs-CZ" dirty="0"/>
              <a:t>Prodávající </a:t>
            </a:r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Zruší rezervy a opravné položky</a:t>
            </a:r>
            <a:endParaRPr lang="en-US" dirty="0"/>
          </a:p>
          <a:p>
            <a:pPr marL="771525" lvl="1" indent="-381000" defTabSz="914400"/>
            <a:r>
              <a:rPr lang="en-US" dirty="0"/>
              <a:t>K</a:t>
            </a:r>
            <a:r>
              <a:rPr lang="cs-CZ" dirty="0" err="1"/>
              <a:t>romě</a:t>
            </a:r>
            <a:r>
              <a:rPr lang="cs-CZ" dirty="0"/>
              <a:t> rezerv dle zvl. předpisů</a:t>
            </a:r>
            <a:r>
              <a:rPr lang="en-US" dirty="0"/>
              <a:t> </a:t>
            </a:r>
            <a:r>
              <a:rPr lang="cs-CZ" dirty="0"/>
              <a:t>(např. atomový zákon)</a:t>
            </a:r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Časové rozlišení (pokud jeho povahu umožňuje převod) a aktivní/pasivní dohadné položky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cs-CZ" dirty="0"/>
              <a:t>přecházejí na kupujícího (ČÚS 011)</a:t>
            </a:r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Prodaný majetek / převáděné závazky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cs-CZ" dirty="0"/>
              <a:t>mimořádné </a:t>
            </a:r>
            <a:r>
              <a:rPr lang="cs-CZ" dirty="0" smtClean="0"/>
              <a:t>náklady (588)</a:t>
            </a:r>
            <a:endParaRPr lang="cs-CZ" dirty="0"/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Kupní cena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/>
              <a:t>mimořádný </a:t>
            </a:r>
            <a:r>
              <a:rPr lang="cs-CZ" dirty="0" smtClean="0"/>
              <a:t>výnos (688)</a:t>
            </a:r>
            <a:endParaRPr lang="cs-CZ" dirty="0"/>
          </a:p>
          <a:p>
            <a:pPr marL="381000" indent="-381000" defTabSz="914400"/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 – kupující (1) – ocenění</a:t>
            </a:r>
            <a:endParaRPr lang="en-US" dirty="0"/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Kupující </a:t>
            </a:r>
            <a:r>
              <a:rPr lang="en-US" dirty="0"/>
              <a:t>= 2 </a:t>
            </a:r>
            <a:r>
              <a:rPr lang="cs-CZ" dirty="0"/>
              <a:t>způsoby ocenění nabytého majetku: </a:t>
            </a:r>
          </a:p>
          <a:p>
            <a:pPr marL="622300" lvl="1" indent="-176213" defTabSz="914400"/>
            <a:r>
              <a:rPr lang="cs-CZ" dirty="0"/>
              <a:t>Na základě ocenění jednotlivých složek v účetnictví prodávajícího (převezme jeho hodnoty)</a:t>
            </a:r>
          </a:p>
          <a:p>
            <a:pPr marL="622300" lvl="1" indent="-176213" defTabSz="914400"/>
            <a:r>
              <a:rPr lang="cs-CZ" dirty="0"/>
              <a:t>Podle ocenění jednotlivých složek majetku dle znaleckého posudku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Rozdíl mezi kupní cenou obchodního závodu a oceněním majetku tvoří:</a:t>
            </a:r>
          </a:p>
          <a:p>
            <a:pPr marL="622300" lvl="1" indent="-176213" defTabSz="914400"/>
            <a:r>
              <a:rPr lang="cs-CZ" dirty="0">
                <a:solidFill>
                  <a:schemeClr val="tx1"/>
                </a:solidFill>
              </a:rPr>
              <a:t>Oceňovací rozdíl k nabytému majetku (§</a:t>
            </a:r>
            <a:r>
              <a:rPr lang="cs-CZ" dirty="0" smtClean="0">
                <a:solidFill>
                  <a:schemeClr val="tx1"/>
                </a:solidFill>
              </a:rPr>
              <a:t>7/</a:t>
            </a:r>
            <a:r>
              <a:rPr lang="en-US" dirty="0" smtClean="0">
                <a:solidFill>
                  <a:schemeClr val="tx1"/>
                </a:solidFill>
              </a:rPr>
              <a:t>10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VoÚ</a:t>
            </a:r>
            <a:r>
              <a:rPr lang="cs-CZ" dirty="0">
                <a:solidFill>
                  <a:schemeClr val="tx1"/>
                </a:solidFill>
              </a:rPr>
              <a:t>) = kupní cena vs. ocenění v účetnictví prodávající – převzaté závazky</a:t>
            </a:r>
          </a:p>
          <a:p>
            <a:pPr marL="622300" lvl="1" indent="-176213" defTabSz="914400"/>
            <a:r>
              <a:rPr lang="cs-CZ" dirty="0">
                <a:solidFill>
                  <a:schemeClr val="tx1"/>
                </a:solidFill>
              </a:rPr>
              <a:t>Goodwill (§</a:t>
            </a:r>
            <a:r>
              <a:rPr lang="cs-CZ" dirty="0" smtClean="0">
                <a:solidFill>
                  <a:schemeClr val="tx1"/>
                </a:solidFill>
              </a:rPr>
              <a:t>6/</a:t>
            </a:r>
            <a:r>
              <a:rPr lang="en-US" dirty="0" smtClean="0">
                <a:solidFill>
                  <a:schemeClr val="tx1"/>
                </a:solidFill>
              </a:rPr>
              <a:t>3</a:t>
            </a:r>
            <a:r>
              <a:rPr lang="cs-CZ" dirty="0" smtClean="0">
                <a:solidFill>
                  <a:schemeClr val="tx1"/>
                </a:solidFill>
              </a:rPr>
              <a:t>/</a:t>
            </a:r>
            <a:r>
              <a:rPr lang="en-US" dirty="0" smtClean="0">
                <a:solidFill>
                  <a:schemeClr val="tx1"/>
                </a:solidFill>
              </a:rPr>
              <a:t>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VoÚ</a:t>
            </a:r>
            <a:r>
              <a:rPr lang="cs-CZ" dirty="0">
                <a:solidFill>
                  <a:schemeClr val="tx1"/>
                </a:solidFill>
              </a:rPr>
              <a:t>) = kupní cena vs. individuálně přeceněné složky majetku – převzaté závazky</a:t>
            </a:r>
          </a:p>
          <a:p>
            <a:pPr marL="622300" lvl="1" indent="-176213" defTabSz="914400"/>
            <a:r>
              <a:rPr lang="cs-CZ" dirty="0"/>
              <a:t>Závazky jsou v zásadě převáděny v ocenění ve jmenovité hodnotě</a:t>
            </a:r>
          </a:p>
          <a:p>
            <a:pPr marL="622300" lvl="1" indent="-176213" defTabSz="914400"/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 – kupující (2) – </a:t>
            </a:r>
            <a:r>
              <a:rPr lang="cs-CZ" dirty="0" err="1"/>
              <a:t>goodwill</a:t>
            </a:r>
            <a:endParaRPr lang="en-US" dirty="0"/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841500"/>
            <a:ext cx="9501187" cy="4549775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Oceňovací rozdíl k nabytému </a:t>
            </a:r>
            <a:r>
              <a:rPr lang="cs-CZ" dirty="0">
                <a:solidFill>
                  <a:schemeClr val="tx1"/>
                </a:solidFill>
              </a:rPr>
              <a:t>majetku (§</a:t>
            </a:r>
            <a:r>
              <a:rPr lang="cs-CZ" dirty="0" smtClean="0">
                <a:solidFill>
                  <a:schemeClr val="tx1"/>
                </a:solidFill>
              </a:rPr>
              <a:t>7/</a:t>
            </a:r>
            <a:r>
              <a:rPr lang="en-US" dirty="0" smtClean="0">
                <a:solidFill>
                  <a:schemeClr val="tx1"/>
                </a:solidFill>
              </a:rPr>
              <a:t>10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VoÚ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Se účetně odpisuje 180 měsíců (15 let)</a:t>
            </a:r>
          </a:p>
          <a:p>
            <a:pPr marL="990600" lvl="2" indent="-177800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Kladný do nákladů, záporný do výnosů</a:t>
            </a:r>
          </a:p>
          <a:p>
            <a:pPr marL="600075" lvl="1" indent="-177800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Kratší doba = jen pokud nejsou součástí nabytého majetku aktiva s použitelností delší než 15 let</a:t>
            </a:r>
          </a:p>
          <a:p>
            <a:pPr marL="990600" lvl="2" indent="-177800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Musí </a:t>
            </a:r>
            <a:r>
              <a:rPr lang="cs-CZ" dirty="0" smtClean="0">
                <a:solidFill>
                  <a:schemeClr val="tx1"/>
                </a:solidFill>
              </a:rPr>
              <a:t>odůvodnit </a:t>
            </a:r>
            <a:r>
              <a:rPr lang="cs-CZ" dirty="0">
                <a:solidFill>
                  <a:schemeClr val="tx1"/>
                </a:solidFill>
              </a:rPr>
              <a:t>v příloze k účetní závěrce</a:t>
            </a:r>
          </a:p>
          <a:p>
            <a:pPr marL="600075" lvl="1" indent="-177800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Vykázán jako hmotný majetek (!)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Goodwill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(§</a:t>
            </a:r>
            <a:r>
              <a:rPr lang="cs-CZ" dirty="0" smtClean="0">
                <a:solidFill>
                  <a:schemeClr val="tx1"/>
                </a:solidFill>
              </a:rPr>
              <a:t>6/</a:t>
            </a:r>
            <a:r>
              <a:rPr lang="en-US" dirty="0" smtClean="0">
                <a:solidFill>
                  <a:schemeClr val="tx1"/>
                </a:solidFill>
              </a:rPr>
              <a:t>3</a:t>
            </a:r>
            <a:r>
              <a:rPr lang="cs-CZ" dirty="0" smtClean="0">
                <a:solidFill>
                  <a:schemeClr val="tx1"/>
                </a:solidFill>
              </a:rPr>
              <a:t>/</a:t>
            </a:r>
            <a:r>
              <a:rPr lang="en-US" dirty="0" smtClean="0">
                <a:solidFill>
                  <a:schemeClr val="tx1"/>
                </a:solidFill>
              </a:rPr>
              <a:t>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VoÚ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/>
              <a:t>Se účetně odpisuje rovnoměrně nejpozději do 60 měsíců (= 5 let)</a:t>
            </a:r>
          </a:p>
          <a:p>
            <a:pPr marL="1012825" lvl="2" indent="-176213" defTabSz="914400">
              <a:lnSpc>
                <a:spcPct val="80000"/>
              </a:lnSpc>
            </a:pPr>
            <a:r>
              <a:rPr lang="cs-CZ" dirty="0"/>
              <a:t>Kladný do nákladů, záporný do výnosů 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/>
              <a:t>Delší doba lze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 smtClean="0"/>
              <a:t>odůvodnit </a:t>
            </a:r>
            <a:r>
              <a:rPr lang="cs-CZ" dirty="0"/>
              <a:t>v příloze k účetní závěrce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/>
              <a:t>Nehmotný majetek</a:t>
            </a:r>
          </a:p>
          <a:p>
            <a:pPr marL="622300" lvl="1" indent="-176213" defTabSz="914400">
              <a:lnSpc>
                <a:spcPct val="80000"/>
              </a:lnSpc>
            </a:pPr>
            <a:endParaRPr lang="cs-CZ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ZDP – prodávající</a:t>
            </a:r>
            <a:endParaRPr lang="en-US"/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Daňový režim vychází z účetnictví, pokud ZDP nestanoví jinak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Pokud je v §24/2 ZDP omezována uznatelnost výší příjmů, neplatí toto omezení pro prodej</a:t>
            </a:r>
            <a:r>
              <a:rPr lang="cs-CZ" sz="1900" dirty="0"/>
              <a:t> </a:t>
            </a:r>
            <a:r>
              <a:rPr lang="cs-CZ" dirty="0"/>
              <a:t>obchodního závodu (§24/8 ZDP), např.:</a:t>
            </a:r>
          </a:p>
          <a:p>
            <a:pPr marL="598488" lvl="1" indent="-249238" defTabSz="914400"/>
            <a:r>
              <a:rPr lang="cs-CZ" dirty="0"/>
              <a:t>Pohledávky</a:t>
            </a:r>
          </a:p>
          <a:p>
            <a:pPr marL="598488" lvl="1" indent="-249238" defTabSz="914400"/>
            <a:r>
              <a:rPr lang="cs-CZ" dirty="0"/>
              <a:t>Pozemky</a:t>
            </a:r>
          </a:p>
          <a:p>
            <a:pPr marL="598488" lvl="1" indent="-249238" defTabSz="914400"/>
            <a:r>
              <a:rPr lang="cs-CZ" dirty="0"/>
              <a:t>Podíly na </a:t>
            </a:r>
            <a:r>
              <a:rPr lang="en-US" dirty="0" smtClean="0"/>
              <a:t>s</a:t>
            </a:r>
            <a:r>
              <a:rPr lang="cs-CZ" dirty="0" smtClean="0"/>
              <a:t>.</a:t>
            </a:r>
            <a:r>
              <a:rPr lang="en-US" dirty="0" smtClean="0"/>
              <a:t>r</a:t>
            </a:r>
            <a:r>
              <a:rPr lang="cs-CZ" dirty="0" smtClean="0"/>
              <a:t>.</a:t>
            </a:r>
            <a:r>
              <a:rPr lang="en-US" dirty="0" smtClean="0"/>
              <a:t>o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r>
              <a:rPr lang="cs-CZ" dirty="0" smtClean="0"/>
              <a:t>/</a:t>
            </a:r>
            <a:r>
              <a:rPr lang="en-US" dirty="0" smtClean="0"/>
              <a:t> a.s.</a:t>
            </a:r>
            <a:r>
              <a:rPr lang="cs-CZ" dirty="0" smtClean="0"/>
              <a:t> </a:t>
            </a:r>
            <a:r>
              <a:rPr lang="cs-CZ" dirty="0"/>
              <a:t>s podstatným </a:t>
            </a:r>
            <a:r>
              <a:rPr lang="cs-CZ" dirty="0" smtClean="0"/>
              <a:t>vlivem</a:t>
            </a:r>
            <a:endParaRPr lang="cs-CZ" dirty="0"/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Další omezení upravená ve §24/2 ZDP platí </a:t>
            </a:r>
            <a:endParaRPr lang="en-US" dirty="0"/>
          </a:p>
          <a:p>
            <a:pPr marL="625475" lvl="1" indent="-234950" defTabSz="914400"/>
            <a:r>
              <a:rPr lang="en-US" dirty="0"/>
              <a:t>N</a:t>
            </a:r>
            <a:r>
              <a:rPr lang="cs-CZ" dirty="0" err="1"/>
              <a:t>apř</a:t>
            </a:r>
            <a:r>
              <a:rPr lang="cs-CZ" dirty="0"/>
              <a:t>. </a:t>
            </a:r>
            <a:r>
              <a:rPr lang="en-US" dirty="0"/>
              <a:t>D</a:t>
            </a:r>
            <a:r>
              <a:rPr lang="cs-CZ" dirty="0"/>
              <a:t>ZC </a:t>
            </a:r>
            <a:r>
              <a:rPr lang="en-US" dirty="0"/>
              <a:t>vs. U</a:t>
            </a:r>
            <a:r>
              <a:rPr lang="cs-CZ" dirty="0"/>
              <a:t>ZC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ZDP, daň </a:t>
            </a:r>
            <a:r>
              <a:rPr lang="cs-CZ" dirty="0" smtClean="0"/>
              <a:t>z </a:t>
            </a:r>
            <a:r>
              <a:rPr lang="cs-CZ" dirty="0"/>
              <a:t>nabytí nemovitých </a:t>
            </a:r>
            <a:r>
              <a:rPr lang="cs-CZ" dirty="0" smtClean="0"/>
              <a:t>věcí - </a:t>
            </a:r>
            <a:r>
              <a:rPr lang="cs-CZ" dirty="0"/>
              <a:t>prodávající </a:t>
            </a:r>
            <a:endParaRPr lang="en-US" dirty="0"/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U majetku postupuje jako u jeho prodeje </a:t>
            </a:r>
          </a:p>
          <a:p>
            <a:pPr marL="600075" lvl="1" indent="-177800" defTabSz="914400"/>
            <a:r>
              <a:rPr lang="cs-CZ" dirty="0"/>
              <a:t>Např. ½ odpis</a:t>
            </a:r>
            <a:r>
              <a:rPr lang="en-US" dirty="0"/>
              <a:t>u</a:t>
            </a:r>
            <a:r>
              <a:rPr lang="cs-CZ" dirty="0"/>
              <a:t> (pokud ne, daňová ZC v nákladech)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Rozpustí rezervy a daňové opravné položky týkající se majetku a pohledávek převáděných na kupujícího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Podléhá </a:t>
            </a:r>
            <a:r>
              <a:rPr lang="cs-CZ" dirty="0" smtClean="0"/>
              <a:t>dani </a:t>
            </a:r>
            <a:r>
              <a:rPr lang="cs-CZ" dirty="0"/>
              <a:t>z nabytí nemovitých </a:t>
            </a:r>
            <a:r>
              <a:rPr lang="cs-CZ" dirty="0" smtClean="0"/>
              <a:t>věcí</a:t>
            </a:r>
            <a:endParaRPr lang="cs-CZ" dirty="0"/>
          </a:p>
          <a:p>
            <a:pPr marL="622300" lvl="1" indent="-176213" defTabSz="914400"/>
            <a:endParaRPr lang="cs-CZ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0225" y="1751013"/>
            <a:ext cx="9617075" cy="4905375"/>
          </a:xfrm>
        </p:spPr>
        <p:txBody>
          <a:bodyPr/>
          <a:lstStyle/>
          <a:p>
            <a:pPr marL="355600" indent="-355600" defTabSz="914400">
              <a:buFont typeface="Arial" charset="0"/>
              <a:buChar char="►"/>
            </a:pPr>
            <a:r>
              <a:rPr lang="cs-CZ" altLang="ko-KR" sz="2300" dirty="0"/>
              <a:t>Akvizice</a:t>
            </a:r>
          </a:p>
          <a:p>
            <a:pPr marL="901700" lvl="1" indent="-366713" defTabSz="914400"/>
            <a:r>
              <a:rPr lang="cs-CZ" altLang="ko-KR" sz="2100" dirty="0"/>
              <a:t>Typy</a:t>
            </a:r>
          </a:p>
          <a:p>
            <a:pPr marL="901700" lvl="1" indent="-366713" defTabSz="914400"/>
            <a:r>
              <a:rPr lang="cs-CZ" altLang="ko-KR" sz="2100" dirty="0"/>
              <a:t>Účetnictví</a:t>
            </a:r>
          </a:p>
          <a:p>
            <a:pPr marL="901700" lvl="1" indent="-366713" defTabSz="914400"/>
            <a:r>
              <a:rPr lang="cs-CZ" altLang="ko-KR" sz="2100" dirty="0"/>
              <a:t>Daně 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altLang="ko-KR" sz="2300" dirty="0"/>
              <a:t>Přeměny</a:t>
            </a:r>
          </a:p>
          <a:p>
            <a:pPr marL="901700" lvl="1" indent="-366713" defTabSz="914400"/>
            <a:r>
              <a:rPr lang="cs-CZ" altLang="ko-KR" sz="2100" dirty="0"/>
              <a:t>Právní rámec</a:t>
            </a:r>
          </a:p>
          <a:p>
            <a:pPr marL="901700" lvl="1" indent="-366713" defTabSz="914400"/>
            <a:r>
              <a:rPr lang="cs-CZ" altLang="ko-KR" sz="2100" dirty="0"/>
              <a:t>Účetnictví</a:t>
            </a:r>
          </a:p>
          <a:p>
            <a:pPr marL="901700" lvl="1" indent="-366713" defTabSz="914400"/>
            <a:r>
              <a:rPr lang="cs-CZ" altLang="ko-KR" sz="2100" dirty="0"/>
              <a:t>Daně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Program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ZDP – kupující </a:t>
            </a:r>
            <a:endParaRPr lang="en-US" dirty="0"/>
          </a:p>
        </p:txBody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Ocenění majetku </a:t>
            </a:r>
            <a:r>
              <a:rPr lang="en-US" dirty="0" smtClean="0"/>
              <a:t>v </a:t>
            </a:r>
            <a:r>
              <a:rPr lang="cs-CZ" dirty="0" smtClean="0"/>
              <a:t>souladu </a:t>
            </a:r>
            <a:r>
              <a:rPr lang="cs-CZ" dirty="0"/>
              <a:t>s účetnictvím:</a:t>
            </a:r>
          </a:p>
          <a:p>
            <a:pPr marL="622300" lvl="1" indent="-176213" defTabSz="914400"/>
            <a:r>
              <a:rPr lang="cs-CZ" dirty="0"/>
              <a:t>Účetní hodnoty převzaté od prodávajícího + oceňovací rozdíl</a:t>
            </a:r>
          </a:p>
          <a:p>
            <a:pPr marL="622300" lvl="1" indent="-176213" defTabSz="914400"/>
            <a:r>
              <a:rPr lang="cs-CZ" dirty="0"/>
              <a:t>Individuálně přeceněné hodnoty jednotlivých složek majetku + </a:t>
            </a:r>
            <a:r>
              <a:rPr lang="cs-CZ" dirty="0" err="1"/>
              <a:t>goodwill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Oceňovací rozdíl / </a:t>
            </a:r>
            <a:r>
              <a:rPr lang="cs-CZ" dirty="0" err="1"/>
              <a:t>goodwill</a:t>
            </a:r>
            <a:r>
              <a:rPr lang="cs-CZ" dirty="0"/>
              <a:t> – daňově:</a:t>
            </a:r>
          </a:p>
          <a:p>
            <a:pPr marL="657225" lvl="1" indent="-266700" defTabSz="914400"/>
            <a:r>
              <a:rPr lang="cs-CZ" dirty="0"/>
              <a:t>Odepisuje se rovnoměrně 180 měsíců (§23/15 ZDP)</a:t>
            </a:r>
          </a:p>
          <a:p>
            <a:pPr marL="657225" lvl="1" indent="-266700" defTabSz="914400"/>
            <a:r>
              <a:rPr lang="cs-CZ" dirty="0"/>
              <a:t>Kladný do nákladů</a:t>
            </a:r>
          </a:p>
          <a:p>
            <a:pPr marL="657225" lvl="1" indent="-266700" defTabSz="914400"/>
            <a:r>
              <a:rPr lang="cs-CZ" dirty="0"/>
              <a:t>Záporný do výnosů </a:t>
            </a:r>
          </a:p>
          <a:p>
            <a:pPr marL="657225" lvl="1" indent="-266700" defTabSz="914400"/>
            <a:r>
              <a:rPr lang="cs-CZ" dirty="0"/>
              <a:t>Neodepsaná část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>
                <a:sym typeface="Wingdings" pitchFamily="2" charset="2"/>
              </a:rPr>
              <a:t>zahrnout do ZD </a:t>
            </a:r>
            <a:r>
              <a:rPr lang="cs-CZ" dirty="0"/>
              <a:t>při vyřazení poslední složky dlouhodobého majetku </a:t>
            </a:r>
          </a:p>
          <a:p>
            <a:pPr marL="1047750" lvl="2" indent="-266700" defTabSz="914400"/>
            <a:r>
              <a:rPr lang="cs-CZ" dirty="0"/>
              <a:t>Pro záporný OR / GW povinně (výnos), pro kladný volitelně (náklad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DPH (1)</a:t>
            </a:r>
            <a:endParaRPr lang="en-US"/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Prodej (části) obchodního závodu není předmětem DPH (§§ </a:t>
            </a:r>
            <a:r>
              <a:rPr lang="cs-CZ" dirty="0" smtClean="0"/>
              <a:t>13/8/a </a:t>
            </a:r>
            <a:r>
              <a:rPr lang="cs-CZ" dirty="0"/>
              <a:t>+ 14/5/a ZDPH)</a:t>
            </a:r>
          </a:p>
          <a:p>
            <a:pPr marL="657225" lvl="1" indent="-266700" defTabSz="914400"/>
            <a:r>
              <a:rPr lang="en-US" dirty="0"/>
              <a:t>V</a:t>
            </a:r>
            <a:r>
              <a:rPr lang="cs-CZ" dirty="0" err="1"/>
              <a:t>ymezení</a:t>
            </a:r>
            <a:r>
              <a:rPr lang="cs-CZ" dirty="0"/>
              <a:t> (části) obchodního závodu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cs-CZ" dirty="0"/>
              <a:t>Riziko </a:t>
            </a:r>
            <a:r>
              <a:rPr lang="en-US" dirty="0" err="1"/>
              <a:t>reklasifikace</a:t>
            </a:r>
            <a:r>
              <a:rPr lang="en-US" dirty="0"/>
              <a:t>!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Registrace nabyvatele k DPH do 15 dní + plátcem automaticky (§§ </a:t>
            </a:r>
            <a:r>
              <a:rPr lang="cs-CZ" dirty="0" smtClean="0"/>
              <a:t>94 </a:t>
            </a:r>
            <a:r>
              <a:rPr lang="cs-CZ" dirty="0"/>
              <a:t>ZDPH) 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/>
              <a:t>Přiznání </a:t>
            </a:r>
            <a:r>
              <a:rPr lang="cs-CZ" dirty="0"/>
              <a:t>se podává standardním způsobem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/>
              <a:t>Kupující není </a:t>
            </a:r>
            <a:r>
              <a:rPr lang="cs-CZ" dirty="0"/>
              <a:t>právním nástupcem = zvýšená pozornost:</a:t>
            </a:r>
          </a:p>
          <a:p>
            <a:pPr lvl="2">
              <a:lnSpc>
                <a:spcPct val="70000"/>
              </a:lnSpc>
              <a:spcBef>
                <a:spcPct val="45000"/>
              </a:spcBef>
            </a:pPr>
            <a:r>
              <a:rPr lang="cs-CZ" dirty="0"/>
              <a:t>Daňové doklady – vstup / výstup</a:t>
            </a:r>
          </a:p>
          <a:p>
            <a:pPr lvl="2">
              <a:lnSpc>
                <a:spcPct val="70000"/>
              </a:lnSpc>
              <a:spcBef>
                <a:spcPct val="45000"/>
              </a:spcBef>
            </a:pPr>
            <a:r>
              <a:rPr lang="en-US" dirty="0" err="1" smtClean="0"/>
              <a:t>Dobropis</a:t>
            </a:r>
            <a:r>
              <a:rPr lang="cs-CZ" dirty="0"/>
              <a:t>y / </a:t>
            </a:r>
            <a:r>
              <a:rPr lang="cs-CZ" dirty="0" smtClean="0"/>
              <a:t>vrubopisy</a:t>
            </a:r>
            <a:endParaRPr lang="cs-CZ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Asset deal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ZDP, daň </a:t>
            </a:r>
            <a:r>
              <a:rPr lang="cs-CZ" dirty="0" smtClean="0"/>
              <a:t>z </a:t>
            </a:r>
            <a:r>
              <a:rPr lang="cs-CZ" dirty="0"/>
              <a:t>nabytí nemovitých věcí</a:t>
            </a:r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816100"/>
            <a:ext cx="9840913" cy="4716463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Standardní prodej / koupě majetku = jednotlivých položek</a:t>
            </a:r>
          </a:p>
          <a:p>
            <a:pPr lvl="1" indent="0" defTabSz="914400">
              <a:lnSpc>
                <a:spcPct val="80000"/>
              </a:lnSpc>
              <a:buNone/>
            </a:pPr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Pokud více položek = alokace kupní ceny 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Nelze účtovat goodwill / oceňovací </a:t>
            </a:r>
            <a:r>
              <a:rPr lang="cs-CZ" dirty="0" smtClean="0"/>
              <a:t>rozdíl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 smtClean="0"/>
              <a:t>Kupní cena se rozpočítá na nakoupené majetek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 smtClean="0"/>
              <a:t>Nehmotné </a:t>
            </a:r>
            <a:r>
              <a:rPr lang="cs-CZ" dirty="0"/>
              <a:t>položky (seznam zákazníků, smlouvy) = účetní režim?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Daňová báze kupujícího = pořizovací </a:t>
            </a:r>
            <a:r>
              <a:rPr lang="cs-CZ" dirty="0" smtClean="0"/>
              <a:t>cena</a:t>
            </a:r>
          </a:p>
          <a:p>
            <a:pPr defTabSz="914400">
              <a:lnSpc>
                <a:spcPct val="80000"/>
              </a:lnSpc>
            </a:pPr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Výnos z prodeje majetku = zdanitelný příjem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Pokud nákup financován půjčkou = úroky daňově uznatelné, pokud je majetek využíván k dosažení, zajištění a udržení příjmů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 smtClean="0"/>
              <a:t>Koupě nemovitosti </a:t>
            </a:r>
            <a:r>
              <a:rPr lang="cs-CZ" dirty="0"/>
              <a:t>podléhá </a:t>
            </a:r>
            <a:r>
              <a:rPr lang="pl-PL" dirty="0"/>
              <a:t>dani z nabytí nemovitých věcí</a:t>
            </a:r>
            <a:endParaRPr lang="cs-CZ" dirty="0"/>
          </a:p>
          <a:p>
            <a:pPr marL="266700" indent="-266700" defTabSz="914400">
              <a:lnSpc>
                <a:spcPct val="80000"/>
              </a:lnSpc>
            </a:pPr>
            <a:endParaRPr lang="cs-CZ" dirty="0"/>
          </a:p>
          <a:p>
            <a:pPr marL="266700" indent="-266700" defTabSz="914400">
              <a:lnSpc>
                <a:spcPct val="80000"/>
              </a:lnSpc>
            </a:pPr>
            <a:endParaRPr lang="cs-CZ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DPH </a:t>
            </a:r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816100"/>
            <a:ext cx="9721850" cy="4716463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Prodej majetku je </a:t>
            </a:r>
            <a:r>
              <a:rPr lang="en-US" dirty="0" err="1"/>
              <a:t>obecn</a:t>
            </a:r>
            <a:r>
              <a:rPr lang="cs-CZ" dirty="0"/>
              <a:t>ě</a:t>
            </a:r>
            <a:r>
              <a:rPr lang="en-US" dirty="0"/>
              <a:t> </a:t>
            </a:r>
            <a:r>
              <a:rPr lang="cs-CZ" dirty="0"/>
              <a:t>předmětem DPH</a:t>
            </a:r>
            <a:r>
              <a:rPr lang="en-US" dirty="0"/>
              <a:t> 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Pokud prodej více „zastírá“ převod obchodního závodu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cs-CZ" dirty="0">
                <a:sym typeface="Wingdings" pitchFamily="2" charset="2"/>
              </a:rPr>
              <a:t>riziko zpochybnění odpočtu DPH u kupujícího</a:t>
            </a:r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Režim u jednotlivých složek souboru majetku samostatně 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Nemovitosti, pohledávky, cenné papíry…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Převod smluv = služba 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Pokud jedna celková cena za soubor majetku + položky s různými sazbami </a:t>
            </a:r>
            <a:r>
              <a:rPr lang="en-US" dirty="0"/>
              <a:t>= </a:t>
            </a:r>
            <a:r>
              <a:rPr lang="cs-CZ" dirty="0"/>
              <a:t>poměrná </a:t>
            </a:r>
            <a:r>
              <a:rPr lang="en-US" dirty="0" err="1"/>
              <a:t>alokace</a:t>
            </a:r>
            <a:r>
              <a:rPr lang="en-US" dirty="0"/>
              <a:t> </a:t>
            </a:r>
            <a:r>
              <a:rPr lang="cs-CZ" dirty="0"/>
              <a:t>jednotlivým položkám (hodnoty podle zákona o oceňování - § 36/7 ZDPH)</a:t>
            </a:r>
          </a:p>
          <a:p>
            <a:pPr marL="266700" indent="-266700" defTabSz="914400">
              <a:lnSpc>
                <a:spcPct val="80000"/>
              </a:lnSpc>
            </a:pPr>
            <a:endParaRPr lang="cs-CZ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Akvizice – zjednodušený obecný přehled</a:t>
            </a:r>
            <a:endParaRPr lang="en-US" dirty="0"/>
          </a:p>
        </p:txBody>
      </p:sp>
      <p:graphicFrame>
        <p:nvGraphicFramePr>
          <p:cNvPr id="615452" name="Group 2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576096702"/>
              </p:ext>
            </p:extLst>
          </p:nvPr>
        </p:nvGraphicFramePr>
        <p:xfrm>
          <a:off x="530225" y="1580024"/>
          <a:ext cx="9617074" cy="479467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996746"/>
                <a:gridCol w="2206776"/>
                <a:gridCol w="2206776"/>
                <a:gridCol w="2206776"/>
              </a:tblGrid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Typ akvizice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Akcie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Obchodní závod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Majetek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Zdanění prodávajícího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 (většinou)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Navýšení daňové báze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 (</a:t>
                      </a:r>
                      <a:r>
                        <a:rPr kumimoji="0" lang="cs-CZ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Goodwill,OR</a:t>
                      </a: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/>
                      </a:r>
                      <a:b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Alokace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?)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Uznatelnost úroku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a.s. / s.r.o.)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DPH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pl-PL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Daň z nabytí nemovitých věcí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Daňové </a:t>
                      </a:r>
                      <a:r>
                        <a:rPr kumimoji="0" lang="cs-CZ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due</a:t>
                      </a: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diligence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</a:tbl>
          </a:graphicData>
        </a:graphic>
      </p:graphicFrame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58938"/>
            <a:ext cx="9501187" cy="4191000"/>
          </a:xfrm>
        </p:spPr>
        <p:txBody>
          <a:bodyPr/>
          <a:lstStyle/>
          <a:p>
            <a:endParaRPr lang="cs-CZ"/>
          </a:p>
          <a:p>
            <a:endParaRPr lang="cs-CZ"/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zákon o přeměnách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711" y="1620385"/>
            <a:ext cx="9617075" cy="4905375"/>
          </a:xfrm>
        </p:spPr>
        <p:txBody>
          <a:bodyPr/>
          <a:lstStyle/>
          <a:p>
            <a:r>
              <a:rPr lang="cs-CZ" altLang="ko-KR" dirty="0"/>
              <a:t>Fúze (§60 </a:t>
            </a:r>
            <a:r>
              <a:rPr lang="cs-CZ" altLang="ko-KR" dirty="0" err="1"/>
              <a:t>ZoP</a:t>
            </a:r>
            <a:r>
              <a:rPr lang="cs-CZ" altLang="ko-KR" dirty="0"/>
              <a:t>)</a:t>
            </a:r>
          </a:p>
          <a:p>
            <a:pPr lvl="1"/>
            <a:r>
              <a:rPr lang="cs-CZ" altLang="ko-KR" dirty="0"/>
              <a:t>Sloučení</a:t>
            </a:r>
          </a:p>
          <a:p>
            <a:pPr lvl="1"/>
            <a:r>
              <a:rPr lang="cs-CZ" altLang="ko-KR" dirty="0"/>
              <a:t>Splynutí</a:t>
            </a:r>
          </a:p>
          <a:p>
            <a:r>
              <a:rPr lang="cs-CZ" altLang="ko-KR" dirty="0"/>
              <a:t>Převod jmění na společníka (§337 </a:t>
            </a:r>
            <a:r>
              <a:rPr lang="cs-CZ" altLang="ko-KR" dirty="0" err="1"/>
              <a:t>ZoP</a:t>
            </a:r>
            <a:r>
              <a:rPr lang="cs-CZ" altLang="ko-KR" dirty="0"/>
              <a:t>)</a:t>
            </a:r>
          </a:p>
          <a:p>
            <a:r>
              <a:rPr lang="cs-CZ" altLang="ko-KR" dirty="0"/>
              <a:t>Rozdělení (§243 </a:t>
            </a:r>
            <a:r>
              <a:rPr lang="cs-CZ" altLang="ko-KR" dirty="0" err="1"/>
              <a:t>ZoP</a:t>
            </a:r>
            <a:r>
              <a:rPr lang="cs-CZ" altLang="ko-KR" dirty="0"/>
              <a:t>)</a:t>
            </a:r>
          </a:p>
          <a:p>
            <a:pPr lvl="1"/>
            <a:r>
              <a:rPr lang="cs-CZ" altLang="ko-KR" dirty="0" smtClean="0"/>
              <a:t>Rozštěpení</a:t>
            </a:r>
          </a:p>
          <a:p>
            <a:pPr lvl="2"/>
            <a:r>
              <a:rPr lang="cs-CZ" altLang="ko-KR" dirty="0" smtClean="0"/>
              <a:t>se vznikem nových společností</a:t>
            </a:r>
          </a:p>
          <a:p>
            <a:pPr lvl="2"/>
            <a:r>
              <a:rPr lang="cs-CZ" altLang="ko-KR" dirty="0" smtClean="0"/>
              <a:t>sloučením</a:t>
            </a:r>
          </a:p>
          <a:p>
            <a:pPr lvl="2"/>
            <a:r>
              <a:rPr lang="cs-CZ" altLang="ko-KR" dirty="0" smtClean="0"/>
              <a:t>kombinace</a:t>
            </a:r>
          </a:p>
          <a:p>
            <a:pPr lvl="1"/>
            <a:r>
              <a:rPr lang="cs-CZ" altLang="ko-KR" dirty="0" smtClean="0"/>
              <a:t>Odštěpením </a:t>
            </a:r>
          </a:p>
          <a:p>
            <a:pPr lvl="2"/>
            <a:r>
              <a:rPr lang="cs-CZ" altLang="ko-KR" dirty="0" smtClean="0"/>
              <a:t>stejné varianty jako u rozštěpení</a:t>
            </a:r>
          </a:p>
          <a:p>
            <a:r>
              <a:rPr lang="cs-CZ" altLang="ko-KR" dirty="0" smtClean="0"/>
              <a:t>Změna </a:t>
            </a:r>
            <a:r>
              <a:rPr lang="cs-CZ" altLang="ko-KR" dirty="0"/>
              <a:t>právní formy (§360 </a:t>
            </a:r>
            <a:r>
              <a:rPr lang="cs-CZ" altLang="ko-KR" dirty="0" err="1"/>
              <a:t>ZoP</a:t>
            </a:r>
            <a:r>
              <a:rPr lang="cs-CZ" altLang="ko-KR" dirty="0" smtClean="0"/>
              <a:t>)</a:t>
            </a:r>
            <a:endParaRPr lang="en-US" altLang="ko-KR" dirty="0" smtClean="0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Způsoby přeměn společností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Přeshraniční</a:t>
            </a:r>
            <a:r>
              <a:rPr lang="cs-CZ" dirty="0" smtClean="0"/>
              <a:t> přeměny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Implementace příslušných směrnic EU upravujících přeměny společností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Všechny zúčastněné společnosti plní ustanovení národního práva, jemuž podléhají + jsou řešena kolizní ustanovení</a:t>
            </a:r>
          </a:p>
          <a:p>
            <a:pPr marL="266700" lvl="1" indent="-266700" defTabSz="914400"/>
            <a:r>
              <a:rPr lang="cs-CZ" sz="2600" dirty="0" smtClean="0">
                <a:solidFill>
                  <a:schemeClr val="tx1"/>
                </a:solidFill>
                <a:ea typeface="+mn-ea"/>
                <a:cs typeface="+mn-cs"/>
              </a:rPr>
              <a:t>Nástupnická PO může umístit své sídlo do kteréhokoli členského státu</a:t>
            </a:r>
          </a:p>
          <a:p>
            <a:pPr marL="266700" lvl="1" indent="-266700" defTabSz="914400"/>
            <a:r>
              <a:rPr lang="cs-CZ" sz="2600" dirty="0" smtClean="0">
                <a:solidFill>
                  <a:schemeClr val="tx1"/>
                </a:solidFill>
                <a:ea typeface="+mn-ea"/>
                <a:cs typeface="+mn-cs"/>
              </a:rPr>
              <a:t>Typy </a:t>
            </a:r>
            <a:r>
              <a:rPr lang="cs-CZ" sz="2600" dirty="0" err="1" smtClean="0">
                <a:solidFill>
                  <a:schemeClr val="tx1"/>
                </a:solidFill>
                <a:ea typeface="+mn-ea"/>
                <a:cs typeface="+mn-cs"/>
              </a:rPr>
              <a:t>přeshraničních</a:t>
            </a:r>
            <a:r>
              <a:rPr lang="cs-CZ" sz="2600" dirty="0" smtClean="0">
                <a:solidFill>
                  <a:schemeClr val="tx1"/>
                </a:solidFill>
                <a:ea typeface="+mn-ea"/>
                <a:cs typeface="+mn-cs"/>
              </a:rPr>
              <a:t> přeměn:</a:t>
            </a:r>
          </a:p>
          <a:p>
            <a:pPr marL="657225" lvl="1" indent="-266700" defTabSz="914400"/>
            <a:r>
              <a:rPr lang="cs-CZ" dirty="0" err="1" smtClean="0">
                <a:solidFill>
                  <a:schemeClr val="tx1"/>
                </a:solidFill>
              </a:rPr>
              <a:t>Přeshraniční</a:t>
            </a:r>
            <a:r>
              <a:rPr lang="cs-CZ" dirty="0" smtClean="0">
                <a:solidFill>
                  <a:schemeClr val="tx1"/>
                </a:solidFill>
              </a:rPr>
              <a:t> fúze</a:t>
            </a:r>
          </a:p>
          <a:p>
            <a:pPr marL="657225" lvl="1" indent="-266700" defTabSz="914400"/>
            <a:r>
              <a:rPr lang="cs-CZ" dirty="0" err="1" smtClean="0">
                <a:solidFill>
                  <a:schemeClr val="tx1"/>
                </a:solidFill>
              </a:rPr>
              <a:t>Přeshraniční</a:t>
            </a:r>
            <a:r>
              <a:rPr lang="cs-CZ" dirty="0" smtClean="0">
                <a:solidFill>
                  <a:schemeClr val="tx1"/>
                </a:solidFill>
              </a:rPr>
              <a:t> rozdělení</a:t>
            </a:r>
          </a:p>
          <a:p>
            <a:pPr marL="657225" lvl="1" indent="-266700" defTabSz="914400"/>
            <a:r>
              <a:rPr lang="cs-CZ" dirty="0" err="1" smtClean="0">
                <a:solidFill>
                  <a:schemeClr val="tx1"/>
                </a:solidFill>
              </a:rPr>
              <a:t>Přeshraniční</a:t>
            </a:r>
            <a:r>
              <a:rPr lang="cs-CZ" dirty="0" smtClean="0">
                <a:solidFill>
                  <a:schemeClr val="tx1"/>
                </a:solidFill>
              </a:rPr>
              <a:t> převod jmění</a:t>
            </a:r>
          </a:p>
          <a:p>
            <a:pPr marL="657225" lvl="1" indent="-266700" defTabSz="914400"/>
            <a:r>
              <a:rPr lang="cs-CZ" dirty="0" err="1" smtClean="0">
                <a:solidFill>
                  <a:schemeClr val="tx1"/>
                </a:solidFill>
              </a:rPr>
              <a:t>Přeshraniční</a:t>
            </a:r>
            <a:r>
              <a:rPr lang="cs-CZ" dirty="0" smtClean="0">
                <a:solidFill>
                  <a:schemeClr val="tx1"/>
                </a:solidFill>
              </a:rPr>
              <a:t> přemístění sídla </a:t>
            </a:r>
          </a:p>
          <a:p>
            <a:endParaRPr lang="cs-CZ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Fúze</a:t>
            </a:r>
            <a:r>
              <a:rPr lang="cs-CZ" b="0"/>
              <a:t> </a:t>
            </a:r>
            <a:endParaRPr lang="en-US" b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7363"/>
            <a:ext cx="9615488" cy="44529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Sloučení</a:t>
            </a:r>
          </a:p>
          <a:p>
            <a:pPr marL="657225" lvl="1" indent="-266700" defTabSz="914400"/>
            <a:r>
              <a:rPr lang="en-US" dirty="0"/>
              <a:t>J</a:t>
            </a:r>
            <a:r>
              <a:rPr lang="cs-CZ" dirty="0"/>
              <a:t>mění zanikající společnosti A přechází na existující nástupnickou společnost B</a:t>
            </a:r>
          </a:p>
          <a:p>
            <a:pPr marL="622300" lvl="1" indent="-176213" defTabSz="914400">
              <a:buFont typeface="Arial" charset="0"/>
              <a:buChar char="−"/>
            </a:pPr>
            <a:endParaRPr lang="cs-CZ" dirty="0"/>
          </a:p>
          <a:p>
            <a:pPr marL="266700" indent="-266700" defTabSz="914400">
              <a:buFontTx/>
              <a:buNone/>
            </a:pPr>
            <a:endParaRPr lang="en-US" sz="2000" dirty="0"/>
          </a:p>
          <a:p>
            <a:pPr marL="266700" indent="-266700" defTabSz="914400">
              <a:buFontTx/>
              <a:buNone/>
            </a:pPr>
            <a:endParaRPr lang="cs-CZ" sz="2100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Splynutí</a:t>
            </a:r>
          </a:p>
          <a:p>
            <a:pPr marL="657225" lvl="1" indent="-266700" defTabSz="914400"/>
            <a:r>
              <a:rPr lang="en-US" dirty="0"/>
              <a:t>Z</a:t>
            </a:r>
            <a:r>
              <a:rPr lang="cs-CZ" dirty="0" err="1"/>
              <a:t>ánik</a:t>
            </a:r>
            <a:r>
              <a:rPr lang="cs-CZ" dirty="0"/>
              <a:t> dvou nebo více společností a přechod jejich jmění na nově   zakládanou nástupnickou společnost</a:t>
            </a:r>
          </a:p>
          <a:p>
            <a:pPr marL="266700" indent="-266700" defTabSz="914400"/>
            <a:endParaRPr lang="cs-CZ" sz="2000" dirty="0"/>
          </a:p>
          <a:p>
            <a:pPr marL="266700" indent="-266700" defTabSz="914400"/>
            <a:endParaRPr lang="en-US" sz="2000" dirty="0"/>
          </a:p>
        </p:txBody>
      </p:sp>
      <p:sp>
        <p:nvSpPr>
          <p:cNvPr id="212996" name="Text Box 4"/>
          <p:cNvSpPr txBox="1">
            <a:spLocks noChangeArrowheads="1"/>
          </p:cNvSpPr>
          <p:nvPr/>
        </p:nvSpPr>
        <p:spPr bwMode="auto">
          <a:xfrm>
            <a:off x="3140075" y="5591175"/>
            <a:ext cx="701675" cy="706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4100">
                <a:solidFill>
                  <a:srgbClr val="000000"/>
                </a:solidFill>
                <a:latin typeface="Times New Roman" pitchFamily="18" charset="0"/>
              </a:rPr>
              <a:t>+</a:t>
            </a:r>
          </a:p>
        </p:txBody>
      </p:sp>
      <p:sp>
        <p:nvSpPr>
          <p:cNvPr id="212997" name="Text Box 5"/>
          <p:cNvSpPr txBox="1">
            <a:spLocks noChangeArrowheads="1"/>
          </p:cNvSpPr>
          <p:nvPr/>
        </p:nvSpPr>
        <p:spPr bwMode="auto">
          <a:xfrm>
            <a:off x="6040438" y="5629275"/>
            <a:ext cx="766762" cy="706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 dirty="0">
                <a:solidFill>
                  <a:schemeClr val="tx1"/>
                </a:solidFill>
                <a:latin typeface="Times New Roman" pitchFamily="18" charset="0"/>
              </a:rPr>
              <a:t> =</a:t>
            </a:r>
            <a:endParaRPr lang="en-US" sz="41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2999" name="Text Box 7"/>
          <p:cNvSpPr txBox="1">
            <a:spLocks noChangeArrowheads="1"/>
          </p:cNvSpPr>
          <p:nvPr/>
        </p:nvSpPr>
        <p:spPr bwMode="auto">
          <a:xfrm>
            <a:off x="1443038" y="5583238"/>
            <a:ext cx="1062037" cy="720725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A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3000" name="Text Box 8"/>
          <p:cNvSpPr txBox="1">
            <a:spLocks noChangeArrowheads="1"/>
          </p:cNvSpPr>
          <p:nvPr/>
        </p:nvSpPr>
        <p:spPr bwMode="auto">
          <a:xfrm>
            <a:off x="4375150" y="5554663"/>
            <a:ext cx="1062038" cy="722312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B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3001" name="Text Box 9"/>
          <p:cNvSpPr txBox="1">
            <a:spLocks noChangeArrowheads="1"/>
          </p:cNvSpPr>
          <p:nvPr/>
        </p:nvSpPr>
        <p:spPr bwMode="auto">
          <a:xfrm>
            <a:off x="7056438" y="5526088"/>
            <a:ext cx="1062037" cy="720725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C</a:t>
            </a:r>
            <a:endParaRPr lang="en-US" sz="4100">
              <a:latin typeface="Times New Roman" pitchFamily="18" charset="0"/>
            </a:endParaRPr>
          </a:p>
        </p:txBody>
      </p:sp>
      <p:grpSp>
        <p:nvGrpSpPr>
          <p:cNvPr id="213002" name="Group 10"/>
          <p:cNvGrpSpPr>
            <a:grpSpLocks/>
          </p:cNvGrpSpPr>
          <p:nvPr/>
        </p:nvGrpSpPr>
        <p:grpSpPr bwMode="auto">
          <a:xfrm>
            <a:off x="1579563" y="2663825"/>
            <a:ext cx="6551612" cy="1038225"/>
            <a:chOff x="827" y="1634"/>
            <a:chExt cx="3529" cy="593"/>
          </a:xfrm>
        </p:grpSpPr>
        <p:sp>
          <p:nvSpPr>
            <p:cNvPr id="213003" name="Text Box 11"/>
            <p:cNvSpPr txBox="1">
              <a:spLocks noChangeArrowheads="1"/>
            </p:cNvSpPr>
            <p:nvPr/>
          </p:nvSpPr>
          <p:spPr bwMode="auto">
            <a:xfrm>
              <a:off x="827" y="1815"/>
              <a:ext cx="572" cy="412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sz="4100">
                  <a:latin typeface="Times New Roman" pitchFamily="18" charset="0"/>
                </a:rPr>
                <a:t>A</a:t>
              </a:r>
              <a:endParaRPr lang="en-US" sz="4100">
                <a:latin typeface="Times New Roman" pitchFamily="18" charset="0"/>
              </a:endParaRPr>
            </a:p>
          </p:txBody>
        </p:sp>
        <p:sp>
          <p:nvSpPr>
            <p:cNvPr id="213004" name="Line 12"/>
            <p:cNvSpPr>
              <a:spLocks noChangeShapeType="1"/>
            </p:cNvSpPr>
            <p:nvPr/>
          </p:nvSpPr>
          <p:spPr bwMode="auto">
            <a:xfrm>
              <a:off x="1641" y="2029"/>
              <a:ext cx="51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sm" len="sm"/>
              <a:tailEnd type="triangle" w="lg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13005" name="Text Box 13"/>
            <p:cNvSpPr txBox="1">
              <a:spLocks noChangeArrowheads="1"/>
            </p:cNvSpPr>
            <p:nvPr/>
          </p:nvSpPr>
          <p:spPr bwMode="auto">
            <a:xfrm>
              <a:off x="3283" y="1788"/>
              <a:ext cx="413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defTabSz="1042988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4100" dirty="0">
                  <a:solidFill>
                    <a:schemeClr val="tx1"/>
                  </a:solidFill>
                  <a:latin typeface="Times New Roman" pitchFamily="18" charset="0"/>
                </a:rPr>
                <a:t>=</a:t>
              </a:r>
              <a:endParaRPr lang="en-US" sz="41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13006" name="Text Box 14"/>
            <p:cNvSpPr txBox="1">
              <a:spLocks noChangeArrowheads="1"/>
            </p:cNvSpPr>
            <p:nvPr/>
          </p:nvSpPr>
          <p:spPr bwMode="auto">
            <a:xfrm>
              <a:off x="2366" y="1815"/>
              <a:ext cx="572" cy="412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sz="4100">
                  <a:latin typeface="Times New Roman" pitchFamily="18" charset="0"/>
                </a:rPr>
                <a:t>B</a:t>
              </a:r>
              <a:endParaRPr lang="en-US" sz="4100">
                <a:latin typeface="Times New Roman" pitchFamily="18" charset="0"/>
              </a:endParaRPr>
            </a:p>
          </p:txBody>
        </p:sp>
        <p:sp>
          <p:nvSpPr>
            <p:cNvPr id="213007" name="Text Box 15"/>
            <p:cNvSpPr txBox="1">
              <a:spLocks noChangeArrowheads="1"/>
            </p:cNvSpPr>
            <p:nvPr/>
          </p:nvSpPr>
          <p:spPr bwMode="auto">
            <a:xfrm>
              <a:off x="3784" y="1807"/>
              <a:ext cx="572" cy="412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sz="4100">
                  <a:latin typeface="Times New Roman" pitchFamily="18" charset="0"/>
                </a:rPr>
                <a:t>B</a:t>
              </a:r>
              <a:endParaRPr lang="en-US" sz="4100">
                <a:latin typeface="Times New Roman" pitchFamily="18" charset="0"/>
              </a:endParaRPr>
            </a:p>
          </p:txBody>
        </p:sp>
        <p:sp>
          <p:nvSpPr>
            <p:cNvPr id="213008" name="Text Box 16"/>
            <p:cNvSpPr txBox="1">
              <a:spLocks noChangeArrowheads="1"/>
            </p:cNvSpPr>
            <p:nvPr/>
          </p:nvSpPr>
          <p:spPr bwMode="auto">
            <a:xfrm>
              <a:off x="1683" y="1634"/>
              <a:ext cx="378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4100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</a:p>
          </p:txBody>
        </p:sp>
      </p:grp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900"/>
              <a:t>Zákony</a:t>
            </a:r>
            <a:endParaRPr lang="en-US" sz="2900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28813"/>
            <a:ext cx="9631363" cy="4575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ZOK</a:t>
            </a:r>
            <a:r>
              <a:rPr lang="cs-CZ" dirty="0" smtClean="0"/>
              <a:t> </a:t>
            </a:r>
            <a:r>
              <a:rPr lang="cs-CZ" dirty="0"/>
              <a:t>– Zákon č. </a:t>
            </a:r>
            <a:r>
              <a:rPr lang="pl-PL" dirty="0"/>
              <a:t>90/2012 Sb</a:t>
            </a:r>
            <a:r>
              <a:rPr lang="en-US" dirty="0" smtClean="0"/>
              <a:t>., </a:t>
            </a:r>
            <a:r>
              <a:rPr lang="pl-PL" dirty="0" smtClean="0"/>
              <a:t>o </a:t>
            </a:r>
            <a:r>
              <a:rPr lang="pl-PL" dirty="0"/>
              <a:t>obchodních </a:t>
            </a:r>
            <a:r>
              <a:rPr lang="pl-PL" dirty="0" smtClean="0"/>
              <a:t>korporacích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cs-CZ" dirty="0" err="1" smtClean="0"/>
              <a:t>ZoP</a:t>
            </a:r>
            <a:r>
              <a:rPr lang="cs-CZ" dirty="0" smtClean="0"/>
              <a:t> – Zákon č. 125/2008 Sb., o přeměnách</a:t>
            </a:r>
          </a:p>
          <a:p>
            <a:pPr>
              <a:lnSpc>
                <a:spcPct val="90000"/>
              </a:lnSpc>
            </a:pPr>
            <a:r>
              <a:rPr lang="cs-CZ" dirty="0" err="1" smtClean="0"/>
              <a:t>ZoES</a:t>
            </a:r>
            <a:r>
              <a:rPr lang="cs-CZ" dirty="0" smtClean="0"/>
              <a:t> </a:t>
            </a:r>
            <a:r>
              <a:rPr lang="cs-CZ" dirty="0"/>
              <a:t>– Zákon č. 627/2004 Sb., o evropské společnosti</a:t>
            </a:r>
          </a:p>
          <a:p>
            <a:pPr>
              <a:lnSpc>
                <a:spcPct val="90000"/>
              </a:lnSpc>
            </a:pPr>
            <a:r>
              <a:rPr lang="cs-CZ" dirty="0"/>
              <a:t>ZDP – Zákon č. 586</a:t>
            </a:r>
            <a:r>
              <a:rPr lang="en-US" dirty="0"/>
              <a:t>/</a:t>
            </a:r>
            <a:r>
              <a:rPr lang="cs-CZ" dirty="0"/>
              <a:t>1992 Sb., o daních z příjmů</a:t>
            </a:r>
          </a:p>
          <a:p>
            <a:pPr>
              <a:lnSpc>
                <a:spcPct val="90000"/>
              </a:lnSpc>
            </a:pPr>
            <a:r>
              <a:rPr lang="cs-CZ" dirty="0" err="1"/>
              <a:t>ZoÚ</a:t>
            </a:r>
            <a:r>
              <a:rPr lang="cs-CZ" dirty="0"/>
              <a:t> – Zákon č. 563</a:t>
            </a:r>
            <a:r>
              <a:rPr lang="en-US" dirty="0"/>
              <a:t>/</a:t>
            </a:r>
            <a:r>
              <a:rPr lang="cs-CZ" smtClean="0"/>
              <a:t>1991 Sb</a:t>
            </a:r>
            <a:r>
              <a:rPr lang="cs-CZ" dirty="0"/>
              <a:t>., o účetnictví</a:t>
            </a:r>
          </a:p>
          <a:p>
            <a:pPr>
              <a:lnSpc>
                <a:spcPct val="90000"/>
              </a:lnSpc>
            </a:pPr>
            <a:r>
              <a:rPr lang="cs-CZ" dirty="0"/>
              <a:t>Vyhláška – </a:t>
            </a:r>
            <a:r>
              <a:rPr lang="cs-CZ" dirty="0" err="1"/>
              <a:t>Vyhláška</a:t>
            </a:r>
            <a:r>
              <a:rPr lang="cs-CZ" dirty="0"/>
              <a:t> č. 500</a:t>
            </a:r>
            <a:r>
              <a:rPr lang="en-US" dirty="0"/>
              <a:t>/</a:t>
            </a:r>
            <a:r>
              <a:rPr lang="cs-CZ" dirty="0"/>
              <a:t>2002 Sb., kterou se provádí některá ustanovení </a:t>
            </a:r>
            <a:r>
              <a:rPr lang="cs-CZ" dirty="0" err="1"/>
              <a:t>ZoÚ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ČÚS – České účetní standardy pro podnikatele </a:t>
            </a:r>
          </a:p>
          <a:p>
            <a:pPr>
              <a:lnSpc>
                <a:spcPct val="90000"/>
              </a:lnSpc>
            </a:pPr>
            <a:r>
              <a:rPr lang="cs-CZ" dirty="0"/>
              <a:t>ZDPH – Zákon č. 235/2004 Sb., o dani z přidané hodnoty</a:t>
            </a:r>
          </a:p>
          <a:p>
            <a:pPr>
              <a:lnSpc>
                <a:spcPct val="90000"/>
              </a:lnSpc>
            </a:pPr>
            <a:r>
              <a:rPr lang="cs-CZ" dirty="0"/>
              <a:t>DŘ – Zákon č. 280/2009 Sb., daňový řád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Line 2"/>
          <p:cNvSpPr>
            <a:spLocks noChangeShapeType="1"/>
          </p:cNvSpPr>
          <p:nvPr/>
        </p:nvSpPr>
        <p:spPr bwMode="auto">
          <a:xfrm flipV="1">
            <a:off x="1076325" y="4603750"/>
            <a:ext cx="0" cy="5889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19" name="Line 3"/>
          <p:cNvSpPr>
            <a:spLocks noChangeShapeType="1"/>
          </p:cNvSpPr>
          <p:nvPr/>
        </p:nvSpPr>
        <p:spPr bwMode="auto">
          <a:xfrm>
            <a:off x="2252663" y="4627563"/>
            <a:ext cx="0" cy="11064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1895475" y="3868738"/>
            <a:ext cx="784225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B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Převod jmění na společníka</a:t>
            </a:r>
            <a:r>
              <a:rPr lang="cs-CZ" sz="2900"/>
              <a:t> </a:t>
            </a:r>
            <a:endParaRPr lang="en-US" sz="2900"/>
          </a:p>
        </p:txBody>
      </p:sp>
      <p:sp>
        <p:nvSpPr>
          <p:cNvPr id="2140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88963" y="1617663"/>
            <a:ext cx="9358312" cy="4551362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Zrušení společnosti bez likvidace a převodu jmění na jednoho jejího společníka se sídlem v ČR (společnost A)</a:t>
            </a:r>
          </a:p>
          <a:p>
            <a:pPr marL="657225" lvl="1" indent="-266700" defTabSz="914400"/>
            <a:r>
              <a:rPr lang="cs-CZ" dirty="0"/>
              <a:t>Podmínky dle právních forem (u </a:t>
            </a:r>
            <a:r>
              <a:rPr lang="en-US" dirty="0" smtClean="0"/>
              <a:t>s.r.o.</a:t>
            </a:r>
            <a:r>
              <a:rPr lang="cs-CZ" dirty="0" smtClean="0"/>
              <a:t> </a:t>
            </a:r>
            <a:r>
              <a:rPr lang="en-US" dirty="0"/>
              <a:t>/</a:t>
            </a:r>
            <a:r>
              <a:rPr lang="cs-CZ" dirty="0" smtClean="0"/>
              <a:t> </a:t>
            </a:r>
            <a:r>
              <a:rPr lang="en-US" dirty="0" smtClean="0"/>
              <a:t>a.s.</a:t>
            </a:r>
            <a:r>
              <a:rPr lang="cs-CZ" dirty="0" smtClean="0"/>
              <a:t> </a:t>
            </a:r>
            <a:r>
              <a:rPr lang="cs-CZ" dirty="0"/>
              <a:t>= 90% společník)</a:t>
            </a:r>
          </a:p>
          <a:p>
            <a:pPr marL="657225" lvl="1" indent="-266700" defTabSz="914400"/>
            <a:r>
              <a:rPr lang="cs-CZ" dirty="0"/>
              <a:t>Vytěsnění („squeeze-out“) ostatních společníků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Společnosti B,C nenabývají podíl na A</a:t>
            </a:r>
            <a:endParaRPr lang="en-US" dirty="0"/>
          </a:p>
        </p:txBody>
      </p:sp>
      <p:sp>
        <p:nvSpPr>
          <p:cNvPr id="214023" name="Text Box 7"/>
          <p:cNvSpPr txBox="1">
            <a:spLocks noChangeArrowheads="1"/>
          </p:cNvSpPr>
          <p:nvPr/>
        </p:nvSpPr>
        <p:spPr bwMode="auto">
          <a:xfrm>
            <a:off x="2889250" y="3897313"/>
            <a:ext cx="860425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cs-CZ" sz="41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4024" name="Text Box 8"/>
          <p:cNvSpPr txBox="1">
            <a:spLocks noChangeArrowheads="1"/>
          </p:cNvSpPr>
          <p:nvPr/>
        </p:nvSpPr>
        <p:spPr bwMode="auto">
          <a:xfrm>
            <a:off x="1614488" y="5761038"/>
            <a:ext cx="1325562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 XY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25" name="Arc 9"/>
          <p:cNvSpPr>
            <a:spLocks/>
          </p:cNvSpPr>
          <p:nvPr/>
        </p:nvSpPr>
        <p:spPr bwMode="auto">
          <a:xfrm flipH="1" flipV="1">
            <a:off x="622300" y="4664075"/>
            <a:ext cx="957263" cy="13255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bg2"/>
            </a:solidFill>
            <a:prstDash val="dashDot"/>
            <a:round/>
            <a:headEnd type="none" w="sm" len="sm"/>
            <a:tailEnd type="stealth" w="lg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4026" name="Text Box 10"/>
          <p:cNvSpPr txBox="1">
            <a:spLocks noChangeArrowheads="1"/>
          </p:cNvSpPr>
          <p:nvPr/>
        </p:nvSpPr>
        <p:spPr bwMode="auto">
          <a:xfrm>
            <a:off x="6265863" y="4049713"/>
            <a:ext cx="1209675" cy="1125537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A</a:t>
            </a:r>
          </a:p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>
                <a:latin typeface="Times New Roman" pitchFamily="18" charset="0"/>
              </a:rPr>
              <a:t>(XY)</a:t>
            </a:r>
            <a:endParaRPr lang="en-US" sz="1800">
              <a:latin typeface="Times New Roman" pitchFamily="18" charset="0"/>
            </a:endParaRPr>
          </a:p>
        </p:txBody>
      </p:sp>
      <p:sp>
        <p:nvSpPr>
          <p:cNvPr id="214027" name="AutoShape 11"/>
          <p:cNvSpPr>
            <a:spLocks noChangeArrowheads="1"/>
          </p:cNvSpPr>
          <p:nvPr/>
        </p:nvSpPr>
        <p:spPr bwMode="auto">
          <a:xfrm>
            <a:off x="4740275" y="4559300"/>
            <a:ext cx="1022350" cy="404813"/>
          </a:xfrm>
          <a:prstGeom prst="rightArrow">
            <a:avLst>
              <a:gd name="adj1" fmla="val 50000"/>
              <a:gd name="adj2" fmla="val 63137"/>
            </a:avLst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cxnSp>
        <p:nvCxnSpPr>
          <p:cNvPr id="214028" name="AutoShape 12"/>
          <p:cNvCxnSpPr>
            <a:cxnSpLocks noChangeShapeType="1"/>
          </p:cNvCxnSpPr>
          <p:nvPr/>
        </p:nvCxnSpPr>
        <p:spPr bwMode="auto">
          <a:xfrm>
            <a:off x="2339975" y="4195763"/>
            <a:ext cx="1588" cy="158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4029" name="AutoShape 13"/>
          <p:cNvCxnSpPr>
            <a:cxnSpLocks noChangeShapeType="1"/>
            <a:stCxn id="214022" idx="1"/>
            <a:endCxn id="214022" idx="1"/>
          </p:cNvCxnSpPr>
          <p:nvPr/>
        </p:nvCxnSpPr>
        <p:spPr bwMode="auto">
          <a:xfrm>
            <a:off x="450850" y="3675063"/>
            <a:ext cx="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14030" name="Line 14"/>
          <p:cNvSpPr>
            <a:spLocks noChangeShapeType="1"/>
          </p:cNvSpPr>
          <p:nvPr/>
        </p:nvSpPr>
        <p:spPr bwMode="auto">
          <a:xfrm>
            <a:off x="1076325" y="5230813"/>
            <a:ext cx="23161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1" name="Line 15"/>
          <p:cNvSpPr>
            <a:spLocks noChangeShapeType="1"/>
          </p:cNvSpPr>
          <p:nvPr/>
        </p:nvSpPr>
        <p:spPr bwMode="auto">
          <a:xfrm flipV="1">
            <a:off x="3411538" y="4637088"/>
            <a:ext cx="0" cy="5746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2" name="Text Box 16"/>
          <p:cNvSpPr txBox="1">
            <a:spLocks noChangeArrowheads="1"/>
          </p:cNvSpPr>
          <p:nvPr/>
        </p:nvSpPr>
        <p:spPr bwMode="auto">
          <a:xfrm>
            <a:off x="700088" y="3868738"/>
            <a:ext cx="800100" cy="74295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A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33" name="Text Box 17"/>
          <p:cNvSpPr txBox="1">
            <a:spLocks noChangeArrowheads="1"/>
          </p:cNvSpPr>
          <p:nvPr/>
        </p:nvSpPr>
        <p:spPr bwMode="auto">
          <a:xfrm>
            <a:off x="3060700" y="3870325"/>
            <a:ext cx="750888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C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34" name="Line 18"/>
          <p:cNvSpPr>
            <a:spLocks noChangeShapeType="1"/>
          </p:cNvSpPr>
          <p:nvPr/>
        </p:nvSpPr>
        <p:spPr bwMode="auto">
          <a:xfrm flipV="1">
            <a:off x="1570038" y="5735638"/>
            <a:ext cx="1322387" cy="7143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5" name="Line 19"/>
          <p:cNvSpPr>
            <a:spLocks noChangeShapeType="1"/>
          </p:cNvSpPr>
          <p:nvPr/>
        </p:nvSpPr>
        <p:spPr bwMode="auto">
          <a:xfrm>
            <a:off x="1589088" y="5754688"/>
            <a:ext cx="1322387" cy="7413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6" name="Text Box 20"/>
          <p:cNvSpPr txBox="1">
            <a:spLocks noChangeArrowheads="1"/>
          </p:cNvSpPr>
          <p:nvPr/>
        </p:nvSpPr>
        <p:spPr bwMode="auto">
          <a:xfrm>
            <a:off x="7969250" y="4232275"/>
            <a:ext cx="784225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B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37" name="Text Box 21"/>
          <p:cNvSpPr txBox="1">
            <a:spLocks noChangeArrowheads="1"/>
          </p:cNvSpPr>
          <p:nvPr/>
        </p:nvSpPr>
        <p:spPr bwMode="auto">
          <a:xfrm>
            <a:off x="9188450" y="4232275"/>
            <a:ext cx="782638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C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549775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Rozštěpení </a:t>
            </a:r>
            <a:r>
              <a:rPr lang="cs-CZ" dirty="0">
                <a:solidFill>
                  <a:schemeClr val="tx1"/>
                </a:solidFill>
              </a:rPr>
              <a:t>se založením nových </a:t>
            </a:r>
            <a:r>
              <a:rPr lang="cs-CZ" dirty="0" smtClean="0">
                <a:solidFill>
                  <a:schemeClr val="tx1"/>
                </a:solidFill>
              </a:rPr>
              <a:t>společností</a:t>
            </a:r>
            <a:endParaRPr lang="cs-CZ" dirty="0">
              <a:solidFill>
                <a:schemeClr val="tx1"/>
              </a:solidFill>
            </a:endParaRP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Rozdělovaná společnost zaniká bez likvidace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Její mění přechází na nově vznikající nástupnické společnosti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Její společníci se stávají společníky nových nástupnických společností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„</a:t>
            </a:r>
            <a:r>
              <a:rPr lang="en-US" dirty="0">
                <a:solidFill>
                  <a:schemeClr val="tx1"/>
                </a:solidFill>
              </a:rPr>
              <a:t>Z</a:t>
            </a:r>
            <a:r>
              <a:rPr lang="cs-CZ" dirty="0">
                <a:solidFill>
                  <a:schemeClr val="tx1"/>
                </a:solidFill>
              </a:rPr>
              <a:t>účastněnou společností“ je pouze zanikající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Lze kombinovat s </a:t>
            </a:r>
            <a:r>
              <a:rPr lang="cs-CZ" dirty="0" smtClean="0">
                <a:solidFill>
                  <a:schemeClr val="tx1"/>
                </a:solidFill>
              </a:rPr>
              <a:t>rozštěpením </a:t>
            </a:r>
            <a:r>
              <a:rPr lang="cs-CZ" dirty="0">
                <a:solidFill>
                  <a:schemeClr val="tx1"/>
                </a:solidFill>
              </a:rPr>
              <a:t>sloučením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 dirty="0" smtClean="0"/>
              <a:t>Rozdělení(1</a:t>
            </a:r>
            <a:r>
              <a:rPr lang="cs-CZ" altLang="ko-KR" dirty="0"/>
              <a:t>)</a:t>
            </a:r>
            <a:endParaRPr lang="en-US" dirty="0"/>
          </a:p>
        </p:txBody>
      </p:sp>
      <p:sp>
        <p:nvSpPr>
          <p:cNvPr id="215045" name="Text Box 5"/>
          <p:cNvSpPr txBox="1">
            <a:spLocks noChangeArrowheads="1"/>
          </p:cNvSpPr>
          <p:nvPr/>
        </p:nvSpPr>
        <p:spPr bwMode="auto">
          <a:xfrm>
            <a:off x="1897063" y="4300538"/>
            <a:ext cx="1393825" cy="7302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4100">
              <a:latin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962150" y="4213225"/>
            <a:ext cx="6675438" cy="1876425"/>
            <a:chOff x="1962150" y="4213225"/>
            <a:chExt cx="6675438" cy="1876425"/>
          </a:xfrm>
        </p:grpSpPr>
        <p:sp>
          <p:nvSpPr>
            <p:cNvPr id="215046" name="AutoShape 6"/>
            <p:cNvSpPr>
              <a:spLocks noChangeArrowheads="1"/>
            </p:cNvSpPr>
            <p:nvPr/>
          </p:nvSpPr>
          <p:spPr bwMode="auto">
            <a:xfrm>
              <a:off x="4483100" y="4932363"/>
              <a:ext cx="1022350" cy="404812"/>
            </a:xfrm>
            <a:prstGeom prst="rightArrow">
              <a:avLst>
                <a:gd name="adj1" fmla="val 50000"/>
                <a:gd name="adj2" fmla="val 63137"/>
              </a:avLst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15060" name="Group 20"/>
            <p:cNvGrpSpPr>
              <a:grpSpLocks/>
            </p:cNvGrpSpPr>
            <p:nvPr/>
          </p:nvGrpSpPr>
          <p:grpSpPr bwMode="auto">
            <a:xfrm>
              <a:off x="6354763" y="4213225"/>
              <a:ext cx="2282825" cy="1876425"/>
              <a:chOff x="3472" y="2377"/>
              <a:chExt cx="1438" cy="1182"/>
            </a:xfrm>
          </p:grpSpPr>
          <p:sp>
            <p:nvSpPr>
              <p:cNvPr id="215061" name="Text Box 21"/>
              <p:cNvSpPr txBox="1">
                <a:spLocks noChangeArrowheads="1"/>
              </p:cNvSpPr>
              <p:nvPr/>
            </p:nvSpPr>
            <p:spPr bwMode="auto">
              <a:xfrm>
                <a:off x="4031" y="2377"/>
                <a:ext cx="308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3600" dirty="0">
                    <a:latin typeface="Times New Roman" pitchFamily="18" charset="0"/>
                  </a:rPr>
                  <a:t>B</a:t>
                </a:r>
                <a:endParaRPr lang="en-US" sz="3600" dirty="0">
                  <a:latin typeface="Times New Roman" pitchFamily="18" charset="0"/>
                </a:endParaRPr>
              </a:p>
            </p:txBody>
          </p:sp>
          <p:sp>
            <p:nvSpPr>
              <p:cNvPr id="215062" name="Rectangle 22"/>
              <p:cNvSpPr>
                <a:spLocks noChangeArrowheads="1"/>
              </p:cNvSpPr>
              <p:nvPr/>
            </p:nvSpPr>
            <p:spPr bwMode="auto">
              <a:xfrm>
                <a:off x="3472" y="3139"/>
                <a:ext cx="617" cy="414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5063" name="Text Box 23"/>
              <p:cNvSpPr txBox="1">
                <a:spLocks noChangeArrowheads="1"/>
              </p:cNvSpPr>
              <p:nvPr/>
            </p:nvSpPr>
            <p:spPr bwMode="auto">
              <a:xfrm>
                <a:off x="3472" y="3140"/>
                <a:ext cx="615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A1</a:t>
                </a:r>
              </a:p>
            </p:txBody>
          </p:sp>
          <p:sp>
            <p:nvSpPr>
              <p:cNvPr id="215064" name="Text Box 24"/>
              <p:cNvSpPr txBox="1">
                <a:spLocks noChangeArrowheads="1"/>
              </p:cNvSpPr>
              <p:nvPr/>
            </p:nvSpPr>
            <p:spPr bwMode="auto">
              <a:xfrm>
                <a:off x="4285" y="3130"/>
                <a:ext cx="625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A2</a:t>
                </a:r>
              </a:p>
            </p:txBody>
          </p:sp>
          <p:sp>
            <p:nvSpPr>
              <p:cNvPr id="215065" name="Rectangle 25"/>
              <p:cNvSpPr>
                <a:spLocks noChangeArrowheads="1"/>
              </p:cNvSpPr>
              <p:nvPr/>
            </p:nvSpPr>
            <p:spPr bwMode="auto">
              <a:xfrm>
                <a:off x="4291" y="3145"/>
                <a:ext cx="617" cy="414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5066" name="Rectangle 26"/>
              <p:cNvSpPr>
                <a:spLocks noChangeArrowheads="1"/>
              </p:cNvSpPr>
              <p:nvPr/>
            </p:nvSpPr>
            <p:spPr bwMode="auto">
              <a:xfrm>
                <a:off x="3802" y="2389"/>
                <a:ext cx="771" cy="429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215067" name="AutoShape 27"/>
              <p:cNvCxnSpPr>
                <a:cxnSpLocks noChangeShapeType="1"/>
                <a:stCxn id="215062" idx="0"/>
                <a:endCxn id="215066" idx="2"/>
              </p:cNvCxnSpPr>
              <p:nvPr/>
            </p:nvCxnSpPr>
            <p:spPr bwMode="auto">
              <a:xfrm rot="16200000">
                <a:off x="3824" y="2775"/>
                <a:ext cx="321" cy="407"/>
              </a:xfrm>
              <a:prstGeom prst="bentConnector3">
                <a:avLst>
                  <a:gd name="adj1" fmla="val 50157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  <p:cxnSp>
            <p:nvCxnSpPr>
              <p:cNvPr id="215068" name="AutoShape 28"/>
              <p:cNvCxnSpPr>
                <a:cxnSpLocks noChangeShapeType="1"/>
                <a:stCxn id="215065" idx="0"/>
                <a:endCxn id="215066" idx="2"/>
              </p:cNvCxnSpPr>
              <p:nvPr/>
            </p:nvCxnSpPr>
            <p:spPr bwMode="auto">
              <a:xfrm rot="5400000" flipH="1">
                <a:off x="4230" y="2776"/>
                <a:ext cx="327" cy="412"/>
              </a:xfrm>
              <a:prstGeom prst="bentConnector3">
                <a:avLst>
                  <a:gd name="adj1" fmla="val 50153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</p:grpSp>
        <p:grpSp>
          <p:nvGrpSpPr>
            <p:cNvPr id="215069" name="Group 29"/>
            <p:cNvGrpSpPr>
              <a:grpSpLocks/>
            </p:cNvGrpSpPr>
            <p:nvPr/>
          </p:nvGrpSpPr>
          <p:grpSpPr bwMode="auto">
            <a:xfrm>
              <a:off x="1962150" y="4284663"/>
              <a:ext cx="1225550" cy="1663700"/>
              <a:chOff x="1021" y="2448"/>
              <a:chExt cx="772" cy="1048"/>
            </a:xfrm>
          </p:grpSpPr>
          <p:sp>
            <p:nvSpPr>
              <p:cNvPr id="215070" name="Rectangle 30"/>
              <p:cNvSpPr>
                <a:spLocks noChangeArrowheads="1"/>
              </p:cNvSpPr>
              <p:nvPr/>
            </p:nvSpPr>
            <p:spPr bwMode="auto">
              <a:xfrm>
                <a:off x="1022" y="3067"/>
                <a:ext cx="771" cy="429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5071" name="Text Box 31"/>
              <p:cNvSpPr txBox="1">
                <a:spLocks noChangeArrowheads="1"/>
              </p:cNvSpPr>
              <p:nvPr/>
            </p:nvSpPr>
            <p:spPr bwMode="auto">
              <a:xfrm>
                <a:off x="1022" y="2457"/>
                <a:ext cx="751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3600">
                    <a:latin typeface="Times New Roman" pitchFamily="18" charset="0"/>
                  </a:rPr>
                  <a:t>B</a:t>
                </a:r>
                <a:endParaRPr lang="en-US" sz="3600">
                  <a:latin typeface="Times New Roman" pitchFamily="18" charset="0"/>
                </a:endParaRPr>
              </a:p>
            </p:txBody>
          </p:sp>
          <p:sp>
            <p:nvSpPr>
              <p:cNvPr id="215072" name="Text Box 32"/>
              <p:cNvSpPr txBox="1">
                <a:spLocks noChangeArrowheads="1"/>
              </p:cNvSpPr>
              <p:nvPr/>
            </p:nvSpPr>
            <p:spPr bwMode="auto">
              <a:xfrm>
                <a:off x="1240" y="3074"/>
                <a:ext cx="324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215073" name="Rectangle 33"/>
              <p:cNvSpPr>
                <a:spLocks noChangeArrowheads="1"/>
              </p:cNvSpPr>
              <p:nvPr/>
            </p:nvSpPr>
            <p:spPr bwMode="auto">
              <a:xfrm>
                <a:off x="1021" y="2448"/>
                <a:ext cx="771" cy="429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215074" name="AutoShape 34"/>
              <p:cNvCxnSpPr>
                <a:cxnSpLocks noChangeShapeType="1"/>
                <a:stCxn id="215070" idx="0"/>
                <a:endCxn id="215073" idx="2"/>
              </p:cNvCxnSpPr>
              <p:nvPr/>
            </p:nvCxnSpPr>
            <p:spPr bwMode="auto">
              <a:xfrm flipH="1" flipV="1">
                <a:off x="1407" y="2877"/>
                <a:ext cx="1" cy="190"/>
              </a:xfrm>
              <a:prstGeom prst="straightConnector1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323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Rozštěpení </a:t>
            </a:r>
            <a:r>
              <a:rPr lang="cs-CZ" dirty="0">
                <a:solidFill>
                  <a:schemeClr val="tx1"/>
                </a:solidFill>
              </a:rPr>
              <a:t>sloučením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Rozdělovaná společnost zaniká 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Její jmění přechází na existující nástupnické společnosti 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Její společníci = společníky nástupnických společností 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„</a:t>
            </a:r>
            <a:r>
              <a:rPr lang="en-US" dirty="0">
                <a:solidFill>
                  <a:schemeClr val="tx1"/>
                </a:solidFill>
              </a:rPr>
              <a:t>Z</a:t>
            </a:r>
            <a:r>
              <a:rPr lang="cs-CZ" dirty="0">
                <a:solidFill>
                  <a:schemeClr val="tx1"/>
                </a:solidFill>
              </a:rPr>
              <a:t>účastněnými společnostmi“ jsou zanikající i nástupnická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Lze kombinovat s </a:t>
            </a:r>
            <a:r>
              <a:rPr lang="cs-CZ" dirty="0" smtClean="0">
                <a:solidFill>
                  <a:schemeClr val="tx1"/>
                </a:solidFill>
              </a:rPr>
              <a:t>rozštěpením </a:t>
            </a:r>
            <a:r>
              <a:rPr lang="cs-CZ" dirty="0">
                <a:solidFill>
                  <a:schemeClr val="tx1"/>
                </a:solidFill>
              </a:rPr>
              <a:t>se založením nových společností</a:t>
            </a:r>
            <a:endParaRPr lang="en-US" dirty="0">
              <a:solidFill>
                <a:schemeClr val="tx1"/>
              </a:solidFill>
            </a:endParaRPr>
          </a:p>
          <a:p>
            <a:pPr marL="266700" indent="-266700" defTabSz="914400">
              <a:buFontTx/>
              <a:buNone/>
            </a:pPr>
            <a:endParaRPr lang="en-US" dirty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Rozdělení (2)</a:t>
            </a:r>
            <a:endParaRPr lang="en-US"/>
          </a:p>
        </p:txBody>
      </p:sp>
      <p:grpSp>
        <p:nvGrpSpPr>
          <p:cNvPr id="217137" name="Group 49"/>
          <p:cNvGrpSpPr>
            <a:grpSpLocks/>
          </p:cNvGrpSpPr>
          <p:nvPr/>
        </p:nvGrpSpPr>
        <p:grpSpPr bwMode="auto">
          <a:xfrm>
            <a:off x="1243013" y="4529591"/>
            <a:ext cx="8308975" cy="1617662"/>
            <a:chOff x="186" y="2506"/>
            <a:chExt cx="5234" cy="1019"/>
          </a:xfrm>
        </p:grpSpPr>
        <p:sp>
          <p:nvSpPr>
            <p:cNvPr id="217138" name="Text Box 50"/>
            <p:cNvSpPr txBox="1">
              <a:spLocks noChangeArrowheads="1"/>
            </p:cNvSpPr>
            <p:nvPr/>
          </p:nvSpPr>
          <p:spPr bwMode="auto">
            <a:xfrm>
              <a:off x="3750" y="3178"/>
              <a:ext cx="400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>
                  <a:latin typeface="Times New Roman" pitchFamily="18" charset="0"/>
                </a:rPr>
                <a:t>B</a:t>
              </a:r>
              <a:r>
                <a:rPr lang="cs-CZ" sz="2400" baseline="-25000">
                  <a:latin typeface="Times New Roman" pitchFamily="18" charset="0"/>
                </a:rPr>
                <a:t>A1</a:t>
              </a:r>
              <a:endParaRPr lang="en-US" sz="2400" baseline="-25000">
                <a:latin typeface="Times New Roman" pitchFamily="18" charset="0"/>
              </a:endParaRPr>
            </a:p>
          </p:txBody>
        </p:sp>
        <p:sp>
          <p:nvSpPr>
            <p:cNvPr id="217139" name="Text Box 51"/>
            <p:cNvSpPr txBox="1">
              <a:spLocks noChangeArrowheads="1"/>
            </p:cNvSpPr>
            <p:nvPr/>
          </p:nvSpPr>
          <p:spPr bwMode="auto">
            <a:xfrm>
              <a:off x="4510" y="3186"/>
              <a:ext cx="400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>
                  <a:latin typeface="Times New Roman" pitchFamily="18" charset="0"/>
                </a:rPr>
                <a:t>C</a:t>
              </a:r>
              <a:r>
                <a:rPr lang="cs-CZ" sz="2400" baseline="-25000">
                  <a:latin typeface="Times New Roman" pitchFamily="18" charset="0"/>
                </a:rPr>
                <a:t>A2</a:t>
              </a:r>
              <a:endParaRPr lang="en-US" sz="2400" baseline="-25000">
                <a:latin typeface="Times New Roman" pitchFamily="18" charset="0"/>
              </a:endParaRPr>
            </a:p>
          </p:txBody>
        </p:sp>
        <p:grpSp>
          <p:nvGrpSpPr>
            <p:cNvPr id="217140" name="Group 52"/>
            <p:cNvGrpSpPr>
              <a:grpSpLocks/>
            </p:cNvGrpSpPr>
            <p:nvPr/>
          </p:nvGrpSpPr>
          <p:grpSpPr bwMode="auto">
            <a:xfrm>
              <a:off x="186" y="2506"/>
              <a:ext cx="5234" cy="1019"/>
              <a:chOff x="186" y="2506"/>
              <a:chExt cx="5234" cy="1019"/>
            </a:xfrm>
          </p:grpSpPr>
          <p:grpSp>
            <p:nvGrpSpPr>
              <p:cNvPr id="217141" name="Group 53"/>
              <p:cNvGrpSpPr>
                <a:grpSpLocks/>
              </p:cNvGrpSpPr>
              <p:nvPr/>
            </p:nvGrpSpPr>
            <p:grpSpPr bwMode="auto">
              <a:xfrm>
                <a:off x="4334" y="2514"/>
                <a:ext cx="1086" cy="966"/>
                <a:chOff x="4334" y="2514"/>
                <a:chExt cx="1086" cy="966"/>
              </a:xfrm>
            </p:grpSpPr>
            <p:sp>
              <p:nvSpPr>
                <p:cNvPr id="217142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4709" y="2514"/>
                  <a:ext cx="711" cy="296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sz="2400">
                      <a:latin typeface="Times New Roman" pitchFamily="18" charset="0"/>
                    </a:rPr>
                    <a:t>Spol. 3</a:t>
                  </a:r>
                </a:p>
              </p:txBody>
            </p:sp>
            <p:sp>
              <p:nvSpPr>
                <p:cNvPr id="217143" name="Rectangle 55"/>
                <p:cNvSpPr>
                  <a:spLocks noChangeArrowheads="1"/>
                </p:cNvSpPr>
                <p:nvPr/>
              </p:nvSpPr>
              <p:spPr bwMode="auto">
                <a:xfrm>
                  <a:off x="4334" y="3164"/>
                  <a:ext cx="650" cy="316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217144" name="AutoShape 56"/>
                <p:cNvCxnSpPr>
                  <a:cxnSpLocks noChangeShapeType="1"/>
                </p:cNvCxnSpPr>
                <p:nvPr/>
              </p:nvCxnSpPr>
              <p:spPr bwMode="auto">
                <a:xfrm rot="16200000">
                  <a:off x="4765" y="2784"/>
                  <a:ext cx="354" cy="406"/>
                </a:xfrm>
                <a:prstGeom prst="bentConnector3">
                  <a:avLst>
                    <a:gd name="adj1" fmla="val 50000"/>
                  </a:avLst>
                </a:prstGeom>
                <a:noFill/>
                <a:ln w="12700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</p:cxnSp>
          </p:grpSp>
          <p:grpSp>
            <p:nvGrpSpPr>
              <p:cNvPr id="217145" name="Group 57"/>
              <p:cNvGrpSpPr>
                <a:grpSpLocks/>
              </p:cNvGrpSpPr>
              <p:nvPr/>
            </p:nvGrpSpPr>
            <p:grpSpPr bwMode="auto">
              <a:xfrm>
                <a:off x="186" y="2506"/>
                <a:ext cx="4473" cy="1019"/>
                <a:chOff x="186" y="2506"/>
                <a:chExt cx="4473" cy="1019"/>
              </a:xfrm>
            </p:grpSpPr>
            <p:sp>
              <p:nvSpPr>
                <p:cNvPr id="217146" name="Rectangle 58"/>
                <p:cNvSpPr>
                  <a:spLocks noChangeArrowheads="1"/>
                </p:cNvSpPr>
                <p:nvPr/>
              </p:nvSpPr>
              <p:spPr bwMode="auto">
                <a:xfrm>
                  <a:off x="1704" y="3142"/>
                  <a:ext cx="378" cy="318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cs-CZ"/>
                </a:p>
              </p:txBody>
            </p:sp>
            <p:grpSp>
              <p:nvGrpSpPr>
                <p:cNvPr id="217147" name="Group 59"/>
                <p:cNvGrpSpPr>
                  <a:grpSpLocks/>
                </p:cNvGrpSpPr>
                <p:nvPr/>
              </p:nvGrpSpPr>
              <p:grpSpPr bwMode="auto">
                <a:xfrm>
                  <a:off x="186" y="2506"/>
                  <a:ext cx="4473" cy="1019"/>
                  <a:chOff x="186" y="2506"/>
                  <a:chExt cx="4473" cy="1019"/>
                </a:xfrm>
              </p:grpSpPr>
              <p:sp>
                <p:nvSpPr>
                  <p:cNvPr id="217148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440" y="3138"/>
                    <a:ext cx="378" cy="318"/>
                  </a:xfrm>
                  <a:prstGeom prst="rect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endParaRPr lang="cs-CZ"/>
                  </a:p>
                </p:txBody>
              </p:sp>
              <p:grpSp>
                <p:nvGrpSpPr>
                  <p:cNvPr id="217149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86" y="2506"/>
                    <a:ext cx="4473" cy="1019"/>
                    <a:chOff x="186" y="2506"/>
                    <a:chExt cx="4473" cy="1019"/>
                  </a:xfrm>
                </p:grpSpPr>
                <p:sp>
                  <p:nvSpPr>
                    <p:cNvPr id="217150" name="AutoShap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5" y="2605"/>
                      <a:ext cx="551" cy="231"/>
                    </a:xfrm>
                    <a:prstGeom prst="rightArrow">
                      <a:avLst>
                        <a:gd name="adj1" fmla="val 50000"/>
                        <a:gd name="adj2" fmla="val 59632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7151" name="Text Box 6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6" y="2506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1</a:t>
                      </a:r>
                    </a:p>
                  </p:txBody>
                </p:sp>
                <p:sp>
                  <p:nvSpPr>
                    <p:cNvPr id="217152" name="Text Box 6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685" y="2506"/>
                      <a:ext cx="711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3</a:t>
                      </a:r>
                    </a:p>
                  </p:txBody>
                </p:sp>
                <p:sp>
                  <p:nvSpPr>
                    <p:cNvPr id="217153" name="Text Box 6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35" y="2506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2</a:t>
                      </a:r>
                    </a:p>
                  </p:txBody>
                </p:sp>
                <p:sp>
                  <p:nvSpPr>
                    <p:cNvPr id="217154" name="Rectangl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42" y="3140"/>
                      <a:ext cx="650" cy="31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cxnSp>
                  <p:nvCxnSpPr>
                    <p:cNvPr id="217155" name="AutoShape 67"/>
                    <p:cNvCxnSpPr>
                      <a:cxnSpLocks noChangeShapeType="1"/>
                      <a:stCxn id="217154" idx="0"/>
                      <a:endCxn id="217153" idx="2"/>
                    </p:cNvCxnSpPr>
                    <p:nvPr/>
                  </p:nvCxnSpPr>
                  <p:spPr bwMode="auto">
                    <a:xfrm flipV="1">
                      <a:off x="1267" y="2802"/>
                      <a:ext cx="2" cy="338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56" name="AutoShape 68"/>
                    <p:cNvCxnSpPr>
                      <a:cxnSpLocks noChangeShapeType="1"/>
                      <a:stCxn id="217148" idx="0"/>
                      <a:endCxn id="217151" idx="2"/>
                    </p:cNvCxnSpPr>
                    <p:nvPr/>
                  </p:nvCxnSpPr>
                  <p:spPr bwMode="auto">
                    <a:xfrm flipH="1" flipV="1">
                      <a:off x="520" y="2802"/>
                      <a:ext cx="109" cy="336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57" name="AutoShape 69"/>
                    <p:cNvCxnSpPr>
                      <a:cxnSpLocks noChangeShapeType="1"/>
                      <a:stCxn id="217146" idx="0"/>
                      <a:endCxn id="217152" idx="2"/>
                    </p:cNvCxnSpPr>
                    <p:nvPr/>
                  </p:nvCxnSpPr>
                  <p:spPr bwMode="auto">
                    <a:xfrm flipV="1">
                      <a:off x="1893" y="2802"/>
                      <a:ext cx="148" cy="340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sp>
                  <p:nvSpPr>
                    <p:cNvPr id="217158" name="Text Box 7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34" y="3146"/>
                      <a:ext cx="255" cy="288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A</a:t>
                      </a:r>
                    </a:p>
                  </p:txBody>
                </p:sp>
                <p:sp>
                  <p:nvSpPr>
                    <p:cNvPr id="217159" name="Text Box 7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02" y="3154"/>
                      <a:ext cx="244" cy="288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B</a:t>
                      </a:r>
                    </a:p>
                  </p:txBody>
                </p:sp>
                <p:sp>
                  <p:nvSpPr>
                    <p:cNvPr id="217160" name="Text Box 7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774" y="3154"/>
                      <a:ext cx="244" cy="288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C</a:t>
                      </a:r>
                    </a:p>
                  </p:txBody>
                </p:sp>
                <p:sp>
                  <p:nvSpPr>
                    <p:cNvPr id="217161" name="Text Box 7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10" y="2514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1</a:t>
                      </a:r>
                    </a:p>
                  </p:txBody>
                </p:sp>
                <p:sp>
                  <p:nvSpPr>
                    <p:cNvPr id="217162" name="Text Box 7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959" y="2514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2</a:t>
                      </a:r>
                    </a:p>
                  </p:txBody>
                </p:sp>
                <p:sp>
                  <p:nvSpPr>
                    <p:cNvPr id="217163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74" y="3164"/>
                      <a:ext cx="650" cy="31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cxnSp>
                  <p:nvCxnSpPr>
                    <p:cNvPr id="217164" name="AutoShape 76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 flipH="1">
                      <a:off x="3465" y="2809"/>
                      <a:ext cx="354" cy="355"/>
                    </a:xfrm>
                    <a:prstGeom prst="bentConnector3">
                      <a:avLst>
                        <a:gd name="adj1" fmla="val 50000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65" name="AutoShape 77"/>
                    <p:cNvCxnSpPr>
                      <a:cxnSpLocks noChangeShapeType="1"/>
                      <a:stCxn id="217163" idx="0"/>
                      <a:endCxn id="217162" idx="2"/>
                    </p:cNvCxnSpPr>
                    <p:nvPr/>
                  </p:nvCxnSpPr>
                  <p:spPr bwMode="auto">
                    <a:xfrm rot="16200000">
                      <a:off x="3919" y="2790"/>
                      <a:ext cx="354" cy="394"/>
                    </a:xfrm>
                    <a:prstGeom prst="bentConnector3">
                      <a:avLst>
                        <a:gd name="adj1" fmla="val 50000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66" name="AutoShape 78"/>
                    <p:cNvCxnSpPr>
                      <a:cxnSpLocks noChangeShapeType="1"/>
                      <a:stCxn id="217143" idx="0"/>
                      <a:endCxn id="217162" idx="2"/>
                    </p:cNvCxnSpPr>
                    <p:nvPr/>
                  </p:nvCxnSpPr>
                  <p:spPr bwMode="auto">
                    <a:xfrm rot="5400000" flipH="1">
                      <a:off x="4299" y="2804"/>
                      <a:ext cx="354" cy="366"/>
                    </a:xfrm>
                    <a:prstGeom prst="bentConnector3">
                      <a:avLst>
                        <a:gd name="adj1" fmla="val 50000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</p:cxnSp>
                <p:sp>
                  <p:nvSpPr>
                    <p:cNvPr id="217167" name="Line 7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165" y="3057"/>
                      <a:ext cx="177" cy="46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prstDash val="dash"/>
                      <a:round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</p:grpSp>
          </p:grpSp>
        </p:grpSp>
      </p:grpSp>
      <p:sp>
        <p:nvSpPr>
          <p:cNvPr id="36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577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/>
              <a:t>Rozdělení odštěpením </a:t>
            </a:r>
            <a:r>
              <a:rPr lang="cs-CZ" dirty="0"/>
              <a:t>se založením nových společností („odštěpení“)</a:t>
            </a:r>
          </a:p>
          <a:p>
            <a:pPr marL="657225" lvl="1" indent="-266700" defTabSz="914400"/>
            <a:r>
              <a:rPr lang="cs-CZ" dirty="0"/>
              <a:t>Rozdělovaná společnost NEZANIKÁ</a:t>
            </a:r>
          </a:p>
          <a:p>
            <a:pPr marL="657225" lvl="1" indent="-266700" defTabSz="914400"/>
            <a:r>
              <a:rPr lang="cs-CZ" dirty="0"/>
              <a:t>Vyčleněná část jejího jmění přechází na nově vzniklou společnost</a:t>
            </a:r>
          </a:p>
          <a:p>
            <a:pPr marL="657225" lvl="1" indent="-266700" defTabSz="914400"/>
            <a:r>
              <a:rPr lang="cs-CZ" dirty="0"/>
              <a:t>Společníci rozdělované = společníci nástupnické společnosti</a:t>
            </a:r>
          </a:p>
          <a:p>
            <a:pPr marL="657225" lvl="1" indent="-266700" defTabSz="914400"/>
            <a:r>
              <a:rPr lang="cs-CZ" dirty="0"/>
              <a:t>„</a:t>
            </a:r>
            <a:r>
              <a:rPr lang="en-US" dirty="0"/>
              <a:t>Z</a:t>
            </a:r>
            <a:r>
              <a:rPr lang="cs-CZ" dirty="0"/>
              <a:t>účastněnými společnostmi“ jsou pouze rozdělovaná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Lze kombinovat s rozdělením odštěpením sloučením</a:t>
            </a:r>
            <a:endParaRPr lang="en-US" dirty="0"/>
          </a:p>
          <a:p>
            <a:pPr marL="622300" lvl="1" indent="-176213" defTabSz="914400">
              <a:buFontTx/>
              <a:buChar char="-"/>
            </a:pPr>
            <a:endParaRPr lang="en-US" sz="1700" dirty="0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Rozdělení (3)</a:t>
            </a:r>
            <a:endParaRPr lang="en-US"/>
          </a:p>
        </p:txBody>
      </p:sp>
      <p:grpSp>
        <p:nvGrpSpPr>
          <p:cNvPr id="219177" name="Group 41"/>
          <p:cNvGrpSpPr>
            <a:grpSpLocks/>
          </p:cNvGrpSpPr>
          <p:nvPr/>
        </p:nvGrpSpPr>
        <p:grpSpPr bwMode="auto">
          <a:xfrm>
            <a:off x="1962150" y="4572000"/>
            <a:ext cx="5857875" cy="1643063"/>
            <a:chOff x="1120" y="2636"/>
            <a:chExt cx="3690" cy="1035"/>
          </a:xfrm>
        </p:grpSpPr>
        <p:sp>
          <p:nvSpPr>
            <p:cNvPr id="219178" name="AutoShape 42"/>
            <p:cNvSpPr>
              <a:spLocks noChangeArrowheads="1"/>
            </p:cNvSpPr>
            <p:nvPr/>
          </p:nvSpPr>
          <p:spPr bwMode="auto">
            <a:xfrm>
              <a:off x="2689" y="2741"/>
              <a:ext cx="551" cy="231"/>
            </a:xfrm>
            <a:prstGeom prst="rightArrow">
              <a:avLst>
                <a:gd name="adj1" fmla="val 50000"/>
                <a:gd name="adj2" fmla="val 59632"/>
              </a:avLst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19179" name="Group 43"/>
            <p:cNvGrpSpPr>
              <a:grpSpLocks/>
            </p:cNvGrpSpPr>
            <p:nvPr/>
          </p:nvGrpSpPr>
          <p:grpSpPr bwMode="auto">
            <a:xfrm>
              <a:off x="3561" y="2636"/>
              <a:ext cx="1249" cy="1035"/>
              <a:chOff x="3561" y="2636"/>
              <a:chExt cx="1249" cy="1035"/>
            </a:xfrm>
          </p:grpSpPr>
          <p:sp>
            <p:nvSpPr>
              <p:cNvPr id="219180" name="Text Box 44"/>
              <p:cNvSpPr txBox="1">
                <a:spLocks noChangeArrowheads="1"/>
              </p:cNvSpPr>
              <p:nvPr/>
            </p:nvSpPr>
            <p:spPr bwMode="auto">
              <a:xfrm>
                <a:off x="3561" y="3259"/>
                <a:ext cx="673" cy="412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</a:t>
                </a:r>
              </a:p>
            </p:txBody>
          </p:sp>
          <p:grpSp>
            <p:nvGrpSpPr>
              <p:cNvPr id="219181" name="Group 45"/>
              <p:cNvGrpSpPr>
                <a:grpSpLocks/>
              </p:cNvGrpSpPr>
              <p:nvPr/>
            </p:nvGrpSpPr>
            <p:grpSpPr bwMode="auto">
              <a:xfrm>
                <a:off x="4334" y="3257"/>
                <a:ext cx="476" cy="412"/>
                <a:chOff x="4422" y="3251"/>
                <a:chExt cx="476" cy="412"/>
              </a:xfrm>
            </p:grpSpPr>
            <p:sp>
              <p:nvSpPr>
                <p:cNvPr id="219182" name="Rectangle 46" descr="Wide upward diagonal"/>
                <p:cNvSpPr>
                  <a:spLocks noChangeArrowheads="1"/>
                </p:cNvSpPr>
                <p:nvPr/>
              </p:nvSpPr>
              <p:spPr bwMode="auto">
                <a:xfrm>
                  <a:off x="4439" y="3251"/>
                  <a:ext cx="431" cy="412"/>
                </a:xfrm>
                <a:prstGeom prst="rect">
                  <a:avLst/>
                </a:prstGeom>
                <a:pattFill prst="wdUpDiag">
                  <a:fgClr>
                    <a:srgbClr val="000000"/>
                  </a:fgClr>
                  <a:bgClr>
                    <a:schemeClr val="tx1"/>
                  </a:bgClr>
                </a:pattFill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endParaRPr lang="cs-CZ" sz="3600">
                    <a:solidFill>
                      <a:schemeClr val="tx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19183" name="Text Box 47" descr="Wide upward diagonal"/>
                <p:cNvSpPr txBox="1">
                  <a:spLocks noChangeArrowheads="1"/>
                </p:cNvSpPr>
                <p:nvPr/>
              </p:nvSpPr>
              <p:spPr bwMode="auto">
                <a:xfrm>
                  <a:off x="4422" y="3251"/>
                  <a:ext cx="476" cy="412"/>
                </a:xfrm>
                <a:prstGeom prst="rect">
                  <a:avLst/>
                </a:prstGeom>
                <a:pattFill prst="wdUpDiag">
                  <a:fgClr>
                    <a:srgbClr val="000000"/>
                  </a:fgClr>
                  <a:bgClr>
                    <a:srgbClr val="FFFFFF"/>
                  </a:bgClr>
                </a:pattFill>
                <a:ln w="1270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sz="3600">
                      <a:latin typeface="Times New Roman" pitchFamily="18" charset="0"/>
                    </a:rPr>
                    <a:t>A1</a:t>
                  </a:r>
                </a:p>
              </p:txBody>
            </p:sp>
          </p:grpSp>
          <p:grpSp>
            <p:nvGrpSpPr>
              <p:cNvPr id="219184" name="Group 48"/>
              <p:cNvGrpSpPr>
                <a:grpSpLocks/>
              </p:cNvGrpSpPr>
              <p:nvPr/>
            </p:nvGrpSpPr>
            <p:grpSpPr bwMode="auto">
              <a:xfrm>
                <a:off x="3837" y="2636"/>
                <a:ext cx="771" cy="429"/>
                <a:chOff x="709" y="2460"/>
                <a:chExt cx="771" cy="429"/>
              </a:xfrm>
            </p:grpSpPr>
            <p:sp>
              <p:nvSpPr>
                <p:cNvPr id="219185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957" y="2509"/>
                  <a:ext cx="265" cy="327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2800">
                      <a:latin typeface="Times New Roman" pitchFamily="18" charset="0"/>
                    </a:rPr>
                    <a:t>B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219186" name="Rectangle 50"/>
                <p:cNvSpPr>
                  <a:spLocks noChangeArrowheads="1"/>
                </p:cNvSpPr>
                <p:nvPr/>
              </p:nvSpPr>
              <p:spPr bwMode="auto">
                <a:xfrm>
                  <a:off x="709" y="2460"/>
                  <a:ext cx="771" cy="429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cs-CZ"/>
                </a:p>
              </p:txBody>
            </p:sp>
          </p:grpSp>
          <p:cxnSp>
            <p:nvCxnSpPr>
              <p:cNvPr id="219187" name="AutoShape 51"/>
              <p:cNvCxnSpPr>
                <a:cxnSpLocks noChangeShapeType="1"/>
                <a:stCxn id="219180" idx="0"/>
                <a:endCxn id="219186" idx="2"/>
              </p:cNvCxnSpPr>
              <p:nvPr/>
            </p:nvCxnSpPr>
            <p:spPr bwMode="auto">
              <a:xfrm rot="16200000">
                <a:off x="3964" y="2999"/>
                <a:ext cx="194" cy="325"/>
              </a:xfrm>
              <a:prstGeom prst="bentConnector3">
                <a:avLst>
                  <a:gd name="adj1" fmla="val 50000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  <p:cxnSp>
            <p:nvCxnSpPr>
              <p:cNvPr id="219188" name="AutoShape 52"/>
              <p:cNvCxnSpPr>
                <a:cxnSpLocks noChangeShapeType="1"/>
                <a:stCxn id="219183" idx="0"/>
                <a:endCxn id="219186" idx="2"/>
              </p:cNvCxnSpPr>
              <p:nvPr/>
            </p:nvCxnSpPr>
            <p:spPr bwMode="auto">
              <a:xfrm rot="5400000" flipH="1">
                <a:off x="4300" y="2988"/>
                <a:ext cx="192" cy="345"/>
              </a:xfrm>
              <a:prstGeom prst="bentConnector3">
                <a:avLst>
                  <a:gd name="adj1" fmla="val 50000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</p:grpSp>
        <p:grpSp>
          <p:nvGrpSpPr>
            <p:cNvPr id="219189" name="Group 53"/>
            <p:cNvGrpSpPr>
              <a:grpSpLocks/>
            </p:cNvGrpSpPr>
            <p:nvPr/>
          </p:nvGrpSpPr>
          <p:grpSpPr bwMode="auto">
            <a:xfrm>
              <a:off x="1120" y="2638"/>
              <a:ext cx="1006" cy="1028"/>
              <a:chOff x="816" y="2642"/>
              <a:chExt cx="1006" cy="1028"/>
            </a:xfrm>
          </p:grpSpPr>
          <p:sp>
            <p:nvSpPr>
              <p:cNvPr id="219190" name="Text Box 54" descr="Wide upward diagonal"/>
              <p:cNvSpPr txBox="1">
                <a:spLocks noChangeArrowheads="1"/>
              </p:cNvSpPr>
              <p:nvPr/>
            </p:nvSpPr>
            <p:spPr bwMode="auto">
              <a:xfrm>
                <a:off x="821" y="3257"/>
                <a:ext cx="1001" cy="412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cs-CZ" sz="3600">
                  <a:latin typeface="Times New Roman" pitchFamily="18" charset="0"/>
                </a:endParaRPr>
              </a:p>
            </p:txBody>
          </p:sp>
          <p:grpSp>
            <p:nvGrpSpPr>
              <p:cNvPr id="219191" name="Group 55"/>
              <p:cNvGrpSpPr>
                <a:grpSpLocks/>
              </p:cNvGrpSpPr>
              <p:nvPr/>
            </p:nvGrpSpPr>
            <p:grpSpPr bwMode="auto">
              <a:xfrm>
                <a:off x="935" y="2642"/>
                <a:ext cx="771" cy="429"/>
                <a:chOff x="709" y="2460"/>
                <a:chExt cx="771" cy="429"/>
              </a:xfrm>
            </p:grpSpPr>
            <p:sp>
              <p:nvSpPr>
                <p:cNvPr id="219192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957" y="2509"/>
                  <a:ext cx="265" cy="327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2800">
                      <a:latin typeface="Times New Roman" pitchFamily="18" charset="0"/>
                    </a:rPr>
                    <a:t>B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219193" name="Rectangle 57"/>
                <p:cNvSpPr>
                  <a:spLocks noChangeArrowheads="1"/>
                </p:cNvSpPr>
                <p:nvPr/>
              </p:nvSpPr>
              <p:spPr bwMode="auto">
                <a:xfrm>
                  <a:off x="709" y="2460"/>
                  <a:ext cx="771" cy="429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cs-CZ"/>
                </a:p>
              </p:txBody>
            </p:sp>
          </p:grpSp>
          <p:sp>
            <p:nvSpPr>
              <p:cNvPr id="219194" name="Line 58"/>
              <p:cNvSpPr>
                <a:spLocks noChangeShapeType="1"/>
              </p:cNvSpPr>
              <p:nvPr/>
            </p:nvSpPr>
            <p:spPr bwMode="auto">
              <a:xfrm flipV="1">
                <a:off x="1532" y="3252"/>
                <a:ext cx="0" cy="41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9195" name="Rectangle 59"/>
              <p:cNvSpPr>
                <a:spLocks noChangeArrowheads="1"/>
              </p:cNvSpPr>
              <p:nvPr/>
            </p:nvSpPr>
            <p:spPr bwMode="auto">
              <a:xfrm>
                <a:off x="816" y="3258"/>
                <a:ext cx="716" cy="412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</a:t>
                </a:r>
              </a:p>
            </p:txBody>
          </p:sp>
          <p:cxnSp>
            <p:nvCxnSpPr>
              <p:cNvPr id="219196" name="AutoShape 60"/>
              <p:cNvCxnSpPr>
                <a:cxnSpLocks noChangeShapeType="1"/>
                <a:stCxn id="219190" idx="0"/>
                <a:endCxn id="219193" idx="2"/>
              </p:cNvCxnSpPr>
              <p:nvPr/>
            </p:nvCxnSpPr>
            <p:spPr bwMode="auto">
              <a:xfrm flipH="1" flipV="1">
                <a:off x="1321" y="3071"/>
                <a:ext cx="1" cy="186"/>
              </a:xfrm>
              <a:prstGeom prst="straightConnector1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16462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Rozdělení odštěpením sloučením</a:t>
            </a:r>
          </a:p>
          <a:p>
            <a:pPr marL="657225" lvl="1" indent="-266700" defTabSz="914400"/>
            <a:r>
              <a:rPr lang="cs-CZ" dirty="0"/>
              <a:t>Rozdělovaná společnost NEZANIKÁ</a:t>
            </a:r>
          </a:p>
          <a:p>
            <a:pPr marL="657225" lvl="1" indent="-266700" defTabSz="914400"/>
            <a:r>
              <a:rPr lang="cs-CZ" dirty="0"/>
              <a:t>Vyčleněná část jejího jmění přechází na již existující společnost</a:t>
            </a:r>
          </a:p>
          <a:p>
            <a:pPr marL="657225" lvl="1" indent="-266700" defTabSz="914400"/>
            <a:r>
              <a:rPr lang="cs-CZ" dirty="0"/>
              <a:t>Společníci rozdělované = společníci nástupnické společnosti</a:t>
            </a:r>
          </a:p>
          <a:p>
            <a:pPr marL="657225" lvl="1" indent="-266700" defTabSz="914400"/>
            <a:r>
              <a:rPr lang="cs-CZ" dirty="0"/>
              <a:t>„</a:t>
            </a:r>
            <a:r>
              <a:rPr lang="en-US" dirty="0"/>
              <a:t>Z</a:t>
            </a:r>
            <a:r>
              <a:rPr lang="cs-CZ" dirty="0"/>
              <a:t>účastněnými společnostmi“ jsou rozdělovaná i nástupnická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Lze kombinovat s rozdělením odštěpením se založením nových společností</a:t>
            </a:r>
            <a:endParaRPr lang="en-US" dirty="0"/>
          </a:p>
          <a:p>
            <a:pPr marL="266700" indent="-266700" defTabSz="914400">
              <a:buFontTx/>
              <a:buNone/>
            </a:pPr>
            <a:endParaRPr lang="en-US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Rozdělení (4)</a:t>
            </a:r>
            <a:endParaRPr lang="en-US"/>
          </a:p>
        </p:txBody>
      </p:sp>
      <p:grpSp>
        <p:nvGrpSpPr>
          <p:cNvPr id="221246" name="Group 62"/>
          <p:cNvGrpSpPr>
            <a:grpSpLocks/>
          </p:cNvGrpSpPr>
          <p:nvPr/>
        </p:nvGrpSpPr>
        <p:grpSpPr bwMode="auto">
          <a:xfrm>
            <a:off x="1098550" y="4572000"/>
            <a:ext cx="7993063" cy="1866900"/>
            <a:chOff x="337" y="2458"/>
            <a:chExt cx="5035" cy="1176"/>
          </a:xfrm>
        </p:grpSpPr>
        <p:sp>
          <p:nvSpPr>
            <p:cNvPr id="221247" name="Text Box 63"/>
            <p:cNvSpPr txBox="1">
              <a:spLocks noChangeArrowheads="1"/>
            </p:cNvSpPr>
            <p:nvPr/>
          </p:nvSpPr>
          <p:spPr bwMode="auto">
            <a:xfrm>
              <a:off x="4820" y="3250"/>
              <a:ext cx="325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>
                  <a:latin typeface="Times New Roman" pitchFamily="18" charset="0"/>
                </a:rPr>
                <a:t>B</a:t>
              </a:r>
              <a:r>
                <a:rPr lang="cs-CZ" sz="1400">
                  <a:latin typeface="Times New Roman" pitchFamily="18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221248" name="Group 64"/>
            <p:cNvGrpSpPr>
              <a:grpSpLocks/>
            </p:cNvGrpSpPr>
            <p:nvPr/>
          </p:nvGrpSpPr>
          <p:grpSpPr bwMode="auto">
            <a:xfrm>
              <a:off x="337" y="2458"/>
              <a:ext cx="5035" cy="1176"/>
              <a:chOff x="337" y="2458"/>
              <a:chExt cx="5035" cy="1176"/>
            </a:xfrm>
          </p:grpSpPr>
          <p:sp>
            <p:nvSpPr>
              <p:cNvPr id="221249" name="Text Box 65"/>
              <p:cNvSpPr txBox="1">
                <a:spLocks noChangeArrowheads="1"/>
              </p:cNvSpPr>
              <p:nvPr/>
            </p:nvSpPr>
            <p:spPr bwMode="auto">
              <a:xfrm>
                <a:off x="3584" y="3230"/>
                <a:ext cx="278" cy="327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2800">
                    <a:latin typeface="Times New Roman" pitchFamily="18" charset="0"/>
                  </a:rPr>
                  <a:t>A</a:t>
                </a:r>
              </a:p>
            </p:txBody>
          </p:sp>
          <p:grpSp>
            <p:nvGrpSpPr>
              <p:cNvPr id="221250" name="Group 66"/>
              <p:cNvGrpSpPr>
                <a:grpSpLocks/>
              </p:cNvGrpSpPr>
              <p:nvPr/>
            </p:nvGrpSpPr>
            <p:grpSpPr bwMode="auto">
              <a:xfrm>
                <a:off x="337" y="2458"/>
                <a:ext cx="5035" cy="1176"/>
                <a:chOff x="337" y="2458"/>
                <a:chExt cx="5035" cy="1176"/>
              </a:xfrm>
            </p:grpSpPr>
            <p:cxnSp>
              <p:nvCxnSpPr>
                <p:cNvPr id="221251" name="AutoShape 67"/>
                <p:cNvCxnSpPr>
                  <a:cxnSpLocks noChangeShapeType="1"/>
                  <a:stCxn id="221275" idx="0"/>
                  <a:endCxn id="221274" idx="2"/>
                </p:cNvCxnSpPr>
                <p:nvPr/>
              </p:nvCxnSpPr>
              <p:spPr bwMode="auto">
                <a:xfrm flipH="1" flipV="1">
                  <a:off x="1951" y="2889"/>
                  <a:ext cx="4" cy="315"/>
                </a:xfrm>
                <a:prstGeom prst="straightConnector1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</p:cxnSp>
            <p:grpSp>
              <p:nvGrpSpPr>
                <p:cNvPr id="221252" name="Group 68"/>
                <p:cNvGrpSpPr>
                  <a:grpSpLocks/>
                </p:cNvGrpSpPr>
                <p:nvPr/>
              </p:nvGrpSpPr>
              <p:grpSpPr bwMode="auto">
                <a:xfrm>
                  <a:off x="337" y="2458"/>
                  <a:ext cx="5035" cy="1176"/>
                  <a:chOff x="337" y="2458"/>
                  <a:chExt cx="5035" cy="1176"/>
                </a:xfrm>
              </p:grpSpPr>
              <p:sp>
                <p:nvSpPr>
                  <p:cNvPr id="221253" name="AutoShape 69"/>
                  <p:cNvSpPr>
                    <a:spLocks noChangeArrowheads="1"/>
                  </p:cNvSpPr>
                  <p:nvPr/>
                </p:nvSpPr>
                <p:spPr bwMode="auto">
                  <a:xfrm>
                    <a:off x="2553" y="2637"/>
                    <a:ext cx="551" cy="231"/>
                  </a:xfrm>
                  <a:prstGeom prst="rightArrow">
                    <a:avLst>
                      <a:gd name="adj1" fmla="val 50000"/>
                      <a:gd name="adj2" fmla="val 59632"/>
                    </a:avLst>
                  </a:prstGeom>
                  <a:noFill/>
                  <a:ln w="12700">
                    <a:solidFill>
                      <a:schemeClr val="bg2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grpSp>
                <p:nvGrpSpPr>
                  <p:cNvPr id="221254" name="Group 70"/>
                  <p:cNvGrpSpPr>
                    <a:grpSpLocks/>
                  </p:cNvGrpSpPr>
                  <p:nvPr/>
                </p:nvGrpSpPr>
                <p:grpSpPr bwMode="auto">
                  <a:xfrm>
                    <a:off x="4601" y="2460"/>
                    <a:ext cx="771" cy="429"/>
                    <a:chOff x="4533" y="2448"/>
                    <a:chExt cx="771" cy="429"/>
                  </a:xfrm>
                </p:grpSpPr>
                <p:sp>
                  <p:nvSpPr>
                    <p:cNvPr id="221255" name="Text Box 7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58" y="2501"/>
                      <a:ext cx="278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cs-CZ" sz="2800">
                          <a:latin typeface="Times New Roman" pitchFamily="18" charset="0"/>
                        </a:rPr>
                        <a:t>D</a:t>
                      </a:r>
                      <a:endParaRPr lang="en-US" sz="2800"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21256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33" y="2448"/>
                      <a:ext cx="771" cy="429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  <p:grpSp>
                <p:nvGrpSpPr>
                  <p:cNvPr id="221257" name="Group 73"/>
                  <p:cNvGrpSpPr>
                    <a:grpSpLocks/>
                  </p:cNvGrpSpPr>
                  <p:nvPr/>
                </p:nvGrpSpPr>
                <p:grpSpPr bwMode="auto">
                  <a:xfrm>
                    <a:off x="3337" y="2464"/>
                    <a:ext cx="771" cy="429"/>
                    <a:chOff x="3309" y="2464"/>
                    <a:chExt cx="771" cy="429"/>
                  </a:xfrm>
                </p:grpSpPr>
                <p:sp>
                  <p:nvSpPr>
                    <p:cNvPr id="221258" name="Text Box 7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66" y="2519"/>
                      <a:ext cx="265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cs-CZ" sz="2800">
                          <a:latin typeface="Times New Roman" pitchFamily="18" charset="0"/>
                        </a:rPr>
                        <a:t>C</a:t>
                      </a:r>
                      <a:endParaRPr lang="en-US" sz="2800"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21259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09" y="2464"/>
                      <a:ext cx="771" cy="429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221260" name="Rectangle 76" descr="Wide upward diagonal"/>
                  <p:cNvSpPr>
                    <a:spLocks noChangeArrowheads="1"/>
                  </p:cNvSpPr>
                  <p:nvPr/>
                </p:nvSpPr>
                <p:spPr bwMode="auto">
                  <a:xfrm>
                    <a:off x="4401" y="3195"/>
                    <a:ext cx="195" cy="424"/>
                  </a:xfrm>
                  <a:prstGeom prst="rect">
                    <a:avLst/>
                  </a:prstGeom>
                  <a:pattFill prst="wdUpDiag">
                    <a:fgClr>
                      <a:srgbClr val="000000"/>
                    </a:fgClr>
                    <a:bgClr>
                      <a:schemeClr val="bg1"/>
                    </a:bgClr>
                  </a:pattFill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21261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4601" y="3192"/>
                    <a:ext cx="771" cy="429"/>
                  </a:xfrm>
                  <a:prstGeom prst="rect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21262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3337" y="3200"/>
                    <a:ext cx="771" cy="429"/>
                  </a:xfrm>
                  <a:prstGeom prst="rect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cs-CZ"/>
                  </a:p>
                </p:txBody>
              </p:sp>
              <p:cxnSp>
                <p:nvCxnSpPr>
                  <p:cNvPr id="221263" name="AutoShape 79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5051" y="2889"/>
                    <a:ext cx="0" cy="303"/>
                  </a:xfrm>
                  <a:prstGeom prst="straightConnector1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</p:cxnSp>
              <p:cxnSp>
                <p:nvCxnSpPr>
                  <p:cNvPr id="221264" name="AutoShape 80"/>
                  <p:cNvCxnSpPr>
                    <a:cxnSpLocks noChangeShapeType="1"/>
                    <a:stCxn id="221262" idx="0"/>
                    <a:endCxn id="221259" idx="2"/>
                  </p:cNvCxnSpPr>
                  <p:nvPr/>
                </p:nvCxnSpPr>
                <p:spPr bwMode="auto">
                  <a:xfrm flipV="1">
                    <a:off x="3723" y="2893"/>
                    <a:ext cx="0" cy="307"/>
                  </a:xfrm>
                  <a:prstGeom prst="straightConnector1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</p:cxnSp>
              <p:grpSp>
                <p:nvGrpSpPr>
                  <p:cNvPr id="221265" name="Group 81"/>
                  <p:cNvGrpSpPr>
                    <a:grpSpLocks/>
                  </p:cNvGrpSpPr>
                  <p:nvPr/>
                </p:nvGrpSpPr>
                <p:grpSpPr bwMode="auto">
                  <a:xfrm>
                    <a:off x="337" y="2458"/>
                    <a:ext cx="2003" cy="1176"/>
                    <a:chOff x="337" y="2458"/>
                    <a:chExt cx="2003" cy="1176"/>
                  </a:xfrm>
                </p:grpSpPr>
                <p:sp>
                  <p:nvSpPr>
                    <p:cNvPr id="221266" name="Text Box 8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2" y="3242"/>
                      <a:ext cx="265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800">
                          <a:latin typeface="Times New Roman" pitchFamily="18" charset="0"/>
                        </a:rPr>
                        <a:t>B</a:t>
                      </a:r>
                    </a:p>
                  </p:txBody>
                </p:sp>
                <p:sp>
                  <p:nvSpPr>
                    <p:cNvPr id="221267" name="Text Box 8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82" y="3258"/>
                      <a:ext cx="278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800">
                          <a:latin typeface="Times New Roman" pitchFamily="18" charset="0"/>
                        </a:rPr>
                        <a:t>A</a:t>
                      </a:r>
                    </a:p>
                  </p:txBody>
                </p:sp>
                <p:grpSp>
                  <p:nvGrpSpPr>
                    <p:cNvPr id="221268" name="Group 8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7" y="2458"/>
                      <a:ext cx="2003" cy="1176"/>
                      <a:chOff x="337" y="2458"/>
                      <a:chExt cx="2003" cy="1176"/>
                    </a:xfrm>
                  </p:grpSpPr>
                  <p:grpSp>
                    <p:nvGrpSpPr>
                      <p:cNvPr id="221269" name="Group 8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7" y="2458"/>
                        <a:ext cx="771" cy="429"/>
                        <a:chOff x="709" y="2460"/>
                        <a:chExt cx="771" cy="429"/>
                      </a:xfrm>
                    </p:grpSpPr>
                    <p:sp>
                      <p:nvSpPr>
                        <p:cNvPr id="221270" name="Text Box 86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957" y="2509"/>
                          <a:ext cx="265" cy="327"/>
                        </a:xfrm>
                        <a:prstGeom prst="rect">
                          <a:avLst/>
                        </a:prstGeom>
                        <a:noFill/>
                        <a:ln w="12700" algn="ctr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 eaLnBrk="0" hangingPunct="0">
                            <a:spcBef>
                              <a:spcPct val="50000"/>
                            </a:spcBef>
                            <a:buClrTx/>
                            <a:buSzTx/>
                            <a:buFontTx/>
                            <a:buNone/>
                          </a:pPr>
                          <a:r>
                            <a:rPr lang="cs-CZ" sz="2800">
                              <a:latin typeface="Times New Roman" pitchFamily="18" charset="0"/>
                            </a:rPr>
                            <a:t>C</a:t>
                          </a:r>
                          <a:endParaRPr lang="en-US" sz="2800"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21271" name="Rectangle 8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09" y="2460"/>
                          <a:ext cx="771" cy="429"/>
                        </a:xfrm>
                        <a:prstGeom prst="rect">
                          <a:avLst/>
                        </a:prstGeom>
                        <a:noFill/>
                        <a:ln w="12700" algn="ctr">
                          <a:solidFill>
                            <a:schemeClr val="bg2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</p:grpSp>
                  <p:grpSp>
                    <p:nvGrpSpPr>
                      <p:cNvPr id="221272" name="Group 8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565" y="2460"/>
                        <a:ext cx="771" cy="429"/>
                        <a:chOff x="1425" y="2488"/>
                        <a:chExt cx="771" cy="429"/>
                      </a:xfrm>
                    </p:grpSpPr>
                    <p:sp>
                      <p:nvSpPr>
                        <p:cNvPr id="221273" name="Text Box 89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678" y="2536"/>
                          <a:ext cx="278" cy="327"/>
                        </a:xfrm>
                        <a:prstGeom prst="rect">
                          <a:avLst/>
                        </a:prstGeom>
                        <a:noFill/>
                        <a:ln w="12700" algn="ctr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 eaLnBrk="0" hangingPunct="0">
                            <a:spcBef>
                              <a:spcPct val="50000"/>
                            </a:spcBef>
                            <a:buClrTx/>
                            <a:buSzTx/>
                            <a:buFontTx/>
                            <a:buNone/>
                          </a:pPr>
                          <a:r>
                            <a:rPr lang="cs-CZ" sz="2800">
                              <a:latin typeface="Times New Roman" pitchFamily="18" charset="0"/>
                            </a:rPr>
                            <a:t>D</a:t>
                          </a:r>
                          <a:endParaRPr lang="en-US" sz="2800"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21274" name="Rectangle 9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425" y="2488"/>
                          <a:ext cx="771" cy="429"/>
                        </a:xfrm>
                        <a:prstGeom prst="rect">
                          <a:avLst/>
                        </a:prstGeom>
                        <a:noFill/>
                        <a:ln w="12700" algn="ctr">
                          <a:solidFill>
                            <a:schemeClr val="bg2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</p:grpSp>
                  <p:sp>
                    <p:nvSpPr>
                      <p:cNvPr id="221275" name="Rectangle 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69" y="3204"/>
                        <a:ext cx="771" cy="429"/>
                      </a:xfrm>
                      <a:prstGeom prst="rect">
                        <a:avLst/>
                      </a:prstGeom>
                      <a:noFill/>
                      <a:ln w="12700" algn="ctr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21276" name="Rectangle 92" descr="Wide upward diagonal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113" y="3205"/>
                        <a:ext cx="195" cy="429"/>
                      </a:xfrm>
                      <a:prstGeom prst="rect">
                        <a:avLst/>
                      </a:prstGeom>
                      <a:pattFill prst="wdUpDiag">
                        <a:fgClr>
                          <a:srgbClr val="000000"/>
                        </a:fgClr>
                        <a:bgClr>
                          <a:schemeClr val="bg1"/>
                        </a:bgClr>
                      </a:pattFill>
                      <a:ln w="12700" algn="ctr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21277" name="Rectangle 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" y="3204"/>
                        <a:ext cx="771" cy="429"/>
                      </a:xfrm>
                      <a:prstGeom prst="rect">
                        <a:avLst/>
                      </a:prstGeom>
                      <a:noFill/>
                      <a:ln w="12700" algn="ctr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cxnSp>
                    <p:nvCxnSpPr>
                      <p:cNvPr id="221278" name="AutoShape 94"/>
                      <p:cNvCxnSpPr>
                        <a:cxnSpLocks noChangeShapeType="1"/>
                        <a:stCxn id="221277" idx="0"/>
                        <a:endCxn id="221271" idx="2"/>
                      </p:cNvCxnSpPr>
                      <p:nvPr/>
                    </p:nvCxnSpPr>
                    <p:spPr bwMode="auto">
                      <a:xfrm flipV="1">
                        <a:off x="723" y="2887"/>
                        <a:ext cx="0" cy="317"/>
                      </a:xfrm>
                      <a:prstGeom prst="straightConnector1">
                        <a:avLst/>
                      </a:prstGeom>
                      <a:noFill/>
                      <a:ln w="12700">
                        <a:solidFill>
                          <a:schemeClr val="bg2"/>
                        </a:solidFill>
                        <a:round/>
                        <a:headEnd/>
                        <a:tailEnd/>
                      </a:ln>
                      <a:effectLst/>
                    </p:spPr>
                  </p:cxnSp>
                  <p:sp>
                    <p:nvSpPr>
                      <p:cNvPr id="221279" name="Line 9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365" y="3416"/>
                        <a:ext cx="141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bg2"/>
                        </a:solidFill>
                        <a:round/>
                        <a:headEnd/>
                        <a:tailEnd type="triangle" w="med" len="med"/>
                      </a:ln>
                      <a:effectLst/>
                    </p:spPr>
                    <p:txBody>
                      <a:bodyPr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</p:grpSp>
              </p:grpSp>
              <p:cxnSp>
                <p:nvCxnSpPr>
                  <p:cNvPr id="221280" name="AutoShape 96"/>
                  <p:cNvCxnSpPr>
                    <a:cxnSpLocks noChangeShapeType="1"/>
                    <a:stCxn id="221259" idx="2"/>
                    <a:endCxn id="221261" idx="0"/>
                  </p:cNvCxnSpPr>
                  <p:nvPr/>
                </p:nvCxnSpPr>
                <p:spPr bwMode="auto">
                  <a:xfrm rot="16200000" flipH="1">
                    <a:off x="4205" y="2411"/>
                    <a:ext cx="299" cy="1264"/>
                  </a:xfrm>
                  <a:prstGeom prst="bentConnector3">
                    <a:avLst>
                      <a:gd name="adj1" fmla="val 49833"/>
                    </a:avLst>
                  </a:prstGeom>
                  <a:noFill/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</p:cxnSp>
            </p:grpSp>
          </p:grpSp>
        </p:grpSp>
      </p:grpSp>
      <p:sp>
        <p:nvSpPr>
          <p:cNvPr id="40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právní formy</a:t>
            </a:r>
            <a:endParaRPr lang="en-US" dirty="0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086850" cy="4716462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Právně = přeměna, ale účetně </a:t>
            </a:r>
            <a:r>
              <a:rPr lang="cs-CZ" dirty="0" smtClean="0"/>
              <a:t>ne </a:t>
            </a:r>
            <a:endParaRPr lang="cs-CZ" dirty="0"/>
          </a:p>
          <a:p>
            <a:pPr marL="657225" lvl="1" indent="-266700" defTabSz="914400"/>
            <a:r>
              <a:rPr lang="cs-CZ" dirty="0"/>
              <a:t>„přeměna s výjimkou změny právní formy“ = např. §3 </a:t>
            </a:r>
            <a:r>
              <a:rPr lang="cs-CZ" dirty="0" err="1"/>
              <a:t>ZoÚ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Při změně právní formy společnost </a:t>
            </a:r>
            <a:r>
              <a:rPr lang="cs-CZ" u="sng" dirty="0"/>
              <a:t>nezaniká</a:t>
            </a:r>
            <a:r>
              <a:rPr lang="cs-CZ" dirty="0"/>
              <a:t> a její jmění </a:t>
            </a:r>
            <a:r>
              <a:rPr lang="cs-CZ" u="sng" dirty="0"/>
              <a:t>nepřechází</a:t>
            </a:r>
            <a:r>
              <a:rPr lang="cs-CZ" dirty="0"/>
              <a:t> na jejího právního nástupce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Mění se pouze vnitřní právní poměry a právní postavení jejích společníků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Po změně právní formy musí společnost splňovat podmínky stanovené pro danou právní formu (např. výši základního kapitálu, počet společníků apod.) </a:t>
            </a:r>
          </a:p>
          <a:p>
            <a:pPr marL="266700" indent="-266700" defTabSz="914400"/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Přeshraniční</a:t>
            </a:r>
            <a:r>
              <a:rPr lang="cs-CZ" dirty="0" smtClean="0"/>
              <a:t> přemístění sídla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Zahraniční PO může přemístit sídlo do ČR, aniž by došlo k jejímu zániku a vzniku nové PO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Při přemístění změní právní formu na českou společnost nebo družstvo + vnitřní právní poměry se řídí českým právním řádem</a:t>
            </a:r>
          </a:p>
          <a:p>
            <a:pPr marL="266700" indent="-266700" defTabSz="914400">
              <a:buFont typeface="Arial" charset="0"/>
              <a:buChar char="►"/>
            </a:pPr>
            <a:endParaRPr lang="cs-CZ" dirty="0" smtClean="0">
              <a:solidFill>
                <a:schemeClr val="tx1"/>
              </a:solidFill>
            </a:endParaRP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Česká společnost nebo družstvo může přemístit sídlo do JČS, aniž by došlo k jejímu zániku a vzniku nové PO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Nadále osobní statut  a právní forma dle českého práva, pokud právní řád JČS nestanoví něco jiného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Případně dobrovolná změna právní formy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Rozhodný den, právní účinky</a:t>
            </a:r>
            <a:endParaRPr lang="en-US" dirty="0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44650"/>
            <a:ext cx="9501187" cy="5119007"/>
          </a:xfrm>
        </p:spPr>
        <p:txBody>
          <a:bodyPr/>
          <a:lstStyle/>
          <a:p>
            <a:pPr marL="273050" indent="-27305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Rozhodným dnem fúze/rozdělení (§10 </a:t>
            </a:r>
            <a:r>
              <a:rPr lang="cs-CZ" dirty="0" err="1">
                <a:solidFill>
                  <a:schemeClr val="tx1"/>
                </a:solidFill>
              </a:rPr>
              <a:t>ZoP</a:t>
            </a:r>
            <a:r>
              <a:rPr lang="cs-CZ" dirty="0">
                <a:solidFill>
                  <a:schemeClr val="tx1"/>
                </a:solidFill>
              </a:rPr>
              <a:t>) </a:t>
            </a:r>
          </a:p>
          <a:p>
            <a:pPr marL="727075" lvl="1" indent="-274638" defTabSz="914400"/>
            <a:r>
              <a:rPr lang="cs-CZ" dirty="0">
                <a:solidFill>
                  <a:schemeClr val="tx1"/>
                </a:solidFill>
              </a:rPr>
              <a:t>Den, od něhož se jednání zanikající/nástupnické společnosti považuje z </a:t>
            </a:r>
            <a:r>
              <a:rPr lang="cs-CZ" u="sng" dirty="0">
                <a:solidFill>
                  <a:schemeClr val="tx1"/>
                </a:solidFill>
              </a:rPr>
              <a:t>účetního hlediska</a:t>
            </a:r>
            <a:r>
              <a:rPr lang="cs-CZ" dirty="0">
                <a:solidFill>
                  <a:schemeClr val="tx1"/>
                </a:solidFill>
              </a:rPr>
              <a:t> za jednání na účet nástupnické společnosti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Právní účinky všech přeměn = zápis do obchodního </a:t>
            </a:r>
            <a:r>
              <a:rPr lang="cs-CZ" dirty="0" smtClean="0">
                <a:solidFill>
                  <a:schemeClr val="tx1"/>
                </a:solidFill>
              </a:rPr>
              <a:t>rejstříku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Max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12 měsíců před podáním návrhu na zápis do OR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Lze retrospektivně i prospektivně (ocenění znalcem?)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Nejpozději den zápisu do OR</a:t>
            </a:r>
            <a:endParaRPr lang="cs-CZ" dirty="0">
              <a:solidFill>
                <a:schemeClr val="tx1"/>
              </a:solidFill>
            </a:endParaRPr>
          </a:p>
          <a:p>
            <a:pPr marL="273050" indent="-273050" defTabSz="914400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24280" name="Group 24"/>
          <p:cNvGrpSpPr>
            <a:grpSpLocks/>
          </p:cNvGrpSpPr>
          <p:nvPr/>
        </p:nvGrpSpPr>
        <p:grpSpPr bwMode="auto">
          <a:xfrm>
            <a:off x="809625" y="5036227"/>
            <a:ext cx="9074150" cy="1341729"/>
            <a:chOff x="472" y="2578"/>
            <a:chExt cx="4770" cy="654"/>
          </a:xfrm>
        </p:grpSpPr>
        <p:sp>
          <p:nvSpPr>
            <p:cNvPr id="224281" name="Text Box 25"/>
            <p:cNvSpPr txBox="1">
              <a:spLocks noChangeArrowheads="1"/>
            </p:cNvSpPr>
            <p:nvPr/>
          </p:nvSpPr>
          <p:spPr bwMode="auto">
            <a:xfrm>
              <a:off x="472" y="2752"/>
              <a:ext cx="384" cy="12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1100" dirty="0" smtClean="0">
                  <a:solidFill>
                    <a:srgbClr val="000000"/>
                  </a:solidFill>
                  <a:latin typeface="+mn-lt"/>
                </a:rPr>
                <a:t>RD</a:t>
              </a:r>
              <a:endParaRPr lang="en-US" sz="1200" dirty="0">
                <a:solidFill>
                  <a:srgbClr val="000000"/>
                </a:solidFill>
                <a:latin typeface="+mn-lt"/>
              </a:endParaRPr>
            </a:p>
          </p:txBody>
        </p:sp>
        <p:grpSp>
          <p:nvGrpSpPr>
            <p:cNvPr id="224282" name="Group 26"/>
            <p:cNvGrpSpPr>
              <a:grpSpLocks/>
            </p:cNvGrpSpPr>
            <p:nvPr/>
          </p:nvGrpSpPr>
          <p:grpSpPr bwMode="auto">
            <a:xfrm>
              <a:off x="570" y="2578"/>
              <a:ext cx="4672" cy="654"/>
              <a:chOff x="592" y="2568"/>
              <a:chExt cx="4672" cy="654"/>
            </a:xfrm>
          </p:grpSpPr>
          <p:sp>
            <p:nvSpPr>
              <p:cNvPr id="224283" name="Line 27"/>
              <p:cNvSpPr>
                <a:spLocks noChangeShapeType="1"/>
              </p:cNvSpPr>
              <p:nvPr/>
            </p:nvSpPr>
            <p:spPr bwMode="auto">
              <a:xfrm>
                <a:off x="592" y="2965"/>
                <a:ext cx="442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224284" name="Group 28"/>
              <p:cNvGrpSpPr>
                <a:grpSpLocks/>
              </p:cNvGrpSpPr>
              <p:nvPr/>
            </p:nvGrpSpPr>
            <p:grpSpPr bwMode="auto">
              <a:xfrm>
                <a:off x="593" y="2568"/>
                <a:ext cx="4671" cy="654"/>
                <a:chOff x="593" y="2568"/>
                <a:chExt cx="4671" cy="654"/>
              </a:xfrm>
            </p:grpSpPr>
            <p:sp>
              <p:nvSpPr>
                <p:cNvPr id="224285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293" y="2568"/>
                  <a:ext cx="619" cy="259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0000"/>
                      </a:solidFill>
                      <a:latin typeface="+mn-lt"/>
                    </a:rPr>
                    <a:t>Zveřejňování </a:t>
                  </a:r>
                </a:p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B0F0"/>
                      </a:solidFill>
                      <a:latin typeface="+mn-lt"/>
                    </a:rPr>
                    <a:t>(i elektronicky)</a:t>
                  </a:r>
                  <a:endParaRPr lang="en-US" sz="1100" dirty="0">
                    <a:solidFill>
                      <a:srgbClr val="00B0F0"/>
                    </a:solidFill>
                    <a:latin typeface="+mn-lt"/>
                  </a:endParaRPr>
                </a:p>
              </p:txBody>
            </p:sp>
            <p:grpSp>
              <p:nvGrpSpPr>
                <p:cNvPr id="224286" name="Group 30"/>
                <p:cNvGrpSpPr>
                  <a:grpSpLocks/>
                </p:cNvGrpSpPr>
                <p:nvPr/>
              </p:nvGrpSpPr>
              <p:grpSpPr bwMode="auto">
                <a:xfrm>
                  <a:off x="593" y="2696"/>
                  <a:ext cx="4671" cy="324"/>
                  <a:chOff x="593" y="2696"/>
                  <a:chExt cx="4671" cy="324"/>
                </a:xfrm>
              </p:grpSpPr>
              <p:sp>
                <p:nvSpPr>
                  <p:cNvPr id="224287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593" y="2902"/>
                    <a:ext cx="0" cy="11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88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2632" y="2904"/>
                    <a:ext cx="0" cy="11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89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5025" y="2903"/>
                    <a:ext cx="0" cy="11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90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3622" y="2891"/>
                    <a:ext cx="0" cy="11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91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00" y="2696"/>
                    <a:ext cx="464" cy="128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eaLnBrk="0" hangingPunct="0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sz="1100" dirty="0">
                        <a:solidFill>
                          <a:srgbClr val="000000"/>
                        </a:solidFill>
                        <a:latin typeface="+mn-lt"/>
                      </a:rPr>
                      <a:t>Zápis</a:t>
                    </a:r>
                    <a:endParaRPr lang="en-US" sz="1100" dirty="0">
                      <a:solidFill>
                        <a:srgbClr val="000000"/>
                      </a:solidFill>
                      <a:latin typeface="+mn-lt"/>
                    </a:endParaRPr>
                  </a:p>
                </p:txBody>
              </p:sp>
            </p:grpSp>
            <p:sp>
              <p:nvSpPr>
                <p:cNvPr id="22429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602" y="2962"/>
                  <a:ext cx="1529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>
                      <a:solidFill>
                        <a:srgbClr val="000000"/>
                      </a:solidFill>
                      <a:latin typeface="+mn-lt"/>
                    </a:rPr>
                    <a:t>Oceňování, </a:t>
                  </a:r>
                  <a:r>
                    <a:rPr lang="cs-CZ" sz="1100" dirty="0" smtClean="0">
                      <a:solidFill>
                        <a:srgbClr val="000000"/>
                      </a:solidFill>
                      <a:latin typeface="+mn-lt"/>
                    </a:rPr>
                    <a:t>příprava závěrek a zahajovací rozvahy, audit, návrh </a:t>
                  </a:r>
                  <a:r>
                    <a:rPr lang="cs-CZ" sz="1100" dirty="0">
                      <a:solidFill>
                        <a:srgbClr val="000000"/>
                      </a:solidFill>
                      <a:latin typeface="+mn-lt"/>
                    </a:rPr>
                    <a:t>smlouvy o fúzi…</a:t>
                  </a:r>
                  <a:endParaRPr lang="en-US" sz="1100" dirty="0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224293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701" y="3043"/>
                  <a:ext cx="704" cy="12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0000"/>
                      </a:solidFill>
                      <a:latin typeface="+mj-lt"/>
                    </a:rPr>
                    <a:t>Zveřejnění</a:t>
                  </a:r>
                  <a:endParaRPr lang="en-US" sz="1100" dirty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22429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3840" y="3094"/>
                  <a:ext cx="1269" cy="12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0000"/>
                      </a:solidFill>
                      <a:latin typeface="+mj-lt"/>
                    </a:rPr>
                    <a:t>Schválení fúze, </a:t>
                  </a:r>
                  <a:r>
                    <a:rPr lang="cs-CZ" sz="1100" dirty="0">
                      <a:solidFill>
                        <a:srgbClr val="000000"/>
                      </a:solidFill>
                      <a:latin typeface="+mj-lt"/>
                    </a:rPr>
                    <a:t>žádost o zápis fúze</a:t>
                  </a:r>
                  <a:endParaRPr lang="en-US" sz="1100" dirty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224295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3200" y="2679"/>
                  <a:ext cx="824" cy="128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0000"/>
                      </a:solidFill>
                      <a:latin typeface="+mn-lt"/>
                    </a:rPr>
                    <a:t>Valná hromada</a:t>
                  </a:r>
                  <a:endParaRPr lang="en-US" sz="1100" dirty="0">
                    <a:solidFill>
                      <a:srgbClr val="00B0F0"/>
                    </a:solidFill>
                    <a:latin typeface="+mn-lt"/>
                  </a:endParaRPr>
                </a:p>
              </p:txBody>
            </p:sp>
          </p:grpSp>
        </p:grpSp>
      </p:grpSp>
      <p:sp>
        <p:nvSpPr>
          <p:cNvPr id="22" name="Line 34"/>
          <p:cNvSpPr>
            <a:spLocks noChangeShapeType="1"/>
          </p:cNvSpPr>
          <p:nvPr/>
        </p:nvSpPr>
        <p:spPr bwMode="auto">
          <a:xfrm>
            <a:off x="8001087" y="5720658"/>
            <a:ext cx="0" cy="23798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7416036" y="5285723"/>
            <a:ext cx="1567526" cy="2616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100" dirty="0" smtClean="0">
                <a:solidFill>
                  <a:srgbClr val="000000"/>
                </a:solidFill>
                <a:latin typeface="+mn-lt"/>
              </a:rPr>
              <a:t>Žádost o zápis fúze</a:t>
            </a:r>
            <a:endParaRPr lang="en-US" sz="11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9" name="Text Box 29"/>
          <p:cNvSpPr txBox="1">
            <a:spLocks noChangeArrowheads="1"/>
          </p:cNvSpPr>
          <p:nvPr/>
        </p:nvSpPr>
        <p:spPr bwMode="auto">
          <a:xfrm>
            <a:off x="2884789" y="6509428"/>
            <a:ext cx="3443452" cy="2616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100" dirty="0" smtClean="0">
                <a:solidFill>
                  <a:srgbClr val="00B0F0"/>
                </a:solidFill>
                <a:latin typeface="+mn-lt"/>
              </a:rPr>
              <a:t>Max. 12 měsíců</a:t>
            </a:r>
            <a:endParaRPr lang="en-US" sz="1100" dirty="0">
              <a:solidFill>
                <a:srgbClr val="00B0F0"/>
              </a:solidFill>
              <a:latin typeface="+mn-lt"/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950689" y="6437088"/>
            <a:ext cx="7017654" cy="7255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5167089" y="5738588"/>
            <a:ext cx="1449611" cy="1812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5435600" y="5499100"/>
            <a:ext cx="1689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100" dirty="0" smtClean="0">
                <a:solidFill>
                  <a:srgbClr val="00B0F0"/>
                </a:solidFill>
                <a:latin typeface="+mn-lt"/>
              </a:rPr>
              <a:t>Min. 1 měsíc</a:t>
            </a:r>
            <a:endParaRPr lang="cs-CZ" sz="1100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Ocenění jmění znalcem</a:t>
            </a:r>
            <a:endParaRPr lang="en-US" dirty="0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335314"/>
            <a:ext cx="9501188" cy="5268686"/>
          </a:xfrm>
        </p:spPr>
        <p:txBody>
          <a:bodyPr>
            <a:normAutofit/>
          </a:bodyPr>
          <a:lstStyle/>
          <a:p>
            <a:pPr marL="266700" indent="-266700" defTabSz="914400">
              <a:buFont typeface="Arial" charset="0"/>
              <a:buChar char="►"/>
            </a:pPr>
            <a:r>
              <a:rPr lang="cs-CZ" sz="2300" dirty="0">
                <a:solidFill>
                  <a:schemeClr val="tx1"/>
                </a:solidFill>
              </a:rPr>
              <a:t>Důvod ocenění = aby nástupnická společnost </a:t>
            </a:r>
            <a:r>
              <a:rPr lang="cs-CZ" sz="2300" dirty="0" smtClean="0">
                <a:solidFill>
                  <a:schemeClr val="tx1"/>
                </a:solidFill>
              </a:rPr>
              <a:t>nezvýšila ZK více než </a:t>
            </a:r>
            <a:r>
              <a:rPr lang="cs-CZ" sz="2300" dirty="0">
                <a:solidFill>
                  <a:schemeClr val="tx1"/>
                </a:solidFill>
              </a:rPr>
              <a:t>je „čistý obchodní majetek“ zanikající společnosti 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>
                <a:solidFill>
                  <a:schemeClr val="tx1"/>
                </a:solidFill>
              </a:rPr>
              <a:t>Pokud </a:t>
            </a:r>
            <a:r>
              <a:rPr lang="cs-CZ" sz="2300" dirty="0" smtClean="0">
                <a:solidFill>
                  <a:schemeClr val="tx1"/>
                </a:solidFill>
              </a:rPr>
              <a:t>má dojít ke zvýšení ZK nástupnickou společností ze jmění zanikající společnosti </a:t>
            </a:r>
            <a:r>
              <a:rPr lang="cs-CZ" sz="23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sz="23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cs-CZ" sz="2300" dirty="0">
                <a:solidFill>
                  <a:schemeClr val="tx1"/>
                </a:solidFill>
              </a:rPr>
              <a:t>je třeba jmění </a:t>
            </a:r>
            <a:r>
              <a:rPr lang="cs-CZ" sz="2300" u="sng" dirty="0">
                <a:solidFill>
                  <a:schemeClr val="tx1"/>
                </a:solidFill>
              </a:rPr>
              <a:t>zanikající společnosti </a:t>
            </a:r>
            <a:r>
              <a:rPr lang="cs-CZ" sz="2300" dirty="0" smtClean="0">
                <a:solidFill>
                  <a:schemeClr val="tx1"/>
                </a:solidFill>
              </a:rPr>
              <a:t>ocenit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 smtClean="0">
                <a:solidFill>
                  <a:schemeClr val="tx1"/>
                </a:solidFill>
              </a:rPr>
              <a:t>Ocenění </a:t>
            </a:r>
            <a:r>
              <a:rPr lang="cs-CZ" sz="2300" dirty="0">
                <a:solidFill>
                  <a:schemeClr val="tx1"/>
                </a:solidFill>
              </a:rPr>
              <a:t>se nevyžaduje:</a:t>
            </a:r>
          </a:p>
          <a:p>
            <a:pPr marL="622300" lvl="1" indent="-176213" defTabSz="914400"/>
            <a:r>
              <a:rPr lang="cs-CZ" sz="1900" dirty="0">
                <a:solidFill>
                  <a:schemeClr val="tx1"/>
                </a:solidFill>
              </a:rPr>
              <a:t>Pokud nástupnická společnost </a:t>
            </a:r>
            <a:r>
              <a:rPr lang="cs-CZ" sz="1900" dirty="0" smtClean="0">
                <a:solidFill>
                  <a:schemeClr val="tx1"/>
                </a:solidFill>
              </a:rPr>
              <a:t>nezvyšuje ZK ze jmění zanikající společnosti</a:t>
            </a:r>
            <a:endParaRPr lang="cs-CZ" sz="1900" dirty="0">
              <a:solidFill>
                <a:schemeClr val="tx1"/>
              </a:solidFill>
            </a:endParaRPr>
          </a:p>
          <a:p>
            <a:pPr marL="622300" lvl="1" indent="-176213" defTabSz="914400"/>
            <a:r>
              <a:rPr lang="cs-CZ" sz="1900" dirty="0">
                <a:solidFill>
                  <a:schemeClr val="tx1"/>
                </a:solidFill>
              </a:rPr>
              <a:t>Při fúzích nebo rozdělení </a:t>
            </a:r>
            <a:r>
              <a:rPr lang="en-US" sz="1900" dirty="0" smtClean="0">
                <a:solidFill>
                  <a:schemeClr val="tx1"/>
                </a:solidFill>
              </a:rPr>
              <a:t>v.o.s.</a:t>
            </a:r>
            <a:r>
              <a:rPr lang="cs-CZ" sz="1900" dirty="0" smtClean="0">
                <a:solidFill>
                  <a:schemeClr val="tx1"/>
                </a:solidFill>
              </a:rPr>
              <a:t> </a:t>
            </a:r>
            <a:r>
              <a:rPr lang="cs-CZ" sz="1900" dirty="0">
                <a:solidFill>
                  <a:schemeClr val="tx1"/>
                </a:solidFill>
              </a:rPr>
              <a:t>nebo k.s. </a:t>
            </a:r>
          </a:p>
          <a:p>
            <a:pPr marL="622300" lvl="1" indent="-176213" defTabSz="914400"/>
            <a:r>
              <a:rPr lang="cs-CZ" sz="1900" dirty="0">
                <a:solidFill>
                  <a:schemeClr val="tx1"/>
                </a:solidFill>
              </a:rPr>
              <a:t>Při změně právní formy na </a:t>
            </a:r>
            <a:r>
              <a:rPr lang="en-US" sz="1900" dirty="0" smtClean="0">
                <a:solidFill>
                  <a:schemeClr val="tx1"/>
                </a:solidFill>
              </a:rPr>
              <a:t>v.o.s.</a:t>
            </a:r>
            <a:r>
              <a:rPr lang="cs-CZ" sz="1900" dirty="0" smtClean="0">
                <a:solidFill>
                  <a:schemeClr val="tx1"/>
                </a:solidFill>
              </a:rPr>
              <a:t> </a:t>
            </a:r>
            <a:r>
              <a:rPr lang="cs-CZ" sz="1900" dirty="0">
                <a:solidFill>
                  <a:schemeClr val="tx1"/>
                </a:solidFill>
              </a:rPr>
              <a:t>/ k.s. (při změně na </a:t>
            </a:r>
            <a:r>
              <a:rPr lang="en-US" sz="1900" dirty="0" smtClean="0">
                <a:solidFill>
                  <a:schemeClr val="tx1"/>
                </a:solidFill>
              </a:rPr>
              <a:t>s.r.o.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cs-CZ" sz="1900" dirty="0" smtClean="0">
                <a:solidFill>
                  <a:schemeClr val="tx1"/>
                </a:solidFill>
              </a:rPr>
              <a:t>/</a:t>
            </a:r>
            <a:r>
              <a:rPr lang="en-US" sz="1900" dirty="0" smtClean="0">
                <a:solidFill>
                  <a:schemeClr val="tx1"/>
                </a:solidFill>
              </a:rPr>
              <a:t> a.s.</a:t>
            </a:r>
            <a:r>
              <a:rPr lang="cs-CZ" sz="1900" dirty="0" smtClean="0">
                <a:solidFill>
                  <a:schemeClr val="tx1"/>
                </a:solidFill>
              </a:rPr>
              <a:t> </a:t>
            </a:r>
            <a:r>
              <a:rPr lang="cs-CZ" sz="1900" dirty="0">
                <a:solidFill>
                  <a:schemeClr val="tx1"/>
                </a:solidFill>
              </a:rPr>
              <a:t>ano)</a:t>
            </a:r>
          </a:p>
          <a:p>
            <a:pPr marL="622300" lvl="1" indent="-176213" defTabSz="914400"/>
            <a:r>
              <a:rPr lang="cs-CZ" sz="1900" dirty="0" smtClean="0">
                <a:solidFill>
                  <a:schemeClr val="tx1"/>
                </a:solidFill>
              </a:rPr>
              <a:t>Pokud </a:t>
            </a:r>
            <a:r>
              <a:rPr lang="cs-CZ" sz="1900" dirty="0">
                <a:solidFill>
                  <a:schemeClr val="tx1"/>
                </a:solidFill>
              </a:rPr>
              <a:t>se jej společníci vzdají (a zákon to umožňuje)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Ocenění – přehled</a:t>
            </a:r>
            <a:endParaRPr lang="en-US" dirty="0"/>
          </a:p>
        </p:txBody>
      </p:sp>
      <p:graphicFrame>
        <p:nvGraphicFramePr>
          <p:cNvPr id="226369" name="Group 6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591647871"/>
              </p:ext>
            </p:extLst>
          </p:nvPr>
        </p:nvGraphicFramePr>
        <p:xfrm>
          <a:off x="534988" y="1763713"/>
          <a:ext cx="9623425" cy="4808007"/>
        </p:xfrm>
        <a:graphic>
          <a:graphicData uri="http://schemas.openxmlformats.org/drawingml/2006/table">
            <a:tbl>
              <a:tblPr/>
              <a:tblGrid>
                <a:gridCol w="4811712"/>
                <a:gridCol w="4811713"/>
              </a:tblGrid>
              <a:tr h="532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Typ přeměny: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Přecenění: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Sloučení </a:t>
                      </a:r>
                      <a:r>
                        <a:rPr kumimoji="0" lang="cs-CZ" sz="21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zvýšením ZK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Sloučení </a:t>
                      </a:r>
                      <a:r>
                        <a:rPr kumimoji="0" lang="cs-CZ" sz="21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bez</a:t>
                      </a: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zvýšení ZK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Převzetí jmění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Splynutí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Rozštěpení se vznikem nových společností (de-</a:t>
                      </a:r>
                      <a:r>
                        <a:rPr kumimoji="0" 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merger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Rozdělení odštěpením se vznikem nové společnosti (spin-</a:t>
                      </a:r>
                      <a:r>
                        <a:rPr kumimoji="0" 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Ano, jen odštěpovaná část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Rozdělení odštěpením sloučením (spin-</a:t>
                      </a:r>
                      <a:r>
                        <a:rPr kumimoji="0" 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Ano, za stejných podmínek jako fúze sloučením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en-US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Akvizice</a:t>
            </a:r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695450"/>
            <a:ext cx="9509125" cy="4176713"/>
          </a:xfrm>
        </p:spPr>
        <p:txBody>
          <a:bodyPr/>
          <a:lstStyle/>
          <a:p>
            <a:endParaRPr lang="cs-CZ"/>
          </a:p>
          <a:p>
            <a:endParaRPr lang="cs-CZ"/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účetnictví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Účetní závěrky, zahajovací rozvahy</a:t>
            </a:r>
            <a:r>
              <a:rPr lang="cs-CZ" sz="2900"/>
              <a:t> </a:t>
            </a:r>
            <a:endParaRPr lang="en-US" sz="2900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549775"/>
          </a:xfrm>
        </p:spPr>
        <p:txBody>
          <a:bodyPr/>
          <a:lstStyle/>
          <a:p>
            <a:pPr marL="495300" indent="-495300" defTabSz="914400">
              <a:buFont typeface="Arial" charset="0"/>
              <a:buChar char="►"/>
            </a:pPr>
            <a:r>
              <a:rPr lang="cs-CZ" sz="2400" dirty="0"/>
              <a:t>(Konečná) ú</a:t>
            </a:r>
            <a:r>
              <a:rPr lang="en-US" sz="2400" dirty="0" err="1"/>
              <a:t>četní</a:t>
            </a:r>
            <a:r>
              <a:rPr lang="en-US" sz="2400" dirty="0"/>
              <a:t> </a:t>
            </a:r>
            <a:r>
              <a:rPr lang="en-US" sz="2400" dirty="0" err="1"/>
              <a:t>závěrk</a:t>
            </a:r>
            <a:r>
              <a:rPr lang="cs-CZ" sz="2400" dirty="0"/>
              <a:t>a = z</a:t>
            </a:r>
            <a:r>
              <a:rPr lang="en-US" sz="2400" dirty="0" err="1"/>
              <a:t>účastněné</a:t>
            </a:r>
            <a:r>
              <a:rPr lang="en-US" sz="2400" dirty="0"/>
              <a:t> </a:t>
            </a:r>
            <a:r>
              <a:rPr lang="en-US" sz="2400" dirty="0" err="1"/>
              <a:t>společnosti</a:t>
            </a:r>
            <a:r>
              <a:rPr lang="en-US" sz="2400" dirty="0"/>
              <a:t> </a:t>
            </a:r>
            <a:endParaRPr lang="cs-CZ" sz="2400" dirty="0"/>
          </a:p>
          <a:p>
            <a:pPr marL="885825" lvl="1" indent="-495300" defTabSz="914400"/>
            <a:r>
              <a:rPr lang="cs-CZ" sz="2000" dirty="0"/>
              <a:t>K</a:t>
            </a:r>
            <a:r>
              <a:rPr lang="en-US" sz="2000" dirty="0"/>
              <a:t>e </a:t>
            </a:r>
            <a:r>
              <a:rPr lang="en-US" sz="2000" dirty="0" err="1"/>
              <a:t>dni</a:t>
            </a:r>
            <a:r>
              <a:rPr lang="en-US" sz="2000" dirty="0"/>
              <a:t> </a:t>
            </a:r>
            <a:r>
              <a:rPr lang="en-US" sz="2000" dirty="0" err="1"/>
              <a:t>předcházejícímu</a:t>
            </a:r>
            <a:r>
              <a:rPr lang="en-US" sz="2000" dirty="0"/>
              <a:t> </a:t>
            </a:r>
            <a:r>
              <a:rPr lang="en-US" sz="2000" dirty="0" err="1"/>
              <a:t>rozhodný</a:t>
            </a:r>
            <a:r>
              <a:rPr lang="en-US" sz="2000" dirty="0"/>
              <a:t> den </a:t>
            </a:r>
            <a:r>
              <a:rPr lang="en-US" sz="2000" dirty="0" err="1"/>
              <a:t>fúze</a:t>
            </a:r>
            <a:r>
              <a:rPr lang="en-US" sz="2000" dirty="0"/>
              <a:t> </a:t>
            </a:r>
            <a:r>
              <a:rPr lang="en-US" sz="2000" dirty="0" err="1"/>
              <a:t>nebo</a:t>
            </a:r>
            <a:r>
              <a:rPr lang="en-US" sz="2000" dirty="0"/>
              <a:t> </a:t>
            </a:r>
            <a:r>
              <a:rPr lang="en-US" sz="2000" dirty="0" err="1"/>
              <a:t>rozdělení</a:t>
            </a:r>
            <a:r>
              <a:rPr lang="en-US" sz="2000" dirty="0"/>
              <a:t> (§</a:t>
            </a:r>
            <a:r>
              <a:rPr lang="cs-CZ" sz="2000" dirty="0"/>
              <a:t>11</a:t>
            </a:r>
            <a:r>
              <a:rPr lang="en-US" sz="2000" dirty="0"/>
              <a:t> Z</a:t>
            </a:r>
            <a:r>
              <a:rPr lang="cs-CZ" sz="2000" dirty="0" err="1"/>
              <a:t>oP</a:t>
            </a:r>
            <a:r>
              <a:rPr lang="en-US" sz="2000" dirty="0"/>
              <a:t>)</a:t>
            </a:r>
          </a:p>
          <a:p>
            <a:pPr marL="495300" indent="-495300" defTabSz="914400">
              <a:buFont typeface="Arial" charset="0"/>
              <a:buChar char="►"/>
            </a:pPr>
            <a:r>
              <a:rPr lang="cs-CZ" sz="2400" dirty="0"/>
              <a:t>Zahajovací rozvaha = </a:t>
            </a:r>
            <a:r>
              <a:rPr lang="en-US" sz="2400" dirty="0" err="1"/>
              <a:t>nástupnick</a:t>
            </a:r>
            <a:r>
              <a:rPr lang="cs-CZ" sz="2400" dirty="0"/>
              <a:t>é </a:t>
            </a:r>
            <a:r>
              <a:rPr lang="en-US" sz="2400" dirty="0" err="1"/>
              <a:t>společnost</a:t>
            </a:r>
            <a:r>
              <a:rPr lang="cs-CZ" sz="2400" dirty="0"/>
              <a:t>i</a:t>
            </a:r>
          </a:p>
          <a:p>
            <a:pPr marL="885825" lvl="1" indent="-495300" defTabSz="914400"/>
            <a:r>
              <a:rPr lang="cs-CZ" sz="2000" dirty="0"/>
              <a:t>K</a:t>
            </a:r>
            <a:r>
              <a:rPr lang="en-US" sz="2000" dirty="0"/>
              <a:t> </a:t>
            </a:r>
            <a:r>
              <a:rPr lang="en-US" sz="2000" dirty="0" err="1"/>
              <a:t>rozhodnému</a:t>
            </a:r>
            <a:r>
              <a:rPr lang="en-US" sz="2000" dirty="0"/>
              <a:t> </a:t>
            </a:r>
            <a:r>
              <a:rPr lang="en-US" sz="2000" dirty="0" err="1"/>
              <a:t>dni</a:t>
            </a:r>
            <a:endParaRPr lang="cs-CZ" sz="2000" dirty="0"/>
          </a:p>
          <a:p>
            <a:pPr marL="885825" lvl="1" indent="-495300" defTabSz="914400"/>
            <a:r>
              <a:rPr lang="cs-CZ" sz="2000" dirty="0"/>
              <a:t>Z</a:t>
            </a:r>
            <a:r>
              <a:rPr lang="en-US" sz="2000" dirty="0" err="1"/>
              <a:t>obrazuje</a:t>
            </a:r>
            <a:r>
              <a:rPr lang="en-US" sz="2000" dirty="0"/>
              <a:t> </a:t>
            </a:r>
            <a:r>
              <a:rPr lang="en-US" sz="2000" dirty="0" err="1"/>
              <a:t>situaci</a:t>
            </a:r>
            <a:r>
              <a:rPr lang="en-US" sz="2000" dirty="0"/>
              <a:t> </a:t>
            </a:r>
            <a:r>
              <a:rPr lang="en-US" sz="2000" dirty="0" err="1"/>
              <a:t>po</a:t>
            </a:r>
            <a:r>
              <a:rPr lang="en-US" sz="2000" dirty="0"/>
              <a:t> </a:t>
            </a:r>
            <a:r>
              <a:rPr lang="en-US" sz="2000" dirty="0" err="1"/>
              <a:t>dané</a:t>
            </a:r>
            <a:r>
              <a:rPr lang="en-US" sz="2000" dirty="0"/>
              <a:t> </a:t>
            </a:r>
            <a:r>
              <a:rPr lang="en-US" sz="2000" dirty="0" err="1"/>
              <a:t>přeměně</a:t>
            </a:r>
            <a:r>
              <a:rPr lang="en-US" sz="2000" dirty="0"/>
              <a:t> (§</a:t>
            </a:r>
            <a:r>
              <a:rPr lang="cs-CZ" sz="2000" dirty="0"/>
              <a:t>11 </a:t>
            </a:r>
            <a:r>
              <a:rPr lang="cs-CZ" sz="2000" dirty="0" err="1"/>
              <a:t>ZoP</a:t>
            </a:r>
            <a:r>
              <a:rPr lang="en-US" sz="2000" dirty="0"/>
              <a:t>) </a:t>
            </a:r>
          </a:p>
          <a:p>
            <a:pPr marL="885825" lvl="1" indent="-495300" defTabSz="914400"/>
            <a:r>
              <a:rPr lang="en-US" sz="2000" dirty="0"/>
              <a:t>V </a:t>
            </a:r>
            <a:r>
              <a:rPr lang="en-US" sz="2000" dirty="0" err="1"/>
              <a:t>příloze</a:t>
            </a:r>
            <a:r>
              <a:rPr lang="en-US" sz="2000" dirty="0"/>
              <a:t> </a:t>
            </a:r>
            <a:r>
              <a:rPr lang="cs-CZ" sz="2000" dirty="0"/>
              <a:t>= </a:t>
            </a:r>
            <a:r>
              <a:rPr lang="en-US" sz="2000" dirty="0" err="1"/>
              <a:t>rozhodnutí</a:t>
            </a:r>
            <a:r>
              <a:rPr lang="en-US" sz="2000" dirty="0"/>
              <a:t> </a:t>
            </a:r>
            <a:r>
              <a:rPr lang="en-US" sz="2000" dirty="0" err="1"/>
              <a:t>zda</a:t>
            </a:r>
            <a:r>
              <a:rPr lang="en-US" sz="2000" dirty="0"/>
              <a:t> </a:t>
            </a:r>
            <a:r>
              <a:rPr lang="en-US" sz="2000" dirty="0" err="1"/>
              <a:t>oceňovací</a:t>
            </a:r>
            <a:r>
              <a:rPr lang="en-US" sz="2000" dirty="0"/>
              <a:t> </a:t>
            </a:r>
            <a:r>
              <a:rPr lang="en-US" sz="2000" dirty="0" err="1"/>
              <a:t>rozdíl</a:t>
            </a:r>
            <a:r>
              <a:rPr lang="en-US" sz="2000" dirty="0"/>
              <a:t> </a:t>
            </a:r>
            <a:r>
              <a:rPr lang="cs-CZ" sz="2000" dirty="0"/>
              <a:t>/ </a:t>
            </a:r>
            <a:r>
              <a:rPr lang="en-US" sz="2000" dirty="0"/>
              <a:t>goodwill, </a:t>
            </a:r>
            <a:r>
              <a:rPr lang="en-US" sz="2000" dirty="0" err="1"/>
              <a:t>opravné</a:t>
            </a:r>
            <a:r>
              <a:rPr lang="en-US" sz="2000" dirty="0"/>
              <a:t> </a:t>
            </a:r>
            <a:r>
              <a:rPr lang="en-US" sz="2000" dirty="0" err="1"/>
              <a:t>položky</a:t>
            </a:r>
            <a:r>
              <a:rPr lang="en-US" sz="2000" dirty="0"/>
              <a:t>, </a:t>
            </a:r>
            <a:r>
              <a:rPr lang="en-US" sz="2000" dirty="0" err="1"/>
              <a:t>rezervy</a:t>
            </a:r>
            <a:r>
              <a:rPr lang="en-US" sz="2000" dirty="0"/>
              <a:t> a </a:t>
            </a:r>
            <a:r>
              <a:rPr lang="en-US" sz="2000" dirty="0" err="1"/>
              <a:t>přechodná</a:t>
            </a:r>
            <a:r>
              <a:rPr lang="en-US" sz="2000" dirty="0"/>
              <a:t> </a:t>
            </a:r>
            <a:r>
              <a:rPr lang="en-US" sz="2000" dirty="0" err="1"/>
              <a:t>aktiva</a:t>
            </a:r>
            <a:r>
              <a:rPr lang="en-US" sz="2000" dirty="0"/>
              <a:t> a </a:t>
            </a:r>
            <a:r>
              <a:rPr lang="en-US" sz="2000" dirty="0" err="1"/>
              <a:t>pasiva</a:t>
            </a:r>
            <a:r>
              <a:rPr lang="en-US" sz="2000" dirty="0"/>
              <a:t> </a:t>
            </a:r>
            <a:r>
              <a:rPr lang="en-US" sz="2000" dirty="0" err="1"/>
              <a:t>přechází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nástupnickou</a:t>
            </a:r>
            <a:r>
              <a:rPr lang="en-US" sz="2000" dirty="0"/>
              <a:t> </a:t>
            </a:r>
            <a:r>
              <a:rPr lang="en-US" sz="2000" dirty="0" err="1"/>
              <a:t>společnost</a:t>
            </a:r>
            <a:r>
              <a:rPr lang="en-US" sz="2000" dirty="0"/>
              <a:t> (ČÚS č.011)</a:t>
            </a:r>
          </a:p>
          <a:p>
            <a:pPr marL="495300" indent="-495300" defTabSz="914400">
              <a:buFont typeface="Arial" charset="0"/>
              <a:buChar char="►"/>
            </a:pPr>
            <a:r>
              <a:rPr lang="en-US" sz="2400" dirty="0" err="1"/>
              <a:t>Konečné</a:t>
            </a:r>
            <a:r>
              <a:rPr lang="en-US" sz="2400" dirty="0"/>
              <a:t> </a:t>
            </a:r>
            <a:r>
              <a:rPr lang="en-US" sz="2400" dirty="0" err="1"/>
              <a:t>účetní</a:t>
            </a:r>
            <a:r>
              <a:rPr lang="en-US" sz="2400" dirty="0"/>
              <a:t> </a:t>
            </a:r>
            <a:r>
              <a:rPr lang="en-US" sz="2400" dirty="0" err="1"/>
              <a:t>závěrky</a:t>
            </a:r>
            <a:r>
              <a:rPr lang="en-US" sz="2400" dirty="0"/>
              <a:t> a </a:t>
            </a:r>
            <a:r>
              <a:rPr lang="en-US" sz="2400" dirty="0" err="1"/>
              <a:t>zahajovací</a:t>
            </a:r>
            <a:r>
              <a:rPr lang="en-US" sz="2400" dirty="0"/>
              <a:t> </a:t>
            </a:r>
            <a:r>
              <a:rPr lang="en-US" sz="2400" dirty="0" err="1"/>
              <a:t>rozvahy</a:t>
            </a:r>
            <a:r>
              <a:rPr lang="en-US" sz="2400" dirty="0"/>
              <a:t> </a:t>
            </a:r>
            <a:r>
              <a:rPr lang="en-US" sz="2400" dirty="0" err="1"/>
              <a:t>musí</a:t>
            </a:r>
            <a:r>
              <a:rPr lang="en-US" sz="2400" dirty="0"/>
              <a:t> </a:t>
            </a:r>
            <a:r>
              <a:rPr lang="en-US" sz="2400" dirty="0" err="1"/>
              <a:t>být</a:t>
            </a:r>
            <a:r>
              <a:rPr lang="en-US" sz="2400" dirty="0"/>
              <a:t> (v</a:t>
            </a:r>
            <a:r>
              <a:rPr lang="cs-CZ" sz="2400" dirty="0" err="1"/>
              <a:t>ětšinou</a:t>
            </a:r>
            <a:r>
              <a:rPr lang="cs-CZ" sz="2400" dirty="0"/>
              <a:t>) </a:t>
            </a:r>
            <a:r>
              <a:rPr lang="en-US" sz="2400" dirty="0" err="1"/>
              <a:t>ověřeny</a:t>
            </a:r>
            <a:r>
              <a:rPr lang="en-US" sz="2400" dirty="0"/>
              <a:t> </a:t>
            </a:r>
            <a:r>
              <a:rPr lang="en-US" sz="2400" dirty="0" err="1"/>
              <a:t>auditorem</a:t>
            </a:r>
            <a:r>
              <a:rPr lang="en-US" sz="2400" dirty="0"/>
              <a:t> (§</a:t>
            </a:r>
            <a:r>
              <a:rPr lang="cs-CZ" sz="2400" dirty="0"/>
              <a:t>12 </a:t>
            </a:r>
            <a:r>
              <a:rPr lang="cs-CZ" sz="2400" dirty="0" err="1"/>
              <a:t>ZoP</a:t>
            </a:r>
            <a:r>
              <a:rPr lang="en-US" sz="2400" dirty="0"/>
              <a:t>) </a:t>
            </a:r>
            <a:endParaRPr lang="cs-CZ" sz="2400" dirty="0" smtClean="0"/>
          </a:p>
          <a:p>
            <a:pPr marL="495300" indent="-495300" defTabSz="914400">
              <a:buFont typeface="Arial" charset="0"/>
              <a:buChar char="►"/>
            </a:pPr>
            <a:r>
              <a:rPr lang="cs-CZ" sz="2400" dirty="0" smtClean="0"/>
              <a:t>Mezitímní účetní závěrka</a:t>
            </a:r>
          </a:p>
          <a:p>
            <a:pPr marL="885825" lvl="1" indent="-495300" defTabSz="914400"/>
            <a:r>
              <a:rPr lang="cs-CZ" sz="2000" dirty="0" smtClean="0"/>
              <a:t>Pokud poslední závěrka před vyhotovením projektu přeměny je starší než 6 měsíců</a:t>
            </a:r>
            <a:endParaRPr lang="en-US" sz="20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473075"/>
            <a:ext cx="7902575" cy="560388"/>
          </a:xfrm>
        </p:spPr>
        <p:txBody>
          <a:bodyPr/>
          <a:lstStyle/>
          <a:p>
            <a:r>
              <a:rPr lang="cs-CZ" dirty="0"/>
              <a:t>Přecenění jmění</a:t>
            </a:r>
            <a:endParaRPr lang="en-US" dirty="0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773238"/>
            <a:ext cx="9648825" cy="4888819"/>
          </a:xfrm>
        </p:spPr>
        <p:txBody>
          <a:bodyPr>
            <a:normAutofit/>
          </a:bodyPr>
          <a:lstStyle/>
          <a:p>
            <a:pPr marL="266700" indent="-2667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Pro účetní účely = pokud </a:t>
            </a:r>
            <a:r>
              <a:rPr lang="cs-CZ" dirty="0" err="1">
                <a:solidFill>
                  <a:schemeClr val="tx1"/>
                </a:solidFill>
              </a:rPr>
              <a:t>ZoP</a:t>
            </a:r>
            <a:r>
              <a:rPr lang="cs-CZ" dirty="0">
                <a:solidFill>
                  <a:schemeClr val="tx1"/>
                </a:solidFill>
              </a:rPr>
              <a:t> vyžaduje ocenění obchodního jmění při přeměně společnosti (§ 27/3 </a:t>
            </a:r>
            <a:r>
              <a:rPr lang="cs-CZ" dirty="0" err="1">
                <a:solidFill>
                  <a:schemeClr val="tx1"/>
                </a:solidFill>
              </a:rPr>
              <a:t>ZoÚ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657225" lvl="1" indent="-266700"/>
            <a:r>
              <a:rPr lang="cs-CZ" dirty="0">
                <a:solidFill>
                  <a:schemeClr val="tx1"/>
                </a:solidFill>
              </a:rPr>
              <a:t>Obecně 41x „Oceňovací rozdíly z přecenění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</a:p>
          <a:p>
            <a:pPr marL="657225" lvl="1" indent="-266700"/>
            <a:r>
              <a:rPr lang="cs-CZ" dirty="0" smtClean="0">
                <a:solidFill>
                  <a:schemeClr val="tx1"/>
                </a:solidFill>
              </a:rPr>
              <a:t>Nevyžaduje-li </a:t>
            </a:r>
            <a:r>
              <a:rPr lang="cs-CZ" dirty="0" err="1">
                <a:solidFill>
                  <a:schemeClr val="tx1"/>
                </a:solidFill>
              </a:rPr>
              <a:t>ZoP</a:t>
            </a:r>
            <a:r>
              <a:rPr lang="cs-CZ" dirty="0">
                <a:solidFill>
                  <a:schemeClr val="tx1"/>
                </a:solidFill>
              </a:rPr>
              <a:t> ocenění = přebírá účetní hodnoty</a:t>
            </a:r>
          </a:p>
          <a:p>
            <a:pPr marL="355600" indent="-355600">
              <a:buFont typeface="Arial" charset="0"/>
              <a:buChar char="►"/>
            </a:pPr>
            <a:r>
              <a:rPr lang="cs-CZ" dirty="0" err="1">
                <a:solidFill>
                  <a:schemeClr val="tx1"/>
                </a:solidFill>
              </a:rPr>
              <a:t>Goodwill</a:t>
            </a:r>
            <a:r>
              <a:rPr lang="cs-CZ" dirty="0">
                <a:solidFill>
                  <a:schemeClr val="tx1"/>
                </a:solidFill>
              </a:rPr>
              <a:t> vs. oceňovací rozdíl (viz výše)</a:t>
            </a:r>
          </a:p>
          <a:p>
            <a:pPr marL="746125" lvl="1" indent="-355600"/>
            <a:r>
              <a:rPr lang="cs-CZ" dirty="0">
                <a:solidFill>
                  <a:schemeClr val="tx1"/>
                </a:solidFill>
              </a:rPr>
              <a:t>Účetně odpisuje 60 / 180 měsíců (§ 6/3/d a 7/10 Vyhlášky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en-US" dirty="0" smtClean="0">
              <a:solidFill>
                <a:schemeClr val="tx1"/>
              </a:solidFill>
            </a:endParaRPr>
          </a:p>
          <a:p>
            <a:pPr marL="746125" lvl="1" indent="-355600"/>
            <a:r>
              <a:rPr lang="en-US" dirty="0" err="1" smtClean="0">
                <a:solidFill>
                  <a:schemeClr val="tx1"/>
                </a:solidFill>
              </a:rPr>
              <a:t>Dopad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odpisu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budouc</a:t>
            </a:r>
            <a:r>
              <a:rPr lang="cs-CZ" dirty="0" smtClean="0">
                <a:solidFill>
                  <a:schemeClr val="tx1"/>
                </a:solidFill>
              </a:rPr>
              <a:t>í distribuci zisků / nízkou kapitalizaci</a:t>
            </a:r>
            <a:endParaRPr lang="cs-CZ" dirty="0">
              <a:solidFill>
                <a:schemeClr val="tx1"/>
              </a:solidFill>
            </a:endParaRPr>
          </a:p>
          <a:p>
            <a:pPr marL="355600" lvl="0" indent="-3556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Přecenění u přeměn </a:t>
            </a:r>
            <a:r>
              <a:rPr lang="cs-CZ" dirty="0" smtClean="0">
                <a:solidFill>
                  <a:schemeClr val="tx1"/>
                </a:solidFill>
              </a:rPr>
              <a:t>není </a:t>
            </a:r>
            <a:r>
              <a:rPr lang="cs-CZ" dirty="0">
                <a:solidFill>
                  <a:schemeClr val="tx1"/>
                </a:solidFill>
              </a:rPr>
              <a:t>daňově efektivní </a:t>
            </a:r>
            <a:r>
              <a:rPr lang="cs-CZ" dirty="0" smtClean="0">
                <a:solidFill>
                  <a:schemeClr val="tx1"/>
                </a:solidFill>
              </a:rPr>
              <a:t>= nedaňové </a:t>
            </a:r>
            <a:r>
              <a:rPr lang="cs-CZ" dirty="0">
                <a:solidFill>
                  <a:schemeClr val="tx1"/>
                </a:solidFill>
              </a:rPr>
              <a:t>odpisy goodwillu / oceň. </a:t>
            </a:r>
            <a:r>
              <a:rPr lang="en-US" dirty="0">
                <a:solidFill>
                  <a:schemeClr val="tx1"/>
                </a:solidFill>
              </a:rPr>
              <a:t>r</a:t>
            </a:r>
            <a:r>
              <a:rPr lang="cs-CZ" dirty="0" err="1" smtClean="0">
                <a:solidFill>
                  <a:schemeClr val="tx1"/>
                </a:solidFill>
              </a:rPr>
              <a:t>ozdílu</a:t>
            </a:r>
            <a:endParaRPr lang="cs-CZ" sz="2100" dirty="0">
              <a:solidFill>
                <a:schemeClr val="tx1"/>
              </a:solidFill>
            </a:endParaRPr>
          </a:p>
          <a:p>
            <a:pPr marL="657225" lvl="1" indent="-266700"/>
            <a:endParaRPr lang="cs-CZ" dirty="0">
              <a:solidFill>
                <a:schemeClr val="tx1"/>
              </a:solidFill>
            </a:endParaRPr>
          </a:p>
          <a:p>
            <a:pPr marL="266700" indent="-26670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Zahajovací rozvaha nástupnické společnosti – struktura VK v návaznosti na </a:t>
            </a:r>
            <a:r>
              <a:rPr lang="cs-CZ" dirty="0" err="1" smtClean="0"/>
              <a:t>ZoP</a:t>
            </a:r>
            <a:r>
              <a:rPr lang="cs-CZ" dirty="0" smtClean="0"/>
              <a:t> (§5a)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Pokud v zahajovací rozvaze nástupnické společnosti (s.r.o. nebo a.s.)</a:t>
            </a:r>
          </a:p>
          <a:p>
            <a:pPr marL="358775">
              <a:tabLst>
                <a:tab pos="358775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(ztráta-disponibilní zdroje) &gt;= ½ ZK</a:t>
            </a:r>
          </a:p>
          <a:p>
            <a:pPr marL="358775">
              <a:buFont typeface="Wingdings"/>
              <a:buChar char="à"/>
              <a:tabLst>
                <a:tab pos="989013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  nemůže RD následovat po vyhotovení projektu přeměny a </a:t>
            </a:r>
          </a:p>
          <a:p>
            <a:pPr marL="358775">
              <a:buFont typeface="Wingdings"/>
              <a:buChar char="à"/>
              <a:tabLst>
                <a:tab pos="989013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  přeměna může být zapsána jen pokud znalecký posudek potvrzující že přeměna nezpůsobí úpadek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Pokud nesplněno a i tak zapsáno do OR</a:t>
            </a: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soud i bez návrhu nástupnickou společnost zruší a nařídí její likvidaci, ledaže bude posudek předložen dodatečně v průběhu řízení.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473075"/>
            <a:ext cx="7902575" cy="560388"/>
          </a:xfrm>
        </p:spPr>
        <p:txBody>
          <a:bodyPr/>
          <a:lstStyle/>
          <a:p>
            <a:r>
              <a:rPr lang="cs-CZ" dirty="0"/>
              <a:t>Odložená daň</a:t>
            </a:r>
            <a:endParaRPr lang="en-US" dirty="0"/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87513"/>
            <a:ext cx="9501187" cy="4418012"/>
          </a:xfrm>
        </p:spPr>
        <p:txBody>
          <a:bodyPr/>
          <a:lstStyle/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Přecenění aktiv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/>
              <a:t>rozdíly mezi daněmi a účetnictvím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/>
              <a:t>dopad na odloženou daň 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/>
              <a:t>Účetní hodnota je zvýšena / snížena na reálnou hodnotu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/>
              <a:t>Daňová základna zůstává nezměněna (většinou)</a:t>
            </a:r>
          </a:p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Účtování o odložené dani (ČÚS č.003) 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/>
              <a:t>Pokud přecenění ve VK = odložená daň také do VK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/>
              <a:t>V ostatních případech se odložená daň účtuje do nákladů </a:t>
            </a:r>
          </a:p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Odložená daň z titulu přecenění přechází na nástupnickou společnost</a:t>
            </a:r>
          </a:p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u="sng" dirty="0"/>
              <a:t>V praxi se odložená daň obvykle neúčtuje</a:t>
            </a:r>
            <a:r>
              <a:rPr lang="cs-CZ" dirty="0"/>
              <a:t> (pokud byla zohledněna v ocenění znalce</a:t>
            </a:r>
            <a:r>
              <a:rPr lang="cs-CZ" dirty="0" smtClean="0"/>
              <a:t>)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Účtování při </a:t>
            </a:r>
            <a:r>
              <a:rPr lang="cs-CZ" dirty="0" smtClean="0"/>
              <a:t>fúzi – bez přecenění</a:t>
            </a:r>
            <a:endParaRPr lang="en-US" dirty="0"/>
          </a:p>
        </p:txBody>
      </p:sp>
      <p:graphicFrame>
        <p:nvGraphicFramePr>
          <p:cNvPr id="233476" name="Group 4"/>
          <p:cNvGraphicFramePr>
            <a:graphicFrameLocks noGrp="1"/>
          </p:cNvGraphicFramePr>
          <p:nvPr>
            <p:ph sz="quarter" idx="2"/>
          </p:nvPr>
        </p:nvGraphicFramePr>
        <p:xfrm>
          <a:off x="812800" y="3163888"/>
          <a:ext cx="2427288" cy="1119189"/>
        </p:xfrm>
        <a:graphic>
          <a:graphicData uri="http://schemas.openxmlformats.org/drawingml/2006/table">
            <a:tbl>
              <a:tblPr/>
              <a:tblGrid>
                <a:gridCol w="1216025"/>
                <a:gridCol w="1211263"/>
              </a:tblGrid>
              <a:tr h="3635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Akcie 100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2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98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3493" name="Text Box 21"/>
          <p:cNvSpPr txBox="1">
            <a:spLocks noChangeArrowheads="1"/>
          </p:cNvSpPr>
          <p:nvPr/>
        </p:nvSpPr>
        <p:spPr bwMode="auto">
          <a:xfrm>
            <a:off x="609600" y="1630363"/>
            <a:ext cx="9790113" cy="1231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2400"/>
              <a:t>Přecenění jmění zanikající společnosti NEvyžadováno</a:t>
            </a:r>
            <a:endParaRPr lang="en-US" sz="2400"/>
          </a:p>
          <a:p>
            <a:pPr defTabSz="1042988">
              <a:lnSpc>
                <a:spcPct val="80000"/>
              </a:lnSpc>
            </a:pPr>
            <a:r>
              <a:rPr lang="cs-CZ" sz="2000"/>
              <a:t>„Upstream“– dceřiná společnost B fúzuje do mateřské společnosti A</a:t>
            </a:r>
            <a:endParaRPr lang="cs-CZ" sz="2000">
              <a:solidFill>
                <a:srgbClr val="000000"/>
              </a:solidFill>
            </a:endParaRPr>
          </a:p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0000"/>
              </a:solidFill>
            </a:endParaRPr>
          </a:p>
        </p:txBody>
      </p:sp>
      <p:graphicFrame>
        <p:nvGraphicFramePr>
          <p:cNvPr id="233494" name="Group 22"/>
          <p:cNvGraphicFramePr>
            <a:graphicFrameLocks noGrp="1"/>
          </p:cNvGraphicFramePr>
          <p:nvPr>
            <p:ph sz="quarter" idx="3"/>
          </p:nvPr>
        </p:nvGraphicFramePr>
        <p:xfrm>
          <a:off x="7113588" y="3138488"/>
          <a:ext cx="2678112" cy="1333501"/>
        </p:xfrm>
        <a:graphic>
          <a:graphicData uri="http://schemas.openxmlformats.org/drawingml/2006/table">
            <a:tbl>
              <a:tblPr/>
              <a:tblGrid>
                <a:gridCol w="1341437"/>
                <a:gridCol w="1336675"/>
              </a:tblGrid>
              <a:tr h="3651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A + B</a:t>
                      </a: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VK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198</a:t>
                      </a: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3511" name="Group 39"/>
          <p:cNvGraphicFramePr>
            <a:graphicFrameLocks noGrp="1"/>
          </p:cNvGraphicFramePr>
          <p:nvPr/>
        </p:nvGraphicFramePr>
        <p:xfrm>
          <a:off x="3554413" y="3206750"/>
          <a:ext cx="2724150" cy="1014413"/>
        </p:xfrm>
        <a:graphic>
          <a:graphicData uri="http://schemas.openxmlformats.org/drawingml/2006/table">
            <a:tbl>
              <a:tblPr/>
              <a:tblGrid>
                <a:gridCol w="1363662"/>
                <a:gridCol w="1360488"/>
              </a:tblGrid>
              <a:tr h="3333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B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50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1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3528" name="AutoShape 56"/>
          <p:cNvSpPr>
            <a:spLocks noChangeArrowheads="1"/>
          </p:cNvSpPr>
          <p:nvPr/>
        </p:nvSpPr>
        <p:spPr bwMode="auto">
          <a:xfrm>
            <a:off x="6418263" y="3136900"/>
            <a:ext cx="509587" cy="890588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3529" name="Text Box 57"/>
          <p:cNvSpPr txBox="1">
            <a:spLocks noChangeArrowheads="1"/>
          </p:cNvSpPr>
          <p:nvPr/>
        </p:nvSpPr>
        <p:spPr bwMode="auto">
          <a:xfrm>
            <a:off x="719138" y="4513263"/>
            <a:ext cx="9609137" cy="149031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marL="203200" indent="-203200" defTabSz="1042988" eaLnBrk="0" hangingPunct="0">
              <a:spcBef>
                <a:spcPct val="50000"/>
              </a:spcBef>
              <a:buClrTx/>
              <a:buSzTx/>
              <a:buFont typeface="Times New Roman" pitchFamily="18" charset="0"/>
              <a:buChar char="–"/>
            </a:pPr>
            <a:r>
              <a:rPr lang="cs-CZ" sz="2000" dirty="0"/>
              <a:t> Akcie společnosti A ve společnosti B se vyloučí proti vlastnímu kapitálu společnosti A</a:t>
            </a:r>
            <a:r>
              <a:rPr lang="en-US" sz="2000" dirty="0"/>
              <a:t>+</a:t>
            </a:r>
            <a:r>
              <a:rPr lang="cs-CZ" sz="2000" dirty="0"/>
              <a:t>B v zahajovací rozvaze</a:t>
            </a:r>
          </a:p>
          <a:p>
            <a:pPr marL="203200" indent="-203200" defTabSz="1042988" eaLnBrk="0" hangingPunct="0">
              <a:spcBef>
                <a:spcPct val="50000"/>
              </a:spcBef>
              <a:buClrTx/>
              <a:buSzTx/>
              <a:buFont typeface="Times New Roman" pitchFamily="18" charset="0"/>
              <a:buChar char="–"/>
            </a:pPr>
            <a:r>
              <a:rPr lang="cs-CZ" sz="2000" dirty="0"/>
              <a:t>Záporný VK = praktický </a:t>
            </a:r>
            <a:r>
              <a:rPr lang="cs-CZ" sz="2000" dirty="0" smtClean="0"/>
              <a:t>problém</a:t>
            </a:r>
            <a:r>
              <a:rPr lang="en-US" sz="2000" dirty="0" smtClean="0"/>
              <a:t> </a:t>
            </a:r>
            <a:r>
              <a:rPr lang="cs-CZ" sz="2000" dirty="0" smtClean="0"/>
              <a:t>(zápis fúze do obchodního rejstříku, dopad na nízkou kapitalizaci, apod.)</a:t>
            </a:r>
            <a:endParaRPr lang="en-US" sz="200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Účtování při fúzi – s přeceněním</a:t>
            </a:r>
            <a:endParaRPr lang="en-US"/>
          </a:p>
        </p:txBody>
      </p:sp>
      <p:graphicFrame>
        <p:nvGraphicFramePr>
          <p:cNvPr id="235524" name="Group 4"/>
          <p:cNvGraphicFramePr>
            <a:graphicFrameLocks noGrp="1"/>
          </p:cNvGraphicFramePr>
          <p:nvPr>
            <p:ph sz="quarter" idx="2"/>
          </p:nvPr>
        </p:nvGraphicFramePr>
        <p:xfrm>
          <a:off x="763588" y="2079625"/>
          <a:ext cx="2065337" cy="985839"/>
        </p:xfrm>
        <a:graphic>
          <a:graphicData uri="http://schemas.openxmlformats.org/drawingml/2006/table">
            <a:tbl>
              <a:tblPr/>
              <a:tblGrid>
                <a:gridCol w="1033462"/>
                <a:gridCol w="1031875"/>
              </a:tblGrid>
              <a:tr h="3254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Akcie 100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        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98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5606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117566"/>
              </p:ext>
            </p:extLst>
          </p:nvPr>
        </p:nvGraphicFramePr>
        <p:xfrm>
          <a:off x="3011488" y="2084388"/>
          <a:ext cx="2246312" cy="947739"/>
        </p:xfrm>
        <a:graphic>
          <a:graphicData uri="http://schemas.openxmlformats.org/drawingml/2006/table">
            <a:tbl>
              <a:tblPr/>
              <a:tblGrid>
                <a:gridCol w="1090612"/>
                <a:gridCol w="1155700"/>
              </a:tblGrid>
              <a:tr h="3127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B (nepřeceněná)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</a:t>
                      </a: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50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1</a:t>
                      </a: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579" name="AutoShape 59"/>
          <p:cNvSpPr>
            <a:spLocks noChangeArrowheads="1"/>
          </p:cNvSpPr>
          <p:nvPr/>
        </p:nvSpPr>
        <p:spPr bwMode="auto">
          <a:xfrm>
            <a:off x="5984875" y="2243843"/>
            <a:ext cx="317500" cy="889000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235608" name="Group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774333"/>
              </p:ext>
            </p:extLst>
          </p:nvPr>
        </p:nvGraphicFramePr>
        <p:xfrm>
          <a:off x="6515100" y="2100519"/>
          <a:ext cx="2606675" cy="1497014"/>
        </p:xfrm>
        <a:graphic>
          <a:graphicData uri="http://schemas.openxmlformats.org/drawingml/2006/table">
            <a:tbl>
              <a:tblPr/>
              <a:tblGrid>
                <a:gridCol w="1304925"/>
                <a:gridCol w="1301750"/>
              </a:tblGrid>
              <a:tr h="2889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+ 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50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ZK               52</a:t>
                      </a: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Oceň </a:t>
                      </a:r>
                      <a:r>
                        <a:rPr kumimoji="0" lang="cs-CZ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rozd</a:t>
                      </a: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. 200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OKF          - 100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     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198</a:t>
                      </a: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603" name="Text Box 83"/>
          <p:cNvSpPr txBox="1">
            <a:spLocks noChangeArrowheads="1"/>
          </p:cNvSpPr>
          <p:nvPr/>
        </p:nvSpPr>
        <p:spPr bwMode="auto">
          <a:xfrm>
            <a:off x="295275" y="4887913"/>
            <a:ext cx="10398125" cy="9424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marL="266700" indent="-2667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600" dirty="0"/>
              <a:t>Znalec přecení majetek (HIM) B o 2</a:t>
            </a:r>
            <a:r>
              <a:rPr lang="cs-CZ" sz="1600" dirty="0" smtClean="0"/>
              <a:t>00 </a:t>
            </a:r>
            <a:r>
              <a:rPr lang="cs-CZ" sz="1600" dirty="0"/>
              <a:t>nahoru, daňová hodnota zůstane stejná. </a:t>
            </a:r>
            <a:endParaRPr lang="en-US" sz="1600" dirty="0"/>
          </a:p>
          <a:p>
            <a:pPr marL="266700" indent="-2667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600" dirty="0" smtClean="0"/>
              <a:t>Pro přecenění </a:t>
            </a:r>
            <a:r>
              <a:rPr lang="cs-CZ" sz="1600" dirty="0"/>
              <a:t>majetku B musí být vyšší než cena akcií </a:t>
            </a:r>
            <a:r>
              <a:rPr lang="cs-CZ" sz="1600" dirty="0" smtClean="0"/>
              <a:t>A</a:t>
            </a:r>
            <a:endParaRPr lang="cs-CZ" sz="1600" dirty="0"/>
          </a:p>
          <a:p>
            <a:pPr marL="266700" indent="-2667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600" dirty="0" smtClean="0"/>
              <a:t>Odpis oceňovacího rozdílu bude snižovat </a:t>
            </a:r>
            <a:r>
              <a:rPr lang="cs-CZ" sz="1600" dirty="0" err="1" smtClean="0"/>
              <a:t>distribuovatelné</a:t>
            </a:r>
            <a:r>
              <a:rPr lang="cs-CZ" sz="1600" dirty="0" smtClean="0"/>
              <a:t> zisky do budoucna</a:t>
            </a:r>
            <a:endParaRPr lang="cs-CZ" sz="1600" dirty="0"/>
          </a:p>
        </p:txBody>
      </p:sp>
      <p:sp>
        <p:nvSpPr>
          <p:cNvPr id="235605" name="Text Box 85"/>
          <p:cNvSpPr txBox="1">
            <a:spLocks noChangeArrowheads="1"/>
          </p:cNvSpPr>
          <p:nvPr/>
        </p:nvSpPr>
        <p:spPr bwMode="auto">
          <a:xfrm>
            <a:off x="609600" y="1630363"/>
            <a:ext cx="9790113" cy="806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>
              <a:lnSpc>
                <a:spcPct val="80000"/>
              </a:lnSpc>
            </a:pPr>
            <a:r>
              <a:rPr lang="cs-CZ" sz="2000"/>
              <a:t>„Up</a:t>
            </a:r>
            <a:r>
              <a:rPr lang="en-US" sz="2000"/>
              <a:t>stream</a:t>
            </a:r>
            <a:r>
              <a:rPr lang="cs-CZ" sz="2000"/>
              <a:t>“– dceřinná společnost B fúzuje do mateřské společnosti A</a:t>
            </a:r>
            <a:endParaRPr lang="cs-CZ" sz="2000">
              <a:solidFill>
                <a:srgbClr val="000000"/>
              </a:solidFill>
            </a:endParaRPr>
          </a:p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00800" y="3699333"/>
            <a:ext cx="330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400" b="1" dirty="0" smtClean="0">
                <a:solidFill>
                  <a:srgbClr val="00B0F0"/>
                </a:solidFill>
              </a:rPr>
              <a:t>Přecenění je promítnuto v zahajovací rozvaze dle § 54b/4 </a:t>
            </a:r>
            <a:r>
              <a:rPr lang="cs-CZ" sz="1400" b="1" dirty="0" err="1" smtClean="0">
                <a:solidFill>
                  <a:srgbClr val="00B0F0"/>
                </a:solidFill>
              </a:rPr>
              <a:t>VoÚ</a:t>
            </a:r>
            <a:r>
              <a:rPr lang="cs-CZ" sz="1400" b="1" dirty="0" smtClean="0">
                <a:solidFill>
                  <a:srgbClr val="00B0F0"/>
                </a:solidFill>
              </a:rPr>
              <a:t>. případně až po otevření knih nástupnické společnosti!</a:t>
            </a:r>
            <a:endParaRPr lang="cs-CZ" sz="1400" b="1" dirty="0">
              <a:solidFill>
                <a:srgbClr val="00B0F0"/>
              </a:solidFill>
            </a:endParaRP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3250" y="2117725"/>
            <a:ext cx="9501188" cy="3743325"/>
          </a:xfrm>
        </p:spPr>
        <p:txBody>
          <a:bodyPr/>
          <a:lstStyle/>
          <a:p>
            <a:pPr algn="ctr"/>
            <a:endParaRPr lang="cs-CZ" sz="4100"/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daň z příjmů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Neutralita (1)</a:t>
            </a:r>
            <a:endParaRPr lang="en-US" dirty="0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32337"/>
          </a:xfrm>
        </p:spPr>
        <p:txBody>
          <a:bodyPr/>
          <a:lstStyle/>
          <a:p>
            <a:r>
              <a:rPr lang="cs-CZ" sz="2200" dirty="0"/>
              <a:t>„Neutralitu“ lze chápat jako souhrn těchto hlavních rysů:</a:t>
            </a:r>
          </a:p>
          <a:p>
            <a:pPr lvl="1">
              <a:spcBef>
                <a:spcPct val="50000"/>
              </a:spcBef>
            </a:pPr>
            <a:r>
              <a:rPr lang="cs-CZ" sz="1800" dirty="0"/>
              <a:t>Nezdanění rozdílu mezi daňovou bází a reálnou hodnotou (nechová se jako „domnělý“ prodej)</a:t>
            </a:r>
          </a:p>
          <a:p>
            <a:pPr lvl="1">
              <a:spcBef>
                <a:spcPct val="50000"/>
              </a:spcBef>
            </a:pPr>
            <a:r>
              <a:rPr lang="cs-CZ" sz="1800" dirty="0"/>
              <a:t>Přenos daňové báze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Stejný odpis co do výše a času (nástupnické společnosti pokračují)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Stejný daňový zisk z prodeje nebo jiné realizace majetku 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Úhrada pohledávek se nezdaňuje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Daňové opravné položky se převezmou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Daňová ztráta se převezme (obdobně jiná daňová „aktiva“)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Závazky včetně budoucích budou mít stejný daňový dopad z pohledu uznatelnosti nebo zániku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Nabývací cena podílů/akcií je zachována</a:t>
            </a:r>
            <a:endParaRPr lang="en-US" sz="1800" dirty="0"/>
          </a:p>
          <a:p>
            <a:pPr lvl="1">
              <a:spcBef>
                <a:spcPct val="50000"/>
              </a:spcBef>
            </a:pPr>
            <a:r>
              <a:rPr lang="cs-CZ" sz="1800" dirty="0"/>
              <a:t>DPH se neodvádí, nárok a podmínky odpočtu DPH zachovány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Neutralita (2)</a:t>
            </a:r>
            <a:endParaRPr lang="en-US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774825"/>
            <a:ext cx="10033000" cy="4799013"/>
          </a:xfrm>
        </p:spPr>
        <p:txBody>
          <a:bodyPr/>
          <a:lstStyle/>
          <a:p>
            <a:pPr marL="266700" indent="-266700">
              <a:buFont typeface="Arial" charset="0"/>
              <a:buChar char="►"/>
            </a:pPr>
            <a:r>
              <a:rPr lang="cs-CZ" sz="2000" dirty="0"/>
              <a:t>Ve skutečnosti záleží vždy na dané transakci</a:t>
            </a:r>
          </a:p>
          <a:p>
            <a:pPr marL="266700" indent="-266700">
              <a:buFont typeface="Arial" charset="0"/>
              <a:buChar char="►"/>
            </a:pPr>
            <a:r>
              <a:rPr lang="cs-CZ" sz="2000" dirty="0"/>
              <a:t>Snaha o neutralitu především v §23a až 23c ZDP</a:t>
            </a:r>
          </a:p>
          <a:p>
            <a:pPr marL="266700" indent="-266700">
              <a:buFont typeface="Arial" charset="0"/>
              <a:buChar char="►"/>
            </a:pPr>
            <a:r>
              <a:rPr lang="cs-CZ" sz="2000" dirty="0"/>
              <a:t>Ve §23d ZDP speciální podmínky pro převod ztrát a položek odčitatelných od ZD</a:t>
            </a:r>
          </a:p>
          <a:p>
            <a:pPr marL="835025" lvl="1">
              <a:spcBef>
                <a:spcPct val="50000"/>
              </a:spcBef>
            </a:pPr>
            <a:r>
              <a:rPr lang="cs-CZ" sz="1800" dirty="0"/>
              <a:t>Hlavním důvodem/cílem přeměny nesmí být snížení/vyhnutí se daňové povinnosti = musí existovat řádné ekonomické důvody (zákon </a:t>
            </a:r>
            <a:r>
              <a:rPr lang="cs-CZ" sz="1800" dirty="0" err="1"/>
              <a:t>příkladmo</a:t>
            </a:r>
            <a:r>
              <a:rPr lang="cs-CZ" sz="1800" dirty="0"/>
              <a:t> uvádí „restrukturalizace nebo zvýšení efektivity“)</a:t>
            </a:r>
          </a:p>
          <a:p>
            <a:pPr marL="835025" lvl="1">
              <a:spcBef>
                <a:spcPct val="50000"/>
              </a:spcBef>
            </a:pPr>
            <a:r>
              <a:rPr lang="cs-CZ" sz="1800" dirty="0"/>
              <a:t>Pokud nástupnickou společností společnost, která po dobu delší 12 </a:t>
            </a:r>
            <a:r>
              <a:rPr lang="cs-CZ" sz="1800" dirty="0" err="1"/>
              <a:t>měs</a:t>
            </a:r>
            <a:r>
              <a:rPr lang="cs-CZ" sz="1800" dirty="0"/>
              <a:t>. před přeměnou nevykonávala činnost – má se za to, že neexistují řádné ekonomické důvody (nelze uplatnit §23a-23c ZDP), pokud poplatník neprokáže </a:t>
            </a:r>
            <a:r>
              <a:rPr lang="cs-CZ" sz="1800" dirty="0" smtClean="0"/>
              <a:t>jinak</a:t>
            </a:r>
            <a:endParaRPr lang="cs-CZ" sz="18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Akvizice - typy</a:t>
            </a:r>
            <a:endParaRPr lang="en-US"/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2138" y="1620838"/>
            <a:ext cx="9278937" cy="4965700"/>
          </a:xfrm>
        </p:spPr>
        <p:txBody>
          <a:bodyPr/>
          <a:lstStyle/>
          <a:p>
            <a:pPr marL="571500" indent="-571500" defTabSz="914400">
              <a:buFontTx/>
              <a:buAutoNum type="arabicParenR"/>
            </a:pPr>
            <a:r>
              <a:rPr lang="cs-CZ" dirty="0"/>
              <a:t>Koupě podílů / akcií (</a:t>
            </a:r>
            <a:r>
              <a:rPr lang="cs-CZ" dirty="0" err="1"/>
              <a:t>share</a:t>
            </a:r>
            <a:r>
              <a:rPr lang="cs-CZ" dirty="0"/>
              <a:t> </a:t>
            </a:r>
            <a:r>
              <a:rPr lang="cs-CZ" dirty="0" err="1"/>
              <a:t>deal</a:t>
            </a:r>
            <a:r>
              <a:rPr lang="cs-CZ" dirty="0"/>
              <a:t>)</a:t>
            </a:r>
          </a:p>
          <a:p>
            <a:pPr marL="571500" indent="-571500" defTabSz="914400">
              <a:buFontTx/>
              <a:buAutoNum type="arabicParenR"/>
            </a:pPr>
            <a:r>
              <a:rPr lang="cs-CZ" dirty="0" smtClean="0"/>
              <a:t>Koupě obchodního závodu (nebo </a:t>
            </a:r>
            <a:r>
              <a:rPr lang="cs-CZ" dirty="0"/>
              <a:t>jeho části)</a:t>
            </a:r>
          </a:p>
          <a:p>
            <a:pPr marL="571500" indent="-571500" defTabSz="914400">
              <a:buFontTx/>
              <a:buAutoNum type="arabicParenR"/>
            </a:pPr>
            <a:r>
              <a:rPr lang="cs-CZ" dirty="0"/>
              <a:t>Koupě majetku (</a:t>
            </a:r>
            <a:r>
              <a:rPr lang="cs-CZ" dirty="0" err="1"/>
              <a:t>asset</a:t>
            </a:r>
            <a:r>
              <a:rPr lang="cs-CZ" dirty="0"/>
              <a:t> </a:t>
            </a:r>
            <a:r>
              <a:rPr lang="cs-CZ" dirty="0" err="1"/>
              <a:t>deal</a:t>
            </a:r>
            <a:r>
              <a:rPr lang="cs-CZ" dirty="0"/>
              <a:t>)</a:t>
            </a:r>
          </a:p>
          <a:p>
            <a:pPr marL="571500" indent="-571500" defTabSz="914400"/>
            <a:endParaRPr lang="cs-CZ" dirty="0"/>
          </a:p>
          <a:p>
            <a:pPr marL="1357313" lvl="2" indent="-457200" defTabSz="914400">
              <a:buFont typeface="Arial" charset="0"/>
              <a:buNone/>
            </a:pPr>
            <a:endParaRPr lang="cs-CZ" sz="2500" dirty="0"/>
          </a:p>
          <a:p>
            <a:pPr marL="571500" indent="-571500" defTabSz="914400"/>
            <a:endParaRPr lang="cs-CZ" sz="35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0225" y="1676400"/>
            <a:ext cx="9617075" cy="4575175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Zdaňovací období dle </a:t>
            </a:r>
            <a:r>
              <a:rPr lang="cs-CZ" dirty="0" smtClean="0">
                <a:solidFill>
                  <a:schemeClr val="tx1"/>
                </a:solidFill>
              </a:rPr>
              <a:t>§21 </a:t>
            </a:r>
            <a:r>
              <a:rPr lang="cs-CZ" dirty="0">
                <a:solidFill>
                  <a:schemeClr val="tx1"/>
                </a:solidFill>
              </a:rPr>
              <a:t>ZDP 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>
                <a:solidFill>
                  <a:schemeClr val="tx1"/>
                </a:solidFill>
              </a:rPr>
              <a:t>Období od rozhodného dne do konce kalendářního / hospodářského roku, ve kterém byla přeměna zapsána do OR </a:t>
            </a:r>
            <a:r>
              <a:rPr lang="cs-CZ" dirty="0" smtClean="0">
                <a:solidFill>
                  <a:schemeClr val="tx1"/>
                </a:solidFill>
              </a:rPr>
              <a:t>(§21a </a:t>
            </a:r>
            <a:r>
              <a:rPr lang="cs-CZ" dirty="0">
                <a:solidFill>
                  <a:schemeClr val="tx1"/>
                </a:solidFill>
              </a:rPr>
              <a:t>ZDP)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>
                <a:solidFill>
                  <a:schemeClr val="tx1"/>
                </a:solidFill>
              </a:rPr>
              <a:t>Účetní období delší než 12 měsíců </a:t>
            </a:r>
            <a:r>
              <a:rPr lang="cs-CZ" dirty="0" smtClean="0">
                <a:solidFill>
                  <a:schemeClr val="tx1"/>
                </a:solidFill>
              </a:rPr>
              <a:t>(§21a </a:t>
            </a:r>
            <a:r>
              <a:rPr lang="cs-CZ" dirty="0">
                <a:solidFill>
                  <a:schemeClr val="tx1"/>
                </a:solidFill>
              </a:rPr>
              <a:t>ZDP)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>
                <a:solidFill>
                  <a:schemeClr val="tx1"/>
                </a:solidFill>
              </a:rPr>
              <a:t>Změna právní formy (není RD = ani zdaňovací období, leda 1.1.) 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Účetní období (§</a:t>
            </a:r>
            <a:r>
              <a:rPr lang="cs-CZ" dirty="0" smtClean="0">
                <a:solidFill>
                  <a:schemeClr val="tx1"/>
                </a:solidFill>
              </a:rPr>
              <a:t>3/2 - 5 </a:t>
            </a:r>
            <a:r>
              <a:rPr lang="cs-CZ" dirty="0" err="1">
                <a:solidFill>
                  <a:schemeClr val="tx1"/>
                </a:solidFill>
              </a:rPr>
              <a:t>ZoÚ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>
                <a:solidFill>
                  <a:schemeClr val="tx1"/>
                </a:solidFill>
              </a:rPr>
              <a:t>Období předcházející rozhodnému dni přeměny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>
                <a:solidFill>
                  <a:schemeClr val="tx1"/>
                </a:solidFill>
              </a:rPr>
              <a:t>Období od rozhodného dne do konce kalendářního/hospodářského roku, ve kterém byla přeměna zapsána do 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Zdaň</a:t>
            </a:r>
            <a:r>
              <a:rPr lang="en-US"/>
              <a:t>ovac</a:t>
            </a:r>
            <a:r>
              <a:rPr lang="cs-CZ"/>
              <a:t>í období</a:t>
            </a:r>
            <a:endParaRPr lang="en-US"/>
          </a:p>
        </p:txBody>
      </p:sp>
      <p:sp>
        <p:nvSpPr>
          <p:cNvPr id="252932" name="Text Box 4"/>
          <p:cNvSpPr txBox="1">
            <a:spLocks noChangeArrowheads="1"/>
          </p:cNvSpPr>
          <p:nvPr/>
        </p:nvSpPr>
        <p:spPr bwMode="auto">
          <a:xfrm>
            <a:off x="4945063" y="5286375"/>
            <a:ext cx="936625" cy="301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 anchor="ctr" anchorCtr="1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000000"/>
                </a:solidFill>
                <a:latin typeface="Times New Roman" pitchFamily="18" charset="0"/>
              </a:rPr>
              <a:t>	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Lhůta pro podání DP </a:t>
            </a:r>
            <a:r>
              <a:rPr lang="cs-CZ" b="0" dirty="0" smtClean="0"/>
              <a:t>(§38ma ZDP)</a:t>
            </a:r>
            <a:endParaRPr lang="cs-CZ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Období před RD: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 smtClean="0">
                <a:solidFill>
                  <a:schemeClr val="tx1"/>
                </a:solidFill>
              </a:rPr>
              <a:t>Pokud RD = 1. den účetního období </a:t>
            </a: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 standardní tříměsíční lhůta</a:t>
            </a:r>
            <a:endParaRPr lang="cs-CZ" dirty="0" smtClean="0">
              <a:solidFill>
                <a:srgbClr val="00B0F0"/>
              </a:solidFill>
              <a:sym typeface="Wingdings" pitchFamily="2" charset="2"/>
            </a:endParaRP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Pokud RD = 1. den účetního období  standardní lhůta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Období od RD do konce kalendářního/</a:t>
            </a:r>
            <a:r>
              <a:rPr lang="cs-CZ" dirty="0" err="1" smtClean="0">
                <a:solidFill>
                  <a:schemeClr val="tx1"/>
                </a:solidFill>
                <a:sym typeface="Wingdings" pitchFamily="2" charset="2"/>
              </a:rPr>
              <a:t>hosp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od</a:t>
            </a:r>
            <a:r>
              <a:rPr lang="cs-CZ" dirty="0" err="1" smtClean="0">
                <a:solidFill>
                  <a:schemeClr val="tx1"/>
                </a:solidFill>
                <a:sym typeface="Wingdings" pitchFamily="2" charset="2"/>
              </a:rPr>
              <a:t>ářského</a:t>
            </a: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 roku, ve kterém byla přeměna zapsána do OR – standardní lhůta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2554507" y="2119087"/>
            <a:ext cx="159658" cy="290286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3700" y="473075"/>
            <a:ext cx="7902575" cy="560388"/>
          </a:xfrm>
        </p:spPr>
        <p:txBody>
          <a:bodyPr/>
          <a:lstStyle/>
          <a:p>
            <a:r>
              <a:rPr lang="cs-CZ"/>
              <a:t>Opravné položky a rezervy</a:t>
            </a:r>
            <a:endParaRPr lang="en-US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774825"/>
            <a:ext cx="9988550" cy="4700588"/>
          </a:xfrm>
        </p:spPr>
        <p:txBody>
          <a:bodyPr/>
          <a:lstStyle/>
          <a:p>
            <a:pPr marL="355600" indent="-355600">
              <a:buFont typeface="Arial" charset="0"/>
              <a:buChar char="►"/>
            </a:pPr>
            <a:r>
              <a:rPr lang="cs-CZ" sz="2200"/>
              <a:t>Nástupnická společnost může převzít daňové OP a rezervy vytvořené zanikající společností za podmínek, které by platily pro zanikající společnost kdyby k přeměně nedošlo (§ 23c/8/a ZDP)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ztráty – převzetí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243387"/>
          </a:xfrm>
        </p:spPr>
        <p:txBody>
          <a:bodyPr/>
          <a:lstStyle/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Nástupnická společnost může převzít daňovou ztrátu, která nebyla dosud uplatněna (§ 23c/8/b)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Převzatou ztrátu lze uplatnit v zdaňovacích obdobích zbývajících do 5-ti zdaňovacích obdobích bezprostředně následujících po zdaňovacím období, za které byla ztráta vyměřena (§ 23c/8/b)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Rozdělení / odštěpení = jak alokovat?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Ztrátu lze převzít pouze pokud:</a:t>
            </a:r>
          </a:p>
          <a:p>
            <a:pPr marL="711200" lvl="1" indent="-176213" defTabSz="914400">
              <a:buFont typeface="Arial" charset="0"/>
              <a:buChar char="−"/>
            </a:pPr>
            <a:r>
              <a:rPr lang="cs-CZ" sz="2000" dirty="0"/>
              <a:t>Jsou-li splněny podmínky § 23c/9 ZDP (společnosti jsou rezidenty ČR nebo EU a mají předepsanou právní formu) </a:t>
            </a:r>
          </a:p>
          <a:p>
            <a:pPr marL="711200" lvl="1" indent="-176213" defTabSz="914400">
              <a:buFont typeface="Arial" charset="0"/>
              <a:buChar char="−"/>
            </a:pPr>
            <a:r>
              <a:rPr lang="cs-CZ" sz="2000" dirty="0"/>
              <a:t>Hlavním důvodem přeměny není snížení nebo vyhnutí se daňové povinnosti (§ 23d/2 ZDP</a:t>
            </a:r>
            <a:r>
              <a:rPr lang="cs-CZ" sz="2000" dirty="0" smtClean="0"/>
              <a:t>)</a:t>
            </a:r>
          </a:p>
          <a:p>
            <a:pPr marL="711200" lvl="1" indent="-176213" defTabSz="914400">
              <a:buFont typeface="Arial" charset="0"/>
              <a:buChar char="−"/>
            </a:pPr>
            <a:r>
              <a:rPr lang="cs-CZ" sz="2000" dirty="0" smtClean="0"/>
              <a:t>Správci </a:t>
            </a:r>
            <a:r>
              <a:rPr lang="cs-CZ" sz="2000" dirty="0"/>
              <a:t>daně byl oznámen postup dle § 23c </a:t>
            </a:r>
            <a:r>
              <a:rPr lang="cs-CZ" sz="2000" dirty="0" smtClean="0"/>
              <a:t>ZDP</a:t>
            </a:r>
            <a:endParaRPr lang="en-US" sz="20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ztráty – uplatnění (§ 38na)</a:t>
            </a:r>
            <a:endParaRPr lang="en-US" dirty="0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0225" y="1774825"/>
            <a:ext cx="9847263" cy="4192588"/>
          </a:xfrm>
        </p:spPr>
        <p:txBody>
          <a:bodyPr/>
          <a:lstStyle/>
          <a:p>
            <a:pPr marL="355600" indent="-355600">
              <a:buFont typeface="Arial" charset="0"/>
              <a:buChar char="►"/>
            </a:pPr>
            <a:r>
              <a:rPr lang="cs-CZ" dirty="0"/>
              <a:t>Do výše části základu daně připadajícího na „stejné činnosti“ vykonávané </a:t>
            </a:r>
            <a:r>
              <a:rPr lang="en-US" dirty="0"/>
              <a:t>[</a:t>
            </a:r>
            <a:r>
              <a:rPr lang="cs-CZ" dirty="0"/>
              <a:t>společností, které ztráty vznikly</a:t>
            </a:r>
            <a:r>
              <a:rPr lang="en-US" dirty="0"/>
              <a:t>] </a:t>
            </a:r>
            <a:r>
              <a:rPr lang="cs-CZ" dirty="0"/>
              <a:t>v období kdy ztráta vyměřena (§ 38na/4,5 ZDP) </a:t>
            </a:r>
          </a:p>
          <a:p>
            <a:pPr marL="355600" indent="-355600">
              <a:buFont typeface="Arial" charset="0"/>
              <a:buChar char="►"/>
            </a:pPr>
            <a:r>
              <a:rPr lang="cs-CZ" dirty="0" smtClean="0"/>
              <a:t>Část </a:t>
            </a:r>
            <a:r>
              <a:rPr lang="cs-CZ" dirty="0"/>
              <a:t>základu daně = na základě poměru tržeb za vlastní výkony a zboží zaúčtovaných do výnosů</a:t>
            </a:r>
          </a:p>
          <a:p>
            <a:pPr marL="355600" indent="-355600">
              <a:buFont typeface="Arial" charset="0"/>
              <a:buChar char="►"/>
            </a:pPr>
            <a:r>
              <a:rPr lang="cs-CZ" dirty="0"/>
              <a:t>Složitý + nejasný výklad (jaké tržby, klasifikace činností…)</a:t>
            </a:r>
          </a:p>
          <a:p>
            <a:pPr marL="746125" lvl="1" indent="-355600"/>
            <a:r>
              <a:rPr lang="cs-CZ" dirty="0"/>
              <a:t>Závazné posouzení (ex post)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Daňový režim </a:t>
            </a:r>
            <a:r>
              <a:rPr lang="cs-CZ" dirty="0" err="1" smtClean="0"/>
              <a:t>přeshraničních</a:t>
            </a:r>
            <a:r>
              <a:rPr lang="cs-CZ" dirty="0" smtClean="0"/>
              <a:t> přeměn</a:t>
            </a:r>
            <a:endParaRPr lang="cs-CZ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79438" y="1608138"/>
            <a:ext cx="9509125" cy="4965700"/>
          </a:xfrm>
        </p:spPr>
        <p:txBody>
          <a:bodyPr>
            <a:normAutofit fontScale="92500" lnSpcReduction="10000"/>
          </a:bodyPr>
          <a:lstStyle/>
          <a:p>
            <a:r>
              <a:rPr lang="cs-CZ" u="sng" dirty="0" smtClean="0">
                <a:solidFill>
                  <a:schemeClr val="tx1"/>
                </a:solidFill>
              </a:rPr>
              <a:t>Nástupnická společnost v ČR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sz="2800" dirty="0" smtClean="0">
                <a:solidFill>
                  <a:schemeClr val="tx1"/>
                </a:solidFill>
              </a:rPr>
              <a:t>Stálá provozovna v zemi zanikající společnosti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sz="2800" dirty="0" smtClean="0">
                <a:solidFill>
                  <a:schemeClr val="tx1"/>
                </a:solidFill>
              </a:rPr>
              <a:t>Hodnota převzatých položek dle kurzu ČNB k RD</a:t>
            </a:r>
            <a:r>
              <a:rPr lang="en-US" sz="2800" dirty="0" smtClean="0">
                <a:solidFill>
                  <a:schemeClr val="tx1"/>
                </a:solidFill>
              </a:rPr>
              <a:t> = </a:t>
            </a:r>
            <a:r>
              <a:rPr lang="cs-CZ" sz="2800" dirty="0" smtClean="0">
                <a:solidFill>
                  <a:schemeClr val="tx1"/>
                </a:solidFill>
              </a:rPr>
              <a:t>„přepočtená zahraniční cena“ (23/17)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sz="2800" dirty="0" smtClean="0">
                <a:solidFill>
                  <a:schemeClr val="tx1"/>
                </a:solidFill>
              </a:rPr>
              <a:t>Pokračuje v odepisování (23c/7 </a:t>
            </a: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 32c)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746125" lvl="1" indent="-355600" defTabSz="914400"/>
            <a:r>
              <a:rPr lang="cs-CZ" sz="2400" dirty="0" smtClean="0">
                <a:solidFill>
                  <a:schemeClr val="tx1"/>
                </a:solidFill>
              </a:rPr>
              <a:t>Max. do výše zahraniční daňové zůstatkové ceny</a:t>
            </a:r>
          </a:p>
          <a:p>
            <a:pPr marL="746125" lvl="1" indent="-355600" defTabSz="914400"/>
            <a:r>
              <a:rPr lang="cs-CZ" sz="2400" dirty="0">
                <a:solidFill>
                  <a:schemeClr val="tx1"/>
                </a:solidFill>
              </a:rPr>
              <a:t>Hmotný majetek = rovnoměrně (</a:t>
            </a:r>
            <a:r>
              <a:rPr lang="cs-CZ" sz="2400" dirty="0" smtClean="0">
                <a:solidFill>
                  <a:schemeClr val="tx1"/>
                </a:solidFill>
              </a:rPr>
              <a:t>jednorázově, pokud už uplynula min. doba pro odpis v dané skupině)</a:t>
            </a:r>
          </a:p>
          <a:p>
            <a:pPr marL="746125" lvl="1" indent="-355600" defTabSz="914400"/>
            <a:r>
              <a:rPr lang="cs-CZ" sz="2400" dirty="0" smtClean="0">
                <a:solidFill>
                  <a:schemeClr val="tx1"/>
                </a:solidFill>
              </a:rPr>
              <a:t>Nehmotný = zbývající doba dle 32a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355600" indent="-355600" defTabSz="914400">
              <a:buFont typeface="Arial" charset="0"/>
              <a:buChar char="►"/>
            </a:pPr>
            <a:r>
              <a:rPr lang="cs-CZ" sz="2800" dirty="0" smtClean="0">
                <a:solidFill>
                  <a:schemeClr val="tx1"/>
                </a:solidFill>
              </a:rPr>
              <a:t>Převzetí daňových ztrát(?)</a:t>
            </a:r>
          </a:p>
          <a:p>
            <a:pPr marL="746125" lvl="1" indent="-355600" defTabSz="914400"/>
            <a:r>
              <a:rPr lang="cs-CZ" sz="2400" dirty="0" smtClean="0">
                <a:solidFill>
                  <a:schemeClr val="tx1"/>
                </a:solidFill>
              </a:rPr>
              <a:t>Pokud zanikající bez české provozovny = přepočet, jak by byly stanoveny podle českého ZDP</a:t>
            </a:r>
          </a:p>
          <a:p>
            <a:pPr marL="746125" lvl="1" indent="-355600" defTabSz="914400"/>
            <a:r>
              <a:rPr lang="cs-CZ" sz="2400" dirty="0" smtClean="0">
                <a:solidFill>
                  <a:schemeClr val="tx1"/>
                </a:solidFill>
              </a:rPr>
              <a:t>Standardní omezení platí (5 let)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DPH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DPH – obecně</a:t>
            </a:r>
            <a:endParaRPr 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649413"/>
            <a:ext cx="9696450" cy="47704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Obecný záměr – přeměny by měly být daňově neutrální</a:t>
            </a:r>
            <a:endParaRPr lang="cs-CZ" sz="2900" dirty="0"/>
          </a:p>
          <a:p>
            <a:pPr marL="657225" lvl="1" indent="-266700" defTabSz="914400"/>
            <a:r>
              <a:rPr lang="cs-CZ" dirty="0"/>
              <a:t>Nejedná o dodání zboží / poskytnutí služby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nen</a:t>
            </a:r>
            <a:r>
              <a:rPr lang="cs-CZ" dirty="0"/>
              <a:t>í předmětem DPH    </a:t>
            </a:r>
            <a:endParaRPr lang="cs-CZ" dirty="0" smtClean="0"/>
          </a:p>
          <a:p>
            <a:pPr marL="657225" lvl="1" indent="-266700" defTabSz="914400"/>
            <a:r>
              <a:rPr lang="cs-CZ" dirty="0" smtClean="0"/>
              <a:t>Výslovná úprava chybí</a:t>
            </a:r>
          </a:p>
          <a:p>
            <a:pPr marL="657225" lvl="1" indent="-266700" defTabSz="914400"/>
            <a:r>
              <a:rPr lang="cs-CZ" dirty="0" smtClean="0"/>
              <a:t>DPH </a:t>
            </a:r>
            <a:r>
              <a:rPr lang="cs-CZ" dirty="0"/>
              <a:t>obecně sleduje právní </a:t>
            </a:r>
            <a:r>
              <a:rPr lang="cs-CZ" dirty="0" smtClean="0"/>
              <a:t>stav</a:t>
            </a:r>
          </a:p>
          <a:p>
            <a:pPr marL="657225" lvl="1" indent="-266700" defTabSz="914400"/>
            <a:r>
              <a:rPr lang="cs-CZ" dirty="0" smtClean="0"/>
              <a:t>Zápis </a:t>
            </a:r>
            <a:r>
              <a:rPr lang="cs-CZ" dirty="0"/>
              <a:t>v obchodním rejstříku, ne rozhodný den!</a:t>
            </a:r>
          </a:p>
          <a:p>
            <a:pPr marL="657225" lvl="1" indent="-266700" defTabSz="914400"/>
            <a:r>
              <a:rPr lang="cs-CZ" dirty="0"/>
              <a:t>Nutno hlídat </a:t>
            </a:r>
            <a:r>
              <a:rPr lang="cs-CZ" dirty="0" smtClean="0"/>
              <a:t>daňové doklady</a:t>
            </a:r>
            <a:endParaRPr lang="cs-CZ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DPH – plátce a registrace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44650"/>
            <a:ext cx="9501187" cy="4554538"/>
          </a:xfrm>
        </p:spPr>
        <p:txBody>
          <a:bodyPr/>
          <a:lstStyle/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Vznik </a:t>
            </a:r>
            <a:r>
              <a:rPr lang="cs-CZ" dirty="0" err="1"/>
              <a:t>plátcovství</a:t>
            </a:r>
            <a:r>
              <a:rPr lang="cs-CZ" dirty="0"/>
              <a:t> </a:t>
            </a:r>
          </a:p>
          <a:p>
            <a:pPr marL="509588" lvl="1" indent="-160338" defTabSz="914400">
              <a:spcBef>
                <a:spcPct val="50000"/>
              </a:spcBef>
              <a:buFont typeface="Arial" charset="0"/>
              <a:buChar char="−"/>
            </a:pPr>
            <a:r>
              <a:rPr lang="cs-CZ" dirty="0">
                <a:ea typeface="+mn-ea"/>
                <a:cs typeface="+mn-cs"/>
              </a:rPr>
              <a:t>Pokud zanikající společnost byla plátcem </a:t>
            </a:r>
            <a:r>
              <a:rPr lang="en-US" dirty="0">
                <a:ea typeface="+mn-ea"/>
                <a:cs typeface="+mn-cs"/>
                <a:sym typeface="Wingdings" pitchFamily="2" charset="2"/>
              </a:rPr>
              <a:t> </a:t>
            </a:r>
            <a:r>
              <a:rPr lang="cs-CZ" dirty="0">
                <a:ea typeface="+mn-ea"/>
                <a:cs typeface="+mn-cs"/>
              </a:rPr>
              <a:t>nástupnická </a:t>
            </a:r>
            <a:r>
              <a:rPr lang="en-US" dirty="0">
                <a:ea typeface="+mn-ea"/>
                <a:cs typeface="+mn-cs"/>
              </a:rPr>
              <a:t>se s</a:t>
            </a:r>
            <a:r>
              <a:rPr lang="cs-CZ" dirty="0">
                <a:ea typeface="+mn-ea"/>
                <a:cs typeface="+mn-cs"/>
              </a:rPr>
              <a:t>tává plátcem dnem zápisu přeměny do obchodního rejstříku (§ 94 ZDPH)</a:t>
            </a:r>
          </a:p>
          <a:p>
            <a:pPr marL="509588" lvl="1" indent="-160338" defTabSz="914400">
              <a:spcBef>
                <a:spcPct val="50000"/>
              </a:spcBef>
              <a:buFont typeface="Arial" charset="0"/>
              <a:buChar char="−"/>
            </a:pPr>
            <a:r>
              <a:rPr lang="cs-CZ" dirty="0">
                <a:ea typeface="+mn-ea"/>
                <a:cs typeface="+mn-cs"/>
              </a:rPr>
              <a:t>Odštěpení  = problém (rozdělovaná společnost nezaniká) </a:t>
            </a:r>
            <a:r>
              <a:rPr lang="en-US" dirty="0">
                <a:ea typeface="+mn-ea"/>
                <a:cs typeface="+mn-cs"/>
                <a:sym typeface="Wingdings" pitchFamily="2" charset="2"/>
              </a:rPr>
              <a:t> </a:t>
            </a:r>
            <a:r>
              <a:rPr lang="en-US" dirty="0">
                <a:ea typeface="+mn-ea"/>
                <a:cs typeface="+mn-cs"/>
              </a:rPr>
              <a:t>n</a:t>
            </a:r>
            <a:r>
              <a:rPr lang="cs-CZ" dirty="0" err="1">
                <a:ea typeface="+mn-ea"/>
                <a:cs typeface="+mn-cs"/>
              </a:rPr>
              <a:t>ástupnická</a:t>
            </a:r>
            <a:r>
              <a:rPr lang="cs-CZ" dirty="0">
                <a:ea typeface="+mn-ea"/>
                <a:cs typeface="+mn-cs"/>
              </a:rPr>
              <a:t> se nestává plátcem automaticky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Registrace plátce = do 15 dnů od zápisu do rejstříku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Změna právní formy = </a:t>
            </a:r>
            <a:r>
              <a:rPr lang="cs-CZ" dirty="0" err="1"/>
              <a:t>plátcovství</a:t>
            </a:r>
            <a:r>
              <a:rPr lang="cs-CZ" dirty="0"/>
              <a:t> nezaniká</a:t>
            </a:r>
          </a:p>
          <a:p>
            <a:pPr marL="625475" lvl="1" indent="-234950" defTabSz="914400"/>
            <a:r>
              <a:rPr lang="cs-CZ" dirty="0"/>
              <a:t>Musí do 15 dnů od zápisu oznámit správci daně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3250" y="2117725"/>
            <a:ext cx="9501188" cy="3743325"/>
          </a:xfrm>
        </p:spPr>
        <p:txBody>
          <a:bodyPr/>
          <a:lstStyle/>
          <a:p>
            <a:pPr algn="ctr"/>
            <a:endParaRPr lang="cs-CZ" sz="4100" dirty="0"/>
          </a:p>
          <a:p>
            <a:pPr algn="ctr"/>
            <a:r>
              <a:rPr lang="cs-CZ" sz="4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Vybrané struktury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Prodej akcií/podílů</a:t>
            </a: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Share deal</a:t>
            </a:r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struktury z praxe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44650"/>
            <a:ext cx="9501187" cy="4554538"/>
          </a:xfrm>
        </p:spPr>
        <p:txBody>
          <a:bodyPr/>
          <a:lstStyle/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„</a:t>
            </a:r>
            <a:r>
              <a:rPr lang="cs-CZ" dirty="0" err="1"/>
              <a:t>Debt</a:t>
            </a:r>
            <a:r>
              <a:rPr lang="cs-CZ" dirty="0"/>
              <a:t> </a:t>
            </a:r>
            <a:r>
              <a:rPr lang="cs-CZ" dirty="0" err="1"/>
              <a:t>push</a:t>
            </a:r>
            <a:r>
              <a:rPr lang="cs-CZ" dirty="0"/>
              <a:t> </a:t>
            </a:r>
            <a:r>
              <a:rPr lang="cs-CZ" dirty="0" err="1"/>
              <a:t>down</a:t>
            </a:r>
            <a:r>
              <a:rPr lang="cs-CZ" dirty="0"/>
              <a:t>“</a:t>
            </a:r>
          </a:p>
          <a:p>
            <a:pPr marL="625475" lvl="1" indent="-234950" defTabSz="914400"/>
            <a:r>
              <a:rPr lang="cs-CZ" dirty="0"/>
              <a:t>Velmi častá akviziční struktura</a:t>
            </a:r>
          </a:p>
          <a:p>
            <a:pPr marL="625475" lvl="1" indent="-234950" defTabSz="914400"/>
            <a:r>
              <a:rPr lang="cs-CZ" dirty="0"/>
              <a:t>V zahraničí často spíše „tax </a:t>
            </a:r>
            <a:r>
              <a:rPr lang="cs-CZ" dirty="0" err="1"/>
              <a:t>groupping</a:t>
            </a:r>
            <a:r>
              <a:rPr lang="cs-CZ" dirty="0"/>
              <a:t>“, v ČR není (daň z příjmů)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Konverze na </a:t>
            </a:r>
            <a:r>
              <a:rPr lang="cs-CZ" dirty="0" err="1"/>
              <a:t>partnership</a:t>
            </a:r>
            <a:endParaRPr lang="cs-CZ" dirty="0"/>
          </a:p>
          <a:p>
            <a:pPr marL="625475" lvl="1" indent="-234950" defTabSz="914400"/>
            <a:r>
              <a:rPr lang="cs-CZ" dirty="0"/>
              <a:t>Konsolidace (ztráty?)</a:t>
            </a:r>
          </a:p>
          <a:p>
            <a:pPr marL="625475" lvl="1" indent="-234950" defTabSz="914400"/>
            <a:r>
              <a:rPr lang="cs-CZ" dirty="0"/>
              <a:t>Multiplikace vlastního kapitálu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 smtClean="0"/>
              <a:t>QIF </a:t>
            </a:r>
            <a:r>
              <a:rPr lang="cs-CZ" dirty="0"/>
              <a:t>(fond kvalifikovaných investorů)</a:t>
            </a:r>
          </a:p>
          <a:p>
            <a:pPr marL="625475" lvl="1" indent="-234950" defTabSz="914400"/>
            <a:r>
              <a:rPr lang="cs-CZ" dirty="0"/>
              <a:t>5% sazba DPPO	</a:t>
            </a:r>
          </a:p>
          <a:p>
            <a:pPr marL="625475" lvl="1" indent="-234950" defTabSz="914400"/>
            <a:r>
              <a:rPr lang="cs-CZ" dirty="0"/>
              <a:t>Významná praktická omezení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Investice z </a:t>
            </a:r>
            <a:r>
              <a:rPr lang="cs-CZ" dirty="0" smtClean="0"/>
              <a:t>US</a:t>
            </a:r>
            <a:endParaRPr lang="cs-CZ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Debt push down </a:t>
            </a:r>
            <a:r>
              <a:rPr lang="cs-CZ" dirty="0"/>
              <a:t>(</a:t>
            </a:r>
            <a:r>
              <a:rPr lang="en-US" dirty="0"/>
              <a:t>1</a:t>
            </a:r>
            <a:r>
              <a:rPr lang="cs-CZ" dirty="0"/>
              <a:t>)</a:t>
            </a:r>
            <a:endParaRPr lang="en-US" dirty="0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3495925" y="2025089"/>
            <a:ext cx="1604010" cy="635356"/>
            <a:chOff x="3027" y="1157"/>
            <a:chExt cx="864" cy="363"/>
          </a:xfrm>
          <a:solidFill>
            <a:srgbClr val="808080"/>
          </a:solidFill>
        </p:grpSpPr>
        <p:sp>
          <p:nvSpPr>
            <p:cNvPr id="19477" name="Rectangle 6"/>
            <p:cNvSpPr>
              <a:spLocks noChangeArrowheads="1"/>
            </p:cNvSpPr>
            <p:nvPr/>
          </p:nvSpPr>
          <p:spPr bwMode="gray">
            <a:xfrm>
              <a:off x="3027" y="1157"/>
              <a:ext cx="864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19478" name="Text Box 7"/>
            <p:cNvSpPr txBox="1">
              <a:spLocks noChangeArrowheads="1"/>
            </p:cNvSpPr>
            <p:nvPr/>
          </p:nvSpPr>
          <p:spPr bwMode="gray">
            <a:xfrm>
              <a:off x="3163" y="1203"/>
              <a:ext cx="637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 smtClean="0">
                  <a:solidFill>
                    <a:schemeClr val="bg1"/>
                  </a:solidFill>
                </a:rPr>
                <a:t>H</a:t>
              </a:r>
              <a:r>
                <a:rPr lang="cs-CZ" dirty="0">
                  <a:solidFill>
                    <a:schemeClr val="bg1"/>
                  </a:solidFill>
                </a:rPr>
                <a:t>1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19460" name="Rectangle 8"/>
          <p:cNvSpPr>
            <a:spLocks noChangeArrowheads="1"/>
          </p:cNvSpPr>
          <p:nvPr/>
        </p:nvSpPr>
        <p:spPr bwMode="gray">
          <a:xfrm>
            <a:off x="3495925" y="3691367"/>
            <a:ext cx="1604010" cy="637106"/>
          </a:xfrm>
          <a:prstGeom prst="rect">
            <a:avLst/>
          </a:prstGeom>
          <a:solidFill>
            <a:srgbClr val="A6A6A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117108" tIns="107739" rIns="117108" bIns="59905" anchor="ctr"/>
          <a:lstStyle/>
          <a:p>
            <a:endParaRPr lang="cs-CZ"/>
          </a:p>
        </p:txBody>
      </p:sp>
      <p:sp>
        <p:nvSpPr>
          <p:cNvPr id="19461" name="Text Box 9"/>
          <p:cNvSpPr txBox="1">
            <a:spLocks noChangeArrowheads="1"/>
          </p:cNvSpPr>
          <p:nvPr/>
        </p:nvSpPr>
        <p:spPr bwMode="gray">
          <a:xfrm>
            <a:off x="3631450" y="3771881"/>
            <a:ext cx="1332962" cy="5693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SPV</a:t>
            </a:r>
          </a:p>
        </p:txBody>
      </p:sp>
      <p:sp>
        <p:nvSpPr>
          <p:cNvPr id="19462" name="Text Box 10"/>
          <p:cNvSpPr txBox="1">
            <a:spLocks noChangeArrowheads="1"/>
          </p:cNvSpPr>
          <p:nvPr/>
        </p:nvSpPr>
        <p:spPr bwMode="gray">
          <a:xfrm>
            <a:off x="5386829" y="4039970"/>
            <a:ext cx="1097036" cy="569360"/>
          </a:xfrm>
          <a:prstGeom prst="rect">
            <a:avLst/>
          </a:prstGeom>
          <a:noFill/>
          <a:ln w="9525" cap="rnd" algn="ctr">
            <a:noFill/>
            <a:round/>
            <a:headEnd/>
            <a:tailEnd/>
          </a:ln>
        </p:spPr>
        <p:txBody>
          <a:bodyPr wrap="square"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cs-CZ" dirty="0"/>
              <a:t>dluh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493920" y="5359396"/>
            <a:ext cx="1604010" cy="635357"/>
            <a:chOff x="2007" y="1746"/>
            <a:chExt cx="862" cy="363"/>
          </a:xfrm>
        </p:grpSpPr>
        <p:sp>
          <p:nvSpPr>
            <p:cNvPr id="19475" name="Rectangle 12"/>
            <p:cNvSpPr>
              <a:spLocks noChangeArrowheads="1"/>
            </p:cNvSpPr>
            <p:nvPr/>
          </p:nvSpPr>
          <p:spPr bwMode="gray">
            <a:xfrm>
              <a:off x="2007" y="1746"/>
              <a:ext cx="862" cy="363"/>
            </a:xfrm>
            <a:prstGeom prst="rect">
              <a:avLst/>
            </a:prstGeom>
            <a:solidFill>
              <a:srgbClr val="CCCC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19476" name="Text Box 13"/>
            <p:cNvSpPr txBox="1">
              <a:spLocks noChangeArrowheads="1"/>
            </p:cNvSpPr>
            <p:nvPr/>
          </p:nvSpPr>
          <p:spPr bwMode="gray">
            <a:xfrm>
              <a:off x="2143" y="1792"/>
              <a:ext cx="635" cy="3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Target</a:t>
              </a:r>
            </a:p>
          </p:txBody>
        </p:sp>
      </p:grpSp>
      <p:cxnSp>
        <p:nvCxnSpPr>
          <p:cNvPr id="19465" name="AutoShape 15"/>
          <p:cNvCxnSpPr>
            <a:cxnSpLocks noChangeShapeType="1"/>
            <a:stCxn id="19477" idx="2"/>
            <a:endCxn id="19460" idx="0"/>
          </p:cNvCxnSpPr>
          <p:nvPr/>
        </p:nvCxnSpPr>
        <p:spPr bwMode="gray">
          <a:xfrm>
            <a:off x="4297930" y="2660444"/>
            <a:ext cx="0" cy="103092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66" name="AutoShape 16"/>
          <p:cNvCxnSpPr>
            <a:cxnSpLocks noChangeShapeType="1"/>
            <a:stCxn id="19461" idx="2"/>
            <a:endCxn id="19475" idx="0"/>
          </p:cNvCxnSpPr>
          <p:nvPr/>
        </p:nvCxnSpPr>
        <p:spPr bwMode="gray">
          <a:xfrm flipH="1">
            <a:off x="4295925" y="4341241"/>
            <a:ext cx="2006" cy="10181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9471" name="Text Box 23"/>
          <p:cNvSpPr txBox="1">
            <a:spLocks noChangeArrowheads="1"/>
          </p:cNvSpPr>
          <p:nvPr/>
        </p:nvSpPr>
        <p:spPr bwMode="gray">
          <a:xfrm>
            <a:off x="4295925" y="4565622"/>
            <a:ext cx="1090904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 smtClean="0"/>
              <a:t>100</a:t>
            </a:r>
            <a:r>
              <a:rPr lang="en-US" dirty="0" smtClean="0"/>
              <a:t>%</a:t>
            </a:r>
            <a:endParaRPr lang="en-US" dirty="0"/>
          </a:p>
        </p:txBody>
      </p:sp>
      <p:sp>
        <p:nvSpPr>
          <p:cNvPr id="19472" name="Text Box 24"/>
          <p:cNvSpPr txBox="1">
            <a:spLocks noChangeArrowheads="1"/>
          </p:cNvSpPr>
          <p:nvPr/>
        </p:nvSpPr>
        <p:spPr bwMode="gray">
          <a:xfrm>
            <a:off x="6342186" y="5527308"/>
            <a:ext cx="868086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fúze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2344616" y="3224872"/>
            <a:ext cx="3997570" cy="3074288"/>
          </a:xfrm>
          <a:prstGeom prst="rect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5212679" y="4039970"/>
            <a:ext cx="151581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Debt push down </a:t>
            </a:r>
            <a:r>
              <a:rPr lang="cs-CZ" dirty="0"/>
              <a:t>(</a:t>
            </a:r>
            <a:r>
              <a:rPr lang="en-US" dirty="0"/>
              <a:t>2</a:t>
            </a:r>
            <a:r>
              <a:rPr lang="cs-CZ" dirty="0"/>
              <a:t>)</a:t>
            </a:r>
            <a:endParaRPr lang="en-US" dirty="0"/>
          </a:p>
        </p:txBody>
      </p:sp>
      <p:cxnSp>
        <p:nvCxnSpPr>
          <p:cNvPr id="20486" name="AutoShape 14"/>
          <p:cNvCxnSpPr>
            <a:cxnSpLocks noChangeShapeType="1"/>
            <a:stCxn id="21" idx="2"/>
            <a:endCxn id="29" idx="0"/>
          </p:cNvCxnSpPr>
          <p:nvPr/>
        </p:nvCxnSpPr>
        <p:spPr bwMode="gray">
          <a:xfrm>
            <a:off x="4999953" y="2900233"/>
            <a:ext cx="3988" cy="135676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8" name="AutoShape 16"/>
          <p:cNvCxnSpPr>
            <a:cxnSpLocks noChangeShapeType="1"/>
          </p:cNvCxnSpPr>
          <p:nvPr/>
        </p:nvCxnSpPr>
        <p:spPr bwMode="gray">
          <a:xfrm>
            <a:off x="2265067" y="4653970"/>
            <a:ext cx="193632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89" name="AutoShape 17"/>
          <p:cNvCxnSpPr>
            <a:cxnSpLocks noChangeShapeType="1"/>
          </p:cNvCxnSpPr>
          <p:nvPr/>
        </p:nvCxnSpPr>
        <p:spPr bwMode="gray">
          <a:xfrm flipH="1">
            <a:off x="5801958" y="4653970"/>
            <a:ext cx="193261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20490" name="Text Box 18"/>
          <p:cNvSpPr txBox="1">
            <a:spLocks noChangeArrowheads="1"/>
          </p:cNvSpPr>
          <p:nvPr/>
        </p:nvSpPr>
        <p:spPr bwMode="gray">
          <a:xfrm>
            <a:off x="2585028" y="4733364"/>
            <a:ext cx="1275249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výnosy</a:t>
            </a:r>
            <a:endParaRPr lang="en-US" dirty="0"/>
          </a:p>
        </p:txBody>
      </p:sp>
      <p:sp>
        <p:nvSpPr>
          <p:cNvPr id="20491" name="Text Box 19"/>
          <p:cNvSpPr txBox="1">
            <a:spLocks noChangeArrowheads="1"/>
          </p:cNvSpPr>
          <p:nvPr/>
        </p:nvSpPr>
        <p:spPr bwMode="gray">
          <a:xfrm>
            <a:off x="5690109" y="4812758"/>
            <a:ext cx="2222624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úroky z dluhu</a:t>
            </a:r>
            <a:endParaRPr lang="en-US" dirty="0"/>
          </a:p>
        </p:txBody>
      </p:sp>
      <p:sp>
        <p:nvSpPr>
          <p:cNvPr id="20492" name="Text Box 20"/>
          <p:cNvSpPr txBox="1">
            <a:spLocks noChangeArrowheads="1"/>
          </p:cNvSpPr>
          <p:nvPr/>
        </p:nvSpPr>
        <p:spPr bwMode="gray">
          <a:xfrm>
            <a:off x="3909049" y="3293919"/>
            <a:ext cx="1090904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 smtClean="0"/>
              <a:t>100</a:t>
            </a:r>
            <a:r>
              <a:rPr lang="en-US" dirty="0"/>
              <a:t>%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197948" y="2264877"/>
            <a:ext cx="1604010" cy="635356"/>
            <a:chOff x="2144" y="1298"/>
            <a:chExt cx="864" cy="363"/>
          </a:xfrm>
          <a:solidFill>
            <a:srgbClr val="808080"/>
          </a:solidFill>
        </p:grpSpPr>
        <p:sp>
          <p:nvSpPr>
            <p:cNvPr id="21" name="Rectangle 18"/>
            <p:cNvSpPr>
              <a:spLocks noChangeArrowheads="1"/>
            </p:cNvSpPr>
            <p:nvPr/>
          </p:nvSpPr>
          <p:spPr bwMode="gray">
            <a:xfrm>
              <a:off x="2144" y="1298"/>
              <a:ext cx="864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gray">
            <a:xfrm>
              <a:off x="2234" y="1344"/>
              <a:ext cx="637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 smtClean="0">
                  <a:solidFill>
                    <a:schemeClr val="bg1"/>
                  </a:solidFill>
                </a:rPr>
                <a:t>H</a:t>
              </a:r>
              <a:r>
                <a:rPr lang="cs-CZ" dirty="0" smtClean="0">
                  <a:solidFill>
                    <a:schemeClr val="bg1"/>
                  </a:solidFill>
                </a:rPr>
                <a:t>1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201936" y="4256998"/>
            <a:ext cx="1604010" cy="635357"/>
            <a:chOff x="2007" y="1746"/>
            <a:chExt cx="862" cy="363"/>
          </a:xfrm>
        </p:grpSpPr>
        <p:sp>
          <p:nvSpPr>
            <p:cNvPr id="29" name="Rectangle 12"/>
            <p:cNvSpPr>
              <a:spLocks noChangeArrowheads="1"/>
            </p:cNvSpPr>
            <p:nvPr/>
          </p:nvSpPr>
          <p:spPr bwMode="gray">
            <a:xfrm>
              <a:off x="2007" y="1746"/>
              <a:ext cx="862" cy="363"/>
            </a:xfrm>
            <a:prstGeom prst="rect">
              <a:avLst/>
            </a:prstGeom>
            <a:solidFill>
              <a:srgbClr val="CCCC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30" name="Text Box 13"/>
            <p:cNvSpPr txBox="1">
              <a:spLocks noChangeArrowheads="1"/>
            </p:cNvSpPr>
            <p:nvPr/>
          </p:nvSpPr>
          <p:spPr bwMode="gray">
            <a:xfrm>
              <a:off x="2143" y="1792"/>
              <a:ext cx="635" cy="3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Target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96525" y="5397055"/>
            <a:ext cx="9376389" cy="985566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cs-CZ" dirty="0"/>
              <a:t>Uznatelnost úroků (</a:t>
            </a:r>
            <a:r>
              <a:rPr lang="cs-CZ" dirty="0" err="1"/>
              <a:t>thin</a:t>
            </a:r>
            <a:r>
              <a:rPr lang="cs-CZ" dirty="0"/>
              <a:t> </a:t>
            </a:r>
            <a:r>
              <a:rPr lang="cs-CZ" dirty="0" err="1"/>
              <a:t>cap</a:t>
            </a:r>
            <a:r>
              <a:rPr lang="cs-CZ" dirty="0"/>
              <a:t>)</a:t>
            </a:r>
          </a:p>
          <a:p>
            <a:r>
              <a:rPr lang="cs-CZ" dirty="0"/>
              <a:t>V praxi vyžaduje </a:t>
            </a:r>
            <a:r>
              <a:rPr lang="cs-CZ" dirty="0" smtClean="0"/>
              <a:t>přecenění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Konverze na </a:t>
            </a:r>
            <a:r>
              <a:rPr lang="cs-CZ" dirty="0" err="1"/>
              <a:t>partnership</a:t>
            </a:r>
            <a:endParaRPr lang="en-US" dirty="0"/>
          </a:p>
        </p:txBody>
      </p:sp>
      <p:cxnSp>
        <p:nvCxnSpPr>
          <p:cNvPr id="20488" name="AutoShape 16"/>
          <p:cNvCxnSpPr>
            <a:cxnSpLocks noChangeShapeType="1"/>
          </p:cNvCxnSpPr>
          <p:nvPr/>
        </p:nvCxnSpPr>
        <p:spPr bwMode="gray">
          <a:xfrm>
            <a:off x="1136115" y="4653970"/>
            <a:ext cx="193632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490" name="Text Box 18"/>
          <p:cNvSpPr txBox="1">
            <a:spLocks noChangeArrowheads="1"/>
          </p:cNvSpPr>
          <p:nvPr/>
        </p:nvSpPr>
        <p:spPr bwMode="gray">
          <a:xfrm>
            <a:off x="1287653" y="4622175"/>
            <a:ext cx="1275249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výnosy</a:t>
            </a:r>
            <a:endParaRPr lang="en-US" dirty="0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3157895" y="2271879"/>
            <a:ext cx="1604010" cy="635356"/>
            <a:chOff x="2144" y="1298"/>
            <a:chExt cx="864" cy="363"/>
          </a:xfrm>
          <a:solidFill>
            <a:srgbClr val="808080"/>
          </a:solidFill>
        </p:grpSpPr>
        <p:sp>
          <p:nvSpPr>
            <p:cNvPr id="21" name="Rectangle 18"/>
            <p:cNvSpPr>
              <a:spLocks noChangeArrowheads="1"/>
            </p:cNvSpPr>
            <p:nvPr/>
          </p:nvSpPr>
          <p:spPr bwMode="gray">
            <a:xfrm>
              <a:off x="2144" y="1298"/>
              <a:ext cx="864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gray">
            <a:xfrm>
              <a:off x="2264" y="1344"/>
              <a:ext cx="637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H1</a:t>
              </a:r>
            </a:p>
          </p:txBody>
        </p:sp>
      </p:grpSp>
      <p:sp>
        <p:nvSpPr>
          <p:cNvPr id="30" name="Text Box 13"/>
          <p:cNvSpPr txBox="1">
            <a:spLocks noChangeArrowheads="1"/>
          </p:cNvSpPr>
          <p:nvPr/>
        </p:nvSpPr>
        <p:spPr bwMode="gray">
          <a:xfrm>
            <a:off x="4841864" y="4337511"/>
            <a:ext cx="1181608" cy="5693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Target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157196" y="4336392"/>
            <a:ext cx="1604010" cy="635356"/>
            <a:chOff x="2144" y="1298"/>
            <a:chExt cx="864" cy="363"/>
          </a:xfrm>
          <a:solidFill>
            <a:srgbClr val="808080"/>
          </a:solidFill>
        </p:grpSpPr>
        <p:sp>
          <p:nvSpPr>
            <p:cNvPr id="24" name="Rectangle 18"/>
            <p:cNvSpPr>
              <a:spLocks noChangeArrowheads="1"/>
            </p:cNvSpPr>
            <p:nvPr/>
          </p:nvSpPr>
          <p:spPr bwMode="gray">
            <a:xfrm>
              <a:off x="2144" y="1298"/>
              <a:ext cx="864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25" name="Text Box 19"/>
            <p:cNvSpPr txBox="1">
              <a:spLocks noChangeArrowheads="1"/>
            </p:cNvSpPr>
            <p:nvPr/>
          </p:nvSpPr>
          <p:spPr bwMode="gray">
            <a:xfrm>
              <a:off x="2252" y="1344"/>
              <a:ext cx="637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cs-CZ" dirty="0" err="1">
                  <a:solidFill>
                    <a:schemeClr val="bg1"/>
                  </a:solidFill>
                </a:rPr>
                <a:t>Target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1" name="Straight Connector 30"/>
          <p:cNvCxnSpPr>
            <a:stCxn id="21" idx="2"/>
            <a:endCxn id="24" idx="0"/>
          </p:cNvCxnSpPr>
          <p:nvPr/>
        </p:nvCxnSpPr>
        <p:spPr>
          <a:xfrm flipH="1">
            <a:off x="3959201" y="2907236"/>
            <a:ext cx="699" cy="1429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18"/>
          <p:cNvSpPr txBox="1">
            <a:spLocks noChangeArrowheads="1"/>
          </p:cNvSpPr>
          <p:nvPr/>
        </p:nvSpPr>
        <p:spPr bwMode="gray">
          <a:xfrm>
            <a:off x="1491234" y="2589557"/>
            <a:ext cx="868086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dluh</a:t>
            </a:r>
            <a:endParaRPr lang="en-US" dirty="0"/>
          </a:p>
        </p:txBody>
      </p:sp>
      <p:cxnSp>
        <p:nvCxnSpPr>
          <p:cNvPr id="33" name="AutoShape 16"/>
          <p:cNvCxnSpPr>
            <a:cxnSpLocks noChangeShapeType="1"/>
          </p:cNvCxnSpPr>
          <p:nvPr/>
        </p:nvCxnSpPr>
        <p:spPr bwMode="gray">
          <a:xfrm>
            <a:off x="1136115" y="2589716"/>
            <a:ext cx="193632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4" name="AutoShape 16"/>
          <p:cNvCxnSpPr>
            <a:cxnSpLocks noChangeShapeType="1"/>
          </p:cNvCxnSpPr>
          <p:nvPr/>
        </p:nvCxnSpPr>
        <p:spPr bwMode="gray">
          <a:xfrm>
            <a:off x="5346001" y="4733623"/>
            <a:ext cx="193632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5" name="Text Box 18"/>
          <p:cNvSpPr txBox="1">
            <a:spLocks noChangeArrowheads="1"/>
          </p:cNvSpPr>
          <p:nvPr/>
        </p:nvSpPr>
        <p:spPr bwMode="gray">
          <a:xfrm>
            <a:off x="5345922" y="4719353"/>
            <a:ext cx="1275249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výnosy</a:t>
            </a:r>
            <a:endParaRPr lang="en-US" dirty="0"/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7367781" y="2351533"/>
            <a:ext cx="1604010" cy="635356"/>
            <a:chOff x="2144" y="1298"/>
            <a:chExt cx="864" cy="363"/>
          </a:xfrm>
          <a:solidFill>
            <a:srgbClr val="808080"/>
          </a:solidFill>
        </p:grpSpPr>
        <p:sp>
          <p:nvSpPr>
            <p:cNvPr id="37" name="Rectangle 18"/>
            <p:cNvSpPr>
              <a:spLocks noChangeArrowheads="1"/>
            </p:cNvSpPr>
            <p:nvPr/>
          </p:nvSpPr>
          <p:spPr bwMode="gray">
            <a:xfrm>
              <a:off x="2144" y="1298"/>
              <a:ext cx="864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38" name="Text Box 19"/>
            <p:cNvSpPr txBox="1">
              <a:spLocks noChangeArrowheads="1"/>
            </p:cNvSpPr>
            <p:nvPr/>
          </p:nvSpPr>
          <p:spPr bwMode="gray">
            <a:xfrm>
              <a:off x="2264" y="1344"/>
              <a:ext cx="637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H1</a:t>
              </a:r>
            </a:p>
          </p:txBody>
        </p:sp>
      </p:grpSp>
      <p:cxnSp>
        <p:nvCxnSpPr>
          <p:cNvPr id="42" name="Straight Connector 41"/>
          <p:cNvCxnSpPr/>
          <p:nvPr/>
        </p:nvCxnSpPr>
        <p:spPr>
          <a:xfrm flipH="1">
            <a:off x="8169087" y="2986889"/>
            <a:ext cx="699" cy="1429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18"/>
          <p:cNvSpPr txBox="1">
            <a:spLocks noChangeArrowheads="1"/>
          </p:cNvSpPr>
          <p:nvPr/>
        </p:nvSpPr>
        <p:spPr bwMode="gray">
          <a:xfrm>
            <a:off x="8986191" y="2705966"/>
            <a:ext cx="1052432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úroky</a:t>
            </a:r>
            <a:endParaRPr lang="en-US" dirty="0"/>
          </a:p>
        </p:txBody>
      </p:sp>
      <p:cxnSp>
        <p:nvCxnSpPr>
          <p:cNvPr id="44" name="AutoShape 16"/>
          <p:cNvCxnSpPr>
            <a:cxnSpLocks noChangeShapeType="1"/>
            <a:stCxn id="37" idx="3"/>
          </p:cNvCxnSpPr>
          <p:nvPr/>
        </p:nvCxnSpPr>
        <p:spPr bwMode="gray">
          <a:xfrm flipV="1">
            <a:off x="8971791" y="2669111"/>
            <a:ext cx="1258640" cy="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5" name="Isosceles Triangle 44"/>
          <p:cNvSpPr/>
          <p:nvPr/>
        </p:nvSpPr>
        <p:spPr>
          <a:xfrm>
            <a:off x="7115146" y="4415786"/>
            <a:ext cx="2105292" cy="111152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46" name="TextBox 45"/>
          <p:cNvSpPr txBox="1"/>
          <p:nvPr/>
        </p:nvSpPr>
        <p:spPr>
          <a:xfrm>
            <a:off x="7381655" y="5050941"/>
            <a:ext cx="1852657" cy="50543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>
              <a:buNone/>
            </a:pPr>
            <a:r>
              <a:rPr lang="cs-CZ" dirty="0" err="1">
                <a:solidFill>
                  <a:schemeClr val="bg1"/>
                </a:solidFill>
              </a:rPr>
              <a:t>Target</a:t>
            </a:r>
            <a:r>
              <a:rPr lang="cs-CZ" dirty="0">
                <a:solidFill>
                  <a:schemeClr val="bg1"/>
                </a:solidFill>
              </a:rPr>
              <a:t> k.s.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525664" y="2113350"/>
            <a:ext cx="3452679" cy="373590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49" name="TextBox 48"/>
          <p:cNvSpPr txBox="1"/>
          <p:nvPr/>
        </p:nvSpPr>
        <p:spPr>
          <a:xfrm>
            <a:off x="5936182" y="1478195"/>
            <a:ext cx="4325418" cy="50543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>
              <a:buNone/>
            </a:pPr>
            <a:r>
              <a:rPr lang="cs-CZ" dirty="0"/>
              <a:t>Efektivní konsolidace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74753" y="5534938"/>
            <a:ext cx="9412676" cy="985566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cs-CZ" dirty="0" err="1"/>
              <a:t>Thin</a:t>
            </a:r>
            <a:r>
              <a:rPr lang="cs-CZ" dirty="0"/>
              <a:t> </a:t>
            </a:r>
            <a:r>
              <a:rPr lang="cs-CZ" dirty="0" err="1"/>
              <a:t>cap</a:t>
            </a:r>
            <a:r>
              <a:rPr lang="cs-CZ" dirty="0"/>
              <a:t>, ztráty…</a:t>
            </a:r>
          </a:p>
          <a:p>
            <a:r>
              <a:rPr lang="cs-CZ" dirty="0"/>
              <a:t>ALE implementace (ztráty - MF výklad, komanditista…)</a:t>
            </a:r>
          </a:p>
        </p:txBody>
      </p:sp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QIF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084285" y="1636524"/>
            <a:ext cx="1604010" cy="635356"/>
            <a:chOff x="2007" y="1746"/>
            <a:chExt cx="862" cy="363"/>
          </a:xfrm>
          <a:solidFill>
            <a:srgbClr val="808080"/>
          </a:solidFill>
        </p:grpSpPr>
        <p:sp>
          <p:nvSpPr>
            <p:cNvPr id="34832" name="Rectangle 5"/>
            <p:cNvSpPr>
              <a:spLocks noChangeArrowheads="1"/>
            </p:cNvSpPr>
            <p:nvPr/>
          </p:nvSpPr>
          <p:spPr bwMode="gray">
            <a:xfrm>
              <a:off x="2007" y="1746"/>
              <a:ext cx="862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34833" name="Text Box 6"/>
            <p:cNvSpPr txBox="1">
              <a:spLocks noChangeArrowheads="1"/>
            </p:cNvSpPr>
            <p:nvPr/>
          </p:nvSpPr>
          <p:spPr bwMode="gray">
            <a:xfrm>
              <a:off x="2143" y="1792"/>
              <a:ext cx="635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H1</a:t>
              </a:r>
            </a:p>
          </p:txBody>
        </p:sp>
      </p:grpSp>
      <p:sp>
        <p:nvSpPr>
          <p:cNvPr id="34820" name="Rectangle 7"/>
          <p:cNvSpPr>
            <a:spLocks noChangeArrowheads="1"/>
          </p:cNvSpPr>
          <p:nvPr/>
        </p:nvSpPr>
        <p:spPr bwMode="gray">
          <a:xfrm>
            <a:off x="4084285" y="3302802"/>
            <a:ext cx="1604010" cy="950408"/>
          </a:xfrm>
          <a:prstGeom prst="rect">
            <a:avLst/>
          </a:prstGeom>
          <a:solidFill>
            <a:srgbClr val="CCCC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117108" tIns="107739" rIns="117108" bIns="59905" anchor="ctr"/>
          <a:lstStyle/>
          <a:p>
            <a:endParaRPr lang="cs-CZ"/>
          </a:p>
        </p:txBody>
      </p:sp>
      <p:sp>
        <p:nvSpPr>
          <p:cNvPr id="34821" name="Text Box 8"/>
          <p:cNvSpPr txBox="1">
            <a:spLocks noChangeArrowheads="1"/>
          </p:cNvSpPr>
          <p:nvPr/>
        </p:nvSpPr>
        <p:spPr bwMode="gray">
          <a:xfrm>
            <a:off x="4231533" y="3359870"/>
            <a:ext cx="1332962" cy="96947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QIF a.s.</a:t>
            </a:r>
          </a:p>
        </p:txBody>
      </p:sp>
      <p:sp>
        <p:nvSpPr>
          <p:cNvPr id="34822" name="Text Box 9"/>
          <p:cNvSpPr txBox="1">
            <a:spLocks noChangeArrowheads="1"/>
          </p:cNvSpPr>
          <p:nvPr/>
        </p:nvSpPr>
        <p:spPr bwMode="gray">
          <a:xfrm>
            <a:off x="5767758" y="3304266"/>
            <a:ext cx="1349670" cy="5693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cs-CZ" dirty="0"/>
              <a:t>dluh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084285" y="4970831"/>
            <a:ext cx="1604010" cy="635357"/>
            <a:chOff x="2007" y="1746"/>
            <a:chExt cx="862" cy="363"/>
          </a:xfrm>
        </p:grpSpPr>
        <p:sp>
          <p:nvSpPr>
            <p:cNvPr id="34830" name="Rectangle 12"/>
            <p:cNvSpPr>
              <a:spLocks noChangeArrowheads="1"/>
            </p:cNvSpPr>
            <p:nvPr/>
          </p:nvSpPr>
          <p:spPr bwMode="gray">
            <a:xfrm>
              <a:off x="2007" y="1746"/>
              <a:ext cx="862" cy="363"/>
            </a:xfrm>
            <a:prstGeom prst="rect">
              <a:avLst/>
            </a:prstGeom>
            <a:solidFill>
              <a:srgbClr val="CCCC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34831" name="Text Box 13"/>
            <p:cNvSpPr txBox="1">
              <a:spLocks noChangeArrowheads="1"/>
            </p:cNvSpPr>
            <p:nvPr/>
          </p:nvSpPr>
          <p:spPr bwMode="gray">
            <a:xfrm>
              <a:off x="2125" y="1792"/>
              <a:ext cx="635" cy="3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Target</a:t>
              </a:r>
            </a:p>
          </p:txBody>
        </p:sp>
      </p:grpSp>
      <p:sp>
        <p:nvSpPr>
          <p:cNvPr id="34824" name="Freeform 16"/>
          <p:cNvSpPr>
            <a:spLocks/>
          </p:cNvSpPr>
          <p:nvPr/>
        </p:nvSpPr>
        <p:spPr bwMode="gray">
          <a:xfrm rot="1741629">
            <a:off x="5765487" y="3510887"/>
            <a:ext cx="1061914" cy="577596"/>
          </a:xfrm>
          <a:custGeom>
            <a:avLst/>
            <a:gdLst>
              <a:gd name="T0" fmla="*/ 1441529157 w 572"/>
              <a:gd name="T1" fmla="*/ 0 h 330"/>
              <a:gd name="T2" fmla="*/ 0 w 572"/>
              <a:gd name="T3" fmla="*/ 831651453 h 330"/>
              <a:gd name="T4" fmla="*/ 0 60000 65536"/>
              <a:gd name="T5" fmla="*/ 0 60000 65536"/>
              <a:gd name="T6" fmla="*/ 0 w 572"/>
              <a:gd name="T7" fmla="*/ 0 h 330"/>
              <a:gd name="T8" fmla="*/ 572 w 572"/>
              <a:gd name="T9" fmla="*/ 330 h 3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72" h="330">
                <a:moveTo>
                  <a:pt x="572" y="0"/>
                </a:moveTo>
                <a:lnTo>
                  <a:pt x="0" y="33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17108" tIns="107739" rIns="117108" bIns="59905"/>
          <a:lstStyle/>
          <a:p>
            <a:endParaRPr lang="cs-CZ"/>
          </a:p>
        </p:txBody>
      </p:sp>
      <p:cxnSp>
        <p:nvCxnSpPr>
          <p:cNvPr id="34825" name="AutoShape 17"/>
          <p:cNvCxnSpPr>
            <a:cxnSpLocks noChangeShapeType="1"/>
            <a:stCxn id="34832" idx="2"/>
            <a:endCxn id="34820" idx="0"/>
          </p:cNvCxnSpPr>
          <p:nvPr/>
        </p:nvCxnSpPr>
        <p:spPr bwMode="gray">
          <a:xfrm rot="5400000">
            <a:off x="4371757" y="2786412"/>
            <a:ext cx="1030923" cy="185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26" name="AutoShape 18"/>
          <p:cNvCxnSpPr>
            <a:cxnSpLocks noChangeShapeType="1"/>
            <a:stCxn id="34820" idx="2"/>
            <a:endCxn id="34830" idx="0"/>
          </p:cNvCxnSpPr>
          <p:nvPr/>
        </p:nvCxnSpPr>
        <p:spPr bwMode="gray">
          <a:xfrm rot="5400000">
            <a:off x="4529284" y="4611968"/>
            <a:ext cx="715869" cy="185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827" name="Text Box 19"/>
          <p:cNvSpPr txBox="1">
            <a:spLocks noChangeArrowheads="1"/>
          </p:cNvSpPr>
          <p:nvPr/>
        </p:nvSpPr>
        <p:spPr bwMode="gray">
          <a:xfrm>
            <a:off x="631208" y="5646839"/>
            <a:ext cx="6904298" cy="104952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108" tIns="107739" rIns="117108" bIns="59905">
            <a:spAutoFit/>
          </a:bodyPr>
          <a:lstStyle/>
          <a:p>
            <a:pPr defTabSz="1135411"/>
            <a:r>
              <a:rPr lang="cs-CZ" dirty="0"/>
              <a:t>5% sazba DPPO!</a:t>
            </a:r>
          </a:p>
          <a:p>
            <a:pPr defTabSz="1135411"/>
            <a:r>
              <a:rPr lang="cs-CZ" dirty="0"/>
              <a:t>Omezená možnost účastnit se přeměn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30890" y="3066083"/>
            <a:ext cx="2172097" cy="2756711"/>
          </a:xfrm>
          <a:prstGeom prst="rect">
            <a:avLst/>
          </a:prstGeom>
          <a:noFill/>
          <a:ln>
            <a:solidFill>
              <a:srgbClr val="FFD2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829" name="TextBox 19"/>
          <p:cNvSpPr txBox="1">
            <a:spLocks noChangeArrowheads="1"/>
          </p:cNvSpPr>
          <p:nvPr/>
        </p:nvSpPr>
        <p:spPr bwMode="auto">
          <a:xfrm>
            <a:off x="6020394" y="4574575"/>
            <a:ext cx="3849320" cy="985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306" tIns="52153" rIns="104306" bIns="52153">
            <a:spAutoFit/>
          </a:bodyPr>
          <a:lstStyle/>
          <a:p>
            <a:pPr>
              <a:buNone/>
            </a:pPr>
            <a:r>
              <a:rPr lang="cs-CZ" dirty="0"/>
              <a:t>Sloučení </a:t>
            </a:r>
          </a:p>
          <a:p>
            <a:pPr>
              <a:buNone/>
            </a:pPr>
            <a:r>
              <a:rPr lang="cs-CZ" dirty="0"/>
              <a:t>(QIF nesmí zaniknout)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2900" dirty="0"/>
              <a:t>Právnická osoba z </a:t>
            </a:r>
            <a:r>
              <a:rPr lang="sk-SK" sz="2900" dirty="0" smtClean="0"/>
              <a:t>US (1</a:t>
            </a:r>
            <a:r>
              <a:rPr lang="sk-SK" sz="2900" dirty="0"/>
              <a:t>)</a:t>
            </a:r>
            <a:endParaRPr lang="de-DE" sz="2900" dirty="0"/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55600" indent="-355600" eaLnBrk="1" hangingPunct="1">
              <a:lnSpc>
                <a:spcPct val="90000"/>
              </a:lnSpc>
              <a:buFont typeface="Arial" charset="0"/>
              <a:buChar char="►"/>
            </a:pPr>
            <a:r>
              <a:rPr lang="cs-CZ" sz="2200" dirty="0" smtClean="0"/>
              <a:t>Američtí privátní investoři založili investiční </a:t>
            </a:r>
            <a:r>
              <a:rPr lang="cs-CZ" sz="2200" dirty="0"/>
              <a:t>společnost, přes kterou se rozhodli pořídit </a:t>
            </a:r>
            <a:r>
              <a:rPr lang="cs-CZ" sz="2200" dirty="0" smtClean="0"/>
              <a:t>společnost vlastnící nemovitost v </a:t>
            </a:r>
            <a:r>
              <a:rPr lang="cs-CZ" sz="2200" dirty="0"/>
              <a:t>ČR</a:t>
            </a:r>
          </a:p>
          <a:p>
            <a:pPr marL="355600" indent="-355600" eaLnBrk="1" hangingPunct="1">
              <a:lnSpc>
                <a:spcPct val="90000"/>
              </a:lnSpc>
              <a:buFont typeface="Arial" charset="0"/>
              <a:buChar char="►"/>
            </a:pPr>
            <a:r>
              <a:rPr lang="cs-CZ" sz="2200" dirty="0"/>
              <a:t>Provozní zisk z nemovitosti (výnosy – provozní náklady) činí 100 mil. Kč    ročně</a:t>
            </a:r>
          </a:p>
          <a:p>
            <a:pPr marL="355600" indent="-355600" eaLnBrk="1" hangingPunct="1">
              <a:lnSpc>
                <a:spcPct val="90000"/>
              </a:lnSpc>
              <a:buFont typeface="Arial" charset="0"/>
              <a:buChar char="►"/>
            </a:pPr>
            <a:r>
              <a:rPr lang="cs-CZ" sz="2200" dirty="0"/>
              <a:t>Kupní cena nemovitosti je 1,5 mld. Kč</a:t>
            </a:r>
          </a:p>
          <a:p>
            <a:pPr marL="355600" indent="-355600" eaLnBrk="1" hangingPunct="1">
              <a:lnSpc>
                <a:spcPct val="90000"/>
              </a:lnSpc>
              <a:buFont typeface="Arial" charset="0"/>
              <a:buChar char="►"/>
            </a:pPr>
            <a:r>
              <a:rPr lang="cs-CZ" sz="2200" dirty="0"/>
              <a:t>Ačkoli </a:t>
            </a:r>
            <a:r>
              <a:rPr lang="cs-CZ" sz="2200" dirty="0" smtClean="0"/>
              <a:t>US investoři mají peněz </a:t>
            </a:r>
            <a:r>
              <a:rPr lang="cs-CZ" sz="2200" dirty="0"/>
              <a:t>dostatek, </a:t>
            </a:r>
            <a:r>
              <a:rPr lang="cs-CZ" sz="2200" dirty="0" smtClean="0"/>
              <a:t>rádi </a:t>
            </a:r>
            <a:r>
              <a:rPr lang="cs-CZ" sz="2200" dirty="0"/>
              <a:t>by </a:t>
            </a:r>
            <a:r>
              <a:rPr lang="cs-CZ" sz="2200" dirty="0" smtClean="0"/>
              <a:t>nastavili </a:t>
            </a:r>
            <a:r>
              <a:rPr lang="cs-CZ" sz="2200" dirty="0"/>
              <a:t>strukturu daňově co nejefektivněji </a:t>
            </a:r>
            <a:endParaRPr lang="cs-CZ" sz="2200" dirty="0" smtClean="0"/>
          </a:p>
          <a:p>
            <a:pPr marL="355600" indent="-355600" eaLnBrk="1" hangingPunct="1">
              <a:lnSpc>
                <a:spcPct val="90000"/>
              </a:lnSpc>
            </a:pPr>
            <a:endParaRPr lang="cs-CZ" sz="2200" dirty="0"/>
          </a:p>
          <a:p>
            <a:pPr marL="355600" indent="-355600" eaLnBrk="1" hangingPunct="1">
              <a:lnSpc>
                <a:spcPct val="90000"/>
              </a:lnSpc>
            </a:pPr>
            <a:r>
              <a:rPr lang="cs-CZ" sz="2200" dirty="0"/>
              <a:t> 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900" dirty="0"/>
              <a:t>Právnická osoba z </a:t>
            </a:r>
            <a:r>
              <a:rPr lang="cs-CZ" sz="2900" dirty="0" smtClean="0"/>
              <a:t>US (2</a:t>
            </a:r>
            <a:r>
              <a:rPr lang="cs-CZ" sz="2900" dirty="0"/>
              <a:t>)</a:t>
            </a:r>
            <a:endParaRPr lang="de-DE" sz="2900" dirty="0"/>
          </a:p>
        </p:txBody>
      </p:sp>
      <p:sp>
        <p:nvSpPr>
          <p:cNvPr id="33797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 defTabSz="995363">
              <a:lnSpc>
                <a:spcPct val="85000"/>
              </a:lnSpc>
              <a:buClrTx/>
              <a:buSzTx/>
              <a:buFontTx/>
              <a:buNone/>
            </a:pPr>
            <a:endParaRPr lang="cs-CZ" sz="3300" b="1">
              <a:solidFill>
                <a:schemeClr val="bg1"/>
              </a:solidFill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3419475" y="4529018"/>
            <a:ext cx="1584325" cy="3143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ČR Akviziční 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5435600" y="1398588"/>
            <a:ext cx="1584325" cy="307777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dirty="0" smtClean="0">
                <a:solidFill>
                  <a:srgbClr val="333333"/>
                </a:solidFill>
              </a:rPr>
              <a:t>US </a:t>
            </a:r>
            <a:r>
              <a:rPr lang="cs-CZ" sz="1400" dirty="0">
                <a:solidFill>
                  <a:srgbClr val="333333"/>
                </a:solidFill>
              </a:rPr>
              <a:t>investiční</a:t>
            </a:r>
          </a:p>
        </p:txBody>
      </p:sp>
      <p:sp>
        <p:nvSpPr>
          <p:cNvPr id="33802" name="Text Box 11"/>
          <p:cNvSpPr txBox="1">
            <a:spLocks noChangeArrowheads="1"/>
          </p:cNvSpPr>
          <p:nvPr/>
        </p:nvSpPr>
        <p:spPr bwMode="auto">
          <a:xfrm>
            <a:off x="3419475" y="3732085"/>
            <a:ext cx="1584325" cy="307777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dirty="0" err="1" smtClean="0">
                <a:solidFill>
                  <a:srgbClr val="333333"/>
                </a:solidFill>
              </a:rPr>
              <a:t>LuxCo</a:t>
            </a:r>
            <a:endParaRPr lang="cs-CZ" sz="1400" dirty="0">
              <a:solidFill>
                <a:srgbClr val="333333"/>
              </a:solidFill>
            </a:endParaRPr>
          </a:p>
        </p:txBody>
      </p:sp>
      <p:sp>
        <p:nvSpPr>
          <p:cNvPr id="33803" name="Text Box 12"/>
          <p:cNvSpPr txBox="1">
            <a:spLocks noChangeArrowheads="1"/>
          </p:cNvSpPr>
          <p:nvPr/>
        </p:nvSpPr>
        <p:spPr bwMode="auto">
          <a:xfrm>
            <a:off x="3419475" y="2292471"/>
            <a:ext cx="1584325" cy="5270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Limited partnership</a:t>
            </a:r>
          </a:p>
        </p:txBody>
      </p:sp>
      <p:sp>
        <p:nvSpPr>
          <p:cNvPr id="33804" name="Text Box 13"/>
          <p:cNvSpPr txBox="1">
            <a:spLocks noChangeArrowheads="1"/>
          </p:cNvSpPr>
          <p:nvPr/>
        </p:nvSpPr>
        <p:spPr bwMode="auto">
          <a:xfrm>
            <a:off x="5940425" y="3732085"/>
            <a:ext cx="1584325" cy="3143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dirty="0" err="1" smtClean="0">
                <a:solidFill>
                  <a:srgbClr val="333333"/>
                </a:solidFill>
              </a:rPr>
              <a:t>FinCo</a:t>
            </a:r>
            <a:endParaRPr lang="cs-CZ" sz="1400" dirty="0">
              <a:solidFill>
                <a:srgbClr val="333333"/>
              </a:solidFill>
            </a:endParaRPr>
          </a:p>
        </p:txBody>
      </p:sp>
      <p:sp>
        <p:nvSpPr>
          <p:cNvPr id="33806" name="Text Box 15"/>
          <p:cNvSpPr txBox="1">
            <a:spLocks noChangeArrowheads="1"/>
          </p:cNvSpPr>
          <p:nvPr/>
        </p:nvSpPr>
        <p:spPr bwMode="auto">
          <a:xfrm>
            <a:off x="3419475" y="5392618"/>
            <a:ext cx="1584325" cy="3143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Op ČR</a:t>
            </a:r>
          </a:p>
        </p:txBody>
      </p:sp>
      <p:cxnSp>
        <p:nvCxnSpPr>
          <p:cNvPr id="33807" name="AutoShape 16"/>
          <p:cNvCxnSpPr>
            <a:cxnSpLocks noChangeShapeType="1"/>
            <a:stCxn id="33799" idx="2"/>
            <a:endCxn id="33803" idx="0"/>
          </p:cNvCxnSpPr>
          <p:nvPr/>
        </p:nvCxnSpPr>
        <p:spPr bwMode="auto">
          <a:xfrm flipH="1">
            <a:off x="4211638" y="1706365"/>
            <a:ext cx="2016125" cy="58610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3808" name="Text Box 17"/>
          <p:cNvSpPr txBox="1">
            <a:spLocks noChangeArrowheads="1"/>
          </p:cNvSpPr>
          <p:nvPr/>
        </p:nvSpPr>
        <p:spPr bwMode="auto">
          <a:xfrm>
            <a:off x="4211638" y="1471613"/>
            <a:ext cx="13684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i="1"/>
              <a:t>Investice (vklad)</a:t>
            </a:r>
          </a:p>
        </p:txBody>
      </p:sp>
      <p:cxnSp>
        <p:nvCxnSpPr>
          <p:cNvPr id="33809" name="AutoShape 18"/>
          <p:cNvCxnSpPr>
            <a:cxnSpLocks noChangeShapeType="1"/>
            <a:stCxn id="33803" idx="2"/>
            <a:endCxn id="33802" idx="0"/>
          </p:cNvCxnSpPr>
          <p:nvPr/>
        </p:nvCxnSpPr>
        <p:spPr bwMode="auto">
          <a:xfrm>
            <a:off x="4211638" y="2819521"/>
            <a:ext cx="0" cy="91256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10" name="AutoShape 19"/>
          <p:cNvCxnSpPr>
            <a:cxnSpLocks noChangeShapeType="1"/>
            <a:stCxn id="33802" idx="2"/>
            <a:endCxn id="33798" idx="0"/>
          </p:cNvCxnSpPr>
          <p:nvPr/>
        </p:nvCxnSpPr>
        <p:spPr bwMode="auto">
          <a:xfrm>
            <a:off x="4211638" y="4039862"/>
            <a:ext cx="0" cy="48915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13" name="AutoShape 23"/>
          <p:cNvCxnSpPr>
            <a:cxnSpLocks noChangeShapeType="1"/>
            <a:stCxn id="33803" idx="2"/>
            <a:endCxn id="33804" idx="0"/>
          </p:cNvCxnSpPr>
          <p:nvPr/>
        </p:nvCxnSpPr>
        <p:spPr bwMode="auto">
          <a:xfrm rot="16200000" flipH="1">
            <a:off x="5015831" y="2015328"/>
            <a:ext cx="912564" cy="25209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33815" name="AutoShape 26"/>
          <p:cNvCxnSpPr>
            <a:cxnSpLocks noChangeShapeType="1"/>
            <a:stCxn id="33798" idx="2"/>
            <a:endCxn id="33806" idx="0"/>
          </p:cNvCxnSpPr>
          <p:nvPr/>
        </p:nvCxnSpPr>
        <p:spPr bwMode="auto">
          <a:xfrm>
            <a:off x="4211638" y="4843343"/>
            <a:ext cx="0" cy="549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818" name="Text Box 29"/>
          <p:cNvSpPr txBox="1">
            <a:spLocks noChangeArrowheads="1"/>
          </p:cNvSpPr>
          <p:nvPr/>
        </p:nvSpPr>
        <p:spPr bwMode="auto">
          <a:xfrm>
            <a:off x="3638062" y="4960818"/>
            <a:ext cx="1368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i="1" dirty="0" smtClean="0"/>
              <a:t>100%</a:t>
            </a:r>
            <a:endParaRPr lang="cs-CZ" sz="1400" i="1" dirty="0"/>
          </a:p>
        </p:txBody>
      </p:sp>
      <p:cxnSp>
        <p:nvCxnSpPr>
          <p:cNvPr id="33819" name="AutoShape 30"/>
          <p:cNvCxnSpPr>
            <a:cxnSpLocks noChangeShapeType="1"/>
            <a:stCxn id="33803" idx="3"/>
            <a:endCxn id="33804" idx="3"/>
          </p:cNvCxnSpPr>
          <p:nvPr/>
        </p:nvCxnSpPr>
        <p:spPr bwMode="auto">
          <a:xfrm>
            <a:off x="5003800" y="2555996"/>
            <a:ext cx="2520950" cy="1333252"/>
          </a:xfrm>
          <a:prstGeom prst="curvedConnector3">
            <a:avLst>
              <a:gd name="adj1" fmla="val 109068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33820" name="Text Box 31"/>
          <p:cNvSpPr txBox="1">
            <a:spLocks noChangeArrowheads="1"/>
          </p:cNvSpPr>
          <p:nvPr/>
        </p:nvSpPr>
        <p:spPr bwMode="auto">
          <a:xfrm>
            <a:off x="7019925" y="4512409"/>
            <a:ext cx="1368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i="1"/>
              <a:t>Úvěr 2</a:t>
            </a:r>
          </a:p>
        </p:txBody>
      </p:sp>
      <p:sp>
        <p:nvSpPr>
          <p:cNvPr id="33821" name="Text Box 32"/>
          <p:cNvSpPr txBox="1">
            <a:spLocks noChangeArrowheads="1"/>
          </p:cNvSpPr>
          <p:nvPr/>
        </p:nvSpPr>
        <p:spPr bwMode="auto">
          <a:xfrm>
            <a:off x="6877050" y="2517895"/>
            <a:ext cx="1368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i="1" dirty="0"/>
              <a:t>Úvěr 1</a:t>
            </a:r>
          </a:p>
        </p:txBody>
      </p:sp>
      <p:cxnSp>
        <p:nvCxnSpPr>
          <p:cNvPr id="33822" name="AutoShape 33"/>
          <p:cNvCxnSpPr>
            <a:cxnSpLocks noChangeShapeType="1"/>
            <a:stCxn id="33804" idx="3"/>
            <a:endCxn id="33798" idx="3"/>
          </p:cNvCxnSpPr>
          <p:nvPr/>
        </p:nvCxnSpPr>
        <p:spPr bwMode="auto">
          <a:xfrm flipH="1">
            <a:off x="5003800" y="3889248"/>
            <a:ext cx="2520950" cy="796933"/>
          </a:xfrm>
          <a:prstGeom prst="curvedConnector3">
            <a:avLst>
              <a:gd name="adj1" fmla="val -9068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33823" name="Line 34"/>
          <p:cNvSpPr>
            <a:spLocks noChangeShapeType="1"/>
          </p:cNvSpPr>
          <p:nvPr/>
        </p:nvSpPr>
        <p:spPr bwMode="auto">
          <a:xfrm>
            <a:off x="684213" y="2045188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824" name="Line 35"/>
          <p:cNvSpPr>
            <a:spLocks noChangeShapeType="1"/>
          </p:cNvSpPr>
          <p:nvPr/>
        </p:nvSpPr>
        <p:spPr bwMode="auto">
          <a:xfrm>
            <a:off x="684213" y="3419714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825" name="Line 36"/>
          <p:cNvSpPr>
            <a:spLocks noChangeShapeType="1"/>
          </p:cNvSpPr>
          <p:nvPr/>
        </p:nvSpPr>
        <p:spPr bwMode="auto">
          <a:xfrm>
            <a:off x="755650" y="4277949"/>
            <a:ext cx="82089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826" name="Text Box 38"/>
          <p:cNvSpPr txBox="1">
            <a:spLocks noChangeArrowheads="1"/>
          </p:cNvSpPr>
          <p:nvPr/>
        </p:nvSpPr>
        <p:spPr bwMode="auto">
          <a:xfrm>
            <a:off x="684213" y="1286059"/>
            <a:ext cx="2087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 dirty="0" smtClean="0"/>
              <a:t>USA</a:t>
            </a:r>
            <a:endParaRPr lang="cs-CZ" sz="1800" dirty="0"/>
          </a:p>
        </p:txBody>
      </p:sp>
      <p:sp>
        <p:nvSpPr>
          <p:cNvPr id="33827" name="Text Box 39"/>
          <p:cNvSpPr txBox="1">
            <a:spLocks noChangeArrowheads="1"/>
          </p:cNvSpPr>
          <p:nvPr/>
        </p:nvSpPr>
        <p:spPr bwMode="auto">
          <a:xfrm>
            <a:off x="684213" y="20451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 dirty="0" err="1"/>
              <a:t>Guernsey</a:t>
            </a:r>
            <a:endParaRPr lang="cs-CZ" sz="1800" dirty="0"/>
          </a:p>
        </p:txBody>
      </p:sp>
      <p:sp>
        <p:nvSpPr>
          <p:cNvPr id="33828" name="Text Box 40"/>
          <p:cNvSpPr txBox="1">
            <a:spLocks noChangeArrowheads="1"/>
          </p:cNvSpPr>
          <p:nvPr/>
        </p:nvSpPr>
        <p:spPr bwMode="auto">
          <a:xfrm>
            <a:off x="3276600" y="5824418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/>
              <a:t>ČR</a:t>
            </a:r>
          </a:p>
        </p:txBody>
      </p:sp>
      <p:sp>
        <p:nvSpPr>
          <p:cNvPr id="33829" name="Text Box 42"/>
          <p:cNvSpPr txBox="1">
            <a:spLocks noChangeArrowheads="1"/>
          </p:cNvSpPr>
          <p:nvPr/>
        </p:nvSpPr>
        <p:spPr bwMode="auto">
          <a:xfrm>
            <a:off x="684213" y="3419714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 dirty="0"/>
              <a:t>Lux</a:t>
            </a:r>
          </a:p>
        </p:txBody>
      </p:sp>
      <p:sp>
        <p:nvSpPr>
          <p:cNvPr id="33830" name="Rectangle 43"/>
          <p:cNvSpPr>
            <a:spLocks noChangeArrowheads="1"/>
          </p:cNvSpPr>
          <p:nvPr/>
        </p:nvSpPr>
        <p:spPr bwMode="auto">
          <a:xfrm>
            <a:off x="3348038" y="4455993"/>
            <a:ext cx="1800225" cy="13684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831" name="Text Box 44"/>
          <p:cNvSpPr txBox="1">
            <a:spLocks noChangeArrowheads="1"/>
          </p:cNvSpPr>
          <p:nvPr/>
        </p:nvSpPr>
        <p:spPr bwMode="auto">
          <a:xfrm>
            <a:off x="5148263" y="5465643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i="1"/>
              <a:t>fúze</a:t>
            </a:r>
          </a:p>
        </p:txBody>
      </p:sp>
      <p:sp>
        <p:nvSpPr>
          <p:cNvPr id="33832" name="AutoShape 48"/>
          <p:cNvSpPr>
            <a:spLocks noChangeArrowheads="1"/>
          </p:cNvSpPr>
          <p:nvPr/>
        </p:nvSpPr>
        <p:spPr bwMode="auto">
          <a:xfrm>
            <a:off x="1530350" y="5398968"/>
            <a:ext cx="1873250" cy="360363"/>
          </a:xfrm>
          <a:prstGeom prst="rightArrow">
            <a:avLst>
              <a:gd name="adj1" fmla="val 29880"/>
              <a:gd name="adj2" fmla="val 196618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833" name="Text Box 49"/>
          <p:cNvSpPr txBox="1">
            <a:spLocks noChangeArrowheads="1"/>
          </p:cNvSpPr>
          <p:nvPr/>
        </p:nvSpPr>
        <p:spPr bwMode="auto">
          <a:xfrm>
            <a:off x="1187450" y="546564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/>
              <a:t>$</a:t>
            </a:r>
            <a:endParaRPr lang="cs-CZ" sz="2000"/>
          </a:p>
        </p:txBody>
      </p:sp>
      <p:sp>
        <p:nvSpPr>
          <p:cNvPr id="33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2900" dirty="0"/>
              <a:t>Právnická osoba z </a:t>
            </a:r>
            <a:r>
              <a:rPr lang="sk-SK" sz="2900" dirty="0" smtClean="0"/>
              <a:t>US (3</a:t>
            </a:r>
            <a:r>
              <a:rPr lang="sk-SK" sz="2900" dirty="0"/>
              <a:t>)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179388" lvl="1" indent="0" defTabSz="1042988" eaLnBrk="1" hangingPunct="1">
              <a:buFont typeface="Arial" charset="0"/>
              <a:buNone/>
              <a:tabLst>
                <a:tab pos="0" algn="l"/>
                <a:tab pos="268288" algn="l"/>
                <a:tab pos="533400" algn="l"/>
                <a:tab pos="898525" algn="l"/>
              </a:tabLst>
            </a:pPr>
            <a:endParaRPr lang="sk-SK" sz="2000" dirty="0"/>
          </a:p>
          <a:p>
            <a:pPr marL="179388" lvl="1" indent="0" defTabSz="1042988" eaLnBrk="1" hangingPunct="1">
              <a:buFont typeface="Arial" charset="0"/>
              <a:buNone/>
              <a:tabLst>
                <a:tab pos="0" algn="l"/>
                <a:tab pos="268288" algn="l"/>
                <a:tab pos="533400" algn="l"/>
                <a:tab pos="898525" algn="l"/>
              </a:tabLst>
            </a:pPr>
            <a:endParaRPr lang="sk-SK" sz="2900" dirty="0"/>
          </a:p>
        </p:txBody>
      </p:sp>
      <p:graphicFrame>
        <p:nvGraphicFramePr>
          <p:cNvPr id="390502" name="Group 358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948833098"/>
              </p:ext>
            </p:extLst>
          </p:nvPr>
        </p:nvGraphicFramePr>
        <p:xfrm>
          <a:off x="593725" y="1547813"/>
          <a:ext cx="2590800" cy="4981009"/>
        </p:xfrm>
        <a:graphic>
          <a:graphicData uri="http://schemas.openxmlformats.org/drawingml/2006/table">
            <a:tbl>
              <a:tblPr/>
              <a:tblGrid>
                <a:gridCol w="1655763"/>
                <a:gridCol w="935037"/>
              </a:tblGrid>
              <a:tr h="461963">
                <a:tc gridSpan="2">
                  <a:txBody>
                    <a:bodyPr/>
                    <a:lstStyle/>
                    <a:p>
                      <a:pPr marL="0" marR="0" lvl="0" indent="0" algn="ct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Přímá investice</a:t>
                      </a:r>
                    </a:p>
                    <a:p>
                      <a:pPr marL="0" marR="0" lvl="0" indent="0" algn="ct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(1 000 kapitál)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EBIT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Úroky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EBT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Daň ze zisku 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(19 %)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19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Zisk po zdanění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8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Potenciální daň </a:t>
                      </a:r>
                      <a:r>
                        <a:rPr kumimoji="0" lang="cs-CZ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 dividend (15%)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-12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Čisté dividendy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Čisté úroky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Náklady na strukturu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Celkový příjem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0501" name="Group 357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39379800"/>
              </p:ext>
            </p:extLst>
          </p:nvPr>
        </p:nvGraphicFramePr>
        <p:xfrm>
          <a:off x="7578725" y="1476375"/>
          <a:ext cx="2449513" cy="5200081"/>
        </p:xfrm>
        <a:graphic>
          <a:graphicData uri="http://schemas.openxmlformats.org/drawingml/2006/table">
            <a:tbl>
              <a:tblPr/>
              <a:tblGrid>
                <a:gridCol w="1565275"/>
                <a:gridCol w="884238"/>
              </a:tblGrid>
              <a:tr h="474663">
                <a:tc gridSpan="2">
                  <a:txBody>
                    <a:bodyPr/>
                    <a:lstStyle/>
                    <a:p>
                      <a:pPr marL="0" marR="0" lvl="0" indent="0" algn="ct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nvestice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p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ř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es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strukturu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(500 kapitál, 1 000 dluh)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EBIT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Úroky (8%)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-80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EBT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Daň ze zisku 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(19 %)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Zisk po zdanění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Daň z dividend (0%)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Čisté dividendy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Čisté úroky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Náklady na strukturu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Celkový příjem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95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318"/>
          <p:cNvGrpSpPr>
            <a:grpSpLocks/>
          </p:cNvGrpSpPr>
          <p:nvPr/>
        </p:nvGrpSpPr>
        <p:grpSpPr bwMode="auto">
          <a:xfrm>
            <a:off x="3294307" y="3348038"/>
            <a:ext cx="4176712" cy="2663825"/>
            <a:chOff x="2053" y="2518"/>
            <a:chExt cx="2631" cy="1678"/>
          </a:xfrm>
        </p:grpSpPr>
        <p:sp>
          <p:nvSpPr>
            <p:cNvPr id="1116" name="Line 312"/>
            <p:cNvSpPr>
              <a:spLocks noChangeShapeType="1"/>
            </p:cNvSpPr>
            <p:nvPr/>
          </p:nvSpPr>
          <p:spPr bwMode="gray">
            <a:xfrm flipV="1">
              <a:off x="4003" y="2744"/>
              <a:ext cx="91" cy="31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cs-CZ">
                <a:solidFill>
                  <a:schemeClr val="tx1"/>
                </a:solidFill>
              </a:endParaRPr>
            </a:p>
          </p:txBody>
        </p:sp>
        <p:grpSp>
          <p:nvGrpSpPr>
            <p:cNvPr id="3" name="Group 316"/>
            <p:cNvGrpSpPr>
              <a:grpSpLocks/>
            </p:cNvGrpSpPr>
            <p:nvPr/>
          </p:nvGrpSpPr>
          <p:grpSpPr bwMode="auto">
            <a:xfrm>
              <a:off x="2053" y="2518"/>
              <a:ext cx="2631" cy="1678"/>
              <a:chOff x="2053" y="2518"/>
              <a:chExt cx="2631" cy="1678"/>
            </a:xfrm>
          </p:grpSpPr>
          <p:graphicFrame>
            <p:nvGraphicFramePr>
              <p:cNvPr id="1026" name="Object 304"/>
              <p:cNvGraphicFramePr>
                <a:graphicFrameLocks noChangeAspect="1"/>
              </p:cNvGraphicFramePr>
              <p:nvPr/>
            </p:nvGraphicFramePr>
            <p:xfrm>
              <a:off x="3368" y="2971"/>
              <a:ext cx="1316" cy="98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8" name="Chart" r:id="rId3" imgW="5210251" imgH="3886047" progId="MSGraph.Chart.8">
                      <p:embed followColorScheme="textAndBackground"/>
                    </p:oleObj>
                  </mc:Choice>
                  <mc:Fallback>
                    <p:oleObj name="Chart" r:id="rId3" imgW="5210251" imgH="3886047" progId="MSGraph.Chart.8">
                      <p:embed followColorScheme="textAndBackground"/>
                      <p:pic>
                        <p:nvPicPr>
                          <p:cNvPr id="0" name="Object 30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gray">
                          <a:xfrm>
                            <a:off x="3368" y="2971"/>
                            <a:ext cx="1316" cy="98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4" name="Group 315"/>
              <p:cNvGrpSpPr>
                <a:grpSpLocks/>
              </p:cNvGrpSpPr>
              <p:nvPr/>
            </p:nvGrpSpPr>
            <p:grpSpPr bwMode="auto">
              <a:xfrm>
                <a:off x="2053" y="2608"/>
                <a:ext cx="2495" cy="1588"/>
                <a:chOff x="2053" y="2608"/>
                <a:chExt cx="2495" cy="1588"/>
              </a:xfrm>
            </p:grpSpPr>
            <p:graphicFrame>
              <p:nvGraphicFramePr>
                <p:cNvPr id="1027" name="Object 292"/>
                <p:cNvGraphicFramePr>
                  <a:graphicFrameLocks noChangeAspect="1"/>
                </p:cNvGraphicFramePr>
                <p:nvPr/>
              </p:nvGraphicFramePr>
              <p:xfrm>
                <a:off x="2143" y="2971"/>
                <a:ext cx="1316" cy="98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69" name="Chart" r:id="rId5" imgW="5210251" imgH="3886047" progId="MSGraph.Chart.8">
                        <p:embed followColorScheme="textAndBackground"/>
                      </p:oleObj>
                    </mc:Choice>
                    <mc:Fallback>
                      <p:oleObj name="Chart" r:id="rId5" imgW="5210251" imgH="3886047" progId="MSGraph.Chart.8">
                        <p:embed followColorScheme="textAndBackground"/>
                        <p:pic>
                          <p:nvPicPr>
                            <p:cNvPr id="0" name="Object 29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gray">
                            <a:xfrm>
                              <a:off x="2143" y="2971"/>
                              <a:ext cx="1316" cy="98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126" name="Rectangle 293"/>
                <p:cNvSpPr>
                  <a:spLocks noChangeArrowheads="1"/>
                </p:cNvSpPr>
                <p:nvPr/>
              </p:nvSpPr>
              <p:spPr bwMode="invGray">
                <a:xfrm>
                  <a:off x="2552" y="2608"/>
                  <a:ext cx="862" cy="22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lIns="0" tIns="46784" rIns="0" bIns="82770" anchor="b"/>
                <a:lstStyle/>
                <a:p>
                  <a:pPr algn="l" defTabSz="995363">
                    <a:buNone/>
                  </a:pPr>
                  <a:r>
                    <a:rPr lang="cs-CZ" sz="1400" dirty="0">
                      <a:solidFill>
                        <a:schemeClr val="tx1"/>
                      </a:solidFill>
                    </a:rPr>
                    <a:t>Daň</a:t>
                  </a:r>
                  <a:r>
                    <a:rPr lang="de-DE" sz="14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cs-CZ" sz="1400" b="1" dirty="0" smtClean="0">
                      <a:solidFill>
                        <a:schemeClr val="tx1"/>
                      </a:solidFill>
                    </a:rPr>
                    <a:t>19</a:t>
                  </a:r>
                  <a:endParaRPr lang="de-DE" sz="14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27" name="Line 294"/>
                <p:cNvSpPr>
                  <a:spLocks noChangeShapeType="1"/>
                </p:cNvSpPr>
                <p:nvPr/>
              </p:nvSpPr>
              <p:spPr bwMode="gray">
                <a:xfrm flipH="1">
                  <a:off x="2733" y="2790"/>
                  <a:ext cx="0" cy="453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28" name="Line 295"/>
                <p:cNvSpPr>
                  <a:spLocks noChangeShapeType="1"/>
                </p:cNvSpPr>
                <p:nvPr/>
              </p:nvSpPr>
              <p:spPr bwMode="gray">
                <a:xfrm flipH="1" flipV="1">
                  <a:off x="2869" y="3652"/>
                  <a:ext cx="45" cy="317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29" name="Rectangle 297"/>
                <p:cNvSpPr>
                  <a:spLocks noChangeArrowheads="1"/>
                </p:cNvSpPr>
                <p:nvPr/>
              </p:nvSpPr>
              <p:spPr bwMode="invGray">
                <a:xfrm>
                  <a:off x="2506" y="3969"/>
                  <a:ext cx="862" cy="22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lIns="0" tIns="46784" rIns="0" bIns="82770" anchor="b"/>
                <a:lstStyle/>
                <a:p>
                  <a:pPr algn="l" defTabSz="995363">
                    <a:buNone/>
                  </a:pPr>
                  <a:r>
                    <a:rPr lang="cs-CZ" sz="1400" dirty="0">
                      <a:solidFill>
                        <a:schemeClr val="tx1"/>
                      </a:solidFill>
                    </a:rPr>
                    <a:t>Čistý příjem</a:t>
                  </a:r>
                  <a:r>
                    <a:rPr lang="de-DE" sz="14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cs-CZ" sz="1400" b="1" dirty="0" smtClean="0">
                      <a:solidFill>
                        <a:schemeClr val="tx1"/>
                      </a:solidFill>
                    </a:rPr>
                    <a:t>69</a:t>
                  </a:r>
                  <a:endParaRPr lang="de-DE" sz="14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0" name="Oval 298"/>
                <p:cNvSpPr>
                  <a:spLocks noChangeArrowheads="1"/>
                </p:cNvSpPr>
                <p:nvPr/>
              </p:nvSpPr>
              <p:spPr bwMode="gray">
                <a:xfrm>
                  <a:off x="2688" y="3153"/>
                  <a:ext cx="90" cy="89"/>
                </a:xfrm>
                <a:prstGeom prst="ellipse">
                  <a:avLst/>
                </a:prstGeom>
                <a:solidFill>
                  <a:srgbClr val="FFFFFF"/>
                </a:solidFill>
                <a:ln w="9525" algn="ctr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1" name="Oval 299"/>
                <p:cNvSpPr>
                  <a:spLocks noChangeArrowheads="1"/>
                </p:cNvSpPr>
                <p:nvPr/>
              </p:nvSpPr>
              <p:spPr bwMode="gray">
                <a:xfrm>
                  <a:off x="2824" y="3561"/>
                  <a:ext cx="90" cy="89"/>
                </a:xfrm>
                <a:prstGeom prst="ellipse">
                  <a:avLst/>
                </a:prstGeom>
                <a:solidFill>
                  <a:srgbClr val="FFFFFF"/>
                </a:solidFill>
                <a:ln w="9525" algn="ctr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2" name="Line 300"/>
                <p:cNvSpPr>
                  <a:spLocks noChangeShapeType="1"/>
                </p:cNvSpPr>
                <p:nvPr/>
              </p:nvSpPr>
              <p:spPr bwMode="gray">
                <a:xfrm flipH="1" flipV="1">
                  <a:off x="2279" y="2835"/>
                  <a:ext cx="183" cy="68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3" name="Rectangle 302"/>
                <p:cNvSpPr>
                  <a:spLocks noChangeArrowheads="1"/>
                </p:cNvSpPr>
                <p:nvPr/>
              </p:nvSpPr>
              <p:spPr bwMode="invGray">
                <a:xfrm>
                  <a:off x="2053" y="2744"/>
                  <a:ext cx="862" cy="18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lIns="0" tIns="46784" rIns="0" bIns="82770" anchor="b"/>
                <a:lstStyle/>
                <a:p>
                  <a:pPr algn="l" defTabSz="995363">
                    <a:buNone/>
                  </a:pPr>
                  <a:r>
                    <a:rPr lang="cs-CZ" sz="1400" dirty="0">
                      <a:solidFill>
                        <a:schemeClr val="tx1"/>
                      </a:solidFill>
                    </a:rPr>
                    <a:t>Srážková </a:t>
                  </a:r>
                  <a:br>
                    <a:rPr lang="cs-CZ" sz="1400" dirty="0">
                      <a:solidFill>
                        <a:schemeClr val="tx1"/>
                      </a:solidFill>
                    </a:rPr>
                  </a:br>
                  <a:r>
                    <a:rPr lang="cs-CZ" sz="1400" dirty="0">
                      <a:solidFill>
                        <a:schemeClr val="tx1"/>
                      </a:solidFill>
                    </a:rPr>
                    <a:t>daň</a:t>
                  </a:r>
                  <a:r>
                    <a:rPr lang="de-DE" sz="14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cs-CZ" sz="1400" b="1" dirty="0">
                      <a:solidFill>
                        <a:schemeClr val="tx1"/>
                      </a:solidFill>
                    </a:rPr>
                    <a:t>12</a:t>
                  </a:r>
                  <a:endParaRPr lang="de-DE" sz="14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4" name="Oval 303"/>
                <p:cNvSpPr>
                  <a:spLocks noChangeArrowheads="1"/>
                </p:cNvSpPr>
                <p:nvPr/>
              </p:nvSpPr>
              <p:spPr bwMode="gray">
                <a:xfrm>
                  <a:off x="2415" y="3425"/>
                  <a:ext cx="90" cy="89"/>
                </a:xfrm>
                <a:prstGeom prst="ellipse">
                  <a:avLst/>
                </a:prstGeom>
                <a:solidFill>
                  <a:srgbClr val="FFFFFF"/>
                </a:solidFill>
                <a:ln w="9525" algn="ctr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5" name="Rectangle 306"/>
                <p:cNvSpPr>
                  <a:spLocks noChangeArrowheads="1"/>
                </p:cNvSpPr>
                <p:nvPr/>
              </p:nvSpPr>
              <p:spPr bwMode="invGray">
                <a:xfrm>
                  <a:off x="3686" y="3969"/>
                  <a:ext cx="862" cy="22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lIns="0" tIns="46784" rIns="0" bIns="82770" anchor="b"/>
                <a:lstStyle/>
                <a:p>
                  <a:pPr algn="l" defTabSz="995363">
                    <a:buNone/>
                  </a:pPr>
                  <a:r>
                    <a:rPr lang="cs-CZ" sz="1400" dirty="0">
                      <a:solidFill>
                        <a:schemeClr val="tx1"/>
                      </a:solidFill>
                    </a:rPr>
                    <a:t>Čistý příjem</a:t>
                  </a:r>
                  <a:r>
                    <a:rPr lang="de-DE" sz="14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cs-CZ" sz="1400" b="1" dirty="0">
                      <a:solidFill>
                        <a:schemeClr val="tx1"/>
                      </a:solidFill>
                    </a:rPr>
                    <a:t>95</a:t>
                  </a:r>
                  <a:endParaRPr lang="de-DE" sz="1400" b="1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120" name="Oval 308"/>
              <p:cNvSpPr>
                <a:spLocks noChangeArrowheads="1"/>
              </p:cNvSpPr>
              <p:nvPr/>
            </p:nvSpPr>
            <p:spPr bwMode="gray">
              <a:xfrm>
                <a:off x="3958" y="3515"/>
                <a:ext cx="90" cy="89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121" name="Rectangle 309"/>
              <p:cNvSpPr>
                <a:spLocks noChangeArrowheads="1"/>
              </p:cNvSpPr>
              <p:nvPr/>
            </p:nvSpPr>
            <p:spPr bwMode="invGray">
              <a:xfrm>
                <a:off x="3368" y="2563"/>
                <a:ext cx="862" cy="22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0" tIns="46784" rIns="0" bIns="82770" anchor="b"/>
              <a:lstStyle/>
              <a:p>
                <a:pPr algn="l" defTabSz="995363">
                  <a:buNone/>
                </a:pPr>
                <a:r>
                  <a:rPr lang="cs-CZ" sz="1400" dirty="0">
                    <a:solidFill>
                      <a:schemeClr val="tx1"/>
                    </a:solidFill>
                  </a:rPr>
                  <a:t>Daň</a:t>
                </a:r>
                <a:r>
                  <a:rPr lang="de-DE" sz="1400" dirty="0">
                    <a:solidFill>
                      <a:schemeClr val="tx1"/>
                    </a:solidFill>
                  </a:rPr>
                  <a:t> </a:t>
                </a:r>
                <a:r>
                  <a:rPr lang="cs-CZ" sz="1400" b="1" dirty="0">
                    <a:solidFill>
                      <a:schemeClr val="tx1"/>
                    </a:solidFill>
                  </a:rPr>
                  <a:t>4</a:t>
                </a:r>
                <a:endParaRPr lang="de-DE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22" name="Line 310"/>
              <p:cNvSpPr>
                <a:spLocks noChangeShapeType="1"/>
              </p:cNvSpPr>
              <p:nvPr/>
            </p:nvSpPr>
            <p:spPr bwMode="gray">
              <a:xfrm flipH="1" flipV="1">
                <a:off x="3595" y="2790"/>
                <a:ext cx="317" cy="317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123" name="Oval 311"/>
              <p:cNvSpPr>
                <a:spLocks noChangeArrowheads="1"/>
              </p:cNvSpPr>
              <p:nvPr/>
            </p:nvSpPr>
            <p:spPr bwMode="gray">
              <a:xfrm>
                <a:off x="3867" y="3062"/>
                <a:ext cx="90" cy="89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124" name="Oval 313"/>
              <p:cNvSpPr>
                <a:spLocks noChangeArrowheads="1"/>
              </p:cNvSpPr>
              <p:nvPr/>
            </p:nvSpPr>
            <p:spPr bwMode="gray">
              <a:xfrm>
                <a:off x="3958" y="3017"/>
                <a:ext cx="90" cy="89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125" name="Rectangle 314"/>
              <p:cNvSpPr>
                <a:spLocks noChangeArrowheads="1"/>
              </p:cNvSpPr>
              <p:nvPr/>
            </p:nvSpPr>
            <p:spPr bwMode="invGray">
              <a:xfrm>
                <a:off x="3776" y="2518"/>
                <a:ext cx="862" cy="22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0" tIns="46784" rIns="0" bIns="82770" anchor="b"/>
              <a:lstStyle/>
              <a:p>
                <a:pPr algn="l" defTabSz="995363">
                  <a:buNone/>
                </a:pPr>
                <a:r>
                  <a:rPr lang="cs-CZ" sz="1400" dirty="0">
                    <a:solidFill>
                      <a:schemeClr val="tx1"/>
                    </a:solidFill>
                  </a:rPr>
                  <a:t>Náklady na strukturu</a:t>
                </a:r>
                <a:r>
                  <a:rPr lang="de-DE" sz="1400" dirty="0">
                    <a:solidFill>
                      <a:schemeClr val="tx1"/>
                    </a:solidFill>
                  </a:rPr>
                  <a:t> </a:t>
                </a:r>
                <a:r>
                  <a:rPr lang="cs-CZ" sz="1400" b="1" dirty="0">
                    <a:solidFill>
                      <a:schemeClr val="tx1"/>
                    </a:solidFill>
                  </a:rPr>
                  <a:t>1</a:t>
                </a:r>
                <a:endParaRPr lang="de-DE" sz="14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18" name="Line 317"/>
            <p:cNvSpPr>
              <a:spLocks noChangeShapeType="1"/>
            </p:cNvSpPr>
            <p:nvPr/>
          </p:nvSpPr>
          <p:spPr bwMode="gray">
            <a:xfrm flipV="1">
              <a:off x="4003" y="3561"/>
              <a:ext cx="0" cy="40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cs-CZ">
                <a:solidFill>
                  <a:schemeClr val="tx1"/>
                </a:solidFill>
              </a:endParaRPr>
            </a:p>
          </p:txBody>
        </p:sp>
      </p:grpSp>
      <p:sp>
        <p:nvSpPr>
          <p:cNvPr id="1115" name="Text Box 319"/>
          <p:cNvSpPr txBox="1">
            <a:spLocks noChangeArrowheads="1"/>
          </p:cNvSpPr>
          <p:nvPr/>
        </p:nvSpPr>
        <p:spPr bwMode="gray">
          <a:xfrm>
            <a:off x="3339334" y="1847355"/>
            <a:ext cx="4085070" cy="8639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defTabSz="995363">
              <a:buNone/>
            </a:pPr>
            <a:r>
              <a:rPr lang="cs-CZ" b="1" u="sng" dirty="0">
                <a:solidFill>
                  <a:schemeClr val="tx1"/>
                </a:solidFill>
              </a:rPr>
              <a:t>ROZDÍL = </a:t>
            </a:r>
            <a:r>
              <a:rPr lang="cs-CZ" b="1" u="sng" dirty="0" smtClean="0">
                <a:solidFill>
                  <a:schemeClr val="tx1"/>
                </a:solidFill>
              </a:rPr>
              <a:t>26 </a:t>
            </a:r>
          </a:p>
          <a:p>
            <a:pPr defTabSz="995363">
              <a:buNone/>
            </a:pPr>
            <a:r>
              <a:rPr lang="cs-CZ" sz="2000" b="1" u="sng" dirty="0" smtClean="0">
                <a:solidFill>
                  <a:schemeClr val="tx1"/>
                </a:solidFill>
              </a:rPr>
              <a:t>(bez dopadu na celou strukturu)</a:t>
            </a:r>
            <a:endParaRPr lang="en-US" sz="2000" b="1" u="sng" dirty="0">
              <a:solidFill>
                <a:schemeClr val="tx1"/>
              </a:solidFill>
            </a:endParaRPr>
          </a:p>
        </p:txBody>
      </p:sp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Otázky, kontakty</a:t>
            </a:r>
            <a:endParaRPr lang="en-US" sz="3000" b="0" dirty="0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539486" y="1478259"/>
            <a:ext cx="5480889" cy="5160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11066" indent="-411066" defTabSz="1043056">
              <a:buNone/>
              <a:defRPr/>
            </a:pPr>
            <a:r>
              <a:rPr lang="cs-CZ" sz="2500" kern="0" dirty="0" smtClean="0">
                <a:solidFill>
                  <a:srgbClr val="646464"/>
                </a:solidFill>
                <a:latin typeface="+mn-lt"/>
              </a:rPr>
              <a:t>Jakub Šindelář</a:t>
            </a:r>
          </a:p>
          <a:p>
            <a:pPr marL="411066" indent="-411066" defTabSz="1043056">
              <a:buNone/>
              <a:defRPr/>
            </a:pPr>
            <a:r>
              <a:rPr lang="cs-CZ" sz="2300" kern="0" dirty="0" smtClean="0">
                <a:solidFill>
                  <a:srgbClr val="646464"/>
                </a:solidFill>
                <a:latin typeface="+mn-lt"/>
              </a:rPr>
              <a:t>Tel: +420 225 335 216</a:t>
            </a:r>
          </a:p>
          <a:p>
            <a:pPr marL="411066" indent="-411066" defTabSz="1043056">
              <a:defRPr/>
            </a:pPr>
            <a:endParaRPr lang="cs-CZ" sz="2300" kern="0" dirty="0" smtClean="0">
              <a:solidFill>
                <a:srgbClr val="646464"/>
              </a:solidFill>
              <a:latin typeface="+mn-lt"/>
            </a:endParaRPr>
          </a:p>
          <a:p>
            <a:pPr marL="411066" indent="-411066" defTabSz="1043056">
              <a:defRPr/>
            </a:pPr>
            <a:endParaRPr lang="cs-CZ" sz="2300" kern="0" dirty="0" smtClean="0">
              <a:solidFill>
                <a:srgbClr val="646464"/>
              </a:solidFill>
              <a:latin typeface="+mn-lt"/>
            </a:endParaRPr>
          </a:p>
          <a:p>
            <a:pPr marL="411066" indent="-411066" defTabSz="1043056">
              <a:defRPr/>
            </a:pPr>
            <a:endParaRPr lang="en-US" sz="2300" kern="0" dirty="0" smtClean="0">
              <a:solidFill>
                <a:srgbClr val="646464"/>
              </a:solidFill>
              <a:latin typeface="+mn-lt"/>
            </a:endParaRPr>
          </a:p>
          <a:p>
            <a:pPr marL="411066" indent="-411066" defTabSz="1043056">
              <a:defRPr/>
            </a:pPr>
            <a:endParaRPr lang="cs-CZ" sz="2300" kern="0" dirty="0" smtClean="0">
              <a:solidFill>
                <a:srgbClr val="646464"/>
              </a:solidFill>
              <a:latin typeface="+mn-lt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/>
        </p:nvSpPr>
        <p:spPr bwMode="gray">
          <a:xfrm>
            <a:off x="574432" y="326292"/>
            <a:ext cx="9554306" cy="613312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D2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432" y="910003"/>
            <a:ext cx="9509125" cy="4965700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cs-CZ" sz="3300" b="1" dirty="0" smtClean="0"/>
              <a:t>Děkuji </a:t>
            </a:r>
            <a:r>
              <a:rPr lang="cs-CZ" sz="3300" b="1" dirty="0"/>
              <a:t>za pozornost.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822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Prodej akcií/podílů - obecně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271000" cy="4549775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sz="2300" dirty="0"/>
              <a:t>Koupě podílu / akcií </a:t>
            </a:r>
            <a:r>
              <a:rPr lang="cs-CZ" sz="2300" dirty="0" smtClean="0"/>
              <a:t>(</a:t>
            </a:r>
            <a:r>
              <a:rPr lang="en-US" sz="2300" dirty="0" smtClean="0"/>
              <a:t>s.r.o.</a:t>
            </a:r>
            <a:r>
              <a:rPr lang="cs-CZ" sz="2300" dirty="0" smtClean="0"/>
              <a:t> </a:t>
            </a:r>
            <a:r>
              <a:rPr lang="cs-CZ" sz="2300" dirty="0"/>
              <a:t>nebo </a:t>
            </a:r>
            <a:r>
              <a:rPr lang="en-US" sz="2300" dirty="0" smtClean="0"/>
              <a:t>a.s.</a:t>
            </a:r>
            <a:r>
              <a:rPr lang="cs-CZ" sz="2300" dirty="0" smtClean="0"/>
              <a:t>)</a:t>
            </a:r>
            <a:endParaRPr lang="cs-CZ" sz="2300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/>
              <a:t>Daňová pozice společnosti se v zásadě nemění, mění se její společník</a:t>
            </a:r>
          </a:p>
          <a:p>
            <a:pPr lvl="2"/>
            <a:r>
              <a:rPr lang="cs-CZ" dirty="0"/>
              <a:t>daňová báze majetku / závazků dceřiné společnosti se nemění = nemožnost daňového odečtu ceny zaplacené nad (v zásadě) NAV</a:t>
            </a:r>
          </a:p>
          <a:p>
            <a:pPr lvl="2"/>
            <a:r>
              <a:rPr lang="cs-CZ" dirty="0"/>
              <a:t>může mít dopad na daňové ztráty (§ 38na ZDP)</a:t>
            </a:r>
          </a:p>
          <a:p>
            <a:pPr lvl="3"/>
            <a:r>
              <a:rPr lang="cs-CZ" dirty="0"/>
              <a:t>Podstatná změna </a:t>
            </a:r>
            <a:r>
              <a:rPr lang="cs-CZ" dirty="0" smtClean="0"/>
              <a:t>(více než 25% ZK, hlasovací práva, rozhodující vliv)</a:t>
            </a:r>
            <a:endParaRPr lang="cs-CZ" dirty="0"/>
          </a:p>
          <a:p>
            <a:pPr lvl="3"/>
            <a:r>
              <a:rPr lang="cs-CZ" dirty="0"/>
              <a:t>T</a:t>
            </a:r>
            <a:r>
              <a:rPr lang="cs-CZ" dirty="0">
                <a:sym typeface="Wingdings" pitchFamily="2" charset="2"/>
              </a:rPr>
              <a:t>est stejných činností (80% tržeb za vlastní výkony a zboží zaúčtovaných do výnosů) = složitý + nejasný výklad</a:t>
            </a:r>
          </a:p>
          <a:p>
            <a:pPr lvl="3"/>
            <a:r>
              <a:rPr lang="cs-CZ" dirty="0">
                <a:sym typeface="Wingdings" pitchFamily="2" charset="2"/>
              </a:rPr>
              <a:t>Binární test = výsledek ano / ne</a:t>
            </a:r>
            <a:endParaRPr lang="cs-CZ" dirty="0"/>
          </a:p>
          <a:p>
            <a:pPr lvl="2"/>
            <a:r>
              <a:rPr lang="cs-CZ" dirty="0"/>
              <a:t>kupující se nemůže vyhnout </a:t>
            </a:r>
            <a:r>
              <a:rPr lang="cs-CZ" dirty="0" smtClean="0"/>
              <a:t>historickým (daňovým</a:t>
            </a:r>
            <a:r>
              <a:rPr lang="cs-CZ" dirty="0"/>
              <a:t>) rizikům skrytým ve společnosti 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due diligence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cs-CZ" dirty="0" smtClean="0">
                <a:sym typeface="Wingdings" pitchFamily="2" charset="2"/>
              </a:rPr>
              <a:t> kalkulace odložené daně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cs-CZ" dirty="0" smtClean="0">
                <a:sym typeface="Wingdings" pitchFamily="2" charset="2"/>
              </a:rPr>
              <a:t>modifikace kupní ceny a formulace dalších </a:t>
            </a:r>
            <a:r>
              <a:rPr lang="en-US" dirty="0" smtClean="0">
                <a:sym typeface="Wingdings" pitchFamily="2" charset="2"/>
              </a:rPr>
              <a:t>warranties</a:t>
            </a:r>
            <a:r>
              <a:rPr lang="cs-CZ" dirty="0" smtClean="0">
                <a:sym typeface="Wingdings" pitchFamily="2" charset="2"/>
              </a:rPr>
              <a:t> (SPA)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endParaRPr lang="cs-CZ" sz="1900" dirty="0"/>
          </a:p>
          <a:p>
            <a:pPr marL="266700" indent="-266700" defTabSz="914400"/>
            <a:endParaRPr lang="cs-CZ" sz="23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Prodej akcií/podílů</a:t>
            </a:r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/>
            <a:r>
              <a:rPr lang="cs-CZ" sz="2300" dirty="0"/>
              <a:t>Prodávající </a:t>
            </a:r>
          </a:p>
          <a:p>
            <a:pPr marL="266700" lvl="1" indent="-266700" defTabSz="914400"/>
            <a:r>
              <a:rPr lang="cs-CZ" sz="2300" dirty="0">
                <a:ea typeface="+mn-ea"/>
                <a:cs typeface="+mn-cs"/>
              </a:rPr>
              <a:t>Účtuje o prodeji finanční investice a o výnosech z prodeje:</a:t>
            </a:r>
          </a:p>
          <a:p>
            <a:pPr lvl="2"/>
            <a:r>
              <a:rPr lang="cs-CZ" dirty="0"/>
              <a:t>MD – finanční náklady / D – finanční investice</a:t>
            </a:r>
          </a:p>
          <a:p>
            <a:pPr lvl="2"/>
            <a:r>
              <a:rPr lang="cs-CZ" dirty="0"/>
              <a:t>MD – pohledávka(peníze) / D – finanční výnosy</a:t>
            </a:r>
          </a:p>
          <a:p>
            <a:pPr marL="266700" lvl="1" indent="-266700" defTabSz="914400"/>
            <a:r>
              <a:rPr lang="cs-CZ" sz="2300" dirty="0">
                <a:solidFill>
                  <a:srgbClr val="646464"/>
                </a:solidFill>
                <a:ea typeface="+mn-ea"/>
                <a:cs typeface="+mn-cs"/>
              </a:rPr>
              <a:t>Z pohledu DPH = převod osvobozen (§ 54/1/a</a:t>
            </a:r>
            <a:r>
              <a:rPr lang="cs-CZ" sz="2300" dirty="0" smtClean="0">
                <a:solidFill>
                  <a:srgbClr val="646464"/>
                </a:solidFill>
                <a:ea typeface="+mn-ea"/>
                <a:cs typeface="+mn-cs"/>
              </a:rPr>
              <a:t>)</a:t>
            </a:r>
            <a:endParaRPr lang="cs-CZ" sz="2300" dirty="0">
              <a:solidFill>
                <a:srgbClr val="646464"/>
              </a:solidFill>
              <a:ea typeface="+mn-ea"/>
              <a:cs typeface="+mn-cs"/>
            </a:endParaRPr>
          </a:p>
          <a:p>
            <a:pPr lvl="2"/>
            <a:endParaRPr lang="cs-CZ" dirty="0"/>
          </a:p>
          <a:p>
            <a:pPr marL="266700" indent="-266700" defTabSz="914400"/>
            <a:r>
              <a:rPr lang="cs-CZ" sz="2300" dirty="0"/>
              <a:t>Kupující 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/>
              <a:t>Účtuje o pořízení finančního aktiva</a:t>
            </a:r>
          </a:p>
          <a:p>
            <a:pPr marL="657225" lvl="1" indent="-266700" defTabSz="914400"/>
            <a:r>
              <a:rPr lang="cs-CZ" sz="1900" dirty="0"/>
              <a:t>Daňová nabývací cena (akcií/podílů) = pořizovací cena (§24/7/c ZDP</a:t>
            </a:r>
            <a:r>
              <a:rPr lang="cs-CZ" sz="1900" dirty="0" smtClean="0"/>
              <a:t>)</a:t>
            </a:r>
          </a:p>
          <a:p>
            <a:pPr marL="657225" lvl="1" indent="-266700" defTabSz="914400"/>
            <a:r>
              <a:rPr lang="cs-CZ" sz="1900" dirty="0"/>
              <a:t>Součástí pořizovací </a:t>
            </a:r>
            <a:r>
              <a:rPr lang="cs-CZ" sz="1900" dirty="0" smtClean="0"/>
              <a:t>ceny jsou též náklady související s pořízením (např. poradci) -</a:t>
            </a:r>
            <a:r>
              <a:rPr lang="cs-CZ" sz="1900" dirty="0"/>
              <a:t> </a:t>
            </a:r>
            <a:r>
              <a:rPr lang="cs-CZ" sz="1900" dirty="0" smtClean="0"/>
              <a:t>§48 </a:t>
            </a:r>
            <a:r>
              <a:rPr lang="cs-CZ" sz="1900" dirty="0" err="1" smtClean="0"/>
              <a:t>VoÚ</a:t>
            </a:r>
            <a:r>
              <a:rPr lang="cs-CZ" sz="1900" dirty="0" smtClean="0"/>
              <a:t> (obvykle navždy ztracená uznatelnost nákladu)  </a:t>
            </a:r>
            <a:endParaRPr lang="cs-CZ" sz="19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Zisky z prodeje podílů</a:t>
            </a:r>
            <a:r>
              <a:rPr lang="en-US" dirty="0"/>
              <a:t> (1)</a:t>
            </a:r>
            <a:r>
              <a:rPr lang="cs-CZ" dirty="0"/>
              <a:t> - osvobození</a:t>
            </a:r>
            <a:endParaRPr lang="en-US" dirty="0"/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271000" cy="4549775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sz="2400" dirty="0"/>
              <a:t>Právnické osoby - podmínky: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Kapitálové společnosti </a:t>
            </a:r>
            <a:r>
              <a:rPr lang="cs-CZ" dirty="0" smtClean="0"/>
              <a:t>(</a:t>
            </a:r>
            <a:r>
              <a:rPr lang="en-US" sz="2000" dirty="0" smtClean="0"/>
              <a:t>s.r.o.</a:t>
            </a:r>
            <a:r>
              <a:rPr lang="cs-CZ" dirty="0" smtClean="0"/>
              <a:t>,</a:t>
            </a:r>
            <a:r>
              <a:rPr lang="en-US" dirty="0" smtClean="0"/>
              <a:t> a.s.</a:t>
            </a:r>
            <a:r>
              <a:rPr lang="cs-CZ" dirty="0" smtClean="0"/>
              <a:t> </a:t>
            </a:r>
            <a:r>
              <a:rPr lang="cs-CZ" dirty="0"/>
              <a:t>a zahraniční obdoby</a:t>
            </a:r>
            <a:r>
              <a:rPr lang="cs-CZ" dirty="0" smtClean="0"/>
              <a:t>)</a:t>
            </a:r>
            <a:endParaRPr lang="en-US" dirty="0" smtClean="0"/>
          </a:p>
          <a:p>
            <a:pPr lvl="2">
              <a:lnSpc>
                <a:spcPct val="80000"/>
              </a:lnSpc>
            </a:pPr>
            <a:r>
              <a:rPr lang="sk-SK" dirty="0"/>
              <a:t>ČR a </a:t>
            </a:r>
            <a:r>
              <a:rPr lang="sk-SK" dirty="0" smtClean="0"/>
              <a:t>EU:</a:t>
            </a:r>
            <a:endParaRPr lang="cs-CZ" dirty="0" smtClean="0"/>
          </a:p>
          <a:p>
            <a:pPr lvl="3">
              <a:lnSpc>
                <a:spcPct val="80000"/>
              </a:lnSpc>
            </a:pPr>
            <a:r>
              <a:rPr lang="cs-CZ" dirty="0" smtClean="0"/>
              <a:t>Mateřská </a:t>
            </a:r>
            <a:r>
              <a:rPr lang="cs-CZ" dirty="0"/>
              <a:t>společnost drží alespoň 10 % v dceřiné po dobu aspoň 12 měsíců </a:t>
            </a:r>
            <a:r>
              <a:rPr lang="cs-CZ" dirty="0" smtClean="0"/>
              <a:t>nepřetržitě a obě společnosti jsou předmětem standardního zdanění</a:t>
            </a:r>
            <a:endParaRPr lang="cs-CZ" dirty="0"/>
          </a:p>
          <a:p>
            <a:pPr lvl="2">
              <a:lnSpc>
                <a:spcPct val="80000"/>
              </a:lnSpc>
            </a:pPr>
            <a:r>
              <a:rPr lang="cs-CZ" dirty="0" smtClean="0"/>
              <a:t>3. země</a:t>
            </a:r>
            <a:r>
              <a:rPr lang="sk-SK" dirty="0">
                <a:solidFill>
                  <a:srgbClr val="646464"/>
                </a:solidFill>
                <a:sym typeface="Wingdings" pitchFamily="2" charset="2"/>
              </a:rPr>
              <a:t>:</a:t>
            </a:r>
            <a:endParaRPr lang="sk-SK" dirty="0" smtClean="0">
              <a:solidFill>
                <a:srgbClr val="646464"/>
              </a:solidFill>
              <a:sym typeface="Wingdings" pitchFamily="2" charset="2"/>
            </a:endParaRPr>
          </a:p>
          <a:p>
            <a:pPr lvl="3">
              <a:lnSpc>
                <a:spcPct val="80000"/>
              </a:lnSpc>
            </a:pPr>
            <a:r>
              <a:rPr lang="cs-CZ" dirty="0" smtClean="0"/>
              <a:t>Dceřiná </a:t>
            </a:r>
            <a:r>
              <a:rPr lang="cs-CZ" dirty="0"/>
              <a:t>společnost je ze státu, se kterým je uzavřena smlouva o zamezení dvojího </a:t>
            </a:r>
            <a:r>
              <a:rPr lang="cs-CZ" dirty="0" smtClean="0"/>
              <a:t>zdanění</a:t>
            </a:r>
            <a:endParaRPr lang="sk-SK" dirty="0" smtClean="0">
              <a:solidFill>
                <a:srgbClr val="646464"/>
              </a:solidFill>
              <a:sym typeface="Wingdings" pitchFamily="2" charset="2"/>
            </a:endParaRPr>
          </a:p>
          <a:p>
            <a:pPr lvl="3">
              <a:lnSpc>
                <a:spcPct val="80000"/>
              </a:lnSpc>
            </a:pPr>
            <a:r>
              <a:rPr lang="cs-CZ" dirty="0" smtClean="0"/>
              <a:t>Podléhá </a:t>
            </a:r>
            <a:r>
              <a:rPr lang="cs-CZ" dirty="0"/>
              <a:t>DPPO se sazbou alespoň 12 % a nemůže si zvolit osvobození</a:t>
            </a:r>
          </a:p>
          <a:p>
            <a:pPr lvl="2">
              <a:lnSpc>
                <a:spcPct val="80000"/>
              </a:lnSpc>
            </a:pPr>
            <a:r>
              <a:rPr lang="cs-CZ" dirty="0" smtClean="0"/>
              <a:t>Skutečný </a:t>
            </a:r>
            <a:r>
              <a:rPr lang="cs-CZ" dirty="0"/>
              <a:t>vlastník </a:t>
            </a:r>
            <a:r>
              <a:rPr lang="cs-CZ" dirty="0" smtClean="0"/>
              <a:t>příjmu</a:t>
            </a:r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sz="2400" dirty="0"/>
              <a:t>Fyzické osoby:</a:t>
            </a:r>
          </a:p>
          <a:p>
            <a:pPr lvl="2">
              <a:lnSpc>
                <a:spcPct val="80000"/>
              </a:lnSpc>
            </a:pPr>
            <a:r>
              <a:rPr lang="sk-SK" dirty="0" smtClean="0"/>
              <a:t>Od 2014 </a:t>
            </a:r>
            <a:r>
              <a:rPr lang="cs-CZ" dirty="0" smtClean="0"/>
              <a:t>osvobození nezávislé na výši podílu (prodej osvobozen po třech letech od pořízení; pro prodej akcií nabytých před účinností se použije stará úprava)</a:t>
            </a:r>
          </a:p>
          <a:p>
            <a:pPr lvl="2">
              <a:lnSpc>
                <a:spcPct val="80000"/>
              </a:lnSpc>
            </a:pPr>
            <a:r>
              <a:rPr lang="cs-CZ" dirty="0" smtClean="0"/>
              <a:t>Nově osvobozeny příjmy z prodeje CP bez dalších podmínek, pokud jejich úhrn nepřesáhne v zdaňovacím období 100 tisíc Kč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Oznámení o osvobozených příjmech fyzických osob nad 5mil. </a:t>
            </a:r>
            <a:r>
              <a:rPr lang="cs-CZ" dirty="0" smtClean="0"/>
              <a:t>Kč (v opačném případě až 15% daň)</a:t>
            </a:r>
            <a:endParaRPr lang="cs-CZ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/>
          <a:p>
            <a:r>
              <a:rPr lang="cs-CZ" dirty="0" smtClean="0"/>
              <a:t>7. </a:t>
            </a:r>
            <a:r>
              <a:rPr lang="cs-CZ" dirty="0"/>
              <a:t>5</a:t>
            </a:r>
            <a:r>
              <a:rPr lang="cs-CZ" dirty="0" smtClean="0"/>
              <a:t>. 2015 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Y_PPT_Template white">
  <a:themeElements>
    <a:clrScheme name="EY_PPT_Template white 2">
      <a:dk1>
        <a:srgbClr val="646464"/>
      </a:dk1>
      <a:lt1>
        <a:srgbClr val="FFFFFF"/>
      </a:lt1>
      <a:dk2>
        <a:srgbClr val="808080"/>
      </a:dk2>
      <a:lt2>
        <a:srgbClr val="646464"/>
      </a:lt2>
      <a:accent1>
        <a:srgbClr val="A6A6A6"/>
      </a:accent1>
      <a:accent2>
        <a:srgbClr val="CCCCCC"/>
      </a:accent2>
      <a:accent3>
        <a:srgbClr val="FFFFFF"/>
      </a:accent3>
      <a:accent4>
        <a:srgbClr val="545454"/>
      </a:accent4>
      <a:accent5>
        <a:srgbClr val="D0D0D0"/>
      </a:accent5>
      <a:accent6>
        <a:srgbClr val="B9B9B9"/>
      </a:accent6>
      <a:hlink>
        <a:srgbClr val="F2F2F2"/>
      </a:hlink>
      <a:folHlink>
        <a:srgbClr val="FFD200"/>
      </a:folHlink>
    </a:clrScheme>
    <a:fontScheme name="EY_PPT_Template whi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D200"/>
          </a:buClr>
          <a:buSzPct val="75000"/>
          <a:buFont typeface="Arial" charset="0"/>
          <a:buChar char="►"/>
          <a:tabLst/>
          <a:defRPr kumimoji="0" lang="de-DE" sz="2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D200"/>
          </a:buClr>
          <a:buSzPct val="75000"/>
          <a:buFont typeface="Arial" charset="0"/>
          <a:buChar char="►"/>
          <a:tabLst/>
          <a:defRPr kumimoji="0" lang="de-DE" sz="2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Y_PPT_Template white 1">
        <a:dk1>
          <a:srgbClr val="000000"/>
        </a:dk1>
        <a:lt1>
          <a:srgbClr val="FFFFFF"/>
        </a:lt1>
        <a:dk2>
          <a:srgbClr val="808080"/>
        </a:dk2>
        <a:lt2>
          <a:srgbClr val="646464"/>
        </a:lt2>
        <a:accent1>
          <a:srgbClr val="A6A6A6"/>
        </a:accent1>
        <a:accent2>
          <a:srgbClr val="CCCCCC"/>
        </a:accent2>
        <a:accent3>
          <a:srgbClr val="FFFFFF"/>
        </a:accent3>
        <a:accent4>
          <a:srgbClr val="000000"/>
        </a:accent4>
        <a:accent5>
          <a:srgbClr val="D0D0D0"/>
        </a:accent5>
        <a:accent6>
          <a:srgbClr val="B9B9B9"/>
        </a:accent6>
        <a:hlink>
          <a:srgbClr val="F2F2F2"/>
        </a:hlink>
        <a:folHlink>
          <a:srgbClr val="FFD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Y_PPT_Template white 2">
        <a:dk1>
          <a:srgbClr val="646464"/>
        </a:dk1>
        <a:lt1>
          <a:srgbClr val="FFFFFF"/>
        </a:lt1>
        <a:dk2>
          <a:srgbClr val="808080"/>
        </a:dk2>
        <a:lt2>
          <a:srgbClr val="646464"/>
        </a:lt2>
        <a:accent1>
          <a:srgbClr val="A6A6A6"/>
        </a:accent1>
        <a:accent2>
          <a:srgbClr val="CCCCCC"/>
        </a:accent2>
        <a:accent3>
          <a:srgbClr val="FFFFFF"/>
        </a:accent3>
        <a:accent4>
          <a:srgbClr val="545454"/>
        </a:accent4>
        <a:accent5>
          <a:srgbClr val="D0D0D0"/>
        </a:accent5>
        <a:accent6>
          <a:srgbClr val="B9B9B9"/>
        </a:accent6>
        <a:hlink>
          <a:srgbClr val="F2F2F2"/>
        </a:hlink>
        <a:folHlink>
          <a:srgbClr val="FFD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Y_regular_presentation">
  <a:themeElements>
    <a:clrScheme name="EY white projection-ready">
      <a:dk1>
        <a:srgbClr val="000000"/>
      </a:dk1>
      <a:lt1>
        <a:srgbClr val="646464"/>
      </a:lt1>
      <a:dk2>
        <a:srgbClr val="FFFFFF"/>
      </a:dk2>
      <a:lt2>
        <a:srgbClr val="646464"/>
      </a:lt2>
      <a:accent1>
        <a:srgbClr val="808080"/>
      </a:accent1>
      <a:accent2>
        <a:srgbClr val="FFD200"/>
      </a:accent2>
      <a:accent3>
        <a:srgbClr val="999999"/>
      </a:accent3>
      <a:accent4>
        <a:srgbClr val="C0C0C0"/>
      </a:accent4>
      <a:accent5>
        <a:srgbClr val="0081AE"/>
      </a:accent5>
      <a:accent6>
        <a:srgbClr val="7FC0D6"/>
      </a:accent6>
      <a:hlink>
        <a:srgbClr val="336699"/>
      </a:hlink>
      <a:folHlink>
        <a:srgbClr val="7030A0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3.xml><?xml version="1.0" encoding="utf-8"?>
<a:theme xmlns:a="http://schemas.openxmlformats.org/drawingml/2006/main" name="Office Theme">
  <a:themeElements>
    <a:clrScheme name="">
      <a:dk1>
        <a:srgbClr val="646464"/>
      </a:dk1>
      <a:lt1>
        <a:srgbClr val="FFFFFF"/>
      </a:lt1>
      <a:dk2>
        <a:srgbClr val="A6A6A6"/>
      </a:dk2>
      <a:lt2>
        <a:srgbClr val="808080"/>
      </a:lt2>
      <a:accent1>
        <a:srgbClr val="CCCCCC"/>
      </a:accent1>
      <a:accent2>
        <a:srgbClr val="F2F2F2"/>
      </a:accent2>
      <a:accent3>
        <a:srgbClr val="FFFFFF"/>
      </a:accent3>
      <a:accent4>
        <a:srgbClr val="545454"/>
      </a:accent4>
      <a:accent5>
        <a:srgbClr val="E2E2E2"/>
      </a:accent5>
      <a:accent6>
        <a:srgbClr val="DBDBDB"/>
      </a:accent6>
      <a:hlink>
        <a:srgbClr val="FFD200"/>
      </a:hlink>
      <a:folHlink>
        <a:srgbClr val="FFE8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EY_PPT_Template white</Template>
  <TotalTime>9486</TotalTime>
  <Words>4903</Words>
  <Application>Microsoft Office PowerPoint</Application>
  <PresentationFormat>Vlastní</PresentationFormat>
  <Paragraphs>768</Paragraphs>
  <Slides>69</Slides>
  <Notes>11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69</vt:i4>
      </vt:variant>
    </vt:vector>
  </HeadingPairs>
  <TitlesOfParts>
    <vt:vector size="72" baseType="lpstr">
      <vt:lpstr>EY_PPT_Template white</vt:lpstr>
      <vt:lpstr>EY_regular_presentation</vt:lpstr>
      <vt:lpstr>Chart</vt:lpstr>
      <vt:lpstr>Akvizice a přeměny  účetní a daňový pohled</vt:lpstr>
      <vt:lpstr>Program</vt:lpstr>
      <vt:lpstr>Zákony</vt:lpstr>
      <vt:lpstr>Prezentace aplikace PowerPoint</vt:lpstr>
      <vt:lpstr>Akvizice - typy</vt:lpstr>
      <vt:lpstr>Prezentace aplikace PowerPoint</vt:lpstr>
      <vt:lpstr>Prodej akcií/podílů - obecně</vt:lpstr>
      <vt:lpstr>Prodej akcií/podílů</vt:lpstr>
      <vt:lpstr>Zisky z prodeje podílů (1) - osvobození</vt:lpstr>
      <vt:lpstr>Zisky z prodeje podílů (2) - zdanění</vt:lpstr>
      <vt:lpstr>Náklady na získání a držbu podílu / akcií</vt:lpstr>
      <vt:lpstr>Prezentace aplikace PowerPoint</vt:lpstr>
      <vt:lpstr>Koupě obchodního závodu - obecně (1)</vt:lpstr>
      <vt:lpstr>Koupě obchodního závodu - obecně (2)</vt:lpstr>
      <vt:lpstr>Účetnictví – prodávající</vt:lpstr>
      <vt:lpstr>Účetnictví – kupující (1) – ocenění</vt:lpstr>
      <vt:lpstr>Účetnictví – kupující (2) – goodwill</vt:lpstr>
      <vt:lpstr>ZDP – prodávající</vt:lpstr>
      <vt:lpstr>ZDP, daň z nabytí nemovitých věcí - prodávající </vt:lpstr>
      <vt:lpstr>ZDP – kupující </vt:lpstr>
      <vt:lpstr>DPH (1)</vt:lpstr>
      <vt:lpstr>Prezentace aplikace PowerPoint</vt:lpstr>
      <vt:lpstr>ZDP, daň z nabytí nemovitých věcí</vt:lpstr>
      <vt:lpstr>DPH </vt:lpstr>
      <vt:lpstr>Akvizice – zjednodušený obecný přehled</vt:lpstr>
      <vt:lpstr>Prezentace aplikace PowerPoint</vt:lpstr>
      <vt:lpstr>Způsoby přeměn společností</vt:lpstr>
      <vt:lpstr>Přeshraniční přeměny</vt:lpstr>
      <vt:lpstr>Fúze </vt:lpstr>
      <vt:lpstr>Převod jmění na společníka </vt:lpstr>
      <vt:lpstr>Rozdělení(1)</vt:lpstr>
      <vt:lpstr>Rozdělení (2)</vt:lpstr>
      <vt:lpstr>Rozdělení (3)</vt:lpstr>
      <vt:lpstr>Rozdělení (4)</vt:lpstr>
      <vt:lpstr>Změna právní formy</vt:lpstr>
      <vt:lpstr>Přeshraniční přemístění sídla</vt:lpstr>
      <vt:lpstr>Rozhodný den, právní účinky</vt:lpstr>
      <vt:lpstr>Ocenění jmění znalcem</vt:lpstr>
      <vt:lpstr>Ocenění – přehled</vt:lpstr>
      <vt:lpstr>Prezentace aplikace PowerPoint</vt:lpstr>
      <vt:lpstr>Účetní závěrky, zahajovací rozvahy </vt:lpstr>
      <vt:lpstr>Přecenění jmění</vt:lpstr>
      <vt:lpstr>Zahajovací rozvaha nástupnické společnosti – struktura VK v návaznosti na ZoP (§5a)  </vt:lpstr>
      <vt:lpstr>Odložená daň</vt:lpstr>
      <vt:lpstr>Účtování při fúzi – bez přecenění</vt:lpstr>
      <vt:lpstr>Účtování při fúzi – s přeceněním</vt:lpstr>
      <vt:lpstr>Prezentace aplikace PowerPoint</vt:lpstr>
      <vt:lpstr>Neutralita (1)</vt:lpstr>
      <vt:lpstr>Neutralita (2)</vt:lpstr>
      <vt:lpstr>Zdaňovací období</vt:lpstr>
      <vt:lpstr>Lhůta pro podání DP (§38ma ZDP)</vt:lpstr>
      <vt:lpstr>Opravné položky a rezervy</vt:lpstr>
      <vt:lpstr>Daňové ztráty – převzetí</vt:lpstr>
      <vt:lpstr>Daňové ztráty – uplatnění (§ 38na)</vt:lpstr>
      <vt:lpstr>Daňový režim přeshraničních přeměn</vt:lpstr>
      <vt:lpstr>Prezentace aplikace PowerPoint</vt:lpstr>
      <vt:lpstr>DPH – obecně</vt:lpstr>
      <vt:lpstr>DPH – plátce a registrace</vt:lpstr>
      <vt:lpstr>Prezentace aplikace PowerPoint</vt:lpstr>
      <vt:lpstr>Vybrané struktury z praxe</vt:lpstr>
      <vt:lpstr>Debt push down (1)</vt:lpstr>
      <vt:lpstr>Debt push down (2)</vt:lpstr>
      <vt:lpstr>Konverze na partnership</vt:lpstr>
      <vt:lpstr>QIF</vt:lpstr>
      <vt:lpstr>Právnická osoba z US (1)</vt:lpstr>
      <vt:lpstr>Právnická osoba z US (2)</vt:lpstr>
      <vt:lpstr>Právnická osoba z US (3)</vt:lpstr>
      <vt:lpstr>Otázky, kontakty</vt:lpstr>
      <vt:lpstr>Prezentace aplikace PowerPoint</vt:lpstr>
    </vt:vector>
  </TitlesOfParts>
  <Company>Ernst &amp; Young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EYU Training Session 5</dc:title>
  <dc:creator>KSch</dc:creator>
  <dc:description>Optimiert für PowerPoint 2003</dc:description>
  <cp:lastModifiedBy>admin</cp:lastModifiedBy>
  <cp:revision>364</cp:revision>
  <cp:lastPrinted>2014-04-02T08:02:42Z</cp:lastPrinted>
  <dcterms:created xsi:type="dcterms:W3CDTF">2008-11-05T09:11:54Z</dcterms:created>
  <dcterms:modified xsi:type="dcterms:W3CDTF">2015-05-05T17:25:14Z</dcterms:modified>
</cp:coreProperties>
</file>