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325" r:id="rId4"/>
    <p:sldId id="326" r:id="rId5"/>
    <p:sldId id="294" r:id="rId6"/>
    <p:sldId id="300" r:id="rId7"/>
    <p:sldId id="301" r:id="rId8"/>
    <p:sldId id="302" r:id="rId9"/>
    <p:sldId id="304" r:id="rId10"/>
    <p:sldId id="303" r:id="rId11"/>
    <p:sldId id="299" r:id="rId12"/>
    <p:sldId id="307" r:id="rId13"/>
    <p:sldId id="306" r:id="rId14"/>
    <p:sldId id="305" r:id="rId15"/>
    <p:sldId id="311" r:id="rId16"/>
    <p:sldId id="310" r:id="rId17"/>
    <p:sldId id="322" r:id="rId18"/>
    <p:sldId id="323" r:id="rId19"/>
    <p:sldId id="324" r:id="rId20"/>
    <p:sldId id="298" r:id="rId21"/>
    <p:sldId id="297" r:id="rId22"/>
    <p:sldId id="295" r:id="rId23"/>
    <p:sldId id="312" r:id="rId24"/>
    <p:sldId id="316" r:id="rId25"/>
    <p:sldId id="314" r:id="rId26"/>
    <p:sldId id="313" r:id="rId27"/>
    <p:sldId id="321" r:id="rId28"/>
    <p:sldId id="320" r:id="rId29"/>
    <p:sldId id="29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6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XVI. </a:t>
            </a:r>
            <a:r>
              <a:rPr lang="cs-CZ" sz="1600" b="1" dirty="0" smtClean="0">
                <a:solidFill>
                  <a:srgbClr val="0070C0"/>
                </a:solidFill>
              </a:rPr>
              <a:t>(CRM)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Person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779660" cy="47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á složená závorka 1"/>
          <p:cNvSpPr/>
          <p:nvPr/>
        </p:nvSpPr>
        <p:spPr>
          <a:xfrm>
            <a:off x="3707904" y="3591506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38028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-person </a:t>
            </a:r>
            <a:r>
              <a:rPr lang="cs-CZ" altLang="cs-CZ" sz="3200" dirty="0" err="1" smtClean="0"/>
              <a:t>new</a:t>
            </a:r>
            <a:endParaRPr lang="cs-CZ" altLang="cs-CZ" sz="3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2473"/>
            <a:ext cx="3710613" cy="316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2473"/>
            <a:ext cx="4325094" cy="3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/>
              <a:t>New </a:t>
            </a:r>
            <a:r>
              <a:rPr lang="cs-CZ" altLang="cs-CZ" sz="3200" dirty="0" err="1" smtClean="0"/>
              <a:t>interaction</a:t>
            </a:r>
            <a:endParaRPr lang="cs-CZ" altLang="cs-CZ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1" y="1268760"/>
            <a:ext cx="372348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644008" y="243205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51" y="1268760"/>
            <a:ext cx="2885306" cy="21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856237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stCxn id="3075" idx="2"/>
          </p:cNvCxnSpPr>
          <p:nvPr/>
        </p:nvCxnSpPr>
        <p:spPr>
          <a:xfrm flipH="1">
            <a:off x="3779912" y="3426969"/>
            <a:ext cx="2796592" cy="866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46" y="4221088"/>
            <a:ext cx="2890542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283968" y="501557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3887" y="692696"/>
            <a:ext cx="2851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err="1"/>
              <a:t>interaction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327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48064" y="1484784"/>
            <a:ext cx="175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Interaction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entry</a:t>
            </a:r>
            <a:endParaRPr lang="cs-CZ" i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8" y="3068960"/>
            <a:ext cx="7562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347864" y="2420888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268208" y="2636660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Create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new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opportunity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59832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986515" cy="22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3589532" y="239680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491532" cy="35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76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4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9486"/>
            <a:ext cx="6535961" cy="41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5733256"/>
            <a:ext cx="737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30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68290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/>
              <a:t>Sales </a:t>
            </a:r>
            <a:r>
              <a:rPr lang="cs-CZ" altLang="cs-CZ" sz="3200" dirty="0" err="1" smtClean="0"/>
              <a:t>Cycle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Stages</a:t>
            </a:r>
            <a:r>
              <a:rPr lang="cs-CZ" altLang="cs-CZ" sz="3200" dirty="0" smtClean="0"/>
              <a:t>  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7" y="1988840"/>
            <a:ext cx="7304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603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smtClean="0">
                <a:solidFill>
                  <a:srgbClr val="00B0F0"/>
                </a:solidFill>
              </a:rPr>
              <a:t>To-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Dos</a:t>
            </a:r>
            <a:r>
              <a:rPr lang="cs-CZ" altLang="cs-CZ" sz="3200" dirty="0" smtClean="0"/>
              <a:t>-&gt;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88349" cy="29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6438"/>
            <a:ext cx="5432277" cy="20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707904" y="3709389"/>
            <a:ext cx="1728192" cy="759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2276872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33" y="136281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051928" y="1370485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BPH_PIS1|2 </a:t>
            </a:r>
            <a:r>
              <a:rPr lang="cs-CZ" sz="1400" b="1" dirty="0" smtClean="0">
                <a:solidFill>
                  <a:srgbClr val="FF0000"/>
                </a:solidFill>
              </a:rPr>
              <a:t>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7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603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smtClean="0">
                <a:solidFill>
                  <a:srgbClr val="00B0F0"/>
                </a:solidFill>
              </a:rPr>
              <a:t>To-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Dos</a:t>
            </a:r>
            <a:r>
              <a:rPr lang="cs-CZ" altLang="cs-CZ" sz="3200" dirty="0" smtClean="0"/>
              <a:t>-&gt;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75"/>
            <a:ext cx="3264396" cy="24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1130"/>
            <a:ext cx="2680600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796136" y="3734555"/>
            <a:ext cx="0" cy="8512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5819"/>
            <a:ext cx="4036487" cy="11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769865" cy="20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2492152" y="4005064"/>
            <a:ext cx="0" cy="3592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123728" y="6525344"/>
            <a:ext cx="59046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27" y="1624356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412448" y="158164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BPH_PIS1|2 </a:t>
            </a:r>
            <a:r>
              <a:rPr lang="cs-CZ" sz="1400" b="1" dirty="0" smtClean="0">
                <a:solidFill>
                  <a:srgbClr val="FF0000"/>
                </a:solidFill>
              </a:rPr>
              <a:t>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2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en-ZA" dirty="0" smtClean="0"/>
              <a:t>CONs</a:t>
            </a:r>
          </a:p>
          <a:p>
            <a:pPr lvl="1"/>
            <a:r>
              <a:rPr lang="en-ZA" dirty="0" smtClean="0"/>
              <a:t>CRM software may not integrate well with other email and accounting systems</a:t>
            </a:r>
          </a:p>
          <a:p>
            <a:pPr lvl="1"/>
            <a:r>
              <a:rPr lang="en-ZA" dirty="0" smtClean="0"/>
              <a:t>Another disadvantage to a newly implemented CRM software is the learning curve.  </a:t>
            </a:r>
          </a:p>
          <a:p>
            <a:pPr lvl="1"/>
            <a:endParaRPr lang="cs-CZ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How</a:t>
            </a:r>
            <a:r>
              <a:rPr lang="cs-CZ" altLang="cs-CZ" sz="3200" dirty="0" smtClean="0"/>
              <a:t> to </a:t>
            </a:r>
            <a:r>
              <a:rPr lang="cs-CZ" altLang="cs-CZ" sz="3200" dirty="0" err="1" smtClean="0"/>
              <a:t>create</a:t>
            </a:r>
            <a:r>
              <a:rPr lang="cs-CZ" altLang="cs-CZ" sz="3200" dirty="0" smtClean="0"/>
              <a:t> a </a:t>
            </a:r>
            <a:r>
              <a:rPr lang="cs-CZ" altLang="cs-CZ" sz="3200" dirty="0" err="1" smtClean="0"/>
              <a:t>new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customer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from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endParaRPr lang="cs-CZ" altLang="cs-CZ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0669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5934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24014" y="3678411"/>
            <a:ext cx="2812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Enter data either by writing </a:t>
            </a:r>
          </a:p>
          <a:p>
            <a:r>
              <a:rPr lang="en-ZA" dirty="0" smtClean="0">
                <a:solidFill>
                  <a:srgbClr val="0070C0"/>
                </a:solidFill>
              </a:rPr>
              <a:t>or by use Look-up (F6)</a:t>
            </a: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374028" y="1158857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</a:t>
            </a:r>
            <a:r>
              <a:rPr lang="cs-CZ" sz="1400" b="1" dirty="0" smtClean="0">
                <a:solidFill>
                  <a:srgbClr val="FF0000"/>
                </a:solidFill>
              </a:rPr>
              <a:t>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29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7915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9888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Bottom of the contact card</a:t>
            </a:r>
            <a:endParaRPr lang="en-Z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5" y="4422562"/>
            <a:ext cx="3429475" cy="12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28" y="4293096"/>
            <a:ext cx="3594795" cy="21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3851920" y="3041352"/>
            <a:ext cx="1440160" cy="132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347864" y="5157192"/>
            <a:ext cx="13533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397712" y="113283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 2 </a:t>
            </a:r>
            <a:r>
              <a:rPr lang="cs-CZ" sz="1400" b="1" dirty="0" smtClean="0">
                <a:solidFill>
                  <a:srgbClr val="FF0000"/>
                </a:solidFill>
              </a:rPr>
              <a:t>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7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8183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5406860" cy="34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987824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0"/>
            <a:ext cx="2160240" cy="11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331712" y="1144996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BPH_PIS2| 1 </a:t>
            </a:r>
            <a:r>
              <a:rPr lang="cs-CZ" sz="1400" b="1" dirty="0" smtClean="0">
                <a:solidFill>
                  <a:srgbClr val="FF0000"/>
                </a:solidFill>
              </a:rPr>
              <a:t>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34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Personal</a:t>
            </a:r>
            <a:r>
              <a:rPr lang="cs-CZ" altLang="cs-CZ" sz="3200" dirty="0" smtClean="0"/>
              <a:t> profile </a:t>
            </a:r>
            <a:r>
              <a:rPr lang="cs-CZ" altLang="cs-CZ" sz="3200" dirty="0" err="1" smtClean="0"/>
              <a:t>creation</a:t>
            </a:r>
            <a:endParaRPr lang="cs-CZ" alt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2002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50" y="1501797"/>
            <a:ext cx="5603920" cy="46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3867"/>
            <a:ext cx="906869" cy="4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6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5" y="992984"/>
            <a:ext cx="5195131" cy="39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47364" y="40466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4860032" y="4149080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292080" y="4153275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8700"/>
            <a:ext cx="2785251" cy="11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827584" y="4365104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115616" y="5157192"/>
            <a:ext cx="20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81" y="5157192"/>
            <a:ext cx="3333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8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90575"/>
            <a:ext cx="74850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99792" y="14292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019325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3768" y="260648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5517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6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2938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447"/>
            <a:ext cx="4581732" cy="114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82818" y="1240220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line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5" y="2636912"/>
            <a:ext cx="4652451" cy="16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35218" y="2564904"/>
            <a:ext cx="21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details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0" y="4509120"/>
            <a:ext cx="313909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41" y="4478000"/>
            <a:ext cx="2599753" cy="222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6509310" y="3854661"/>
            <a:ext cx="2555776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74" y="4624760"/>
            <a:ext cx="1280217" cy="8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498734" y="97861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1|2 </a:t>
            </a:r>
            <a:r>
              <a:rPr lang="cs-CZ" sz="1400" b="1" dirty="0" smtClean="0">
                <a:solidFill>
                  <a:srgbClr val="FF0000"/>
                </a:solidFill>
              </a:rPr>
              <a:t>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8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45" y="92756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4" y="1556792"/>
            <a:ext cx="77041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3342"/>
            <a:ext cx="1543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7596336" y="479715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8316416" y="2995067"/>
            <a:ext cx="0" cy="1802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812360" y="2995067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7295634" y="2852937"/>
            <a:ext cx="0" cy="792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203848" y="3631461"/>
            <a:ext cx="4075192" cy="13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4" y="4581128"/>
            <a:ext cx="3672830" cy="21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nice se šipkou 21"/>
          <p:cNvCxnSpPr/>
          <p:nvPr/>
        </p:nvCxnSpPr>
        <p:spPr>
          <a:xfrm>
            <a:off x="3203848" y="3631460"/>
            <a:ext cx="0" cy="10936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7812360" y="2644646"/>
            <a:ext cx="0" cy="49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7546809" y="282047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7295634" y="2852937"/>
            <a:ext cx="2347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363935" y="932176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1|2 </a:t>
            </a:r>
            <a:r>
              <a:rPr lang="cs-CZ" sz="1400" b="1" dirty="0" smtClean="0">
                <a:solidFill>
                  <a:srgbClr val="FF0000"/>
                </a:solidFill>
              </a:rPr>
              <a:t>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61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XVI.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7434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err="1" smtClean="0"/>
              <a:t>cente</a:t>
            </a:r>
            <a:r>
              <a:rPr lang="cs-CZ" sz="2000" dirty="0" smtClean="0"/>
              <a:t>r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Resource</a:t>
            </a:r>
            <a:r>
              <a:rPr lang="cs-CZ" sz="1200" b="1" dirty="0" smtClean="0"/>
              <a:t>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latin typeface="Calibri" pitchFamily="34" charset="0"/>
              </a:rPr>
              <a:t>Profile </a:t>
            </a:r>
            <a:r>
              <a:rPr lang="cs-CZ" altLang="cs-CZ" sz="1200" dirty="0">
                <a:latin typeface="Calibri" pitchFamily="34" charset="0"/>
              </a:rPr>
              <a:t>(</a:t>
            </a:r>
            <a:r>
              <a:rPr lang="cs-CZ" altLang="cs-CZ" sz="1200" dirty="0" err="1" smtClean="0">
                <a:latin typeface="Calibri" pitchFamily="34" charset="0"/>
              </a:rPr>
              <a:t>parameters</a:t>
            </a:r>
            <a:r>
              <a:rPr lang="cs-CZ" altLang="cs-CZ" sz="1200" dirty="0" smtClean="0">
                <a:latin typeface="Calibri" pitchFamily="34" charset="0"/>
              </a:rPr>
              <a:t>)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30" y="43973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26825" y="447407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 2 </a:t>
            </a:r>
            <a:r>
              <a:rPr lang="cs-CZ" sz="1400" b="1" dirty="0" smtClean="0">
                <a:solidFill>
                  <a:srgbClr val="FF0000"/>
                </a:solidFill>
              </a:rPr>
              <a:t>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/>
              <a:t>  ERP-CRM</a:t>
            </a: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Customer</a:t>
            </a:r>
            <a:endParaRPr lang="cs-CZ" altLang="cs-CZ" sz="14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Card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QUOTE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303463" y="2012950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70554" y="2008981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96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Products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Financial</a:t>
            </a:r>
            <a:r>
              <a:rPr lang="cs-CZ" altLang="cs-CZ" sz="1200" dirty="0" smtClean="0"/>
              <a:t> </a:t>
            </a:r>
          </a:p>
          <a:p>
            <a:pPr algn="ctr" eaLnBrk="1" hangingPunct="1"/>
            <a:r>
              <a:rPr lang="cs-CZ" altLang="cs-CZ" sz="1200" dirty="0" err="1" smtClean="0"/>
              <a:t>estimation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Success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estimation</a:t>
            </a:r>
            <a:endParaRPr lang="cs-CZ" altLang="cs-CZ" sz="1200" dirty="0" smtClean="0"/>
          </a:p>
          <a:p>
            <a:pPr algn="ctr" eaLnBrk="1" hangingPunct="1"/>
            <a:r>
              <a:rPr lang="cs-CZ" altLang="cs-CZ" sz="1200" dirty="0" smtClean="0"/>
              <a:t>in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altLang="cs-CZ" sz="1200" dirty="0" err="1" smtClean="0"/>
              <a:t>Interactions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Meeting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633663" y="5731430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251451" y="1376362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30" y="43973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7226825" y="447407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</a:t>
            </a:r>
            <a:r>
              <a:rPr lang="cs-CZ" sz="1400" b="1" dirty="0" smtClean="0">
                <a:solidFill>
                  <a:srgbClr val="FF0000"/>
                </a:solidFill>
              </a:rPr>
              <a:t>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/>
              <a:t>Contact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cards</a:t>
            </a:r>
            <a:endParaRPr lang="cs-CZ" altLang="cs-CZ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</a:p>
        </p:txBody>
      </p:sp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Karta kontaktu- společnost (hlavička karty) I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0" y="2346325"/>
            <a:ext cx="164623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86" y="2339975"/>
            <a:ext cx="49260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3241675" y="2778125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Jirka Sirka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Jitka Plytká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Jakub Holub</a:t>
            </a:r>
            <a:endParaRPr lang="cs-CZ" dirty="0"/>
          </a:p>
        </p:txBody>
      </p:sp>
      <p:cxnSp>
        <p:nvCxnSpPr>
          <p:cNvPr id="4" name="Přímá spojnice 3"/>
          <p:cNvCxnSpPr>
            <a:endCxn id="8" idx="1"/>
          </p:cNvCxnSpPr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endCxn id="2" idx="0"/>
          </p:cNvCxnSpPr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8667" y="4956906"/>
            <a:ext cx="152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Kontakty typu</a:t>
            </a:r>
          </a:p>
          <a:p>
            <a:r>
              <a:rPr lang="cs-CZ" dirty="0" smtClean="0"/>
              <a:t>    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41450" cy="48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526</Words>
  <Application>Microsoft Office PowerPoint</Application>
  <PresentationFormat>Předvádění na obrazovce (4:3)</PresentationFormat>
  <Paragraphs>154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Introduction to MS Dynamics NAV XVI. (CRM)</vt:lpstr>
      <vt:lpstr>CRM – Customer Relationship Management</vt:lpstr>
      <vt:lpstr>CRM – Customer Relationship Management</vt:lpstr>
      <vt:lpstr>Market leaders </vt:lpstr>
      <vt:lpstr>Prezentace aplikace PowerPoint</vt:lpstr>
      <vt:lpstr>  ERP-CRM</vt:lpstr>
      <vt:lpstr>Contact cards</vt:lpstr>
      <vt:lpstr>Karta kontaktu- společnost (hlavička karty) I </vt:lpstr>
      <vt:lpstr>Contact Card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XVI.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166</cp:revision>
  <dcterms:created xsi:type="dcterms:W3CDTF">2014-09-15T11:04:04Z</dcterms:created>
  <dcterms:modified xsi:type="dcterms:W3CDTF">2015-03-23T08:18:26Z</dcterms:modified>
</cp:coreProperties>
</file>