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71" r:id="rId10"/>
    <p:sldId id="272" r:id="rId11"/>
    <p:sldId id="264" r:id="rId12"/>
    <p:sldId id="265" r:id="rId13"/>
    <p:sldId id="266" r:id="rId14"/>
    <p:sldId id="268" r:id="rId15"/>
    <p:sldId id="269" r:id="rId16"/>
    <p:sldId id="270" r:id="rId17"/>
    <p:sldId id="267" r:id="rId18"/>
    <p:sldId id="274" r:id="rId19"/>
    <p:sldId id="275" r:id="rId20"/>
    <p:sldId id="276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11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13.wmf"/><Relationship Id="rId9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27.1.2015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docid=02MaqHLvn64liM&amp;tbnid=JyyYxrQT3PzWBM:&amp;ved=0CAcQjRw&amp;url=http://www.papersalesuk.com/homepage.php&amp;ei=vpERVPCNK8juOrvHgbAO&amp;bvm=bv.74894050,d.bGQ&amp;psig=AFQjCNFcPD4qg-XVfzWHwz0KN5ANJJ8HOQ&amp;ust=14105239426715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7.wmf"/><Relationship Id="rId2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Business Administration</a:t>
            </a:r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err="1" smtClean="0"/>
              <a:t>South</a:t>
            </a:r>
            <a:r>
              <a:rPr lang="cs-CZ" sz="3600" dirty="0" smtClean="0"/>
              <a:t> </a:t>
            </a:r>
            <a:r>
              <a:rPr lang="cs-CZ" sz="3600" dirty="0" err="1" smtClean="0"/>
              <a:t>African</a:t>
            </a:r>
            <a:r>
              <a:rPr lang="cs-CZ" sz="3600" dirty="0" smtClean="0"/>
              <a:t> </a:t>
            </a:r>
            <a:r>
              <a:rPr lang="cs-CZ" sz="3600" dirty="0" err="1" smtClean="0"/>
              <a:t>project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8996" y="116632"/>
            <a:ext cx="6512511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Design </a:t>
            </a:r>
            <a:r>
              <a:rPr lang="cs-CZ" sz="2000" b="1" dirty="0" smtClean="0">
                <a:solidFill>
                  <a:srgbClr val="FF0000"/>
                </a:solidFill>
              </a:rPr>
              <a:t>(S=</a:t>
            </a:r>
            <a:r>
              <a:rPr lang="cs-CZ" sz="2000" b="1" dirty="0" err="1" smtClean="0">
                <a:solidFill>
                  <a:srgbClr val="FF0000"/>
                </a:solidFill>
              </a:rPr>
              <a:t>Sheets</a:t>
            </a:r>
            <a:r>
              <a:rPr lang="cs-CZ" sz="2000" b="1" dirty="0" smtClean="0">
                <a:solidFill>
                  <a:srgbClr val="FF0000"/>
                </a:solidFill>
              </a:rPr>
              <a:t>, R=</a:t>
            </a:r>
            <a:r>
              <a:rPr lang="cs-CZ" sz="2000" b="1" dirty="0" err="1" smtClean="0">
                <a:solidFill>
                  <a:srgbClr val="FF0000"/>
                </a:solidFill>
              </a:rPr>
              <a:t>Reels</a:t>
            </a:r>
            <a:r>
              <a:rPr lang="cs-CZ" sz="2000" b="1" dirty="0" smtClean="0">
                <a:solidFill>
                  <a:srgbClr val="FF0000"/>
                </a:solidFill>
              </a:rPr>
              <a:t>, G=</a:t>
            </a:r>
            <a:r>
              <a:rPr lang="cs-CZ" sz="2000" b="1" dirty="0" err="1" smtClean="0">
                <a:solidFill>
                  <a:srgbClr val="FF0000"/>
                </a:solidFill>
              </a:rPr>
              <a:t>Graphics</a:t>
            </a:r>
            <a:r>
              <a:rPr lang="cs-CZ" sz="2000" b="1" dirty="0" smtClean="0">
                <a:solidFill>
                  <a:srgbClr val="FF0000"/>
                </a:solidFill>
              </a:rPr>
              <a:t>, C=</a:t>
            </a:r>
            <a:r>
              <a:rPr lang="cs-CZ" sz="2000" b="1" dirty="0" err="1" smtClean="0">
                <a:solidFill>
                  <a:srgbClr val="FF0000"/>
                </a:solidFill>
              </a:rPr>
              <a:t>Cutting</a:t>
            </a:r>
            <a:r>
              <a:rPr lang="cs-CZ" sz="2000" b="1" dirty="0" smtClean="0">
                <a:solidFill>
                  <a:srgbClr val="FF0000"/>
                </a:solidFill>
              </a:rPr>
              <a:t>, G=</a:t>
            </a:r>
            <a:r>
              <a:rPr lang="cs-CZ" sz="2000" b="1" dirty="0" err="1" smtClean="0">
                <a:solidFill>
                  <a:srgbClr val="FF0000"/>
                </a:solidFill>
              </a:rPr>
              <a:t>Guillotine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04807" y="1412776"/>
            <a:ext cx="4490990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B0  bin in receiving bin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2811204" y="6179359"/>
            <a:ext cx="456299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EST  WEST </a:t>
            </a:r>
            <a:r>
              <a:rPr lang="cs-CZ" sz="1600" dirty="0" err="1" smtClean="0">
                <a:solidFill>
                  <a:srgbClr val="FF0000"/>
                </a:solidFill>
              </a:rPr>
              <a:t>bins</a:t>
            </a:r>
            <a:r>
              <a:rPr lang="cs-CZ" sz="1600" dirty="0" smtClean="0">
                <a:solidFill>
                  <a:srgbClr val="FF0000"/>
                </a:solidFill>
              </a:rPr>
              <a:t> in  – </a:t>
            </a:r>
            <a:r>
              <a:rPr lang="cs-CZ" sz="1600" dirty="0" err="1" smtClean="0">
                <a:solidFill>
                  <a:srgbClr val="FF0000"/>
                </a:solidFill>
              </a:rPr>
              <a:t>shipment</a:t>
            </a:r>
            <a:r>
              <a:rPr lang="cs-CZ" sz="1600" dirty="0" smtClean="0">
                <a:solidFill>
                  <a:srgbClr val="FF0000"/>
                </a:solidFill>
              </a:rPr>
              <a:t>  area (</a:t>
            </a:r>
            <a:r>
              <a:rPr lang="cs-CZ" sz="1600" dirty="0" err="1" smtClean="0">
                <a:solidFill>
                  <a:srgbClr val="FF0000"/>
                </a:solidFill>
              </a:rPr>
              <a:t>cages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62802" y="1974656"/>
            <a:ext cx="927720" cy="3303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G </a:t>
            </a:r>
            <a:r>
              <a:rPr lang="cs-CZ" sz="1600" b="1" dirty="0" err="1" smtClean="0">
                <a:solidFill>
                  <a:srgbClr val="002060"/>
                </a:solidFill>
              </a:rPr>
              <a:t>zone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15816" y="1949672"/>
            <a:ext cx="927720" cy="33039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0072" y="1974656"/>
            <a:ext cx="927720" cy="3295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smtClean="0">
                <a:solidFill>
                  <a:srgbClr val="002060"/>
                </a:solidFill>
              </a:rPr>
              <a:t>R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00192" y="3090882"/>
            <a:ext cx="974658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347130" y="4232799"/>
            <a:ext cx="927720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G2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347130" y="2011122"/>
            <a:ext cx="927720" cy="913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 </a:t>
            </a:r>
            <a:r>
              <a:rPr lang="cs-CZ" dirty="0" err="1" smtClean="0">
                <a:solidFill>
                  <a:srgbClr val="FF0000"/>
                </a:solidFill>
              </a:rPr>
              <a:t>zone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75656" y="241669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6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475656" y="2924944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5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475161" y="3356992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93868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3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468996" y="4462647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475656" y="4914431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290107" y="5513576"/>
            <a:ext cx="129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Bulk</a:t>
            </a:r>
            <a:endParaRPr lang="cs-CZ" dirty="0" smtClean="0"/>
          </a:p>
          <a:p>
            <a:r>
              <a:rPr lang="cs-CZ" dirty="0" err="1" smtClean="0"/>
              <a:t>rack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195736" y="5270279"/>
            <a:ext cx="45719" cy="24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/>
          <p:cNvSpPr/>
          <p:nvPr/>
        </p:nvSpPr>
        <p:spPr>
          <a:xfrm>
            <a:off x="977240" y="2439057"/>
            <a:ext cx="360040" cy="2892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-1116632" y="3678477"/>
            <a:ext cx="323822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dirty="0" smtClean="0"/>
              <a:t>2 (3) </a:t>
            </a:r>
            <a:r>
              <a:rPr lang="cs-CZ" dirty="0" err="1" smtClean="0"/>
              <a:t>palettes</a:t>
            </a:r>
            <a:r>
              <a:rPr lang="cs-CZ" dirty="0" smtClean="0"/>
              <a:t>  in </a:t>
            </a:r>
            <a:r>
              <a:rPr lang="cs-CZ" dirty="0" err="1" smtClean="0"/>
              <a:t>each</a:t>
            </a:r>
            <a:r>
              <a:rPr lang="cs-CZ" dirty="0" smtClean="0"/>
              <a:t> bin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786491" y="5517928"/>
            <a:ext cx="456299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Adjustment</a:t>
            </a:r>
            <a:r>
              <a:rPr lang="cs-CZ" b="1" dirty="0" smtClean="0">
                <a:solidFill>
                  <a:srgbClr val="002060"/>
                </a:solidFill>
              </a:rPr>
              <a:t> bin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2588924" y="2924944"/>
            <a:ext cx="614924" cy="3558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605147" y="250565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080654" y="250456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1605147" y="302497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2080654" y="3023890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1605146" y="340617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2080653" y="34050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1605147" y="402348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0" name="Obdélník 39"/>
          <p:cNvSpPr/>
          <p:nvPr/>
        </p:nvSpPr>
        <p:spPr>
          <a:xfrm>
            <a:off x="2080654" y="402239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1600871" y="4565657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2076378" y="456456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523884" y="123485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0681" y="11391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dirty="0" err="1" smtClean="0"/>
              <a:t>palette</a:t>
            </a:r>
            <a:endParaRPr lang="cs-CZ" dirty="0"/>
          </a:p>
        </p:txBody>
      </p:sp>
      <p:pic>
        <p:nvPicPr>
          <p:cNvPr id="3074" name="Picture 2" descr="https://encrypted-tbn0.gstatic.com/images?q=tbn:ANd9GcTiWvS33RTY5Kj4a122fhCmqhivKN_VXlZRRaaUcM1jvd5zktF7r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53" y="2338573"/>
            <a:ext cx="685317" cy="6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Budget &lt;-&gt;Quote and contract</a:t>
            </a:r>
          </a:p>
          <a:p>
            <a:r>
              <a:rPr lang="en-GB" dirty="0" smtClean="0"/>
              <a:t>Planning of resources and task control</a:t>
            </a:r>
            <a:endParaRPr lang="cs-CZ" dirty="0" smtClean="0"/>
          </a:p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–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endParaRPr lang="en-GB" dirty="0" smtClean="0"/>
          </a:p>
          <a:p>
            <a:r>
              <a:rPr lang="en-GB" dirty="0" smtClean="0"/>
              <a:t>Reporting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Change management </a:t>
            </a:r>
          </a:p>
          <a:p>
            <a:r>
              <a:rPr lang="en-GB" dirty="0" smtClean="0"/>
              <a:t>Project Risks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Consignment stock</a:t>
            </a:r>
            <a:r>
              <a:rPr lang="cs-CZ" dirty="0" smtClean="0"/>
              <a:t> </a:t>
            </a:r>
          </a:p>
          <a:p>
            <a:r>
              <a:rPr lang="cs-CZ" dirty="0" smtClean="0"/>
              <a:t> CPM,PERT,CCPM –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mentioned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056784" cy="39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930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577596" y="2748966"/>
            <a:ext cx="1466654" cy="881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US" sz="3200" dirty="0" smtClean="0"/>
              <a:t>Consignment stock</a:t>
            </a:r>
            <a:r>
              <a:rPr lang="cs-CZ" sz="3200" dirty="0" smtClean="0"/>
              <a:t> (</a:t>
            </a:r>
            <a:r>
              <a:rPr lang="cs-CZ" sz="3200" dirty="0" err="1" smtClean="0"/>
              <a:t>benefits</a:t>
            </a:r>
            <a:r>
              <a:rPr lang="cs-CZ" sz="3200" dirty="0" smtClean="0"/>
              <a:t>)</a:t>
            </a:r>
            <a:endParaRPr lang="en-US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931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213480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806944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678326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20950" y="472667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010785" y="471462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310923" y="54675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3162" y="6309320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400917" y="3712879"/>
            <a:ext cx="1914006" cy="2383442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l"/>
            <a:r>
              <a:rPr lang="en-US" sz="3200" dirty="0"/>
              <a:t>Forward Exchange Contract</a:t>
            </a:r>
            <a:r>
              <a:rPr lang="en-US" sz="1200" dirty="0"/>
              <a:t>'</a:t>
            </a:r>
            <a:br>
              <a:rPr lang="en-US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 smtClean="0"/>
              <a:t>A </a:t>
            </a:r>
            <a:r>
              <a:rPr lang="en-US" sz="1200" dirty="0"/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200" dirty="0">
                <a:solidFill>
                  <a:srgbClr val="FF0000"/>
                </a:solidFill>
              </a:rPr>
              <a:t>spot</a:t>
            </a:r>
            <a:r>
              <a:rPr lang="en-US" sz="1200" dirty="0"/>
              <a:t> contract settles, and are used to protect the buyer from fluctuations in currency prices.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err="1" smtClean="0"/>
              <a:t>Materials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endParaRPr lang="cs-CZ" dirty="0" smtClean="0"/>
          </a:p>
          <a:p>
            <a:r>
              <a:rPr lang="cs-CZ" dirty="0" err="1" smtClean="0"/>
              <a:t>Trainig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cs-CZ" dirty="0" smtClean="0"/>
              <a:t>Wholesale-</a:t>
            </a:r>
            <a:r>
              <a:rPr lang="cs-CZ" dirty="0" err="1" smtClean="0"/>
              <a:t>paper</a:t>
            </a:r>
            <a:r>
              <a:rPr lang="cs-CZ" dirty="0" smtClean="0"/>
              <a:t>-</a:t>
            </a:r>
            <a:r>
              <a:rPr lang="cs-CZ" dirty="0" err="1" smtClean="0"/>
              <a:t>warehouse</a:t>
            </a:r>
            <a:r>
              <a:rPr lang="cs-CZ" dirty="0" smtClean="0"/>
              <a:t> management-ERP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Data transfer</a:t>
            </a:r>
          </a:p>
          <a:p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Tests</a:t>
            </a:r>
            <a:r>
              <a:rPr lang="cs-CZ" dirty="0" smtClean="0"/>
              <a:t>  </a:t>
            </a:r>
            <a:endParaRPr lang="en-GB" dirty="0" smtClean="0"/>
          </a:p>
          <a:p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 Sharp start </a:t>
            </a:r>
          </a:p>
          <a:p>
            <a:r>
              <a:rPr lang="cs-CZ" dirty="0" err="1" smtClean="0"/>
              <a:t>Closing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84776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Capacities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r>
              <a:rPr lang="cs-CZ" dirty="0" err="1" smtClean="0"/>
              <a:t>unbalanced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Underestimation</a:t>
            </a:r>
            <a:r>
              <a:rPr lang="cs-CZ" dirty="0" smtClean="0"/>
              <a:t>    </a:t>
            </a:r>
            <a:endParaRPr lang="en-GB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barriers</a:t>
            </a:r>
            <a:r>
              <a:rPr lang="cs-CZ" dirty="0" smtClean="0"/>
              <a:t> (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)  </a:t>
            </a:r>
            <a:endParaRPr lang="cs-CZ" dirty="0" smtClean="0"/>
          </a:p>
          <a:p>
            <a:r>
              <a:rPr lang="cs-CZ" dirty="0" smtClean="0"/>
              <a:t> Budget </a:t>
            </a:r>
            <a:r>
              <a:rPr lang="en-GB" dirty="0" smtClean="0"/>
              <a:t> </a:t>
            </a:r>
            <a:r>
              <a:rPr lang="cs-CZ" dirty="0" err="1" smtClean="0"/>
              <a:t>excess</a:t>
            </a:r>
            <a:r>
              <a:rPr lang="cs-CZ" dirty="0" smtClean="0"/>
              <a:t> (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explained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locations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….…</a:t>
            </a:r>
            <a:r>
              <a:rPr lang="cs-CZ" dirty="0" smtClean="0"/>
              <a:t>  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1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Data transfer</a:t>
            </a:r>
          </a:p>
          <a:p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Role </a:t>
            </a:r>
            <a:r>
              <a:rPr lang="cs-CZ" dirty="0" err="1" smtClean="0"/>
              <a:t>Tailored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r>
              <a:rPr lang="cs-CZ" dirty="0" smtClean="0"/>
              <a:t>- </a:t>
            </a:r>
            <a:r>
              <a:rPr lang="cs-CZ" dirty="0" err="1" smtClean="0"/>
              <a:t>profiles</a:t>
            </a:r>
            <a:r>
              <a:rPr lang="cs-CZ" dirty="0" smtClean="0"/>
              <a:t>, </a:t>
            </a:r>
            <a:r>
              <a:rPr lang="cs-CZ" dirty="0" err="1" smtClean="0"/>
              <a:t>Approvals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Tests</a:t>
            </a:r>
            <a:r>
              <a:rPr lang="cs-CZ" dirty="0" smtClean="0"/>
              <a:t>  </a:t>
            </a:r>
            <a:endParaRPr lang="en-GB" dirty="0" smtClean="0"/>
          </a:p>
          <a:p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Sharp </a:t>
            </a:r>
            <a:r>
              <a:rPr lang="cs-CZ" dirty="0" smtClean="0"/>
              <a:t>start </a:t>
            </a:r>
            <a:r>
              <a:rPr lang="cs-CZ" dirty="0" smtClean="0"/>
              <a:t>(</a:t>
            </a:r>
            <a:r>
              <a:rPr lang="cs-CZ" dirty="0" err="1" smtClean="0"/>
              <a:t>Namibia</a:t>
            </a:r>
            <a:r>
              <a:rPr lang="cs-CZ" dirty="0" smtClean="0"/>
              <a:t> and SA)</a:t>
            </a:r>
            <a:endParaRPr lang="cs-CZ" dirty="0" smtClean="0"/>
          </a:p>
          <a:p>
            <a:r>
              <a:rPr lang="cs-CZ" dirty="0" err="1" smtClean="0"/>
              <a:t>Closing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8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100 000 Tones per Year </a:t>
            </a: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Carbonless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papers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US" dirty="0" smtClean="0"/>
              <a:t>5000 locations in HQ and 40 000 M2  warehousing space</a:t>
            </a:r>
          </a:p>
          <a:p>
            <a:r>
              <a:rPr lang="en-GB" dirty="0" smtClean="0"/>
              <a:t>50000 customers</a:t>
            </a:r>
          </a:p>
          <a:p>
            <a:r>
              <a:rPr lang="en-GB" dirty="0" smtClean="0"/>
              <a:t>90 vehicles</a:t>
            </a:r>
          </a:p>
          <a:p>
            <a:r>
              <a:rPr lang="en-GB" dirty="0" smtClean="0"/>
              <a:t>F</a:t>
            </a:r>
            <a:r>
              <a:rPr lang="cs-CZ" dirty="0" smtClean="0"/>
              <a:t>EC</a:t>
            </a:r>
            <a:r>
              <a:rPr lang="en-GB" dirty="0" smtClean="0"/>
              <a:t> trading </a:t>
            </a:r>
            <a:r>
              <a:rPr lang="cs-CZ" dirty="0" smtClean="0"/>
              <a:t> (</a:t>
            </a:r>
            <a:r>
              <a:rPr lang="en-US" dirty="0" smtClean="0"/>
              <a:t>Forward </a:t>
            </a:r>
            <a:r>
              <a:rPr lang="cs-CZ" dirty="0" smtClean="0"/>
              <a:t>E</a:t>
            </a:r>
            <a:r>
              <a:rPr lang="en-US" dirty="0" err="1" smtClean="0"/>
              <a:t>xchange</a:t>
            </a:r>
            <a:r>
              <a:rPr lang="en-US" dirty="0" smtClean="0"/>
              <a:t> </a:t>
            </a:r>
            <a:r>
              <a:rPr lang="cs-CZ" dirty="0" err="1" smtClean="0"/>
              <a:t>Contracts</a:t>
            </a:r>
            <a:r>
              <a:rPr lang="cs-CZ" dirty="0" smtClean="0"/>
              <a:t>)</a:t>
            </a:r>
            <a:endParaRPr lang="en-GB" dirty="0" smtClean="0"/>
          </a:p>
          <a:p>
            <a:r>
              <a:rPr lang="en-GB" dirty="0" smtClean="0"/>
              <a:t>Hundreds of employees</a:t>
            </a:r>
          </a:p>
          <a:p>
            <a:r>
              <a:rPr lang="en-GB" dirty="0" smtClean="0"/>
              <a:t>Heterogeneous IT system with </a:t>
            </a:r>
            <a:r>
              <a:rPr lang="en-GB" b="1" dirty="0" smtClean="0">
                <a:solidFill>
                  <a:srgbClr val="FF0000"/>
                </a:solidFill>
              </a:rPr>
              <a:t>every day synchronization </a:t>
            </a:r>
            <a:r>
              <a:rPr lang="en-GB" dirty="0" smtClean="0"/>
              <a:t>of data in HQ and subsidiaries 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volume-low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business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One database only (MS SQL)</a:t>
            </a:r>
          </a:p>
          <a:p>
            <a:r>
              <a:rPr lang="en-US" dirty="0" smtClean="0"/>
              <a:t>Modern </a:t>
            </a:r>
            <a:r>
              <a:rPr lang="cs-CZ" dirty="0" smtClean="0"/>
              <a:t>IT </a:t>
            </a:r>
            <a:r>
              <a:rPr lang="en-US" dirty="0" smtClean="0"/>
              <a:t>technology ensuring :</a:t>
            </a:r>
          </a:p>
          <a:p>
            <a:pPr lvl="1"/>
            <a:r>
              <a:rPr lang="en-US" sz="1800" dirty="0" smtClean="0"/>
              <a:t>Fast access to data providing on-line information </a:t>
            </a:r>
            <a:r>
              <a:rPr lang="cs-CZ" sz="1800" dirty="0" err="1" smtClean="0"/>
              <a:t>any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endParaRPr lang="en-US" sz="1800" dirty="0" smtClean="0"/>
          </a:p>
          <a:p>
            <a:pPr lvl="1"/>
            <a:r>
              <a:rPr lang="en-US" sz="1800" dirty="0" smtClean="0"/>
              <a:t>Easy upgrade</a:t>
            </a:r>
            <a:r>
              <a:rPr lang="cs-CZ" sz="1800" dirty="0" smtClean="0"/>
              <a:t>s</a:t>
            </a:r>
            <a:endParaRPr lang="en-US" sz="1800" dirty="0" smtClean="0"/>
          </a:p>
          <a:p>
            <a:pPr lvl="1"/>
            <a:r>
              <a:rPr lang="en-US" sz="1800" dirty="0" smtClean="0"/>
              <a:t>Mobile technologies</a:t>
            </a:r>
            <a:r>
              <a:rPr lang="cs-CZ" sz="1800" dirty="0" smtClean="0"/>
              <a:t> (BAR </a:t>
            </a:r>
            <a:r>
              <a:rPr lang="cs-CZ" sz="1800" dirty="0" err="1" smtClean="0"/>
              <a:t>code</a:t>
            </a:r>
            <a:r>
              <a:rPr lang="cs-CZ" sz="1800" dirty="0" smtClean="0"/>
              <a:t> </a:t>
            </a:r>
            <a:r>
              <a:rPr lang="cs-CZ" sz="1800" dirty="0" err="1" smtClean="0"/>
              <a:t>readers</a:t>
            </a:r>
            <a:r>
              <a:rPr lang="cs-CZ" sz="1800" dirty="0" smtClean="0"/>
              <a:t>,..)</a:t>
            </a:r>
            <a:endParaRPr lang="en-US" sz="1800" dirty="0" smtClean="0"/>
          </a:p>
          <a:p>
            <a:pPr lvl="1"/>
            <a:r>
              <a:rPr lang="en-US" sz="1800" dirty="0" smtClean="0"/>
              <a:t>Quick response to business partner requirements</a:t>
            </a:r>
          </a:p>
          <a:p>
            <a:pPr lvl="1"/>
            <a:r>
              <a:rPr lang="en-US" sz="1800" dirty="0" smtClean="0"/>
              <a:t>Multidimensional analytic tool-&gt;reporting to support decision making process</a:t>
            </a:r>
            <a:endParaRPr lang="cs-CZ" sz="1800" dirty="0" smtClean="0"/>
          </a:p>
          <a:p>
            <a:pPr lvl="1"/>
            <a:r>
              <a:rPr lang="en-US" sz="1800" dirty="0" smtClean="0"/>
              <a:t>Efficient warehousing </a:t>
            </a:r>
            <a:r>
              <a:rPr lang="cs-CZ" sz="1800" dirty="0" smtClean="0"/>
              <a:t> (</a:t>
            </a:r>
            <a:r>
              <a:rPr lang="cs-CZ" sz="1800" dirty="0" err="1" smtClean="0"/>
              <a:t>inbound</a:t>
            </a:r>
            <a:r>
              <a:rPr lang="cs-CZ" sz="1800" dirty="0" smtClean="0"/>
              <a:t> and </a:t>
            </a:r>
            <a:r>
              <a:rPr lang="cs-CZ" sz="1800" dirty="0" err="1" smtClean="0"/>
              <a:t>outbound</a:t>
            </a:r>
            <a:r>
              <a:rPr lang="cs-CZ" sz="1800" dirty="0" smtClean="0"/>
              <a:t> </a:t>
            </a:r>
            <a:r>
              <a:rPr lang="cs-CZ" sz="1800" dirty="0" err="1" smtClean="0"/>
              <a:t>oprations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On-line reporting (</a:t>
            </a:r>
            <a:r>
              <a:rPr lang="cs-CZ" sz="1800" dirty="0" err="1" smtClean="0"/>
              <a:t>warehouse</a:t>
            </a:r>
            <a:r>
              <a:rPr lang="cs-CZ" sz="1800" dirty="0" smtClean="0"/>
              <a:t> status, </a:t>
            </a:r>
            <a:r>
              <a:rPr lang="cs-CZ" sz="1800" dirty="0" err="1" smtClean="0"/>
              <a:t>accounting</a:t>
            </a:r>
            <a:r>
              <a:rPr lang="cs-CZ" sz="1800" dirty="0" smtClean="0"/>
              <a:t>, </a:t>
            </a:r>
            <a:r>
              <a:rPr lang="cs-CZ" sz="1800" dirty="0" err="1" smtClean="0"/>
              <a:t>cost</a:t>
            </a:r>
            <a:r>
              <a:rPr lang="cs-CZ" sz="1800" dirty="0" smtClean="0"/>
              <a:t> </a:t>
            </a:r>
            <a:r>
              <a:rPr lang="cs-CZ" sz="1800" dirty="0" err="1" smtClean="0"/>
              <a:t>control</a:t>
            </a:r>
            <a:r>
              <a:rPr lang="cs-CZ" sz="1800" dirty="0" smtClean="0"/>
              <a:t>,…..)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orelDRAW!" r:id="rId3" imgW="3121762" imgH="1683410" progId="">
                  <p:embed/>
                </p:oleObj>
              </mc:Choice>
              <mc:Fallback>
                <p:oleObj name="CorelDRAW!" r:id="rId3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CorelDRAW!" r:id="rId5" imgW="3670402" imgH="3505810" progId="">
                  <p:embed/>
                </p:oleObj>
              </mc:Choice>
              <mc:Fallback>
                <p:oleObj name="CorelDRAW!" r:id="rId5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CorelDRAW!" r:id="rId7" imgW="2503627" imgH="3064154" progId="">
                  <p:embed/>
                </p:oleObj>
              </mc:Choice>
              <mc:Fallback>
                <p:oleObj name="CorelDRAW!" r:id="rId7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orelDRAW!" r:id="rId9" imgW="1556581" imgH="1881782" progId="">
                  <p:embed/>
                </p:oleObj>
              </mc:Choice>
              <mc:Fallback>
                <p:oleObj name="CorelDRAW!" r:id="rId9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CorelDRAW!" r:id="rId11" imgW="2784307" imgH="2137558" progId="">
                  <p:embed/>
                </p:oleObj>
              </mc:Choice>
              <mc:Fallback>
                <p:oleObj name="CorelDRAW!" r:id="rId11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Clip" r:id="rId13" imgW="4519613" imgH="3467100" progId="">
                  <p:embed/>
                </p:oleObj>
              </mc:Choice>
              <mc:Fallback>
                <p:oleObj name="Clip" r:id="rId13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Clip" r:id="rId15" imgW="5821363" imgH="2887663" progId="">
                  <p:embed/>
                </p:oleObj>
              </mc:Choice>
              <mc:Fallback>
                <p:oleObj name="Clip" r:id="rId15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CorelDRAW!" r:id="rId17" imgW="2134818" imgH="2945081" progId="">
                  <p:embed/>
                </p:oleObj>
              </mc:Choice>
              <mc:Fallback>
                <p:oleObj name="CorelDRAW!" r:id="rId17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CorelDRAW!" r:id="rId19" imgW="2990088" imgH="2424074" progId="">
                  <p:embed/>
                </p:oleObj>
              </mc:Choice>
              <mc:Fallback>
                <p:oleObj name="CorelDRAW!" r:id="rId19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pickers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pullers</a:t>
            </a:r>
            <a:endParaRPr lang="en-US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617</Words>
  <Application>Microsoft Office PowerPoint</Application>
  <PresentationFormat>Předvádění na obrazovce (4:3)</PresentationFormat>
  <Paragraphs>208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Aerodynamika</vt:lpstr>
      <vt:lpstr>CorelDRAW!</vt:lpstr>
      <vt:lpstr>Clip</vt:lpstr>
      <vt:lpstr>South African project 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Design (S=Sheets, R=Reels, G=Graphics, C=Cutting, G=Guillotine)</vt:lpstr>
      <vt:lpstr>Project management</vt:lpstr>
      <vt:lpstr>Resource planner tool</vt:lpstr>
      <vt:lpstr>Resource planner tool</vt:lpstr>
      <vt:lpstr>Resource planner tool</vt:lpstr>
      <vt:lpstr>Consignment stock (benefits)</vt:lpstr>
      <vt:lpstr>Forward Exchange Contract'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Training </vt:lpstr>
      <vt:lpstr>Project Management I.</vt:lpstr>
      <vt:lpstr>Project Management II.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32</cp:revision>
  <dcterms:created xsi:type="dcterms:W3CDTF">2014-09-04T10:27:02Z</dcterms:created>
  <dcterms:modified xsi:type="dcterms:W3CDTF">2015-01-27T07:44:45Z</dcterms:modified>
</cp:coreProperties>
</file>