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A12FAC-4FC6-4408-B423-F22D11BB5525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F4D301-6C6E-4F32-8B2A-29BB13D8977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Závěrečná práce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Ing. Alena </a:t>
            </a:r>
            <a:r>
              <a:rPr lang="cs-CZ" dirty="0" err="1" smtClean="0"/>
              <a:t>Šafrová</a:t>
            </a:r>
            <a:r>
              <a:rPr lang="cs-CZ" dirty="0" smtClean="0"/>
              <a:t> </a:t>
            </a:r>
            <a:r>
              <a:rPr lang="cs-CZ" dirty="0" err="1" smtClean="0"/>
              <a:t>Drášilová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(dle Kulhavý, Lysoňková, Procházka, </a:t>
            </a:r>
            <a:r>
              <a:rPr lang="cs-CZ" dirty="0" err="1" smtClean="0"/>
              <a:t>Rešlová</a:t>
            </a:r>
            <a:r>
              <a:rPr lang="cs-CZ" dirty="0" smtClean="0"/>
              <a:t>: </a:t>
            </a:r>
            <a:r>
              <a:rPr lang="cs-CZ" dirty="0" smtClean="0"/>
              <a:t>Doporučení pro zpracování závěrečných </a:t>
            </a:r>
            <a:r>
              <a:rPr lang="cs-CZ" dirty="0" smtClean="0"/>
              <a:t>prací)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obsahově koresponduje s teoretickou částí</a:t>
            </a:r>
          </a:p>
          <a:p>
            <a:r>
              <a:rPr lang="cs-CZ" dirty="0" smtClean="0"/>
              <a:t>co do rozsahu tvoří 1/2 až 3/5 práce</a:t>
            </a:r>
          </a:p>
          <a:p>
            <a:r>
              <a:rPr lang="cs-CZ" dirty="0" smtClean="0"/>
              <a:t>není ryze popisná</a:t>
            </a:r>
          </a:p>
          <a:p>
            <a:r>
              <a:rPr lang="cs-CZ" dirty="0" smtClean="0"/>
              <a:t>obsahuje hlavně analýzy dat a diskusi výsledků</a:t>
            </a:r>
          </a:p>
          <a:p>
            <a:r>
              <a:rPr lang="cs-CZ" dirty="0" smtClean="0"/>
              <a:t>je završena návrhy a jejich vyhodnocením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gramatika a typografie (mezery, pomlčky, odrážky, procenta, jednotky, interpunkce, číslovky, jednopísmenné spojky,…)</a:t>
            </a:r>
          </a:p>
          <a:p>
            <a:r>
              <a:rPr lang="cs-CZ" dirty="0" smtClean="0"/>
              <a:t>číslování kapitol (max. 3 úrovně)</a:t>
            </a:r>
          </a:p>
          <a:p>
            <a:r>
              <a:rPr lang="cs-CZ" dirty="0" smtClean="0"/>
              <a:t>okraje a číslování stránek</a:t>
            </a:r>
          </a:p>
          <a:p>
            <a:r>
              <a:rPr lang="cs-CZ" dirty="0" smtClean="0"/>
              <a:t>číslování grafických prací</a:t>
            </a:r>
          </a:p>
          <a:p>
            <a:r>
              <a:rPr lang="cs-CZ" dirty="0" smtClean="0"/>
              <a:t>velikost písma, řádkování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kritizované v posudcích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 fontAlgn="base"/>
            <a:r>
              <a:rPr lang="cs-CZ" dirty="0" smtClean="0"/>
              <a:t>Autor nevyužil žádný odborný pramen v cizím jazyce.</a:t>
            </a:r>
          </a:p>
          <a:p>
            <a:pPr lvl="0" fontAlgn="base"/>
            <a:r>
              <a:rPr lang="cs-CZ" dirty="0" smtClean="0"/>
              <a:t>Autor opakovaně na několika stranách cituje pouze jednoho autora.</a:t>
            </a:r>
          </a:p>
          <a:p>
            <a:pPr lvl="0" fontAlgn="base"/>
            <a:r>
              <a:rPr lang="cs-CZ" dirty="0" smtClean="0"/>
              <a:t>Chybí polemika s názory autorů, komparace zjištěných dat, propojenost textu s druhou částí práce.</a:t>
            </a:r>
          </a:p>
          <a:p>
            <a:pPr lvl="0" fontAlgn="base"/>
            <a:r>
              <a:rPr lang="cs-CZ" dirty="0" smtClean="0"/>
              <a:t>Analýzy v praktické části práce jsou založeny na autorových odhadech.</a:t>
            </a:r>
          </a:p>
          <a:p>
            <a:pPr lvl="0" fontAlgn="base"/>
            <a:r>
              <a:rPr lang="cs-CZ" dirty="0" smtClean="0"/>
              <a:t>Matematicko-statistické nástroje nejsou využity, ačkoli určitý potenciál pro jejich využití byl.</a:t>
            </a:r>
          </a:p>
          <a:p>
            <a:pPr lvl="0" fontAlgn="base"/>
            <a:r>
              <a:rPr lang="cs-CZ" dirty="0" smtClean="0"/>
              <a:t>Stanovené hypotézy nejsou operacionalizované a ověřování hypotézy je založeno na zcela subjektivních předpokladech a domněnkách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kritizované v posudcích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cs-CZ" dirty="0" smtClean="0"/>
              <a:t>Autor metodu vysvětluje, ale neodůvodňuje její použití./Autor představuje řadu přístupů k vedení lidí, ale nevysvětluje, z kterého bude vycházet při psaní praktické části práce.</a:t>
            </a:r>
          </a:p>
          <a:p>
            <a:pPr lvl="0" fontAlgn="base"/>
            <a:r>
              <a:rPr lang="cs-CZ" dirty="0" smtClean="0"/>
              <a:t>V </a:t>
            </a:r>
            <a:r>
              <a:rPr lang="cs-CZ" dirty="0" smtClean="0"/>
              <a:t>praktické části práce autor nevyužívá k diskusi získaných výsledků literární prameny i přesto, že se na teorii odvolává. Nedochází tak k propojení teoretické a praktické části práce.</a:t>
            </a:r>
          </a:p>
          <a:p>
            <a:pPr lvl="0" fontAlgn="base"/>
            <a:r>
              <a:rPr lang="cs-CZ" dirty="0" smtClean="0"/>
              <a:t>Doporučení, které autor předkládá, jsou obecného charakteru. Nejsou vyčísleny náklady navrhovaných opatření, ani vyjádřeny jejich přínosy.</a:t>
            </a:r>
          </a:p>
          <a:p>
            <a:pPr lvl="0" fontAlgn="base"/>
            <a:r>
              <a:rPr lang="cs-CZ" dirty="0" smtClean="0"/>
              <a:t>Práce postrádá ekonomická data a také chybí kritický pohled autora na vybranou společnost.</a:t>
            </a:r>
          </a:p>
          <a:p>
            <a:pPr lvl="0" fontAlgn="base"/>
            <a:r>
              <a:rPr lang="cs-CZ" dirty="0" smtClean="0"/>
              <a:t>V závěru autor nenavrhuje žádná doporučení, chybí přínos práce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kritizované v posudcích </a:t>
            </a:r>
            <a:r>
              <a:rPr lang="cs-CZ" dirty="0" smtClean="0"/>
              <a:t>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případě použití dotazníku:</a:t>
            </a:r>
          </a:p>
          <a:p>
            <a:pPr lvl="1" fontAlgn="base"/>
            <a:r>
              <a:rPr lang="cs-CZ" dirty="0" smtClean="0"/>
              <a:t>dotazník není přiložen,</a:t>
            </a:r>
          </a:p>
          <a:p>
            <a:pPr lvl="1" fontAlgn="base"/>
            <a:r>
              <a:rPr lang="cs-CZ" dirty="0" smtClean="0"/>
              <a:t>není uveden počet respondentů, jejich struktura a údaje o základním souboru,</a:t>
            </a:r>
          </a:p>
          <a:p>
            <a:pPr lvl="1" fontAlgn="base"/>
            <a:r>
              <a:rPr lang="cs-CZ" dirty="0" smtClean="0"/>
              <a:t>není uvedeno jak a na základě čeho byl dotazník sestaven,</a:t>
            </a:r>
          </a:p>
          <a:p>
            <a:pPr lvl="1" fontAlgn="base"/>
            <a:r>
              <a:rPr lang="cs-CZ" dirty="0" smtClean="0"/>
              <a:t>není provedena pilotáž výzkumu (tzn. pilotní výzkum - je dobré před začátkem samotného výzkumu ověřit strukturu otázek a jejich jednoznačnost tím, že necháme dotazník ověřit skupinou respondentů).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kritizované v posudcích </a:t>
            </a:r>
            <a:r>
              <a:rPr lang="cs-CZ" dirty="0" smtClean="0"/>
              <a:t>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 (polo)strukturovaných rozhovorů často chybí:</a:t>
            </a:r>
          </a:p>
          <a:p>
            <a:pPr lvl="1" fontAlgn="base"/>
            <a:r>
              <a:rPr lang="cs-CZ" dirty="0" smtClean="0"/>
              <a:t>počet respondentů,</a:t>
            </a:r>
          </a:p>
          <a:p>
            <a:pPr lvl="1" fontAlgn="base"/>
            <a:r>
              <a:rPr lang="cs-CZ" dirty="0" smtClean="0"/>
              <a:t>jejich pozice v podniku a další charakteristiky,</a:t>
            </a:r>
          </a:p>
          <a:p>
            <a:pPr lvl="1" fontAlgn="base"/>
            <a:r>
              <a:rPr lang="cs-CZ" dirty="0" smtClean="0"/>
              <a:t>obsah rozhovorů (seznam otázek či témat rozhovorů),</a:t>
            </a:r>
          </a:p>
          <a:p>
            <a:pPr lvl="1" fontAlgn="base"/>
            <a:r>
              <a:rPr lang="cs-CZ" dirty="0" smtClean="0"/>
              <a:t>autor neuvádí, jakým způsobem zaznamenával (polo)strukturovaný rozhovor s manažery a jak analyzoval jeho výsledky.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Určitě neprojde obhajobou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r>
              <a:rPr lang="cs-CZ" dirty="0" smtClean="0"/>
              <a:t>práce </a:t>
            </a:r>
            <a:r>
              <a:rPr lang="cs-CZ" dirty="0" smtClean="0"/>
              <a:t>s nekvalitní literární </a:t>
            </a:r>
            <a:r>
              <a:rPr lang="cs-CZ" dirty="0" smtClean="0"/>
              <a:t>rešerší</a:t>
            </a:r>
            <a:endParaRPr lang="cs-CZ" dirty="0" smtClean="0"/>
          </a:p>
          <a:p>
            <a:pPr lvl="0" fontAlgn="base"/>
            <a:r>
              <a:rPr lang="cs-CZ" dirty="0" smtClean="0"/>
              <a:t>práce bez vhodného empirického </a:t>
            </a:r>
            <a:r>
              <a:rPr lang="cs-CZ" dirty="0" smtClean="0"/>
              <a:t>výzkumu</a:t>
            </a:r>
            <a:endParaRPr lang="cs-CZ" dirty="0" smtClean="0"/>
          </a:p>
          <a:p>
            <a:pPr lvl="0" fontAlgn="base"/>
            <a:r>
              <a:rPr lang="cs-CZ" dirty="0" smtClean="0"/>
              <a:t>práce s nesplněným </a:t>
            </a:r>
            <a:r>
              <a:rPr lang="cs-CZ" dirty="0" smtClean="0"/>
              <a:t>cílem</a:t>
            </a:r>
            <a:endParaRPr lang="cs-CZ" dirty="0" smtClean="0"/>
          </a:p>
          <a:p>
            <a:pPr lvl="0" fontAlgn="base"/>
            <a:r>
              <a:rPr lang="cs-CZ" dirty="0" smtClean="0"/>
              <a:t>plagiát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cs-CZ" b="1" dirty="0" smtClean="0"/>
              <a:t>Teze BP/DP </a:t>
            </a:r>
            <a:r>
              <a:rPr lang="cs-CZ" dirty="0" smtClean="0"/>
              <a:t>– zápočet za odevzdání projektu do konce semestru jaro 2015, tj. do 15. 5. 2015</a:t>
            </a:r>
          </a:p>
          <a:p>
            <a:pPr marL="457200" indent="-457200"/>
            <a:endParaRPr lang="cs-CZ" dirty="0" smtClean="0"/>
          </a:p>
          <a:p>
            <a:pPr marL="457200" indent="-457200"/>
            <a:r>
              <a:rPr lang="cs-CZ" b="1" dirty="0" smtClean="0"/>
              <a:t>Seminář I. </a:t>
            </a:r>
            <a:r>
              <a:rPr lang="cs-CZ" dirty="0" smtClean="0"/>
              <a:t>– zápočet za odevzdání teoretické části</a:t>
            </a:r>
            <a:r>
              <a:rPr lang="cs-CZ" dirty="0" smtClean="0"/>
              <a:t> </a:t>
            </a:r>
            <a:r>
              <a:rPr lang="cs-CZ" dirty="0" smtClean="0"/>
              <a:t>do konce semestru podzim 2015</a:t>
            </a:r>
          </a:p>
          <a:p>
            <a:pPr marL="457200" indent="-457200">
              <a:buNone/>
            </a:pPr>
            <a:endParaRPr lang="cs-CZ" b="1" dirty="0" smtClean="0"/>
          </a:p>
          <a:p>
            <a:pPr marL="457200" indent="-457200"/>
            <a:r>
              <a:rPr lang="cs-CZ" b="1" dirty="0" smtClean="0"/>
              <a:t>Seminář II.</a:t>
            </a:r>
            <a:r>
              <a:rPr lang="cs-CZ" dirty="0" smtClean="0"/>
              <a:t> – zápočet za odevzdání kompletní práce nejpozději měsíc před odevzdáním práce do </a:t>
            </a:r>
            <a:r>
              <a:rPr lang="cs-CZ" dirty="0" err="1" smtClean="0"/>
              <a:t>ISu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Vás se očekává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iniciativa, aktivita, samostatnost, zájem</a:t>
            </a:r>
          </a:p>
          <a:p>
            <a:r>
              <a:rPr lang="cs-CZ" dirty="0" smtClean="0"/>
              <a:t>práce s informacemi</a:t>
            </a:r>
          </a:p>
          <a:p>
            <a:r>
              <a:rPr lang="cs-CZ" dirty="0" smtClean="0"/>
              <a:t>samostatné vyhledávání zdrojů a informací</a:t>
            </a:r>
          </a:p>
          <a:p>
            <a:r>
              <a:rPr lang="cs-CZ" dirty="0" smtClean="0"/>
              <a:t>vyhledávání a spolupráce s podnikem</a:t>
            </a:r>
          </a:p>
          <a:p>
            <a:r>
              <a:rPr lang="cs-CZ" dirty="0" smtClean="0"/>
              <a:t>vědecké myšlení</a:t>
            </a:r>
          </a:p>
          <a:p>
            <a:r>
              <a:rPr lang="cs-CZ" dirty="0" smtClean="0"/>
              <a:t>logické uvažování</a:t>
            </a:r>
          </a:p>
          <a:p>
            <a:r>
              <a:rPr lang="cs-CZ" dirty="0" smtClean="0"/>
              <a:t>systematická práce</a:t>
            </a:r>
          </a:p>
          <a:p>
            <a:r>
              <a:rPr lang="cs-CZ" dirty="0" smtClean="0"/>
              <a:t>slovní zásoba a formulační dovednosti</a:t>
            </a:r>
          </a:p>
          <a:p>
            <a:r>
              <a:rPr lang="cs-CZ" dirty="0" smtClean="0"/>
              <a:t>předkládání alternativ</a:t>
            </a:r>
          </a:p>
          <a:p>
            <a:r>
              <a:rPr lang="cs-CZ" dirty="0" smtClean="0"/>
              <a:t>vymýšlení postupu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 (ne)budu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budu číst, psát komentáře radit a konzultovat zvolený postup, metody a návrhy</a:t>
            </a:r>
          </a:p>
          <a:p>
            <a:r>
              <a:rPr lang="cs-CZ" dirty="0" smtClean="0"/>
              <a:t>budu vyjadřovat svůj názor a poskytovat zpětnou vazbu</a:t>
            </a:r>
          </a:p>
          <a:p>
            <a:r>
              <a:rPr lang="cs-CZ" dirty="0" smtClean="0"/>
              <a:t>budu psát posudek</a:t>
            </a:r>
          </a:p>
          <a:p>
            <a:r>
              <a:rPr lang="cs-CZ" dirty="0" smtClean="0"/>
              <a:t>nebudu psát práci za vás</a:t>
            </a:r>
          </a:p>
          <a:p>
            <a:r>
              <a:rPr lang="cs-CZ" dirty="0" smtClean="0"/>
              <a:t>nebudu poskytovat konzultace bez přípravy</a:t>
            </a:r>
          </a:p>
          <a:p>
            <a:r>
              <a:rPr lang="cs-CZ" dirty="0" smtClean="0"/>
              <a:t>nebudu vymýšlet VO a H</a:t>
            </a:r>
          </a:p>
          <a:p>
            <a:r>
              <a:rPr lang="cs-CZ" dirty="0" smtClean="0"/>
              <a:t>nebudu hledat podnik ani literaturu</a:t>
            </a:r>
          </a:p>
          <a:p>
            <a:r>
              <a:rPr lang="cs-CZ" dirty="0" smtClean="0"/>
              <a:t>nebudu vymýšlet výzkum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pokud text posíláte opakovaně, vyznačte do něj změny nebo požádejte o komentář ke konkrétní (pod)kapitole</a:t>
            </a:r>
          </a:p>
          <a:p>
            <a:r>
              <a:rPr lang="cs-CZ" dirty="0" smtClean="0"/>
              <a:t>před odesláním textu si jej po sobě přečtěte</a:t>
            </a:r>
          </a:p>
          <a:p>
            <a:r>
              <a:rPr lang="cs-CZ" dirty="0" smtClean="0"/>
              <a:t>posílejte ucelený, dopracovaný text</a:t>
            </a:r>
          </a:p>
          <a:p>
            <a:r>
              <a:rPr lang="cs-CZ" dirty="0" smtClean="0"/>
              <a:t>komunikujte úsporně – 20 otázek v jednom mailu je lepší varianta, než 20 mailů po jedné otázce</a:t>
            </a:r>
          </a:p>
          <a:p>
            <a:r>
              <a:rPr lang="cs-CZ" dirty="0" smtClean="0"/>
              <a:t>nejdřív se snažte si pomoci sami</a:t>
            </a:r>
          </a:p>
          <a:p>
            <a:r>
              <a:rPr lang="cs-CZ" dirty="0" smtClean="0"/>
              <a:t>k dispozici máte osobní i elektronické komunikační prostředky všeho druhu i v kombinaci</a:t>
            </a:r>
          </a:p>
          <a:p>
            <a:r>
              <a:rPr lang="cs-CZ" dirty="0" smtClean="0"/>
              <a:t>k textům pro udělení zápočtů vyplněný </a:t>
            </a:r>
            <a:r>
              <a:rPr lang="cs-CZ" dirty="0" err="1" smtClean="0"/>
              <a:t>check</a:t>
            </a:r>
            <a:r>
              <a:rPr lang="cs-CZ" dirty="0" smtClean="0"/>
              <a:t>-list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neosobně nebo v 1. osobě jednotného čísla</a:t>
            </a:r>
          </a:p>
          <a:p>
            <a:r>
              <a:rPr lang="cs-CZ" dirty="0" smtClean="0"/>
              <a:t>neobsahuje </a:t>
            </a:r>
            <a:r>
              <a:rPr lang="cs-CZ" dirty="0" err="1" smtClean="0"/>
              <a:t>dojmologii</a:t>
            </a:r>
            <a:r>
              <a:rPr lang="cs-CZ" dirty="0" smtClean="0"/>
              <a:t>, slang, citově zabarvená slovní spojení, učebnicové formulace</a:t>
            </a:r>
          </a:p>
          <a:p>
            <a:r>
              <a:rPr lang="cs-CZ" dirty="0" smtClean="0"/>
              <a:t>pojmy jsou nadefinované</a:t>
            </a:r>
          </a:p>
          <a:p>
            <a:r>
              <a:rPr lang="cs-CZ" dirty="0" smtClean="0"/>
              <a:t>výroky jsou podložené korektně citovanou literaturou nebo argumenty na základě výzkumu</a:t>
            </a:r>
          </a:p>
          <a:p>
            <a:r>
              <a:rPr lang="cs-CZ" dirty="0" smtClean="0"/>
              <a:t>text postupuje v logické návaznosti a od obecného ke konkrétnímu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Logická konstrukce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zadání</a:t>
            </a:r>
          </a:p>
          <a:p>
            <a:r>
              <a:rPr lang="cs-CZ" dirty="0" smtClean="0"/>
              <a:t>cíl, konkretizovaný cíl</a:t>
            </a:r>
          </a:p>
          <a:p>
            <a:r>
              <a:rPr lang="cs-CZ" dirty="0" smtClean="0"/>
              <a:t>výzkumné otázky</a:t>
            </a:r>
          </a:p>
          <a:p>
            <a:pPr lvl="1"/>
            <a:r>
              <a:rPr lang="cs-CZ" dirty="0" smtClean="0"/>
              <a:t>deskripce (popis jevů), klasifikace (roztřídění jevů)</a:t>
            </a:r>
          </a:p>
          <a:p>
            <a:pPr lvl="1"/>
            <a:r>
              <a:rPr lang="cs-CZ" dirty="0" smtClean="0"/>
              <a:t>predikce (předpověď), explanace (vysvětlení)</a:t>
            </a:r>
          </a:p>
          <a:p>
            <a:r>
              <a:rPr lang="cs-CZ" dirty="0" smtClean="0"/>
              <a:t>hypotézy</a:t>
            </a:r>
          </a:p>
          <a:p>
            <a:r>
              <a:rPr lang="cs-CZ" dirty="0" smtClean="0"/>
              <a:t>operacionalizace hypotéz</a:t>
            </a:r>
          </a:p>
          <a:p>
            <a:r>
              <a:rPr lang="cs-CZ" dirty="0" smtClean="0"/>
              <a:t>metody ke každé VO/H</a:t>
            </a:r>
          </a:p>
          <a:p>
            <a:r>
              <a:rPr lang="cs-CZ" dirty="0" smtClean="0"/>
              <a:t>použití metod</a:t>
            </a:r>
          </a:p>
          <a:p>
            <a:r>
              <a:rPr lang="cs-CZ" dirty="0" smtClean="0"/>
              <a:t>vyhodnocení</a:t>
            </a:r>
          </a:p>
          <a:p>
            <a:r>
              <a:rPr lang="cs-CZ" dirty="0" smtClean="0"/>
              <a:t>diskuse</a:t>
            </a:r>
          </a:p>
          <a:p>
            <a:r>
              <a:rPr lang="cs-CZ" dirty="0" smtClean="0"/>
              <a:t>závěry, návrhy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9600" dirty="0" smtClean="0"/>
              <a:t>název</a:t>
            </a:r>
            <a:r>
              <a:rPr lang="cs-CZ" sz="9600" dirty="0" smtClean="0"/>
              <a:t>, abstrakt, klíčová </a:t>
            </a:r>
            <a:r>
              <a:rPr lang="cs-CZ" sz="9600" dirty="0" smtClean="0"/>
              <a:t>slova</a:t>
            </a:r>
            <a:endParaRPr lang="cs-CZ" sz="96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9600" dirty="0" smtClean="0"/>
              <a:t>ú</a:t>
            </a:r>
            <a:r>
              <a:rPr lang="cs-CZ" sz="9600" dirty="0" smtClean="0"/>
              <a:t>vod, </a:t>
            </a:r>
            <a:r>
              <a:rPr lang="cs-CZ" sz="9300" dirty="0" smtClean="0"/>
              <a:t>c</a:t>
            </a:r>
            <a:r>
              <a:rPr lang="cs-CZ" sz="9300" dirty="0" smtClean="0"/>
              <a:t>íle </a:t>
            </a:r>
            <a:r>
              <a:rPr lang="cs-CZ" sz="9300" dirty="0" smtClean="0"/>
              <a:t>práce, výzkumné otázky, příp. </a:t>
            </a:r>
            <a:r>
              <a:rPr lang="cs-CZ" sz="9300" dirty="0" smtClean="0"/>
              <a:t>hypotézy</a:t>
            </a:r>
            <a:endParaRPr lang="cs-CZ" sz="9600" dirty="0" smtClean="0"/>
          </a:p>
          <a:p>
            <a:r>
              <a:rPr lang="cs-CZ" sz="9600" dirty="0" smtClean="0"/>
              <a:t>teoretická část</a:t>
            </a:r>
            <a:endParaRPr lang="cs-CZ" sz="9600" dirty="0" smtClean="0"/>
          </a:p>
          <a:p>
            <a:pPr lvl="1"/>
            <a:r>
              <a:rPr lang="cs-CZ" sz="9300" dirty="0" smtClean="0"/>
              <a:t>Jednotlivé </a:t>
            </a:r>
            <a:r>
              <a:rPr lang="cs-CZ" sz="9300" dirty="0" smtClean="0"/>
              <a:t>kapitoly</a:t>
            </a:r>
            <a:endParaRPr lang="cs-CZ" sz="9300" dirty="0" smtClean="0"/>
          </a:p>
          <a:p>
            <a:pPr lvl="1"/>
            <a:r>
              <a:rPr lang="cs-CZ" sz="9300" dirty="0" smtClean="0"/>
              <a:t>Shrnutí</a:t>
            </a:r>
            <a:endParaRPr lang="cs-CZ" sz="9300" dirty="0" smtClean="0"/>
          </a:p>
          <a:p>
            <a:r>
              <a:rPr lang="cs-CZ" sz="9600" dirty="0" smtClean="0"/>
              <a:t>(metodika)</a:t>
            </a:r>
          </a:p>
          <a:p>
            <a:r>
              <a:rPr lang="cs-CZ" sz="9600" dirty="0" smtClean="0"/>
              <a:t>p</a:t>
            </a:r>
            <a:r>
              <a:rPr lang="cs-CZ" sz="9600" dirty="0" smtClean="0"/>
              <a:t>raktická část</a:t>
            </a:r>
            <a:endParaRPr lang="cs-CZ" sz="9600" dirty="0" smtClean="0"/>
          </a:p>
          <a:p>
            <a:pPr lvl="1"/>
            <a:r>
              <a:rPr lang="cs-CZ" sz="9300" dirty="0" smtClean="0"/>
              <a:t>p</a:t>
            </a:r>
            <a:r>
              <a:rPr lang="cs-CZ" sz="9300" dirty="0" smtClean="0"/>
              <a:t>opis podniku</a:t>
            </a:r>
            <a:endParaRPr lang="cs-CZ" sz="9300" dirty="0" smtClean="0"/>
          </a:p>
          <a:p>
            <a:pPr lvl="1"/>
            <a:r>
              <a:rPr lang="cs-CZ" sz="9300" dirty="0" smtClean="0"/>
              <a:t>v</a:t>
            </a:r>
            <a:r>
              <a:rPr lang="cs-CZ" sz="9300" dirty="0" smtClean="0"/>
              <a:t>ýsledky</a:t>
            </a:r>
            <a:endParaRPr lang="cs-CZ" sz="9300" dirty="0" smtClean="0"/>
          </a:p>
          <a:p>
            <a:pPr lvl="1"/>
            <a:r>
              <a:rPr lang="cs-CZ" sz="9300" dirty="0" smtClean="0"/>
              <a:t>diskuse </a:t>
            </a:r>
            <a:r>
              <a:rPr lang="cs-CZ" sz="9300" dirty="0" smtClean="0"/>
              <a:t>/ </a:t>
            </a:r>
            <a:r>
              <a:rPr lang="cs-CZ" sz="9300" dirty="0" smtClean="0"/>
              <a:t>návrh </a:t>
            </a:r>
            <a:r>
              <a:rPr lang="cs-CZ" sz="9300" dirty="0" smtClean="0"/>
              <a:t>řešení / </a:t>
            </a:r>
            <a:r>
              <a:rPr lang="cs-CZ" sz="9300" dirty="0" smtClean="0"/>
              <a:t>návrh </a:t>
            </a:r>
            <a:r>
              <a:rPr lang="cs-CZ" sz="9300" dirty="0" smtClean="0"/>
              <a:t>variant / d</a:t>
            </a:r>
            <a:r>
              <a:rPr lang="cs-CZ" sz="9300" dirty="0" smtClean="0"/>
              <a:t>oporučení</a:t>
            </a:r>
            <a:endParaRPr lang="cs-CZ" sz="9300" dirty="0" smtClean="0"/>
          </a:p>
          <a:p>
            <a:r>
              <a:rPr lang="cs-CZ" sz="9600" dirty="0" smtClean="0"/>
              <a:t>z</a:t>
            </a:r>
            <a:r>
              <a:rPr lang="cs-CZ" sz="9600" dirty="0" smtClean="0"/>
              <a:t>ávěr</a:t>
            </a:r>
            <a:endParaRPr lang="cs-CZ" sz="9600" dirty="0" smtClean="0"/>
          </a:p>
          <a:p>
            <a:r>
              <a:rPr lang="cs-CZ" sz="9600" dirty="0" smtClean="0"/>
              <a:t>s</a:t>
            </a:r>
            <a:r>
              <a:rPr lang="cs-CZ" sz="9600" dirty="0" smtClean="0"/>
              <a:t>eznam tabulek, grafů, obrázků, literatury</a:t>
            </a:r>
            <a:r>
              <a:rPr lang="cs-CZ" sz="9600" dirty="0" smtClean="0"/>
              <a:t> </a:t>
            </a:r>
          </a:p>
          <a:p>
            <a:r>
              <a:rPr lang="cs-CZ" sz="9600" dirty="0" smtClean="0"/>
              <a:t>p</a:t>
            </a:r>
            <a:r>
              <a:rPr lang="cs-CZ" sz="9600" dirty="0" smtClean="0"/>
              <a:t>řílohy</a:t>
            </a:r>
          </a:p>
          <a:p>
            <a:pPr lvl="1">
              <a:buNone/>
            </a:pPr>
            <a:endParaRPr lang="cs-CZ" sz="93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obsahuje pouze podstatné a v praktické části využité poznatky</a:t>
            </a:r>
          </a:p>
          <a:p>
            <a:r>
              <a:rPr lang="cs-CZ" dirty="0" smtClean="0"/>
              <a:t>neobsahuje všeobecně známé informace</a:t>
            </a:r>
          </a:p>
          <a:p>
            <a:r>
              <a:rPr lang="cs-CZ" dirty="0" smtClean="0"/>
              <a:t>každá kapitola začíná úvodem, </a:t>
            </a:r>
            <a:r>
              <a:rPr lang="cs-CZ" dirty="0" smtClean="0"/>
              <a:t>ve kterém uvedete, jaký cíl má zařazení této kapitoly a jak to souvisí s cílem </a:t>
            </a:r>
            <a:r>
              <a:rPr lang="cs-CZ" dirty="0" smtClean="0"/>
              <a:t>práce (to</a:t>
            </a:r>
            <a:r>
              <a:rPr lang="cs-CZ" dirty="0" smtClean="0"/>
              <a:t>, že vás u nějaké kapitoly nenapadne, jaký by mohl být její cíl, je znamením, že tato kapitola do BP/DP </a:t>
            </a:r>
            <a:r>
              <a:rPr lang="cs-CZ" dirty="0" smtClean="0"/>
              <a:t>nepatří)</a:t>
            </a:r>
            <a:endParaRPr lang="cs-CZ" dirty="0" smtClean="0"/>
          </a:p>
          <a:p>
            <a:r>
              <a:rPr lang="cs-CZ" dirty="0" smtClean="0"/>
              <a:t>žádná podkapitola nečerpá z jediného zdroje, kriticky konfrontuje různé názory</a:t>
            </a:r>
          </a:p>
          <a:p>
            <a:r>
              <a:rPr lang="cs-CZ" dirty="0" smtClean="0"/>
              <a:t>zdroje jsou odborné (monografie, články)</a:t>
            </a:r>
          </a:p>
          <a:p>
            <a:r>
              <a:rPr lang="cs-CZ" dirty="0" smtClean="0"/>
              <a:t>neobsahuje nic, co se týká konkrétního podniku a neodkazuje na něj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602</TotalTime>
  <Words>887</Words>
  <Application>Microsoft Office PowerPoint</Application>
  <PresentationFormat>Předvádění na obrazovce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Závěrečná práce  </vt:lpstr>
      <vt:lpstr>Časový plán</vt:lpstr>
      <vt:lpstr>Od Vás se očekává</vt:lpstr>
      <vt:lpstr>Já (ne)budu</vt:lpstr>
      <vt:lpstr>Pravidla spolupráce</vt:lpstr>
      <vt:lpstr>Odborný text</vt:lpstr>
      <vt:lpstr>Logická konstrukce práce</vt:lpstr>
      <vt:lpstr>Struktura práce</vt:lpstr>
      <vt:lpstr>Teoretická část</vt:lpstr>
      <vt:lpstr>Praktická část</vt:lpstr>
      <vt:lpstr>Formality</vt:lpstr>
      <vt:lpstr>Nejčastější chyby kritizované v posudcích I.</vt:lpstr>
      <vt:lpstr>Nejčastější chyby kritizované v posudcích II.</vt:lpstr>
      <vt:lpstr>Nejčastější chyby kritizované v posudcích III.</vt:lpstr>
      <vt:lpstr>Nejčastější chyby kritizované v posudcích IV.</vt:lpstr>
      <vt:lpstr>Určitě neprojde obhajobou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Závěrečná práce</dc:title>
  <dc:creator>Alenka</dc:creator>
  <cp:lastModifiedBy>Alenka</cp:lastModifiedBy>
  <cp:revision>58</cp:revision>
  <dcterms:created xsi:type="dcterms:W3CDTF">2015-03-11T13:29:35Z</dcterms:created>
  <dcterms:modified xsi:type="dcterms:W3CDTF">2015-03-11T23:32:12Z</dcterms:modified>
</cp:coreProperties>
</file>