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8" r:id="rId2"/>
    <p:sldId id="259" r:id="rId3"/>
    <p:sldId id="289" r:id="rId4"/>
    <p:sldId id="260" r:id="rId5"/>
    <p:sldId id="261" r:id="rId6"/>
    <p:sldId id="262" r:id="rId7"/>
    <p:sldId id="290" r:id="rId8"/>
    <p:sldId id="266" r:id="rId9"/>
    <p:sldId id="263" r:id="rId10"/>
    <p:sldId id="264" r:id="rId11"/>
    <p:sldId id="265" r:id="rId12"/>
    <p:sldId id="267" r:id="rId13"/>
    <p:sldId id="268" r:id="rId14"/>
    <p:sldId id="278" r:id="rId15"/>
    <p:sldId id="274" r:id="rId16"/>
    <p:sldId id="276" r:id="rId17"/>
    <p:sldId id="277" r:id="rId18"/>
    <p:sldId id="269" r:id="rId19"/>
    <p:sldId id="270" r:id="rId20"/>
    <p:sldId id="271" r:id="rId21"/>
    <p:sldId id="272" r:id="rId22"/>
    <p:sldId id="279" r:id="rId23"/>
    <p:sldId id="273" r:id="rId24"/>
    <p:sldId id="291" r:id="rId25"/>
    <p:sldId id="280" r:id="rId26"/>
    <p:sldId id="292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38" y="25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FE5D88-9BA0-4CF3-9C82-BDFDAFB90DDF}" type="datetimeFigureOut">
              <a:rPr lang="cs-CZ" smtClean="0"/>
              <a:t>6.5.2015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E1E54-384D-48AB-9F88-9DA4EE58F7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5994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E1E54-384D-48AB-9F88-9DA4EE58F75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5650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E1E54-384D-48AB-9F88-9DA4EE58F75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4452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E1E54-384D-48AB-9F88-9DA4EE58F75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74354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E1E54-384D-48AB-9F88-9DA4EE58F75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27485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E1E54-384D-48AB-9F88-9DA4EE58F75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8173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E1E54-384D-48AB-9F88-9DA4EE58F75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4586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5EC1D4A-A796-47C3-A63E-CE236FB377E2}" type="datetimeFigureOut">
              <a:rPr lang="cs-CZ" smtClean="0"/>
              <a:pPr/>
              <a:t>6.5.2015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6.5.2015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6.5.2015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6.5.2015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6.5.2015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6.5.2015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6.5.2015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6.5.2015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6.5.2015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6.5.2015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6.5.2015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6.5.2015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u="sng" dirty="0"/>
              <a:t>Postavení pacienta v českém zdravotnickém systému, práva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Monika Ježková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27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LZPS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Čl. </a:t>
            </a:r>
            <a:r>
              <a:rPr lang="cs-CZ" dirty="0"/>
              <a:t>6 – právo na život, </a:t>
            </a:r>
            <a:r>
              <a:rPr lang="cs-CZ" dirty="0" smtClean="0"/>
              <a:t>čl. </a:t>
            </a:r>
            <a:r>
              <a:rPr lang="cs-CZ" dirty="0"/>
              <a:t>7 – nedotknutelnost osoby a jejího soukromí, </a:t>
            </a:r>
            <a:r>
              <a:rPr lang="cs-CZ" dirty="0" smtClean="0"/>
              <a:t>čl. </a:t>
            </a:r>
            <a:r>
              <a:rPr lang="cs-CZ" dirty="0"/>
              <a:t>8  - osobní svoboda, </a:t>
            </a:r>
            <a:r>
              <a:rPr lang="cs-CZ" dirty="0" smtClean="0"/>
              <a:t>čl. </a:t>
            </a:r>
            <a:r>
              <a:rPr lang="cs-CZ" dirty="0"/>
              <a:t>10 - právo, aby byla zachována </a:t>
            </a:r>
            <a:r>
              <a:rPr lang="cs-CZ" dirty="0" smtClean="0"/>
              <a:t>lidská </a:t>
            </a:r>
            <a:r>
              <a:rPr lang="cs-CZ" dirty="0"/>
              <a:t>důstojnost, osobní čest, dobrá pověst </a:t>
            </a:r>
            <a:r>
              <a:rPr lang="cs-CZ"/>
              <a:t>a </a:t>
            </a:r>
            <a:r>
              <a:rPr lang="cs-CZ" smtClean="0"/>
              <a:t>chráněno jméno,</a:t>
            </a:r>
            <a:endParaRPr lang="cs-CZ" dirty="0" smtClean="0"/>
          </a:p>
          <a:p>
            <a:r>
              <a:rPr lang="cs-CZ" dirty="0" smtClean="0"/>
              <a:t>Čl. 31 „</a:t>
            </a:r>
            <a:r>
              <a:rPr lang="cs-CZ" dirty="0"/>
              <a:t>Každý má právo na ochranu zdraví. Občané mají na základě veřejného pojištění právo na bezplatnou zdravotní péči a na zdravotní pomůcky za podmínek, které stanoví zákon</a:t>
            </a:r>
            <a:r>
              <a:rPr lang="cs-CZ" dirty="0" smtClean="0"/>
              <a:t>.“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102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Nálezy ÚS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 smtClean="0"/>
              <a:t>Pl</a:t>
            </a:r>
            <a:r>
              <a:rPr lang="cs-CZ" dirty="0" smtClean="0"/>
              <a:t>. ÚS 24/07</a:t>
            </a:r>
          </a:p>
          <a:p>
            <a:pPr lvl="1"/>
            <a:r>
              <a:rPr lang="cs-CZ" dirty="0" smtClean="0"/>
              <a:t>Zavedení regulačních poplatků</a:t>
            </a:r>
          </a:p>
          <a:p>
            <a:r>
              <a:rPr lang="cs-CZ" dirty="0" err="1" smtClean="0"/>
              <a:t>Pl</a:t>
            </a:r>
            <a:r>
              <a:rPr lang="cs-CZ" dirty="0"/>
              <a:t>. ÚS 35/1995</a:t>
            </a:r>
          </a:p>
          <a:p>
            <a:pPr lvl="1"/>
            <a:r>
              <a:rPr lang="cs-CZ" dirty="0"/>
              <a:t>Podíl rozhodovacích pravomocí mezi </a:t>
            </a:r>
            <a:r>
              <a:rPr lang="cs-CZ" dirty="0" smtClean="0"/>
              <a:t>PČR </a:t>
            </a:r>
            <a:r>
              <a:rPr lang="cs-CZ" dirty="0"/>
              <a:t>a vládou/ministerstvy</a:t>
            </a:r>
          </a:p>
          <a:p>
            <a:pPr lvl="1"/>
            <a:r>
              <a:rPr lang="cs-CZ" dirty="0" smtClean="0"/>
              <a:t>Definovat </a:t>
            </a:r>
            <a:r>
              <a:rPr lang="cs-CZ" dirty="0"/>
              <a:t>zákonné vymezení obsahu a rozsahu podmínek a způsob poskytování práva občana na bezplatnou zdravotní péči je možné jen zákonem </a:t>
            </a:r>
            <a:endParaRPr lang="cs-CZ" dirty="0" smtClean="0"/>
          </a:p>
          <a:p>
            <a:r>
              <a:rPr lang="cs-CZ" dirty="0" err="1" smtClean="0"/>
              <a:t>Pl</a:t>
            </a:r>
            <a:r>
              <a:rPr lang="cs-CZ" dirty="0"/>
              <a:t>. ÚS </a:t>
            </a:r>
            <a:r>
              <a:rPr lang="cs-CZ" dirty="0" smtClean="0"/>
              <a:t>36/2011</a:t>
            </a:r>
          </a:p>
          <a:p>
            <a:pPr lvl="1"/>
            <a:r>
              <a:rPr lang="cs-CZ" dirty="0" smtClean="0"/>
              <a:t>Zavedením </a:t>
            </a:r>
            <a:r>
              <a:rPr lang="cs-CZ" dirty="0"/>
              <a:t>nadstandardů v rámci reformy zdravotnictví v roce 2012 – </a:t>
            </a:r>
            <a:r>
              <a:rPr lang="cs-CZ" dirty="0" smtClean="0"/>
              <a:t>2013</a:t>
            </a:r>
            <a:endParaRPr lang="cs-CZ" dirty="0"/>
          </a:p>
          <a:p>
            <a:pPr lvl="1"/>
            <a:r>
              <a:rPr lang="cs-CZ" dirty="0" smtClean="0"/>
              <a:t>Zrušení § 13/3,4 a část § 17/4 </a:t>
            </a:r>
            <a:r>
              <a:rPr lang="cs-CZ" dirty="0" err="1" smtClean="0"/>
              <a:t>z.č</a:t>
            </a:r>
            <a:r>
              <a:rPr lang="cs-CZ" dirty="0" smtClean="0"/>
              <a:t>. 48/1997 Sb., </a:t>
            </a:r>
            <a:r>
              <a:rPr lang="cs-CZ" dirty="0" err="1" smtClean="0"/>
              <a:t>vzpp</a:t>
            </a:r>
            <a:endParaRPr lang="cs-CZ" dirty="0" smtClean="0"/>
          </a:p>
          <a:p>
            <a:pPr lvl="1"/>
            <a:r>
              <a:rPr lang="cs-CZ" dirty="0" smtClean="0"/>
              <a:t>Zrušení části přílohy vyhlášky č. 134/1998 Sb., seznam zdravotních výkonů s bodovými hodnotami, </a:t>
            </a:r>
            <a:r>
              <a:rPr lang="cs-CZ" dirty="0" err="1" smtClean="0"/>
              <a:t>vzpp</a:t>
            </a:r>
            <a:r>
              <a:rPr lang="cs-CZ" dirty="0" smtClean="0"/>
              <a:t> s „E“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335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Postavení pacienta x medicínského odborníka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potřeba subjektivní - subjektivní pocit </a:t>
            </a:r>
            <a:r>
              <a:rPr lang="cs-CZ" b="1" dirty="0" smtClean="0"/>
              <a:t>nedostatku;</a:t>
            </a:r>
            <a:r>
              <a:rPr lang="cs-CZ" dirty="0" smtClean="0"/>
              <a:t> zhodnocení </a:t>
            </a:r>
            <a:r>
              <a:rPr lang="cs-CZ" dirty="0"/>
              <a:t>svého zdravotního </a:t>
            </a:r>
            <a:r>
              <a:rPr lang="cs-CZ" dirty="0" smtClean="0"/>
              <a:t>stavu</a:t>
            </a:r>
          </a:p>
          <a:p>
            <a:r>
              <a:rPr lang="cs-CZ" dirty="0" smtClean="0"/>
              <a:t>Potřeba objektivní - nezávislá </a:t>
            </a:r>
            <a:r>
              <a:rPr lang="cs-CZ" dirty="0"/>
              <a:t>na pocitech a přáních </a:t>
            </a:r>
            <a:r>
              <a:rPr lang="cs-CZ" dirty="0" smtClean="0"/>
              <a:t>jednotlivce; </a:t>
            </a:r>
            <a:r>
              <a:rPr lang="cs-CZ" b="1" dirty="0"/>
              <a:t>množství příslušné zdravotní </a:t>
            </a:r>
            <a:r>
              <a:rPr lang="cs-CZ" b="1" dirty="0" smtClean="0"/>
              <a:t>péče jednotlivé osobě, </a:t>
            </a:r>
            <a:r>
              <a:rPr lang="cs-CZ" b="1" dirty="0"/>
              <a:t>aby </a:t>
            </a:r>
            <a:r>
              <a:rPr lang="cs-CZ" b="1" dirty="0" smtClean="0"/>
              <a:t>byla </a:t>
            </a:r>
            <a:r>
              <a:rPr lang="cs-CZ" b="1" dirty="0"/>
              <a:t>tak </a:t>
            </a:r>
            <a:r>
              <a:rPr lang="cs-CZ" b="1" dirty="0" smtClean="0"/>
              <a:t>zdravá, </a:t>
            </a:r>
            <a:r>
              <a:rPr lang="cs-CZ" b="1" dirty="0"/>
              <a:t>jak je to jen možné s ohledem na dosaženou úroveň medicínské vědy a znalostí</a:t>
            </a:r>
            <a:r>
              <a:rPr lang="cs-CZ" dirty="0"/>
              <a:t>. </a:t>
            </a:r>
            <a:endParaRPr lang="cs-CZ" dirty="0" smtClean="0"/>
          </a:p>
          <a:p>
            <a:pPr lvl="1"/>
            <a:r>
              <a:rPr lang="cs-CZ" dirty="0" smtClean="0"/>
              <a:t>O poskytnuté péči </a:t>
            </a:r>
            <a:r>
              <a:rPr lang="cs-CZ" b="1" dirty="0" smtClean="0"/>
              <a:t>rozhoduje medicínský odborník </a:t>
            </a:r>
            <a:r>
              <a:rPr lang="cs-CZ" dirty="0" smtClean="0"/>
              <a:t>– pacient dobrovolně přenáší část svého rozhodovacího práva na druhé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54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Postavení pacienta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Pacient není </a:t>
            </a:r>
            <a:r>
              <a:rPr lang="cs-CZ" dirty="0"/>
              <a:t>objektem zdravotní péče, ale subjektem </a:t>
            </a:r>
            <a:endParaRPr lang="cs-CZ" dirty="0" smtClean="0"/>
          </a:p>
          <a:p>
            <a:pPr lvl="1"/>
            <a:r>
              <a:rPr lang="cs-CZ" dirty="0" smtClean="0"/>
              <a:t>zrovnoprávnění </a:t>
            </a:r>
            <a:r>
              <a:rPr lang="cs-CZ" dirty="0"/>
              <a:t>vztahu </a:t>
            </a:r>
            <a:r>
              <a:rPr lang="cs-CZ" dirty="0" smtClean="0"/>
              <a:t>lékař-pacient </a:t>
            </a:r>
          </a:p>
          <a:p>
            <a:r>
              <a:rPr lang="cs-CZ" dirty="0" smtClean="0"/>
              <a:t>vývoj zdravotnictví, jeho pokroky, </a:t>
            </a:r>
            <a:r>
              <a:rPr lang="cs-CZ" dirty="0"/>
              <a:t>větší </a:t>
            </a:r>
            <a:r>
              <a:rPr lang="cs-CZ" dirty="0" smtClean="0"/>
              <a:t>specializace </a:t>
            </a:r>
            <a:r>
              <a:rPr lang="cs-CZ" dirty="0"/>
              <a:t>poskytované péče, rozšiřující se </a:t>
            </a:r>
            <a:r>
              <a:rPr lang="cs-CZ" dirty="0" smtClean="0"/>
              <a:t>nabídka </a:t>
            </a:r>
            <a:r>
              <a:rPr lang="cs-CZ" dirty="0"/>
              <a:t>léčebných metod a postupů, </a:t>
            </a:r>
            <a:r>
              <a:rPr lang="cs-CZ" dirty="0" smtClean="0"/>
              <a:t>větší dostupnost </a:t>
            </a:r>
            <a:r>
              <a:rPr lang="cs-CZ" dirty="0"/>
              <a:t>a </a:t>
            </a:r>
            <a:r>
              <a:rPr lang="cs-CZ" dirty="0" smtClean="0"/>
              <a:t>srozumitelnost </a:t>
            </a:r>
            <a:r>
              <a:rPr lang="cs-CZ" dirty="0"/>
              <a:t>odborných informací </a:t>
            </a:r>
            <a:r>
              <a:rPr lang="cs-CZ" dirty="0" smtClean="0"/>
              <a:t>a </a:t>
            </a:r>
            <a:r>
              <a:rPr lang="cs-CZ" dirty="0"/>
              <a:t>vyšší </a:t>
            </a:r>
            <a:r>
              <a:rPr lang="cs-CZ" dirty="0" smtClean="0"/>
              <a:t>vzdělanost pacientů, důraz </a:t>
            </a:r>
            <a:r>
              <a:rPr lang="cs-CZ" dirty="0"/>
              <a:t>na dodržování ústavního práva na sebeurčení. </a:t>
            </a:r>
            <a:endParaRPr lang="cs-CZ" dirty="0" smtClean="0"/>
          </a:p>
          <a:p>
            <a:r>
              <a:rPr lang="cs-CZ" dirty="0"/>
              <a:t>Rozvoj moderního medicínského práva na našem území </a:t>
            </a:r>
            <a:r>
              <a:rPr lang="cs-CZ" dirty="0" smtClean="0"/>
              <a:t>přijímáním </a:t>
            </a:r>
            <a:r>
              <a:rPr lang="cs-CZ" dirty="0"/>
              <a:t>mezinárodních úmluv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066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Péče o zdraví § 2636-2651 NOZ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Speciální typ příkazní smlouvy</a:t>
            </a:r>
          </a:p>
          <a:p>
            <a:r>
              <a:rPr lang="cs-CZ" dirty="0" smtClean="0"/>
              <a:t>Srozumitelné poučení ze strany poskytovatele</a:t>
            </a:r>
          </a:p>
          <a:p>
            <a:r>
              <a:rPr lang="cs-CZ" dirty="0" smtClean="0"/>
              <a:t>Vyžadován souhlas ošetřovaného</a:t>
            </a:r>
          </a:p>
          <a:p>
            <a:r>
              <a:rPr lang="cs-CZ" dirty="0" smtClean="0"/>
              <a:t>Postup podle smlouvy s péčí řádného odborníka</a:t>
            </a:r>
          </a:p>
          <a:p>
            <a:r>
              <a:rPr lang="cs-CZ" dirty="0" smtClean="0"/>
              <a:t>Ošetřovaný sdělí potřebné údaje</a:t>
            </a:r>
          </a:p>
          <a:p>
            <a:r>
              <a:rPr lang="cs-CZ" dirty="0" smtClean="0"/>
              <a:t>Sledování postupu 3. osobou jen se souhlasem ošetřovaného</a:t>
            </a:r>
          </a:p>
          <a:p>
            <a:r>
              <a:rPr lang="cs-CZ" dirty="0" smtClean="0"/>
              <a:t>Poskytovatel vede záznamy o péči o zdraví </a:t>
            </a:r>
          </a:p>
          <a:p>
            <a:pPr lvl="1"/>
            <a:r>
              <a:rPr lang="cs-CZ" dirty="0" smtClean="0"/>
              <a:t>možnost nahlédnutí ošetřovaného</a:t>
            </a:r>
          </a:p>
          <a:p>
            <a:pPr lvl="1"/>
            <a:r>
              <a:rPr lang="cs-CZ" dirty="0" smtClean="0"/>
              <a:t>V anonymizované podobě pro vědu a statistiku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Etický kodex „Práva pacientů“ Centrální etické komise MZ ČR ze dne 25.2.1992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Právo na zdravotní péči,</a:t>
            </a:r>
          </a:p>
          <a:p>
            <a:r>
              <a:rPr lang="cs-CZ" dirty="0" smtClean="0"/>
              <a:t>Právo na informovaný souhlas,</a:t>
            </a:r>
          </a:p>
          <a:p>
            <a:r>
              <a:rPr lang="cs-CZ" dirty="0" smtClean="0"/>
              <a:t>Právo odmítnout zdravotní výkon,</a:t>
            </a:r>
          </a:p>
          <a:p>
            <a:r>
              <a:rPr lang="cs-CZ" dirty="0" smtClean="0"/>
              <a:t>Právo na informace,</a:t>
            </a:r>
          </a:p>
          <a:p>
            <a:r>
              <a:rPr lang="cs-CZ" dirty="0" smtClean="0"/>
              <a:t>Právo nebýt informován,</a:t>
            </a:r>
          </a:p>
          <a:p>
            <a:r>
              <a:rPr lang="cs-CZ" dirty="0" smtClean="0"/>
              <a:t>Právo na ochranu soukromí,</a:t>
            </a:r>
          </a:p>
          <a:p>
            <a:r>
              <a:rPr lang="cs-CZ" dirty="0" smtClean="0"/>
              <a:t>Právo na určení osob i rozsah poskytovaných informací,</a:t>
            </a:r>
          </a:p>
          <a:p>
            <a:r>
              <a:rPr lang="cs-CZ" dirty="0" smtClean="0"/>
              <a:t>Práva osob pozůstalých.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Práva pacienta dle §§ 28-37 </a:t>
            </a:r>
            <a:r>
              <a:rPr lang="cs-CZ" dirty="0" err="1" smtClean="0"/>
              <a:t>z.č</a:t>
            </a:r>
            <a:r>
              <a:rPr lang="cs-CZ" dirty="0" smtClean="0"/>
              <a:t>. 372/2011 Sb., o zdravotních službách, </a:t>
            </a:r>
            <a:r>
              <a:rPr lang="cs-CZ" dirty="0" err="1" smtClean="0"/>
              <a:t>vzpp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Svobodný a informovaný souhlas,</a:t>
            </a:r>
          </a:p>
          <a:p>
            <a:r>
              <a:rPr lang="cs-CZ" dirty="0" smtClean="0"/>
              <a:t>Odborná úroveň,</a:t>
            </a:r>
          </a:p>
          <a:p>
            <a:r>
              <a:rPr lang="cs-CZ" dirty="0" smtClean="0"/>
              <a:t>Volba poskytovatele, konzultace, úcta</a:t>
            </a:r>
          </a:p>
          <a:p>
            <a:r>
              <a:rPr lang="cs-CZ" dirty="0" smtClean="0"/>
              <a:t>Informace o nehrazených službách,</a:t>
            </a:r>
          </a:p>
          <a:p>
            <a:r>
              <a:rPr lang="cs-CZ" dirty="0" smtClean="0"/>
              <a:t>Jména zdrav. personálu, </a:t>
            </a:r>
          </a:p>
          <a:p>
            <a:r>
              <a:rPr lang="cs-CZ" dirty="0" smtClean="0"/>
              <a:t>odmítnout přítomnost,</a:t>
            </a:r>
          </a:p>
          <a:p>
            <a:r>
              <a:rPr lang="cs-CZ" dirty="0" smtClean="0"/>
              <a:t>Informace o zdravotním stavu pacienta a o navržených zdravotních službách</a:t>
            </a:r>
          </a:p>
          <a:p>
            <a:r>
              <a:rPr lang="cs-CZ" dirty="0" smtClean="0"/>
              <a:t>Utajený porod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Povinnosti pacienta dle § 38-41 z.č.372/2011 Sb., o zdravotních službách, </a:t>
            </a:r>
            <a:r>
              <a:rPr lang="cs-CZ" dirty="0" err="1" smtClean="0"/>
              <a:t>vzpp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Hospitalizace bez souhlasu a použití omezovacích prostředků</a:t>
            </a:r>
          </a:p>
          <a:p>
            <a:r>
              <a:rPr lang="cs-CZ" dirty="0" smtClean="0"/>
              <a:t>Dodržovat léčebný postup,</a:t>
            </a:r>
          </a:p>
          <a:p>
            <a:r>
              <a:rPr lang="cs-CZ" dirty="0" smtClean="0"/>
              <a:t>Řídit se vnitřním řádem,</a:t>
            </a:r>
          </a:p>
          <a:p>
            <a:r>
              <a:rPr lang="cs-CZ" dirty="0" smtClean="0"/>
              <a:t>Uhradit cenu,</a:t>
            </a:r>
          </a:p>
          <a:p>
            <a:r>
              <a:rPr lang="cs-CZ" dirty="0" smtClean="0"/>
              <a:t>Pravdivě informovat ošetřujícího zdravotníka,</a:t>
            </a:r>
          </a:p>
          <a:p>
            <a:r>
              <a:rPr lang="cs-CZ" dirty="0" smtClean="0"/>
              <a:t>Prokázat svoji totožnost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Obrana práv pacientů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Obrana přes odpovědnostní vztahy </a:t>
            </a:r>
            <a:r>
              <a:rPr lang="cs-CZ" dirty="0"/>
              <a:t>ve </a:t>
            </a:r>
            <a:r>
              <a:rPr lang="cs-CZ" dirty="0" smtClean="0"/>
              <a:t>zdravotnictví</a:t>
            </a:r>
          </a:p>
          <a:p>
            <a:pPr lvl="1"/>
            <a:r>
              <a:rPr lang="cs-CZ" dirty="0" smtClean="0"/>
              <a:t>zdravotnický </a:t>
            </a:r>
            <a:r>
              <a:rPr lang="cs-CZ" dirty="0"/>
              <a:t>personál </a:t>
            </a:r>
            <a:r>
              <a:rPr lang="cs-CZ" dirty="0" smtClean="0"/>
              <a:t>odpovídá </a:t>
            </a:r>
            <a:r>
              <a:rPr lang="cs-CZ" dirty="0"/>
              <a:t>za zodpovědné využití svých schopností a znalostí při </a:t>
            </a:r>
            <a:r>
              <a:rPr lang="cs-CZ" dirty="0" smtClean="0"/>
              <a:t>léčení </a:t>
            </a:r>
          </a:p>
          <a:p>
            <a:pPr lvl="1"/>
            <a:r>
              <a:rPr lang="cs-CZ" dirty="0" smtClean="0"/>
              <a:t>Při postupu </a:t>
            </a:r>
            <a:r>
              <a:rPr lang="cs-CZ" dirty="0"/>
              <a:t>de lege </a:t>
            </a:r>
            <a:r>
              <a:rPr lang="cs-CZ" dirty="0" err="1"/>
              <a:t>artis</a:t>
            </a:r>
            <a:r>
              <a:rPr lang="cs-CZ" dirty="0"/>
              <a:t>, neodpovídají za </a:t>
            </a:r>
            <a:r>
              <a:rPr lang="cs-CZ" dirty="0" smtClean="0"/>
              <a:t>výsledek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132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Odpovědnostní vztahy ve zdravotnictví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medicínské </a:t>
            </a:r>
            <a:r>
              <a:rPr lang="cs-CZ" dirty="0" smtClean="0"/>
              <a:t>právo – interdisciplinární</a:t>
            </a:r>
          </a:p>
          <a:p>
            <a:pPr lvl="1"/>
            <a:r>
              <a:rPr lang="cs-CZ" dirty="0" smtClean="0"/>
              <a:t>několik </a:t>
            </a:r>
            <a:r>
              <a:rPr lang="cs-CZ" dirty="0"/>
              <a:t>odpovědnostních </a:t>
            </a:r>
            <a:r>
              <a:rPr lang="cs-CZ" dirty="0" smtClean="0"/>
              <a:t>vztahů na základě různých právních předpisů </a:t>
            </a:r>
          </a:p>
          <a:p>
            <a:r>
              <a:rPr lang="cs-CZ" dirty="0" smtClean="0"/>
              <a:t>uplatnění </a:t>
            </a:r>
            <a:r>
              <a:rPr lang="cs-CZ" dirty="0"/>
              <a:t>i </a:t>
            </a:r>
            <a:r>
              <a:rPr lang="cs-CZ" dirty="0" smtClean="0"/>
              <a:t>kumulativně</a:t>
            </a:r>
          </a:p>
          <a:p>
            <a:r>
              <a:rPr lang="cs-CZ" dirty="0"/>
              <a:t>o</a:t>
            </a:r>
            <a:r>
              <a:rPr lang="cs-CZ" dirty="0" smtClean="0"/>
              <a:t>dpovědnostní vztahy dle:</a:t>
            </a:r>
          </a:p>
          <a:p>
            <a:pPr lvl="1"/>
            <a:r>
              <a:rPr lang="cs-CZ" dirty="0" smtClean="0"/>
              <a:t>Občanského zákoníku,</a:t>
            </a:r>
          </a:p>
          <a:p>
            <a:pPr lvl="1"/>
            <a:r>
              <a:rPr lang="cs-CZ" dirty="0" smtClean="0"/>
              <a:t>Trestního zákoníku,</a:t>
            </a:r>
          </a:p>
          <a:p>
            <a:pPr lvl="1"/>
            <a:r>
              <a:rPr lang="cs-CZ" dirty="0" smtClean="0"/>
              <a:t>Zákona o přestupcích a</a:t>
            </a:r>
          </a:p>
          <a:p>
            <a:pPr lvl="1"/>
            <a:r>
              <a:rPr lang="cs-CZ" dirty="0" smtClean="0"/>
              <a:t>Zákona o komorách.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159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Lidská práva</a:t>
            </a:r>
          </a:p>
          <a:p>
            <a:r>
              <a:rPr lang="cs-CZ" dirty="0" smtClean="0"/>
              <a:t>Mezinárodní organizace</a:t>
            </a:r>
          </a:p>
          <a:p>
            <a:r>
              <a:rPr lang="cs-CZ" dirty="0" smtClean="0"/>
              <a:t>ČR – Ústava, mezinárodní smlouvy a LZPS</a:t>
            </a:r>
          </a:p>
          <a:p>
            <a:r>
              <a:rPr lang="cs-CZ" dirty="0" smtClean="0"/>
              <a:t>Postavení pacienta v českém zdravotnictví</a:t>
            </a:r>
          </a:p>
          <a:p>
            <a:r>
              <a:rPr lang="cs-CZ" dirty="0" smtClean="0"/>
              <a:t>Práva a povinnosti pacientů</a:t>
            </a:r>
          </a:p>
          <a:p>
            <a:r>
              <a:rPr lang="cs-CZ" dirty="0" smtClean="0"/>
              <a:t>Odpovědnostní vztahy</a:t>
            </a:r>
          </a:p>
        </p:txBody>
      </p:sp>
    </p:spTree>
    <p:extLst>
      <p:ext uri="{BB962C8B-B14F-4D97-AF65-F5344CB8AC3E}">
        <p14:creationId xmlns:p14="http://schemas.microsoft.com/office/powerpoint/2010/main" val="84554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Odpovědnostní vztahy dle OZ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u="sng" dirty="0" smtClean="0"/>
              <a:t>za </a:t>
            </a:r>
            <a:r>
              <a:rPr lang="cs-CZ" u="sng" dirty="0"/>
              <a:t>škodu způsobenou porušením právní </a:t>
            </a:r>
            <a:r>
              <a:rPr lang="cs-CZ" u="sng" dirty="0" smtClean="0"/>
              <a:t>povinností</a:t>
            </a:r>
          </a:p>
          <a:p>
            <a:pPr lvl="1"/>
            <a:r>
              <a:rPr lang="cs-CZ" dirty="0" smtClean="0"/>
              <a:t>§§ 2895-2919 - </a:t>
            </a:r>
            <a:r>
              <a:rPr lang="cs-CZ" dirty="0"/>
              <a:t>každý škůdce odpovídá poškozenému za škodu, kterou způsobil porušením svých </a:t>
            </a:r>
            <a:r>
              <a:rPr lang="cs-CZ" dirty="0" smtClean="0"/>
              <a:t>povinností</a:t>
            </a:r>
          </a:p>
          <a:p>
            <a:pPr lvl="1"/>
            <a:r>
              <a:rPr lang="cs-CZ" dirty="0" smtClean="0"/>
              <a:t>nově zákonná </a:t>
            </a:r>
            <a:r>
              <a:rPr lang="cs-CZ" dirty="0"/>
              <a:t>úpravu škůdců, kteří dali najevo zvláštní znalost, dovednost nebo </a:t>
            </a:r>
            <a:r>
              <a:rPr lang="cs-CZ" dirty="0" smtClean="0"/>
              <a:t>pečlivost</a:t>
            </a:r>
          </a:p>
          <a:p>
            <a:pPr lvl="1"/>
            <a:r>
              <a:rPr lang="cs-CZ" dirty="0" smtClean="0"/>
              <a:t>Možnost liberace</a:t>
            </a:r>
          </a:p>
          <a:p>
            <a:r>
              <a:rPr lang="cs-CZ" u="sng" dirty="0" smtClean="0"/>
              <a:t>za škodu způsobenou okolnostmi, které mají původ v povaze přístroje nebo jiné věci, jíž bylo při plnění povinnosti použito</a:t>
            </a:r>
            <a:endParaRPr lang="cs-CZ" dirty="0" smtClean="0"/>
          </a:p>
          <a:p>
            <a:pPr lvl="1"/>
            <a:r>
              <a:rPr lang="cs-CZ" dirty="0" smtClean="0"/>
              <a:t>§§ 2936 - 2943 - škoda vzniklá v případě chyby přístroje či jiné věci, které byly při léčení použity</a:t>
            </a:r>
          </a:p>
          <a:p>
            <a:pPr lvl="1"/>
            <a:r>
              <a:rPr lang="cs-CZ" dirty="0" smtClean="0"/>
              <a:t>použitím vadné věci, i přes řádný postup v souladu se současnými dostupnými poznatky lékařské vědy</a:t>
            </a:r>
          </a:p>
          <a:p>
            <a:pPr lvl="1"/>
            <a:r>
              <a:rPr lang="cs-CZ" dirty="0" smtClean="0"/>
              <a:t>v případě bezvadné věci, jíž ale chybí vlastnost nebo obsahuje konstrukční nedostatek, který v jiných případech použití věci škodu nepřivodí</a:t>
            </a:r>
          </a:p>
          <a:p>
            <a:pPr lvl="1"/>
            <a:r>
              <a:rPr lang="cs-CZ" dirty="0" smtClean="0"/>
              <a:t>Možnost liberace</a:t>
            </a:r>
          </a:p>
        </p:txBody>
      </p:sp>
    </p:spTree>
    <p:extLst>
      <p:ext uri="{BB962C8B-B14F-4D97-AF65-F5344CB8AC3E}">
        <p14:creationId xmlns:p14="http://schemas.microsoft.com/office/powerpoint/2010/main" val="126231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Odpovědnostní vztahy dle OZ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u="sng" dirty="0" smtClean="0"/>
              <a:t>za újmu způsobenou neoprávněným zásahem do osobnostních práv pacienta</a:t>
            </a:r>
          </a:p>
          <a:p>
            <a:pPr lvl="1"/>
            <a:r>
              <a:rPr lang="cs-CZ" dirty="0" smtClean="0"/>
              <a:t>§ 81 - generální klauzule s demonstrativním výčtem chráněných dílčích složek osobnostních práv FO</a:t>
            </a:r>
          </a:p>
          <a:p>
            <a:pPr lvl="1"/>
            <a:r>
              <a:rPr lang="cs-CZ" dirty="0" smtClean="0"/>
              <a:t>§§ 91-117 - ochrana života a zdraví - ochrana tělesné i duševní integrity člověka, důstojné zacházení s lidským tělem i po smrti</a:t>
            </a:r>
          </a:p>
          <a:p>
            <a:pPr lvl="1"/>
            <a:r>
              <a:rPr lang="cs-CZ" dirty="0" smtClean="0"/>
              <a:t>základy možného zásahu do integrity člověka a informační povinnosti před zákrokem (blíže zákon o zdravotních službách) - srozumitelně informovat o možných nebezpečích pro zdraví a dostupných alternativních přístupech, 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ouhlas lze odvolat</a:t>
            </a:r>
          </a:p>
          <a:p>
            <a:pPr lvl="1"/>
            <a:r>
              <a:rPr lang="cs-CZ" dirty="0" smtClean="0"/>
              <a:t>„Klub přátel pitvy“</a:t>
            </a:r>
          </a:p>
        </p:txBody>
      </p:sp>
    </p:spTree>
    <p:extLst>
      <p:ext uri="{BB962C8B-B14F-4D97-AF65-F5344CB8AC3E}">
        <p14:creationId xmlns:p14="http://schemas.microsoft.com/office/powerpoint/2010/main" val="64559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§§ 2958 - 2968 NOZ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Náhrada při ublížení na zdraví </a:t>
            </a:r>
          </a:p>
          <a:p>
            <a:pPr lvl="1"/>
            <a:r>
              <a:rPr lang="cs-CZ" dirty="0" smtClean="0"/>
              <a:t>Peněžitá náhrada vyvažující vytrpěné bolesti a další nemajetkové újmy, včetně ztížení společenského uplatnění</a:t>
            </a:r>
          </a:p>
          <a:p>
            <a:pPr lvl="1"/>
            <a:r>
              <a:rPr lang="cs-CZ" dirty="0" smtClean="0"/>
              <a:t>Zrušená vyhláška č. 440/2001 Sb., o odškodnění bolesti a ztížení společenského uplatnění, </a:t>
            </a:r>
            <a:r>
              <a:rPr lang="cs-CZ" dirty="0" err="1" smtClean="0"/>
              <a:t>vzpp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nově metodika NS k náhradě nemajetkové újmy na zdraví</a:t>
            </a:r>
          </a:p>
          <a:p>
            <a:r>
              <a:rPr lang="cs-CZ" dirty="0" smtClean="0"/>
              <a:t>Náhrada při usmrcení</a:t>
            </a:r>
          </a:p>
          <a:p>
            <a:pPr lvl="1"/>
            <a:r>
              <a:rPr lang="cs-CZ" dirty="0" smtClean="0"/>
              <a:t>Odčiní se duševní útrapy manželu, rodiči, dítěti nebo jiné osobě blízké peněžitou náhradou vyvažující jejich utrpení</a:t>
            </a:r>
          </a:p>
          <a:p>
            <a:r>
              <a:rPr lang="cs-CZ" dirty="0" smtClean="0"/>
              <a:t>Náklady spojené s péčí o zdraví</a:t>
            </a:r>
          </a:p>
          <a:p>
            <a:pPr lvl="1"/>
            <a:r>
              <a:rPr lang="cs-CZ" dirty="0" smtClean="0"/>
              <a:t>úhrada účelně vynaložených nákladů o zdraví, o jeho osobu/domácnost</a:t>
            </a:r>
          </a:p>
          <a:p>
            <a:r>
              <a:rPr lang="cs-CZ" dirty="0" smtClean="0"/>
              <a:t>Náklady pohřbu</a:t>
            </a:r>
          </a:p>
          <a:p>
            <a:pPr lvl="1"/>
            <a:r>
              <a:rPr lang="cs-CZ" dirty="0" smtClean="0"/>
              <a:t>Přiměřené náklady spojené s pohřbem</a:t>
            </a:r>
          </a:p>
          <a:p>
            <a:r>
              <a:rPr lang="cs-CZ" dirty="0" smtClean="0"/>
              <a:t>Peněžité dávky</a:t>
            </a:r>
          </a:p>
          <a:p>
            <a:pPr lvl="1"/>
            <a:r>
              <a:rPr lang="cs-CZ" dirty="0" smtClean="0"/>
              <a:t>Náhrada za ztrátu na výdělku po dobu pracovní neschopnosti poškozeného</a:t>
            </a:r>
          </a:p>
          <a:p>
            <a:pPr lvl="1"/>
            <a:r>
              <a:rPr lang="cs-CZ" dirty="0" smtClean="0"/>
              <a:t>Důchod x odbytné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Odpovědnostní vztahy dle TZ, 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Dle trestního zákoníku</a:t>
            </a:r>
          </a:p>
          <a:p>
            <a:pPr lvl="1"/>
            <a:r>
              <a:rPr lang="cs-CZ" dirty="0"/>
              <a:t>§§ 164-167 </a:t>
            </a:r>
            <a:r>
              <a:rPr lang="cs-CZ" dirty="0" smtClean="0"/>
              <a:t>- trestné činy související </a:t>
            </a:r>
            <a:r>
              <a:rPr lang="cs-CZ" dirty="0"/>
              <a:t>s neoprávněným nakládáním s lidskými tkáněmi a orgány, lidským embryem a lidským </a:t>
            </a:r>
            <a:r>
              <a:rPr lang="cs-CZ" dirty="0" smtClean="0"/>
              <a:t>genomem –sazby: </a:t>
            </a:r>
            <a:r>
              <a:rPr lang="cs-CZ" dirty="0"/>
              <a:t>odnětí svobody </a:t>
            </a:r>
            <a:r>
              <a:rPr lang="cs-CZ" dirty="0" smtClean="0"/>
              <a:t>až </a:t>
            </a:r>
            <a:r>
              <a:rPr lang="cs-CZ" dirty="0"/>
              <a:t>do 16 </a:t>
            </a:r>
            <a:r>
              <a:rPr lang="cs-CZ" dirty="0" smtClean="0"/>
              <a:t>let, od 2002</a:t>
            </a:r>
            <a:endParaRPr lang="cs-CZ" dirty="0"/>
          </a:p>
          <a:p>
            <a:r>
              <a:rPr lang="cs-CZ" dirty="0" smtClean="0"/>
              <a:t>Dle zákona o přestupcích</a:t>
            </a:r>
          </a:p>
          <a:p>
            <a:pPr lvl="1"/>
            <a:r>
              <a:rPr lang="cs-CZ" dirty="0" smtClean="0"/>
              <a:t>§ </a:t>
            </a:r>
            <a:r>
              <a:rPr lang="cs-CZ" dirty="0"/>
              <a:t>29 </a:t>
            </a:r>
            <a:r>
              <a:rPr lang="cs-CZ" dirty="0" smtClean="0"/>
              <a:t>- úmyslné </a:t>
            </a:r>
            <a:r>
              <a:rPr lang="cs-CZ" dirty="0"/>
              <a:t>zmaření poskytnutí zdravotnické služby, padělání lékařské </a:t>
            </a:r>
            <a:r>
              <a:rPr lang="cs-CZ" dirty="0" smtClean="0"/>
              <a:t>zprávy/předpisu, získání </a:t>
            </a:r>
            <a:r>
              <a:rPr lang="cs-CZ" dirty="0"/>
              <a:t>dárce tkáně nebo orgánu pro transplantaci nabídnutím finanční odměny nebo jiné </a:t>
            </a:r>
            <a:r>
              <a:rPr lang="cs-CZ" dirty="0" smtClean="0"/>
              <a:t>výhody - pokutu </a:t>
            </a:r>
            <a:r>
              <a:rPr lang="cs-CZ" dirty="0"/>
              <a:t>až do výše 50.000 Kč či zákaz činnosti až na 1 </a:t>
            </a:r>
            <a:r>
              <a:rPr lang="cs-CZ" dirty="0" smtClean="0"/>
              <a:t>rok</a:t>
            </a:r>
          </a:p>
          <a:p>
            <a:r>
              <a:rPr lang="cs-CZ" dirty="0" smtClean="0"/>
              <a:t>Dle zákona o komorách</a:t>
            </a:r>
          </a:p>
          <a:p>
            <a:pPr lvl="1"/>
            <a:r>
              <a:rPr lang="cs-CZ" dirty="0" smtClean="0"/>
              <a:t>§ 18 - disciplinární řízení v případě porušení povinností člena komory – čestná rada komory - pokuta </a:t>
            </a:r>
            <a:r>
              <a:rPr lang="cs-CZ" dirty="0"/>
              <a:t>od </a:t>
            </a:r>
            <a:r>
              <a:rPr lang="cs-CZ" dirty="0" smtClean="0"/>
              <a:t>3.000 </a:t>
            </a:r>
            <a:r>
              <a:rPr lang="cs-CZ" dirty="0"/>
              <a:t>Kč do </a:t>
            </a:r>
            <a:r>
              <a:rPr lang="cs-CZ" dirty="0" smtClean="0"/>
              <a:t>30.000 Kč, (podmíněné) vyloučení z komory.</a:t>
            </a:r>
            <a:endParaRPr lang="cs-CZ" dirty="0"/>
          </a:p>
          <a:p>
            <a:endParaRPr lang="cs-CZ" dirty="0" smtClean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801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Něco navíc…</a:t>
            </a:r>
          </a:p>
        </p:txBody>
      </p:sp>
    </p:spTree>
    <p:extLst>
      <p:ext uri="{BB962C8B-B14F-4D97-AF65-F5344CB8AC3E}">
        <p14:creationId xmlns:p14="http://schemas.microsoft.com/office/powerpoint/2010/main" val="37371053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Právo na život vs. právo na smrt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Jedná se o jednu minci o dvou stranách?</a:t>
            </a:r>
          </a:p>
          <a:p>
            <a:r>
              <a:rPr lang="cs-CZ" dirty="0" smtClean="0"/>
              <a:t>Euthanasie X </a:t>
            </a:r>
            <a:r>
              <a:rPr lang="cs-CZ" dirty="0" err="1" smtClean="0"/>
              <a:t>dysthanasie</a:t>
            </a:r>
            <a:endParaRPr lang="cs-CZ" dirty="0" smtClean="0"/>
          </a:p>
          <a:p>
            <a:r>
              <a:rPr lang="cs-CZ" dirty="0" smtClean="0"/>
              <a:t>Aktivní euthanasie x pasivní euthanasie x asistovaná sebevražda</a:t>
            </a:r>
          </a:p>
          <a:p>
            <a:r>
              <a:rPr lang="cs-CZ" dirty="0" smtClean="0"/>
              <a:t>Euthanasie dobrovolná x nedobrovolná x nevyžádaná</a:t>
            </a:r>
          </a:p>
          <a:p>
            <a:r>
              <a:rPr lang="cs-CZ" dirty="0" smtClean="0"/>
              <a:t>??? Sociální </a:t>
            </a:r>
            <a:r>
              <a:rPr lang="cs-CZ" dirty="0"/>
              <a:t>a</a:t>
            </a:r>
            <a:r>
              <a:rPr lang="cs-CZ" dirty="0" smtClean="0"/>
              <a:t> prenatální euthanasie ???</a:t>
            </a:r>
          </a:p>
          <a:p>
            <a:r>
              <a:rPr lang="cs-CZ" dirty="0" smtClean="0"/>
              <a:t>Judikáty ESLP</a:t>
            </a:r>
          </a:p>
          <a:p>
            <a:pPr lvl="1"/>
            <a:r>
              <a:rPr lang="cs-CZ" dirty="0" err="1" smtClean="0"/>
              <a:t>Pretty</a:t>
            </a:r>
            <a:r>
              <a:rPr lang="cs-CZ" dirty="0" smtClean="0"/>
              <a:t> vs. GB</a:t>
            </a:r>
          </a:p>
          <a:p>
            <a:pPr lvl="1"/>
            <a:r>
              <a:rPr lang="cs-CZ" dirty="0" err="1" smtClean="0"/>
              <a:t>Hass</a:t>
            </a:r>
            <a:r>
              <a:rPr lang="cs-CZ" dirty="0" smtClean="0"/>
              <a:t> vs. </a:t>
            </a:r>
            <a:r>
              <a:rPr lang="cs-CZ" dirty="0" err="1" smtClean="0"/>
              <a:t>Switzerland</a:t>
            </a:r>
            <a:endParaRPr lang="cs-CZ" dirty="0" smtClean="0"/>
          </a:p>
          <a:p>
            <a:pPr lvl="1"/>
            <a:r>
              <a:rPr lang="cs-CZ" dirty="0" smtClean="0"/>
              <a:t>Gross vs. </a:t>
            </a:r>
            <a:r>
              <a:rPr lang="cs-CZ" dirty="0" err="1" smtClean="0"/>
              <a:t>Switzerland</a:t>
            </a:r>
            <a:endParaRPr lang="cs-CZ" dirty="0" smtClean="0"/>
          </a:p>
          <a:p>
            <a:pPr lvl="1"/>
            <a:r>
              <a:rPr lang="cs-CZ" dirty="0" smtClean="0"/>
              <a:t>Lambert and </a:t>
            </a:r>
            <a:r>
              <a:rPr lang="cs-CZ" dirty="0" err="1" smtClean="0"/>
              <a:t>others</a:t>
            </a:r>
            <a:r>
              <a:rPr lang="cs-CZ" dirty="0" smtClean="0"/>
              <a:t> vs. France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Vám za </a:t>
            </a:r>
            <a:r>
              <a:rPr lang="cs-CZ" dirty="0" smtClean="0"/>
              <a:t>pozornost!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6327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Lidská práva</a:t>
            </a:r>
          </a:p>
        </p:txBody>
      </p:sp>
    </p:spTree>
    <p:extLst>
      <p:ext uri="{BB962C8B-B14F-4D97-AF65-F5344CB8AC3E}">
        <p14:creationId xmlns:p14="http://schemas.microsoft.com/office/powerpoint/2010/main" val="2975156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Lidská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Lidská </a:t>
            </a:r>
            <a:r>
              <a:rPr lang="cs-CZ" dirty="0"/>
              <a:t>práva </a:t>
            </a:r>
            <a:r>
              <a:rPr lang="cs-CZ" dirty="0" smtClean="0"/>
              <a:t>- </a:t>
            </a:r>
            <a:r>
              <a:rPr lang="cs-CZ" dirty="0"/>
              <a:t>práva, která náleží každému </a:t>
            </a:r>
            <a:r>
              <a:rPr lang="cs-CZ" dirty="0" smtClean="0"/>
              <a:t>člověku</a:t>
            </a:r>
          </a:p>
          <a:p>
            <a:pPr lvl="1"/>
            <a:r>
              <a:rPr lang="cs-CZ" dirty="0" smtClean="0"/>
              <a:t>občanská </a:t>
            </a:r>
            <a:r>
              <a:rPr lang="cs-CZ" dirty="0"/>
              <a:t>a politická, </a:t>
            </a:r>
            <a:endParaRPr lang="cs-CZ" dirty="0" smtClean="0"/>
          </a:p>
          <a:p>
            <a:pPr lvl="1"/>
            <a:r>
              <a:rPr lang="cs-CZ" dirty="0" smtClean="0"/>
              <a:t>ekonomická</a:t>
            </a:r>
            <a:r>
              <a:rPr lang="cs-CZ" dirty="0"/>
              <a:t>, sociální a kulturní práva. </a:t>
            </a:r>
            <a:endParaRPr lang="cs-CZ" dirty="0" smtClean="0"/>
          </a:p>
          <a:p>
            <a:pPr lvl="2"/>
            <a:r>
              <a:rPr lang="cs-CZ" b="1" dirty="0" smtClean="0"/>
              <a:t>Právo </a:t>
            </a:r>
            <a:r>
              <a:rPr lang="cs-CZ" b="1" dirty="0"/>
              <a:t>na zdraví – právo na nejvyšší dosažitelný standard </a:t>
            </a:r>
            <a:r>
              <a:rPr lang="cs-CZ" b="1" dirty="0" smtClean="0"/>
              <a:t>zdraví </a:t>
            </a:r>
            <a:r>
              <a:rPr lang="cs-CZ" dirty="0" smtClean="0"/>
              <a:t>– úzká provázanost s ostatními právy</a:t>
            </a:r>
          </a:p>
          <a:p>
            <a:pPr lvl="2"/>
            <a:r>
              <a:rPr lang="cs-CZ" dirty="0" smtClean="0"/>
              <a:t>Práva pacientů</a:t>
            </a:r>
          </a:p>
          <a:p>
            <a:pPr marL="342900" lvl="2" indent="-274320"/>
            <a:r>
              <a:rPr lang="cs-CZ" dirty="0"/>
              <a:t>Lidská </a:t>
            </a:r>
            <a:r>
              <a:rPr lang="cs-CZ" dirty="0" smtClean="0"/>
              <a:t>práva </a:t>
            </a:r>
            <a:r>
              <a:rPr lang="cs-CZ" dirty="0"/>
              <a:t>v přirozenoprávním pojetí jsou hodnotovým kritériem pozitivně právní úpravy lidských </a:t>
            </a:r>
            <a:r>
              <a:rPr lang="cs-CZ" dirty="0" smtClean="0"/>
              <a:t>práv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169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„Lidská </a:t>
            </a:r>
            <a:r>
              <a:rPr lang="cs-CZ" b="1" dirty="0"/>
              <a:t>práva se vztahem ke zdraví</a:t>
            </a:r>
            <a:r>
              <a:rPr lang="cs-CZ" b="1" dirty="0" smtClean="0"/>
              <a:t>“ x </a:t>
            </a:r>
            <a:r>
              <a:rPr lang="cs-CZ" b="1" dirty="0"/>
              <a:t>„práva pacientů“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/>
              <a:t>lidská práva se vztahem ke </a:t>
            </a:r>
            <a:r>
              <a:rPr lang="cs-CZ" u="sng" dirty="0" smtClean="0"/>
              <a:t>zdraví</a:t>
            </a:r>
            <a:r>
              <a:rPr lang="cs-CZ" dirty="0" smtClean="0"/>
              <a:t> - zákony, ale i principy </a:t>
            </a:r>
            <a:r>
              <a:rPr lang="cs-CZ" dirty="0"/>
              <a:t>a hodnoty stojící nad státem, ústavou a právem</a:t>
            </a:r>
            <a:endParaRPr lang="cs-CZ" u="sng" dirty="0" smtClean="0"/>
          </a:p>
          <a:p>
            <a:r>
              <a:rPr lang="cs-CZ" u="sng" dirty="0"/>
              <a:t>práva pacientů a jejich </a:t>
            </a:r>
            <a:r>
              <a:rPr lang="cs-CZ" u="sng" dirty="0" smtClean="0"/>
              <a:t>ochrana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těžiště v soukromém právu včetně žaloby </a:t>
            </a:r>
            <a:r>
              <a:rPr lang="cs-CZ" dirty="0"/>
              <a:t>a </a:t>
            </a:r>
            <a:r>
              <a:rPr lang="cs-CZ" dirty="0" smtClean="0"/>
              <a:t>soudního procesu, </a:t>
            </a:r>
          </a:p>
          <a:p>
            <a:pPr lvl="1"/>
            <a:r>
              <a:rPr lang="cs-CZ" dirty="0" smtClean="0"/>
              <a:t>doplněno </a:t>
            </a:r>
            <a:r>
              <a:rPr lang="cs-CZ" dirty="0"/>
              <a:t>veřejnoprávní </a:t>
            </a:r>
            <a:r>
              <a:rPr lang="cs-CZ" dirty="0" smtClean="0"/>
              <a:t>regulací -správní </a:t>
            </a:r>
            <a:r>
              <a:rPr lang="cs-CZ" dirty="0"/>
              <a:t>orgány </a:t>
            </a:r>
            <a:r>
              <a:rPr lang="cs-CZ" dirty="0" smtClean="0"/>
              <a:t>na </a:t>
            </a:r>
            <a:r>
              <a:rPr lang="cs-CZ" dirty="0"/>
              <a:t>ochranu </a:t>
            </a:r>
            <a:r>
              <a:rPr lang="cs-CZ" dirty="0" smtClean="0"/>
              <a:t>pacienta/spotřebitele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98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Lidská práva a mezinárodní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OSN</a:t>
            </a:r>
          </a:p>
          <a:p>
            <a:pPr lvl="1"/>
            <a:r>
              <a:rPr lang="cs-CZ" dirty="0" smtClean="0"/>
              <a:t>Charta </a:t>
            </a:r>
            <a:r>
              <a:rPr lang="cs-CZ" dirty="0"/>
              <a:t>OSN </a:t>
            </a:r>
            <a:r>
              <a:rPr lang="cs-CZ" dirty="0" smtClean="0"/>
              <a:t>(1945), Všeobecná </a:t>
            </a:r>
            <a:r>
              <a:rPr lang="cs-CZ" dirty="0"/>
              <a:t>deklarace lidských práv </a:t>
            </a:r>
            <a:r>
              <a:rPr lang="cs-CZ" dirty="0" smtClean="0"/>
              <a:t>(1948), Mezinárodní pakt </a:t>
            </a:r>
            <a:r>
              <a:rPr lang="cs-CZ" dirty="0"/>
              <a:t>o hospodářských, sociálních a kulturních právech </a:t>
            </a:r>
            <a:r>
              <a:rPr lang="cs-CZ" dirty="0" smtClean="0"/>
              <a:t>(1966</a:t>
            </a:r>
            <a:r>
              <a:rPr lang="cs-CZ" dirty="0"/>
              <a:t>)</a:t>
            </a:r>
            <a:endParaRPr lang="cs-CZ" dirty="0" smtClean="0"/>
          </a:p>
          <a:p>
            <a:r>
              <a:rPr lang="cs-CZ" dirty="0" smtClean="0"/>
              <a:t>WHO</a:t>
            </a:r>
          </a:p>
          <a:p>
            <a:pPr lvl="1"/>
            <a:r>
              <a:rPr lang="cs-CZ" dirty="0" smtClean="0"/>
              <a:t>vlády </a:t>
            </a:r>
            <a:r>
              <a:rPr lang="cs-CZ" dirty="0"/>
              <a:t>států </a:t>
            </a:r>
            <a:r>
              <a:rPr lang="cs-CZ" dirty="0" smtClean="0"/>
              <a:t>podmínky</a:t>
            </a:r>
            <a:r>
              <a:rPr lang="cs-CZ" dirty="0"/>
              <a:t>, </a:t>
            </a:r>
            <a:r>
              <a:rPr lang="cs-CZ" dirty="0" smtClean="0"/>
              <a:t>aby </a:t>
            </a:r>
            <a:r>
              <a:rPr lang="cs-CZ" dirty="0"/>
              <a:t>každý </a:t>
            </a:r>
            <a:r>
              <a:rPr lang="cs-CZ" dirty="0" smtClean="0"/>
              <a:t>byl </a:t>
            </a:r>
            <a:r>
              <a:rPr lang="cs-CZ" dirty="0"/>
              <a:t>tak zdravý, jak je to </a:t>
            </a:r>
            <a:r>
              <a:rPr lang="cs-CZ" dirty="0" smtClean="0"/>
              <a:t>možné</a:t>
            </a:r>
          </a:p>
          <a:p>
            <a:pPr lvl="1"/>
            <a:r>
              <a:rPr lang="cs-CZ" dirty="0" smtClean="0"/>
              <a:t>„</a:t>
            </a:r>
            <a:r>
              <a:rPr lang="cs-CZ" dirty="0"/>
              <a:t>AAAQ</a:t>
            </a:r>
            <a:r>
              <a:rPr lang="cs-CZ" dirty="0" smtClean="0"/>
              <a:t>“ – dostupnost, přístup, přijatelnost, kvalita</a:t>
            </a:r>
          </a:p>
          <a:p>
            <a:r>
              <a:rPr lang="cs-CZ" dirty="0" smtClean="0"/>
              <a:t>Rada Evropy</a:t>
            </a:r>
          </a:p>
          <a:p>
            <a:pPr lvl="1"/>
            <a:r>
              <a:rPr lang="cs-CZ" b="1" dirty="0" smtClean="0"/>
              <a:t>Evropská úmluva </a:t>
            </a:r>
            <a:r>
              <a:rPr lang="cs-CZ" b="1" dirty="0"/>
              <a:t>o ochraně lidských práv a svobod </a:t>
            </a:r>
            <a:r>
              <a:rPr lang="cs-CZ" b="1" dirty="0" smtClean="0"/>
              <a:t>(1950),  </a:t>
            </a:r>
            <a:r>
              <a:rPr lang="cs-CZ" dirty="0" smtClean="0"/>
              <a:t>Evropská </a:t>
            </a:r>
            <a:r>
              <a:rPr lang="cs-CZ" dirty="0"/>
              <a:t>sociální </a:t>
            </a:r>
            <a:r>
              <a:rPr lang="cs-CZ" dirty="0" smtClean="0"/>
              <a:t>charta (1961), Konvence </a:t>
            </a:r>
            <a:r>
              <a:rPr lang="cs-CZ" dirty="0"/>
              <a:t>na ochranu lidských práv a důstojnosti lidské bytosti v souvislosti s aplikací biologie a medicíny (1997): "</a:t>
            </a:r>
            <a:r>
              <a:rPr lang="cs-CZ" i="1" dirty="0"/>
              <a:t>Smluvní strany této Konvence se zavazují, že budou chránit důstojnost a autonomii všech lidských bytostí a každému člověku zaručí úctu a respekt k ostatním právům a lidským svobodám v citlivé oblasti biologie a medicíny.</a:t>
            </a:r>
            <a:r>
              <a:rPr lang="cs-CZ" dirty="0"/>
              <a:t>"</a:t>
            </a:r>
            <a:r>
              <a:rPr lang="cs-CZ" dirty="0" smtClean="0"/>
              <a:t> </a:t>
            </a:r>
          </a:p>
          <a:p>
            <a:r>
              <a:rPr lang="cs-CZ" dirty="0" smtClean="0"/>
              <a:t>Evropská unie</a:t>
            </a:r>
          </a:p>
          <a:p>
            <a:pPr lvl="1"/>
            <a:r>
              <a:rPr lang="cs-CZ" b="1" dirty="0" smtClean="0"/>
              <a:t>Soudní dvůr Evropské unie </a:t>
            </a:r>
            <a:r>
              <a:rPr lang="cs-CZ" dirty="0" smtClean="0"/>
              <a:t>- Lucemburk</a:t>
            </a:r>
          </a:p>
          <a:p>
            <a:pPr lvl="1"/>
            <a:r>
              <a:rPr lang="cs-CZ" dirty="0" smtClean="0"/>
              <a:t>Maastrichtská </a:t>
            </a:r>
            <a:r>
              <a:rPr lang="cs-CZ" dirty="0"/>
              <a:t>smlouva (1992), Amsterodamská smlouva (1997), Smlouva z Nice (2000) a Lisabonská smlouva (2009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484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Česká republika</a:t>
            </a:r>
          </a:p>
        </p:txBody>
      </p:sp>
    </p:spTree>
    <p:extLst>
      <p:ext uri="{BB962C8B-B14F-4D97-AF65-F5344CB8AC3E}">
        <p14:creationId xmlns:p14="http://schemas.microsoft.com/office/powerpoint/2010/main" val="799656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Euronovela</a:t>
            </a:r>
            <a:r>
              <a:rPr lang="cs-CZ" dirty="0" smtClean="0"/>
              <a:t> Ústavy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Ústavní zákon č. 395/2001 Sb., účinnost 1.6.2002</a:t>
            </a:r>
          </a:p>
          <a:p>
            <a:r>
              <a:rPr lang="cs-CZ" dirty="0" smtClean="0"/>
              <a:t>Cíl - dát </a:t>
            </a:r>
            <a:r>
              <a:rPr lang="cs-CZ" dirty="0"/>
              <a:t>Ústavě </a:t>
            </a:r>
            <a:r>
              <a:rPr lang="cs-CZ" dirty="0" smtClean="0"/>
              <a:t>širší </a:t>
            </a:r>
            <a:r>
              <a:rPr lang="cs-CZ" dirty="0"/>
              <a:t>mezinárodní a evropský rozměr pokud jde o vztah vnitrostátního a mezinárodního, resp. evropského práva</a:t>
            </a:r>
            <a:endParaRPr lang="cs-CZ" dirty="0" smtClean="0"/>
          </a:p>
          <a:p>
            <a:r>
              <a:rPr lang="cs-CZ" dirty="0" smtClean="0"/>
              <a:t>rozšiřuje zásadu </a:t>
            </a:r>
            <a:r>
              <a:rPr lang="cs-CZ" dirty="0"/>
              <a:t>inkorporace mezinárodních smluv lidsko-právních na inkorporaci všech mezinárodních smluv, k jejichž ratifikaci dal Parlament </a:t>
            </a:r>
            <a:r>
              <a:rPr lang="cs-CZ" dirty="0" smtClean="0"/>
              <a:t>souhlas, </a:t>
            </a:r>
            <a:r>
              <a:rPr lang="cs-CZ" dirty="0"/>
              <a:t>jsou vyhlášené a Česká republika je jimi </a:t>
            </a:r>
            <a:r>
              <a:rPr lang="cs-CZ" dirty="0" smtClean="0"/>
              <a:t>vázána.</a:t>
            </a:r>
          </a:p>
          <a:p>
            <a:r>
              <a:rPr lang="cs-CZ" dirty="0" smtClean="0"/>
              <a:t>stanoví-li mezinárodní </a:t>
            </a:r>
            <a:r>
              <a:rPr lang="cs-CZ" dirty="0"/>
              <a:t>smlouva něco jiného než zákon, použije se </a:t>
            </a:r>
            <a:r>
              <a:rPr lang="cs-CZ" dirty="0" smtClean="0"/>
              <a:t>smlouva</a:t>
            </a:r>
          </a:p>
          <a:p>
            <a:r>
              <a:rPr lang="cs-CZ" dirty="0" smtClean="0"/>
              <a:t>Došlo k </a:t>
            </a:r>
            <a:r>
              <a:rPr lang="cs-CZ" dirty="0"/>
              <a:t>narušení dělby </a:t>
            </a:r>
            <a:r>
              <a:rPr lang="cs-CZ" dirty="0" smtClean="0"/>
              <a:t>moci</a:t>
            </a:r>
          </a:p>
          <a:p>
            <a:r>
              <a:rPr lang="cs-CZ" dirty="0" smtClean="0"/>
              <a:t>v</a:t>
            </a:r>
            <a:r>
              <a:rPr lang="cs-CZ" dirty="0"/>
              <a:t> praxi </a:t>
            </a:r>
            <a:r>
              <a:rPr lang="cs-CZ" dirty="0" smtClean="0"/>
              <a:t>došlo </a:t>
            </a:r>
            <a:r>
              <a:rPr lang="cs-CZ" dirty="0"/>
              <a:t>k oslabení role </a:t>
            </a:r>
            <a:r>
              <a:rPr lang="cs-CZ" dirty="0" smtClean="0"/>
              <a:t>Ústavního </a:t>
            </a:r>
            <a:r>
              <a:rPr lang="cs-CZ" dirty="0"/>
              <a:t>soudu </a:t>
            </a:r>
            <a:r>
              <a:rPr lang="cs-CZ" dirty="0" smtClean="0"/>
              <a:t>ČR</a:t>
            </a:r>
          </a:p>
        </p:txBody>
      </p:sp>
    </p:spTree>
    <p:extLst>
      <p:ext uri="{BB962C8B-B14F-4D97-AF65-F5344CB8AC3E}">
        <p14:creationId xmlns:p14="http://schemas.microsoft.com/office/powerpoint/2010/main" val="394194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ČR a její závazky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n</a:t>
            </a:r>
            <a:r>
              <a:rPr lang="cs-CZ" dirty="0" smtClean="0"/>
              <a:t>ení aktivní v rozvoji </a:t>
            </a:r>
            <a:r>
              <a:rPr lang="cs-CZ" dirty="0"/>
              <a:t>lidských práv a jejich </a:t>
            </a:r>
            <a:r>
              <a:rPr lang="cs-CZ" dirty="0" smtClean="0"/>
              <a:t>aplikace</a:t>
            </a:r>
          </a:p>
          <a:p>
            <a:pPr lvl="0"/>
            <a:r>
              <a:rPr lang="cs-CZ" dirty="0" smtClean="0"/>
              <a:t>Mezinárodní smlouvy:</a:t>
            </a:r>
          </a:p>
          <a:p>
            <a:pPr lvl="1"/>
            <a:r>
              <a:rPr lang="cs-CZ" dirty="0" smtClean="0"/>
              <a:t>Mezinárodní </a:t>
            </a:r>
            <a:r>
              <a:rPr lang="cs-CZ" dirty="0"/>
              <a:t>pakt o hospodářských, sociálních a kulturních právech z roku 1966 </a:t>
            </a:r>
            <a:r>
              <a:rPr lang="cs-CZ" dirty="0" smtClean="0"/>
              <a:t>(vyhláška č. </a:t>
            </a:r>
            <a:r>
              <a:rPr lang="cs-CZ" dirty="0"/>
              <a:t>120/1976 Sb</a:t>
            </a:r>
            <a:r>
              <a:rPr lang="cs-CZ" dirty="0" smtClean="0"/>
              <a:t>.)</a:t>
            </a:r>
            <a:endParaRPr lang="cs-CZ" dirty="0"/>
          </a:p>
          <a:p>
            <a:pPr lvl="1"/>
            <a:r>
              <a:rPr lang="cs-CZ" dirty="0"/>
              <a:t>Úmluva o závodních zdravotnických </a:t>
            </a:r>
            <a:r>
              <a:rPr lang="cs-CZ" dirty="0" smtClean="0"/>
              <a:t>službách 1985 (vyhláška </a:t>
            </a:r>
            <a:r>
              <a:rPr lang="cs-CZ" dirty="0"/>
              <a:t>č. 145/1988 Sb.)</a:t>
            </a:r>
          </a:p>
          <a:p>
            <a:pPr lvl="1"/>
            <a:r>
              <a:rPr lang="cs-CZ" dirty="0"/>
              <a:t>Úmluva </a:t>
            </a:r>
            <a:r>
              <a:rPr lang="cs-CZ" dirty="0" smtClean="0"/>
              <a:t>o ochraně </a:t>
            </a:r>
            <a:r>
              <a:rPr lang="cs-CZ" dirty="0"/>
              <a:t>lidských práv a základních svobod z roku 1950 </a:t>
            </a:r>
            <a:r>
              <a:rPr lang="cs-CZ" dirty="0" smtClean="0"/>
              <a:t>(sdělení </a:t>
            </a:r>
            <a:r>
              <a:rPr lang="cs-CZ" dirty="0"/>
              <a:t>č. 209/1992 Sb.)</a:t>
            </a:r>
          </a:p>
          <a:p>
            <a:pPr lvl="1"/>
            <a:r>
              <a:rPr lang="cs-CZ" dirty="0"/>
              <a:t>Evropská sociální charta z roku 1961 </a:t>
            </a:r>
            <a:r>
              <a:rPr lang="cs-CZ" dirty="0" smtClean="0"/>
              <a:t>(sdělení č</a:t>
            </a:r>
            <a:r>
              <a:rPr lang="cs-CZ" dirty="0"/>
              <a:t>. 14/2000 Sb. </a:t>
            </a:r>
            <a:r>
              <a:rPr lang="cs-CZ" dirty="0" smtClean="0"/>
              <a:t>m. </a:t>
            </a:r>
            <a:r>
              <a:rPr lang="cs-CZ" dirty="0"/>
              <a:t>s.)</a:t>
            </a:r>
          </a:p>
          <a:p>
            <a:pPr lvl="1"/>
            <a:r>
              <a:rPr lang="cs-CZ" dirty="0"/>
              <a:t>Úmluva o lidských právech a biomedicíně z roku 1997 (</a:t>
            </a:r>
            <a:r>
              <a:rPr lang="cs-CZ" dirty="0" smtClean="0"/>
              <a:t>sdělení MZV č</a:t>
            </a:r>
            <a:r>
              <a:rPr lang="cs-CZ" dirty="0"/>
              <a:t>. 96/2001 Sb. </a:t>
            </a:r>
            <a:r>
              <a:rPr lang="cs-CZ" dirty="0" smtClean="0"/>
              <a:t>m. </a:t>
            </a:r>
            <a:r>
              <a:rPr lang="cs-CZ" dirty="0"/>
              <a:t>s</a:t>
            </a:r>
            <a:r>
              <a:rPr lang="cs-CZ" dirty="0" smtClean="0"/>
              <a:t>.) – </a:t>
            </a:r>
            <a:r>
              <a:rPr lang="cs-CZ" dirty="0" err="1" smtClean="0"/>
              <a:t>z.č</a:t>
            </a:r>
            <a:r>
              <a:rPr lang="cs-CZ" dirty="0" smtClean="0"/>
              <a:t>. </a:t>
            </a:r>
            <a:r>
              <a:rPr lang="cs-CZ" dirty="0"/>
              <a:t>372/2011 Sb., o zdravotních službách a podmínkách jejich poskytování (zákon o zdravotních službách</a:t>
            </a:r>
            <a:r>
              <a:rPr lang="cs-CZ" dirty="0" smtClean="0"/>
              <a:t>)</a:t>
            </a:r>
            <a:endParaRPr lang="cs-CZ" dirty="0"/>
          </a:p>
          <a:p>
            <a:pPr lvl="1"/>
            <a:r>
              <a:rPr lang="cs-CZ" dirty="0"/>
              <a:t>Úmluva o právech dítěte z roku 1989 </a:t>
            </a:r>
            <a:r>
              <a:rPr lang="cs-CZ" dirty="0" smtClean="0"/>
              <a:t>(</a:t>
            </a:r>
            <a:r>
              <a:rPr lang="cs-CZ" dirty="0"/>
              <a:t>Sdělení Federálního ministerstva zahraničních věcí č. 104/1991 Sb</a:t>
            </a:r>
            <a:r>
              <a:rPr lang="cs-CZ" dirty="0" smtClean="0"/>
              <a:t>. + </a:t>
            </a:r>
            <a:r>
              <a:rPr lang="cs-CZ" dirty="0"/>
              <a:t>zákon č. 3/1993 Sb</a:t>
            </a:r>
            <a:r>
              <a:rPr lang="cs-CZ" dirty="0" smtClean="0"/>
              <a:t>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190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560</TotalTime>
  <Words>1430</Words>
  <Application>Microsoft Office PowerPoint</Application>
  <PresentationFormat>Předvádění na obrazovce (4:3)</PresentationFormat>
  <Paragraphs>178</Paragraphs>
  <Slides>26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Austin</vt:lpstr>
      <vt:lpstr>Postavení pacienta v českém zdravotnickém systému, práva</vt:lpstr>
      <vt:lpstr>Obsah</vt:lpstr>
      <vt:lpstr>Lidská práva</vt:lpstr>
      <vt:lpstr>Lidská práva</vt:lpstr>
      <vt:lpstr>„Lidská práva se vztahem ke zdraví“ x „práva pacientů“ </vt:lpstr>
      <vt:lpstr>Lidská práva a mezinárodní organizace</vt:lpstr>
      <vt:lpstr>Česká republika</vt:lpstr>
      <vt:lpstr>Euronovela Ústavy ČR</vt:lpstr>
      <vt:lpstr>ČR a její závazky</vt:lpstr>
      <vt:lpstr>LZPS</vt:lpstr>
      <vt:lpstr>Nálezy ÚS</vt:lpstr>
      <vt:lpstr>Postavení pacienta x medicínského odborníka</vt:lpstr>
      <vt:lpstr>Postavení pacienta</vt:lpstr>
      <vt:lpstr>Péče o zdraví § 2636-2651 NOZ</vt:lpstr>
      <vt:lpstr>Etický kodex „Práva pacientů“ Centrální etické komise MZ ČR ze dne 25.2.1992</vt:lpstr>
      <vt:lpstr>Práva pacienta dle §§ 28-37 z.č. 372/2011 Sb., o zdravotních službách, vzpp</vt:lpstr>
      <vt:lpstr>Povinnosti pacienta dle § 38-41 z.č.372/2011 Sb., o zdravotních službách, vzpp</vt:lpstr>
      <vt:lpstr>Obrana práv pacientů</vt:lpstr>
      <vt:lpstr>Odpovědnostní vztahy ve zdravotnictví</vt:lpstr>
      <vt:lpstr>Odpovědnostní vztahy dle OZ</vt:lpstr>
      <vt:lpstr>Odpovědnostní vztahy dle OZ</vt:lpstr>
      <vt:lpstr>§§ 2958 - 2968 NOZ</vt:lpstr>
      <vt:lpstr>Odpovědnostní vztahy dle TZ, …</vt:lpstr>
      <vt:lpstr>Něco navíc…</vt:lpstr>
      <vt:lpstr>Právo na život vs. právo na smrt</vt:lpstr>
      <vt:lpstr>Děkuji Vám za pozornost!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Postavení pacienta v českém zdravotnickém systému, práva</dc:title>
  <dc:creator>Monika</dc:creator>
  <cp:lastModifiedBy>Monika</cp:lastModifiedBy>
  <cp:revision>44</cp:revision>
  <dcterms:created xsi:type="dcterms:W3CDTF">2015-05-03T17:16:50Z</dcterms:created>
  <dcterms:modified xsi:type="dcterms:W3CDTF">2015-05-06T20:12:09Z</dcterms:modified>
</cp:coreProperties>
</file>