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92" r:id="rId3"/>
    <p:sldId id="300" r:id="rId4"/>
    <p:sldId id="257" r:id="rId5"/>
    <p:sldId id="259" r:id="rId6"/>
    <p:sldId id="260" r:id="rId7"/>
    <p:sldId id="261" r:id="rId8"/>
    <p:sldId id="263" r:id="rId9"/>
    <p:sldId id="264" r:id="rId10"/>
    <p:sldId id="299" r:id="rId11"/>
    <p:sldId id="281" r:id="rId12"/>
    <p:sldId id="279" r:id="rId13"/>
    <p:sldId id="282" r:id="rId14"/>
    <p:sldId id="283" r:id="rId15"/>
    <p:sldId id="284" r:id="rId16"/>
    <p:sldId id="285" r:id="rId17"/>
    <p:sldId id="286" r:id="rId18"/>
    <p:sldId id="287" r:id="rId19"/>
    <p:sldId id="288" r:id="rId20"/>
    <p:sldId id="294" r:id="rId21"/>
    <p:sldId id="289" r:id="rId22"/>
    <p:sldId id="298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91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6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21F24828-685E-4C27-B479-02B2A31ABEDF}" type="datetimeFigureOut">
              <a:rPr lang="cs-CZ" smtClean="0"/>
              <a:t>6.5.2015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310D45E-81A0-4E38-BAAA-A2C36392A7C6}" type="slidenum">
              <a:rPr lang="cs-CZ" smtClean="0"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24828-685E-4C27-B479-02B2A31ABEDF}" type="datetimeFigureOut">
              <a:rPr lang="cs-CZ" smtClean="0"/>
              <a:t>6.5.2015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0D45E-81A0-4E38-BAAA-A2C36392A7C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24828-685E-4C27-B479-02B2A31ABEDF}" type="datetimeFigureOut">
              <a:rPr lang="cs-CZ" smtClean="0"/>
              <a:t>6.5.2015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0D45E-81A0-4E38-BAAA-A2C36392A7C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24828-685E-4C27-B479-02B2A31ABEDF}" type="datetimeFigureOut">
              <a:rPr lang="cs-CZ" smtClean="0"/>
              <a:t>6.5.2015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0D45E-81A0-4E38-BAAA-A2C36392A7C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24828-685E-4C27-B479-02B2A31ABEDF}" type="datetimeFigureOut">
              <a:rPr lang="cs-CZ" smtClean="0"/>
              <a:t>6.5.2015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0D45E-81A0-4E38-BAAA-A2C36392A7C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24828-685E-4C27-B479-02B2A31ABEDF}" type="datetimeFigureOut">
              <a:rPr lang="cs-CZ" smtClean="0"/>
              <a:t>6.5.2015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0D45E-81A0-4E38-BAAA-A2C36392A7C6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24828-685E-4C27-B479-02B2A31ABEDF}" type="datetimeFigureOut">
              <a:rPr lang="cs-CZ" smtClean="0"/>
              <a:t>6.5.2015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0D45E-81A0-4E38-BAAA-A2C36392A7C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24828-685E-4C27-B479-02B2A31ABEDF}" type="datetimeFigureOut">
              <a:rPr lang="cs-CZ" smtClean="0"/>
              <a:t>6.5.2015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0D45E-81A0-4E38-BAAA-A2C36392A7C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24828-685E-4C27-B479-02B2A31ABEDF}" type="datetimeFigureOut">
              <a:rPr lang="cs-CZ" smtClean="0"/>
              <a:t>6.5.2015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0D45E-81A0-4E38-BAAA-A2C36392A7C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24828-685E-4C27-B479-02B2A31ABEDF}" type="datetimeFigureOut">
              <a:rPr lang="cs-CZ" smtClean="0"/>
              <a:t>6.5.2015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0D45E-81A0-4E38-BAAA-A2C36392A7C6}" type="slidenum">
              <a:rPr lang="cs-CZ" smtClean="0"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24828-685E-4C27-B479-02B2A31ABEDF}" type="datetimeFigureOut">
              <a:rPr lang="cs-CZ" smtClean="0"/>
              <a:t>6.5.2015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0D45E-81A0-4E38-BAAA-A2C36392A7C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21F24828-685E-4C27-B479-02B2A31ABEDF}" type="datetimeFigureOut">
              <a:rPr lang="cs-CZ" smtClean="0"/>
              <a:t>6.5.2015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310D45E-81A0-4E38-BAAA-A2C36392A7C6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Role státu resp. veřejné správy ve vztahu ke zdravotnictví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Monika Ježková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476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Aktuální legislativa</a:t>
            </a:r>
          </a:p>
        </p:txBody>
      </p:sp>
    </p:spTree>
    <p:extLst>
      <p:ext uri="{BB962C8B-B14F-4D97-AF65-F5344CB8AC3E}">
        <p14:creationId xmlns:p14="http://schemas.microsoft.com/office/powerpoint/2010/main" val="6750654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přehled legislativy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Mezinárodní smlouvy</a:t>
            </a:r>
          </a:p>
          <a:p>
            <a:r>
              <a:rPr lang="cs-CZ" dirty="0" smtClean="0"/>
              <a:t>Ústavní zákony</a:t>
            </a:r>
          </a:p>
          <a:p>
            <a:r>
              <a:rPr lang="cs-CZ" dirty="0" smtClean="0"/>
              <a:t>Zákony</a:t>
            </a:r>
          </a:p>
          <a:p>
            <a:r>
              <a:rPr lang="cs-CZ" dirty="0" smtClean="0"/>
              <a:t>Podzákonné právní normy</a:t>
            </a:r>
          </a:p>
          <a:p>
            <a:r>
              <a:rPr lang="cs-CZ" dirty="0" smtClean="0"/>
              <a:t>Etické kodexy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946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Mezinárodní smlouvy – čl. 10 Ústavy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1647190" y="2119344"/>
          <a:ext cx="5849620" cy="40835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79290"/>
                <a:gridCol w="1370330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Mezinárodní dokument (mezinárodní organizace, rok přijetí)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Přijat v ČR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Všeobecná deklarace lidských práv (OSN, 1948)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1993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Úmluva o ochraně lidských práv a základních svobod (zkráceně Evropská úmluva o lidských právech) (Rada Evropy, 1953)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1993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Mezinárodní pakt o hospodářských, sociálních a kulturních právech (OSN, 1976)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1993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Mezinárodní pakt o občanských a politických právech (OSN, 1976)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1993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Evropská sociální charta (Rada Evropy, 1965)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1999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Zásady pro ochranu psychicky nemocných osob a pro zlepšení péče o psychické zdraví (OSN, 1991)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Úmluva o lidských právech a biomedicíně (Rada Evropy, 1997)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2001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Úmluva proti mučení a jinému krutému, nelidskému či ponižujícímu zacházení nebo trestání (OSN, 1987)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1993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Evropská úmluva o zabránění mučení a nelidskému nebo ponižujícímu zacházení nebo trestání (Rada Evropy, 1989)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1996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Evropská charta pacientů seniorů (doporučení Evropské sekce Mezinárodní gerontologické asociace, 1997)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Charta práv umírajících (doporučení Rady Evropy, 1999)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2704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Ústavní zákony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Ústavní zákon č. 1/1993 Sb., </a:t>
            </a:r>
            <a:r>
              <a:rPr lang="cs-CZ" b="1" dirty="0" smtClean="0"/>
              <a:t>Ústava České republiky</a:t>
            </a:r>
            <a:r>
              <a:rPr lang="cs-CZ" dirty="0" smtClean="0"/>
              <a:t>, ve znění pozdějších předpisů</a:t>
            </a:r>
          </a:p>
          <a:p>
            <a:pPr lvl="1"/>
            <a:r>
              <a:rPr lang="cs-CZ" dirty="0" smtClean="0"/>
              <a:t>Moc zákonodárná, výkonná a soudní, územní samospráva</a:t>
            </a:r>
          </a:p>
          <a:p>
            <a:r>
              <a:rPr lang="cs-CZ" dirty="0" smtClean="0"/>
              <a:t>Ústavní zákon č. 2/1993 Sb., </a:t>
            </a:r>
            <a:r>
              <a:rPr lang="cs-CZ" b="1" dirty="0" smtClean="0"/>
              <a:t>Listina základních práv a svobod</a:t>
            </a:r>
            <a:r>
              <a:rPr lang="cs-CZ" dirty="0" smtClean="0"/>
              <a:t>, ve znění pozdějších předpisů</a:t>
            </a:r>
          </a:p>
          <a:p>
            <a:pPr lvl="1"/>
            <a:r>
              <a:rPr lang="cs-CZ" dirty="0" smtClean="0"/>
              <a:t>Čl. 31 „Každý má právo na ochranu zdraví. Občané mají na základě veřejného pojištění právo na bezplatnou zdravotní péči a na zdravotní pomůcky za podmínek, které stanoví zákon.“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5852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Zákony - obecně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err="1" smtClean="0"/>
              <a:t>Z.č</a:t>
            </a:r>
            <a:r>
              <a:rPr lang="cs-CZ" dirty="0" smtClean="0"/>
              <a:t>. 89/2012 Sb., občanský zákoník, </a:t>
            </a:r>
            <a:r>
              <a:rPr lang="cs-CZ" dirty="0" err="1" smtClean="0"/>
              <a:t>vzpp</a:t>
            </a:r>
            <a:endParaRPr lang="cs-CZ" dirty="0" smtClean="0"/>
          </a:p>
          <a:p>
            <a:r>
              <a:rPr lang="cs-CZ" dirty="0" err="1" smtClean="0"/>
              <a:t>Z.č</a:t>
            </a:r>
            <a:r>
              <a:rPr lang="cs-CZ" dirty="0"/>
              <a:t>. 40/2009 Sb., trestní zákoník, </a:t>
            </a:r>
            <a:r>
              <a:rPr lang="cs-CZ" dirty="0" err="1"/>
              <a:t>vzpp</a:t>
            </a:r>
            <a:endParaRPr lang="cs-CZ" dirty="0"/>
          </a:p>
          <a:p>
            <a:r>
              <a:rPr lang="cs-CZ" dirty="0" err="1"/>
              <a:t>Z.č</a:t>
            </a:r>
            <a:r>
              <a:rPr lang="cs-CZ" dirty="0"/>
              <a:t>. 45/2013 Sb., o obětech trestných činů, </a:t>
            </a:r>
            <a:r>
              <a:rPr lang="cs-CZ" dirty="0" err="1"/>
              <a:t>vzpp</a:t>
            </a:r>
            <a:endParaRPr lang="cs-CZ" dirty="0"/>
          </a:p>
          <a:p>
            <a:r>
              <a:rPr lang="cs-CZ" dirty="0" err="1" smtClean="0"/>
              <a:t>Z.č</a:t>
            </a:r>
            <a:r>
              <a:rPr lang="cs-CZ" dirty="0" smtClean="0"/>
              <a:t>. 198/2009 Sb., antidiskriminační zákon, </a:t>
            </a:r>
            <a:r>
              <a:rPr lang="cs-CZ" dirty="0" err="1" smtClean="0"/>
              <a:t>vzpp</a:t>
            </a:r>
            <a:endParaRPr lang="cs-CZ" dirty="0" smtClean="0"/>
          </a:p>
          <a:p>
            <a:r>
              <a:rPr lang="cs-CZ" dirty="0" err="1" smtClean="0"/>
              <a:t>Z.č</a:t>
            </a:r>
            <a:r>
              <a:rPr lang="cs-CZ" dirty="0" smtClean="0"/>
              <a:t>.  349/1999 Sb., o veřejném ochránci práv, </a:t>
            </a:r>
            <a:r>
              <a:rPr lang="cs-CZ" dirty="0" err="1" smtClean="0"/>
              <a:t>vzpp</a:t>
            </a:r>
            <a:endParaRPr lang="cs-CZ" dirty="0" smtClean="0"/>
          </a:p>
          <a:p>
            <a:r>
              <a:rPr lang="cs-CZ" dirty="0" err="1" smtClean="0"/>
              <a:t>Z.č</a:t>
            </a:r>
            <a:r>
              <a:rPr lang="cs-CZ" dirty="0" smtClean="0"/>
              <a:t>. 262/2006 Sb., zákoník práce, </a:t>
            </a:r>
            <a:r>
              <a:rPr lang="cs-CZ" dirty="0" err="1" smtClean="0"/>
              <a:t>vzpp</a:t>
            </a:r>
            <a:endParaRPr lang="cs-CZ" dirty="0" smtClean="0"/>
          </a:p>
          <a:p>
            <a:r>
              <a:rPr lang="cs-CZ" dirty="0" err="1" smtClean="0"/>
              <a:t>Z.č</a:t>
            </a:r>
            <a:r>
              <a:rPr lang="cs-CZ" dirty="0" smtClean="0"/>
              <a:t>. 155/1995 Sb., o důchodovém pojištění, </a:t>
            </a:r>
            <a:r>
              <a:rPr lang="cs-CZ" dirty="0" err="1" smtClean="0"/>
              <a:t>vzpp</a:t>
            </a:r>
            <a:endParaRPr lang="cs-CZ" dirty="0" smtClean="0"/>
          </a:p>
          <a:p>
            <a:r>
              <a:rPr lang="cs-CZ" dirty="0" smtClean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035201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Zákony – zdravotní služby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err="1" smtClean="0"/>
              <a:t>Z.č</a:t>
            </a:r>
            <a:r>
              <a:rPr lang="cs-CZ" dirty="0" smtClean="0"/>
              <a:t>. 372/2011 Sb., o zdravotních službách a podmínkách jejich poskytování, </a:t>
            </a:r>
            <a:r>
              <a:rPr lang="cs-CZ" dirty="0" err="1" smtClean="0"/>
              <a:t>vzpp</a:t>
            </a:r>
            <a:endParaRPr lang="cs-CZ" dirty="0" smtClean="0"/>
          </a:p>
          <a:p>
            <a:r>
              <a:rPr lang="cs-CZ" dirty="0" err="1" smtClean="0"/>
              <a:t>Z.č</a:t>
            </a:r>
            <a:r>
              <a:rPr lang="cs-CZ" dirty="0" smtClean="0"/>
              <a:t>. 373/2011 Sb., o specifických zdravotních službách, </a:t>
            </a:r>
            <a:r>
              <a:rPr lang="cs-CZ" dirty="0" err="1" smtClean="0"/>
              <a:t>vzpp</a:t>
            </a:r>
            <a:endParaRPr lang="cs-CZ" dirty="0" smtClean="0"/>
          </a:p>
          <a:p>
            <a:r>
              <a:rPr lang="cs-CZ" dirty="0" err="1" smtClean="0"/>
              <a:t>Z.č</a:t>
            </a:r>
            <a:r>
              <a:rPr lang="cs-CZ" dirty="0" smtClean="0"/>
              <a:t>. 374/2011 Sb., o zdravotnické záchranné službě, </a:t>
            </a:r>
            <a:r>
              <a:rPr lang="cs-CZ" dirty="0" err="1" smtClean="0"/>
              <a:t>vzpp</a:t>
            </a:r>
            <a:endParaRPr lang="cs-CZ" dirty="0" smtClean="0"/>
          </a:p>
          <a:p>
            <a:r>
              <a:rPr lang="cs-CZ" dirty="0" err="1" smtClean="0"/>
              <a:t>Z.č</a:t>
            </a:r>
            <a:r>
              <a:rPr lang="cs-CZ" dirty="0" smtClean="0"/>
              <a:t>. 66/1986 Sb., o umělém přerušení těhotenství, </a:t>
            </a:r>
            <a:r>
              <a:rPr lang="cs-CZ" dirty="0" err="1" smtClean="0"/>
              <a:t>vzpp</a:t>
            </a:r>
            <a:endParaRPr lang="cs-CZ" dirty="0" smtClean="0"/>
          </a:p>
          <a:p>
            <a:r>
              <a:rPr lang="cs-CZ" dirty="0" err="1" smtClean="0"/>
              <a:t>Z.č</a:t>
            </a:r>
            <a:r>
              <a:rPr lang="cs-CZ" dirty="0" smtClean="0"/>
              <a:t>. 378/2007 Sb., o léčivech, </a:t>
            </a:r>
            <a:r>
              <a:rPr lang="cs-CZ" dirty="0" err="1" smtClean="0"/>
              <a:t>vzpp</a:t>
            </a:r>
            <a:endParaRPr lang="cs-CZ" dirty="0" smtClean="0"/>
          </a:p>
          <a:p>
            <a:r>
              <a:rPr lang="cs-CZ" dirty="0" smtClean="0"/>
              <a:t>Z.č.268/2014 Sb., o zdravotnických prostředcích, </a:t>
            </a:r>
            <a:r>
              <a:rPr lang="cs-CZ" dirty="0" err="1" smtClean="0"/>
              <a:t>vzpp</a:t>
            </a:r>
            <a:endParaRPr lang="cs-CZ" dirty="0" smtClean="0"/>
          </a:p>
          <a:p>
            <a:r>
              <a:rPr lang="cs-CZ" dirty="0" err="1" smtClean="0"/>
              <a:t>Z.č</a:t>
            </a:r>
            <a:r>
              <a:rPr lang="cs-CZ" dirty="0" smtClean="0"/>
              <a:t>. 258/2000 Sb., o ochraně veřejného zdraví, </a:t>
            </a:r>
            <a:r>
              <a:rPr lang="cs-CZ" dirty="0" err="1" smtClean="0"/>
              <a:t>vzpp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766590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Zákony – komory a další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Z.č</a:t>
            </a:r>
            <a:r>
              <a:rPr lang="cs-CZ" dirty="0" smtClean="0"/>
              <a:t>. 220/1991 Sb., o ČLK, ČSK a </a:t>
            </a:r>
            <a:r>
              <a:rPr lang="cs-CZ" dirty="0" err="1" smtClean="0"/>
              <a:t>ČLékarnickéK</a:t>
            </a:r>
            <a:r>
              <a:rPr lang="cs-CZ" dirty="0" smtClean="0"/>
              <a:t>, </a:t>
            </a:r>
            <a:r>
              <a:rPr lang="cs-CZ" dirty="0" err="1" smtClean="0"/>
              <a:t>vzpp</a:t>
            </a:r>
            <a:endParaRPr lang="cs-CZ" dirty="0" smtClean="0"/>
          </a:p>
          <a:p>
            <a:r>
              <a:rPr lang="cs-CZ" dirty="0" err="1" smtClean="0"/>
              <a:t>Z.č</a:t>
            </a:r>
            <a:r>
              <a:rPr lang="cs-CZ" dirty="0" smtClean="0"/>
              <a:t>. 164/2001 Sb., lázeňský zákon, </a:t>
            </a:r>
            <a:r>
              <a:rPr lang="cs-CZ" dirty="0" err="1" smtClean="0"/>
              <a:t>vzpp</a:t>
            </a:r>
            <a:endParaRPr lang="cs-CZ" dirty="0" smtClean="0"/>
          </a:p>
          <a:p>
            <a:r>
              <a:rPr lang="cs-CZ" dirty="0" err="1" smtClean="0"/>
              <a:t>Z.č</a:t>
            </a:r>
            <a:r>
              <a:rPr lang="cs-CZ" dirty="0" smtClean="0"/>
              <a:t>. 379/2005 Sb., o opatřeních k ochraně před škodami působenými tabákovými výrobky, alkoholem a jiným návykovými látkami, </a:t>
            </a:r>
            <a:r>
              <a:rPr lang="cs-CZ" dirty="0" err="1" smtClean="0"/>
              <a:t>vzpp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859666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Zákony - pojišťovny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Z.č</a:t>
            </a:r>
            <a:r>
              <a:rPr lang="cs-CZ" dirty="0" smtClean="0"/>
              <a:t>. 592/1992 Sb., o pojistném na všeobecné zdravotní pojištění, </a:t>
            </a:r>
            <a:r>
              <a:rPr lang="cs-CZ" dirty="0" err="1" smtClean="0"/>
              <a:t>vzpp</a:t>
            </a:r>
            <a:endParaRPr lang="cs-CZ" dirty="0" smtClean="0"/>
          </a:p>
          <a:p>
            <a:r>
              <a:rPr lang="cs-CZ" dirty="0" err="1" smtClean="0"/>
              <a:t>Z.č</a:t>
            </a:r>
            <a:r>
              <a:rPr lang="cs-CZ" dirty="0" smtClean="0"/>
              <a:t>. 48/1997 Sb., o veřejném zdravotním pojištění, </a:t>
            </a:r>
            <a:r>
              <a:rPr lang="cs-CZ" dirty="0" err="1" smtClean="0"/>
              <a:t>vzpp</a:t>
            </a:r>
            <a:endParaRPr lang="cs-CZ" dirty="0" smtClean="0"/>
          </a:p>
          <a:p>
            <a:r>
              <a:rPr lang="cs-CZ" dirty="0" err="1" smtClean="0"/>
              <a:t>Z.č</a:t>
            </a:r>
            <a:r>
              <a:rPr lang="cs-CZ" dirty="0" smtClean="0"/>
              <a:t>. 551/1991 Sb., o Všeobecné zdravotní pojišťovně, </a:t>
            </a:r>
            <a:r>
              <a:rPr lang="cs-CZ" dirty="0" err="1" smtClean="0"/>
              <a:t>vzpp</a:t>
            </a:r>
            <a:endParaRPr lang="cs-CZ" dirty="0" smtClean="0"/>
          </a:p>
          <a:p>
            <a:r>
              <a:rPr lang="cs-CZ" dirty="0" err="1" smtClean="0"/>
              <a:t>Z.č</a:t>
            </a:r>
            <a:r>
              <a:rPr lang="cs-CZ" dirty="0" smtClean="0"/>
              <a:t>. 280/1992 Sb., o resortních, oborových, podnikových a dalších zdravotních pojišťovnách, </a:t>
            </a:r>
            <a:r>
              <a:rPr lang="cs-CZ" dirty="0" err="1" smtClean="0"/>
              <a:t>vzpp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486955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Zákony – ÚSC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err="1" smtClean="0"/>
              <a:t>Z.č</a:t>
            </a:r>
            <a:r>
              <a:rPr lang="cs-CZ" dirty="0" smtClean="0"/>
              <a:t>. 128/2000 Sb., o obcích, </a:t>
            </a:r>
            <a:r>
              <a:rPr lang="cs-CZ" dirty="0" err="1" smtClean="0"/>
              <a:t>vzpp</a:t>
            </a:r>
            <a:endParaRPr lang="cs-CZ" dirty="0" smtClean="0"/>
          </a:p>
          <a:p>
            <a:pPr lvl="1"/>
            <a:r>
              <a:rPr lang="cs-CZ" dirty="0" smtClean="0"/>
              <a:t>§ 35/2 „Obec v </a:t>
            </a:r>
            <a:r>
              <a:rPr lang="cs-CZ" dirty="0" err="1" smtClean="0"/>
              <a:t>sam</a:t>
            </a:r>
            <a:r>
              <a:rPr lang="cs-CZ" dirty="0" smtClean="0"/>
              <a:t>. působ. ve svém územním obvodu dále pečuje v souladu s místními předpoklady a s místními zvyklostmi … o uspokojování potřeby bydlení, ochrany a rozvoje zdraví …“</a:t>
            </a:r>
          </a:p>
          <a:p>
            <a:r>
              <a:rPr lang="cs-CZ" dirty="0" err="1" smtClean="0"/>
              <a:t>Z.č</a:t>
            </a:r>
            <a:r>
              <a:rPr lang="cs-CZ" dirty="0" smtClean="0"/>
              <a:t>. 129/2000 Sb., o krajích, </a:t>
            </a:r>
            <a:r>
              <a:rPr lang="cs-CZ" dirty="0" err="1" smtClean="0"/>
              <a:t>vzpp</a:t>
            </a:r>
            <a:endParaRPr lang="cs-CZ" dirty="0" smtClean="0"/>
          </a:p>
          <a:p>
            <a:r>
              <a:rPr lang="cs-CZ" dirty="0" smtClean="0"/>
              <a:t>- § 14/1 „§ 14/1 „Do </a:t>
            </a:r>
            <a:r>
              <a:rPr lang="cs-CZ" dirty="0" err="1" smtClean="0"/>
              <a:t>sam</a:t>
            </a:r>
            <a:r>
              <a:rPr lang="cs-CZ" dirty="0" smtClean="0"/>
              <a:t>. působ. kraje patří záležitosti, které jsou v zájmu kraje a občanů kraje…“</a:t>
            </a:r>
          </a:p>
          <a:p>
            <a:r>
              <a:rPr lang="cs-CZ" dirty="0" err="1" smtClean="0"/>
              <a:t>Z.č</a:t>
            </a:r>
            <a:r>
              <a:rPr lang="cs-CZ" dirty="0" smtClean="0"/>
              <a:t>. 131/2000  Sb., o hl. m. Praze, </a:t>
            </a:r>
            <a:r>
              <a:rPr lang="cs-CZ" dirty="0" err="1" smtClean="0"/>
              <a:t>vzpp</a:t>
            </a:r>
            <a:endParaRPr lang="cs-CZ" dirty="0" smtClean="0"/>
          </a:p>
          <a:p>
            <a:r>
              <a:rPr lang="cs-CZ" dirty="0" err="1" smtClean="0"/>
              <a:t>Z.č</a:t>
            </a:r>
            <a:r>
              <a:rPr lang="cs-CZ" dirty="0" smtClean="0"/>
              <a:t>. 172/1991 Sb., o přechodu některých věcí z majetku ČR do vlastnictví obcí, </a:t>
            </a:r>
            <a:r>
              <a:rPr lang="cs-CZ" dirty="0" err="1" smtClean="0"/>
              <a:t>vzpp</a:t>
            </a:r>
            <a:endParaRPr lang="cs-CZ" dirty="0" smtClean="0"/>
          </a:p>
          <a:p>
            <a:r>
              <a:rPr lang="cs-CZ" dirty="0" err="1" smtClean="0"/>
              <a:t>Z.č</a:t>
            </a:r>
            <a:r>
              <a:rPr lang="cs-CZ" dirty="0" smtClean="0"/>
              <a:t>. 157/2000 Sb., o přechodu některých věcí, práv a závazků z majetku ČR do majetku krajů, </a:t>
            </a:r>
            <a:r>
              <a:rPr lang="cs-CZ" dirty="0" err="1" smtClean="0"/>
              <a:t>vzpp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826530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Zákony - hospodaření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 smtClean="0"/>
              <a:t>Z.č</a:t>
            </a:r>
            <a:r>
              <a:rPr lang="cs-CZ" dirty="0" smtClean="0"/>
              <a:t>. 218/2000 Sb., o rozpočtových pravidlech, </a:t>
            </a:r>
            <a:r>
              <a:rPr lang="cs-CZ" dirty="0" err="1" smtClean="0"/>
              <a:t>vzpp</a:t>
            </a:r>
            <a:endParaRPr lang="cs-CZ" dirty="0" smtClean="0"/>
          </a:p>
          <a:p>
            <a:r>
              <a:rPr lang="cs-CZ" dirty="0" err="1" smtClean="0"/>
              <a:t>Z.č</a:t>
            </a:r>
            <a:r>
              <a:rPr lang="cs-CZ" dirty="0" smtClean="0"/>
              <a:t>. 243/2000 Sb., o rozpočtovém určení výnosů některých daní ÚSC a některým státním fondům, </a:t>
            </a:r>
            <a:r>
              <a:rPr lang="cs-CZ" dirty="0" err="1" smtClean="0"/>
              <a:t>vzpp</a:t>
            </a:r>
            <a:endParaRPr lang="cs-CZ" dirty="0" smtClean="0"/>
          </a:p>
          <a:p>
            <a:r>
              <a:rPr lang="cs-CZ" dirty="0" err="1" smtClean="0"/>
              <a:t>Z.č</a:t>
            </a:r>
            <a:r>
              <a:rPr lang="cs-CZ" dirty="0" smtClean="0"/>
              <a:t>. 250/2000 Sb., o rozpočtových pravidlech ÚSC, </a:t>
            </a:r>
            <a:r>
              <a:rPr lang="cs-CZ" dirty="0" err="1" smtClean="0"/>
              <a:t>vzpp</a:t>
            </a:r>
            <a:endParaRPr lang="cs-CZ" dirty="0" smtClean="0"/>
          </a:p>
          <a:p>
            <a:r>
              <a:rPr lang="cs-CZ" dirty="0" err="1" smtClean="0"/>
              <a:t>Z.č</a:t>
            </a:r>
            <a:r>
              <a:rPr lang="cs-CZ" dirty="0" smtClean="0"/>
              <a:t>. 248/2000 Sb., o podpoře regionálního rozvoje, </a:t>
            </a:r>
            <a:r>
              <a:rPr lang="cs-CZ" dirty="0" err="1" smtClean="0"/>
              <a:t>vzpp</a:t>
            </a:r>
            <a:endParaRPr lang="cs-CZ" dirty="0" smtClean="0"/>
          </a:p>
          <a:p>
            <a:pPr lvl="1"/>
            <a:r>
              <a:rPr lang="cs-CZ" dirty="0" smtClean="0"/>
              <a:t>§ 3 písm. i) „Podpora regionálního rozvoje je zaměřena na zajištění dostupnosti a zlepšování úrovně poskytování zdravotnických  služeb“</a:t>
            </a:r>
          </a:p>
        </p:txBody>
      </p:sp>
    </p:spTree>
    <p:extLst>
      <p:ext uri="{BB962C8B-B14F-4D97-AF65-F5344CB8AC3E}">
        <p14:creationId xmlns:p14="http://schemas.microsoft.com/office/powerpoint/2010/main" val="498615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Zdravotní politika</a:t>
            </a:r>
          </a:p>
          <a:p>
            <a:r>
              <a:rPr lang="cs-CZ" dirty="0" smtClean="0"/>
              <a:t>Aktuální legislativa v ČR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0937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Prováděcí předpisy k zákonu č. </a:t>
            </a:r>
            <a:r>
              <a:rPr lang="cs-CZ" dirty="0" smtClean="0"/>
              <a:t>258/2000 </a:t>
            </a:r>
            <a:r>
              <a:rPr lang="cs-CZ" dirty="0"/>
              <a:t>Sb.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err="1"/>
              <a:t>Z.č</a:t>
            </a:r>
            <a:r>
              <a:rPr lang="cs-CZ" dirty="0"/>
              <a:t>. </a:t>
            </a:r>
            <a:r>
              <a:rPr lang="cs-CZ" dirty="0" smtClean="0"/>
              <a:t>258/2000 Sb</a:t>
            </a:r>
            <a:r>
              <a:rPr lang="cs-CZ" dirty="0"/>
              <a:t>., o </a:t>
            </a:r>
            <a:r>
              <a:rPr lang="cs-CZ" dirty="0" smtClean="0"/>
              <a:t>ochraně veřejného zdraví a o změně některých souvisejících zákonů, </a:t>
            </a:r>
            <a:r>
              <a:rPr lang="cs-CZ" dirty="0" err="1"/>
              <a:t>vzpp</a:t>
            </a:r>
            <a:endParaRPr lang="cs-CZ" dirty="0"/>
          </a:p>
          <a:p>
            <a:pPr lvl="1"/>
            <a:r>
              <a:rPr lang="cs-CZ" dirty="0"/>
              <a:t>Nařízení </a:t>
            </a:r>
            <a:r>
              <a:rPr lang="cs-CZ" dirty="0" err="1"/>
              <a:t>vl</a:t>
            </a:r>
            <a:r>
              <a:rPr lang="cs-CZ" dirty="0"/>
              <a:t>. č. 138/2003 Sb., kterým se stanoví vzor služebního průkazu zaměstnanců orgánů ochrany veřejného zdraví</a:t>
            </a:r>
          </a:p>
          <a:p>
            <a:pPr lvl="1"/>
            <a:r>
              <a:rPr lang="cs-CZ" dirty="0" err="1"/>
              <a:t>Vyhl</a:t>
            </a:r>
            <a:r>
              <a:rPr lang="cs-CZ" dirty="0"/>
              <a:t>. č. 38/2001 Sb., o hygienických požadavcích na výrobky určené pro styk s potravinami a pokrmy, </a:t>
            </a:r>
            <a:r>
              <a:rPr lang="cs-CZ" dirty="0" err="1"/>
              <a:t>vzpp</a:t>
            </a:r>
            <a:endParaRPr lang="cs-CZ" dirty="0"/>
          </a:p>
          <a:p>
            <a:pPr lvl="1"/>
            <a:r>
              <a:rPr lang="cs-CZ" dirty="0" err="1"/>
              <a:t>Vyhl</a:t>
            </a:r>
            <a:r>
              <a:rPr lang="cs-CZ" dirty="0"/>
              <a:t>. č. 84/2001 Sb., o hygienických požadavcích na hračky a výrobky pro děti ve věku do 3 let, </a:t>
            </a:r>
            <a:r>
              <a:rPr lang="cs-CZ" dirty="0" err="1"/>
              <a:t>vzpp</a:t>
            </a:r>
            <a:endParaRPr lang="cs-CZ" dirty="0"/>
          </a:p>
          <a:p>
            <a:pPr lvl="1"/>
            <a:r>
              <a:rPr lang="cs-CZ" dirty="0" err="1"/>
              <a:t>Vyhl</a:t>
            </a:r>
            <a:r>
              <a:rPr lang="cs-CZ" dirty="0"/>
              <a:t>. č. 523/2006 Sb., o hlukovém mapování</a:t>
            </a:r>
          </a:p>
          <a:p>
            <a:pPr lvl="1"/>
            <a:r>
              <a:rPr lang="cs-CZ" dirty="0" err="1"/>
              <a:t>Vyhl</a:t>
            </a:r>
            <a:r>
              <a:rPr lang="cs-CZ" dirty="0"/>
              <a:t>. č. 537/2006 Sb., o očkování proti infekčním nemocem, </a:t>
            </a:r>
            <a:r>
              <a:rPr lang="cs-CZ" dirty="0" err="1"/>
              <a:t>vzpp</a:t>
            </a:r>
            <a:endParaRPr lang="cs-CZ" dirty="0"/>
          </a:p>
          <a:p>
            <a:pPr lvl="1"/>
            <a:r>
              <a:rPr lang="cs-CZ" dirty="0" smtClean="0"/>
              <a:t>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3450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Etické kodexy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Etický kodex práv pacientů (1992)</a:t>
            </a:r>
          </a:p>
          <a:p>
            <a:r>
              <a:rPr lang="cs-CZ" dirty="0" smtClean="0"/>
              <a:t>Etický kodex ČLK (1996)</a:t>
            </a:r>
          </a:p>
          <a:p>
            <a:pPr lvl="1"/>
            <a:r>
              <a:rPr lang="cs-CZ" dirty="0" smtClean="0"/>
              <a:t>Zdůrazňuje etické principy lékařského povolání vůči pacientovi a lékařům navzájem</a:t>
            </a:r>
          </a:p>
          <a:p>
            <a:r>
              <a:rPr lang="cs-CZ" dirty="0" smtClean="0"/>
              <a:t>Etický kodex české lékárnické komory (2006) </a:t>
            </a:r>
          </a:p>
          <a:p>
            <a:pPr lvl="1"/>
            <a:r>
              <a:rPr lang="cs-CZ" dirty="0" smtClean="0"/>
              <a:t>Etický kodex upravuje chování a jednání lékárníků při výkonu lékárnické profese i vystupování na veřejnosti</a:t>
            </a:r>
          </a:p>
          <a:p>
            <a:r>
              <a:rPr lang="cs-CZ" dirty="0" smtClean="0"/>
              <a:t>Etický kodex ČSK</a:t>
            </a:r>
          </a:p>
          <a:p>
            <a:r>
              <a:rPr lang="cs-CZ" dirty="0" smtClean="0"/>
              <a:t>Etický kodex fyzioterapeutů</a:t>
            </a:r>
          </a:p>
          <a:p>
            <a:r>
              <a:rPr lang="cs-CZ" dirty="0" smtClean="0"/>
              <a:t>Etický kodex psychologické společnosti (ČMPS) (1999)</a:t>
            </a:r>
          </a:p>
          <a:p>
            <a:r>
              <a:rPr lang="cs-CZ" dirty="0" smtClean="0"/>
              <a:t>Kodex pro zdravotní sestry</a:t>
            </a:r>
          </a:p>
          <a:p>
            <a:r>
              <a:rPr lang="cs-CZ" dirty="0" smtClean="0"/>
              <a:t>Hippokratova </a:t>
            </a:r>
            <a:r>
              <a:rPr lang="cs-CZ" dirty="0"/>
              <a:t>přísaha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976382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Vám za pozornost!</a:t>
            </a:r>
          </a:p>
        </p:txBody>
      </p:sp>
    </p:spTree>
    <p:extLst>
      <p:ext uri="{BB962C8B-B14F-4D97-AF65-F5344CB8AC3E}">
        <p14:creationId xmlns:p14="http://schemas.microsoft.com/office/powerpoint/2010/main" val="3233151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Zdravotní politika</a:t>
            </a:r>
          </a:p>
        </p:txBody>
      </p:sp>
    </p:spTree>
    <p:extLst>
      <p:ext uri="{BB962C8B-B14F-4D97-AF65-F5344CB8AC3E}">
        <p14:creationId xmlns:p14="http://schemas.microsoft.com/office/powerpoint/2010/main" val="1036706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Zdravotní politika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Prostřednictvím cíle</a:t>
            </a:r>
          </a:p>
          <a:p>
            <a:pPr lvl="1"/>
            <a:r>
              <a:rPr lang="cs-CZ" dirty="0" smtClean="0"/>
              <a:t>Chránit, navrátit, posilovat zdraví, zlepšit zdraví a blaho populace, rozvíjet zdravé životní prostředí…</a:t>
            </a:r>
          </a:p>
          <a:p>
            <a:pPr lvl="1"/>
            <a:r>
              <a:rPr lang="cs-CZ" dirty="0" smtClean="0"/>
              <a:t>Základní hodnoty: ekvita, solidarita</a:t>
            </a:r>
          </a:p>
          <a:p>
            <a:r>
              <a:rPr lang="cs-CZ" dirty="0" smtClean="0"/>
              <a:t>Dynamický proces vyjednávání, tvorby a realizace politiky („</a:t>
            </a:r>
            <a:r>
              <a:rPr lang="cs-CZ" dirty="0" err="1" smtClean="0"/>
              <a:t>politics</a:t>
            </a:r>
            <a:r>
              <a:rPr lang="cs-CZ" dirty="0" smtClean="0"/>
              <a:t>“)</a:t>
            </a:r>
          </a:p>
          <a:p>
            <a:r>
              <a:rPr lang="cs-CZ" dirty="0" smtClean="0"/>
              <a:t>X vlastní obsah politiky („</a:t>
            </a:r>
            <a:r>
              <a:rPr lang="cs-CZ" dirty="0" err="1" smtClean="0"/>
              <a:t>policy</a:t>
            </a:r>
            <a:r>
              <a:rPr lang="cs-CZ" dirty="0" smtClean="0"/>
              <a:t>“)</a:t>
            </a:r>
          </a:p>
          <a:p>
            <a:r>
              <a:rPr lang="cs-CZ" dirty="0" smtClean="0"/>
              <a:t>X politický řád („polity“)</a:t>
            </a:r>
          </a:p>
          <a:p>
            <a:r>
              <a:rPr lang="cs-CZ" dirty="0" smtClean="0"/>
              <a:t>úzké („</a:t>
            </a:r>
            <a:r>
              <a:rPr lang="cs-CZ" dirty="0" err="1" smtClean="0"/>
              <a:t>health</a:t>
            </a:r>
            <a:r>
              <a:rPr lang="cs-CZ" dirty="0" smtClean="0"/>
              <a:t> care </a:t>
            </a:r>
            <a:r>
              <a:rPr lang="cs-CZ" dirty="0" err="1" smtClean="0"/>
              <a:t>system</a:t>
            </a:r>
            <a:r>
              <a:rPr lang="cs-CZ" dirty="0" smtClean="0"/>
              <a:t>“) x široké („</a:t>
            </a:r>
            <a:r>
              <a:rPr lang="cs-CZ" dirty="0" err="1" smtClean="0"/>
              <a:t>health</a:t>
            </a:r>
            <a:r>
              <a:rPr lang="cs-CZ" dirty="0" smtClean="0"/>
              <a:t> </a:t>
            </a:r>
            <a:r>
              <a:rPr lang="cs-CZ" dirty="0" err="1" smtClean="0"/>
              <a:t>system</a:t>
            </a:r>
            <a:r>
              <a:rPr lang="cs-CZ" dirty="0" smtClean="0"/>
              <a:t>“) pojetí</a:t>
            </a:r>
          </a:p>
        </p:txBody>
      </p:sp>
    </p:spTree>
    <p:extLst>
      <p:ext uri="{BB962C8B-B14F-4D97-AF65-F5344CB8AC3E}">
        <p14:creationId xmlns:p14="http://schemas.microsoft.com/office/powerpoint/2010/main" val="103126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Aktéři zdravotní politiky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Všichni, kterých se daný </a:t>
            </a:r>
            <a:r>
              <a:rPr lang="cs-CZ" dirty="0" err="1" smtClean="0"/>
              <a:t>veřejněpolitický</a:t>
            </a:r>
            <a:r>
              <a:rPr lang="cs-CZ" dirty="0" smtClean="0"/>
              <a:t> problém dotýká</a:t>
            </a:r>
          </a:p>
          <a:p>
            <a:r>
              <a:rPr lang="cs-CZ" dirty="0" smtClean="0"/>
              <a:t>Oficiální x neoficiální</a:t>
            </a:r>
          </a:p>
          <a:p>
            <a:pPr marL="0" indent="0">
              <a:buNone/>
            </a:pPr>
            <a:endParaRPr lang="cs-CZ" dirty="0" smtClean="0"/>
          </a:p>
          <a:p>
            <a:pPr lvl="1"/>
            <a:r>
              <a:rPr lang="cs-CZ" dirty="0" smtClean="0"/>
              <a:t>Občané (pacienti – pojištěnci)</a:t>
            </a:r>
          </a:p>
          <a:p>
            <a:pPr lvl="1"/>
            <a:r>
              <a:rPr lang="cs-CZ" dirty="0" smtClean="0"/>
              <a:t>Poskytovatelé zdravotní péče</a:t>
            </a:r>
          </a:p>
          <a:p>
            <a:pPr lvl="1"/>
            <a:r>
              <a:rPr lang="cs-CZ" dirty="0" smtClean="0"/>
              <a:t>Plátci zdravotnických služeb</a:t>
            </a:r>
          </a:p>
          <a:p>
            <a:pPr lvl="1"/>
            <a:r>
              <a:rPr lang="cs-CZ" dirty="0" smtClean="0"/>
              <a:t>Ostatní aktéři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4030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Nejvlivnější aktéři v českém zdravotním systému (2009)</a:t>
            </a:r>
            <a:endParaRPr lang="cs-CZ" dirty="0"/>
          </a:p>
        </p:txBody>
      </p:sp>
      <p:pic>
        <p:nvPicPr>
          <p:cNvPr id="6" name="Picture 15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1611332" y="2324100"/>
            <a:ext cx="5640349" cy="350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69296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Nástroje zdravotní politiky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1661795" y="2811621"/>
          <a:ext cx="5820410" cy="25237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10205"/>
                <a:gridCol w="2910205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Veřejněpolitický nástroj</a:t>
                      </a:r>
                      <a:endParaRPr lang="cs-CZ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Příklad z oblasti zdravotní politiky</a:t>
                      </a:r>
                      <a:endParaRPr lang="cs-CZ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Zákony </a:t>
                      </a:r>
                      <a:endParaRPr lang="cs-CZ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Zdravotnické právo</a:t>
                      </a:r>
                      <a:endParaRPr lang="cs-CZ" sz="11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Právní úprava ochrany veřejného zdraví</a:t>
                      </a:r>
                      <a:endParaRPr lang="cs-CZ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Služby</a:t>
                      </a:r>
                      <a:endParaRPr lang="cs-CZ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Poskytování zdravotní péče</a:t>
                      </a:r>
                      <a:endParaRPr lang="cs-CZ" sz="11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Vzdělávání lékařů</a:t>
                      </a:r>
                      <a:endParaRPr lang="cs-CZ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Peníze</a:t>
                      </a:r>
                      <a:endParaRPr lang="cs-CZ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Platby za tzv. státní pojištěnce</a:t>
                      </a:r>
                      <a:endParaRPr lang="cs-CZ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Daně</a:t>
                      </a:r>
                      <a:endParaRPr lang="cs-CZ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Spotřební daň na alkohol a cigarety</a:t>
                      </a:r>
                      <a:endParaRPr lang="cs-CZ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Jiné ekonomické nástroje – půjčky, dotace</a:t>
                      </a:r>
                      <a:endParaRPr lang="cs-CZ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Residenční místa pro lékaře</a:t>
                      </a:r>
                      <a:endParaRPr lang="cs-CZ" sz="11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Dotace v rámci Národního programu zdraví</a:t>
                      </a:r>
                      <a:endParaRPr lang="cs-CZ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Osvěta a přesvědčování</a:t>
                      </a:r>
                      <a:endParaRPr lang="cs-CZ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Kampaň proti kouření</a:t>
                      </a:r>
                      <a:endParaRPr lang="cs-CZ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3237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Zdravotní politika na komunální a regionální úrovni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Zdravé životní podmínky</a:t>
            </a:r>
          </a:p>
          <a:p>
            <a:r>
              <a:rPr lang="cs-CZ" dirty="0" smtClean="0"/>
              <a:t>Zdravý způsob života</a:t>
            </a:r>
          </a:p>
          <a:p>
            <a:r>
              <a:rPr lang="cs-CZ" dirty="0" smtClean="0"/>
              <a:t>Prevence a poskytování zdravotnických služeb</a:t>
            </a:r>
          </a:p>
          <a:p>
            <a:r>
              <a:rPr lang="cs-CZ" dirty="0" smtClean="0"/>
              <a:t>Odráží konkrétní potřeby dané obce/regionu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2566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Komunální a regionální úroveň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Zřizování zdravotnických zařízeních</a:t>
            </a:r>
          </a:p>
          <a:p>
            <a:pPr lvl="1"/>
            <a:r>
              <a:rPr lang="cs-CZ" dirty="0" smtClean="0"/>
              <a:t>Princip udělení oprávnění u příslušného krajského úřadu</a:t>
            </a:r>
          </a:p>
          <a:p>
            <a:r>
              <a:rPr lang="cs-CZ" dirty="0" smtClean="0"/>
              <a:t>Rozvoj lázeňství (pouze komunální úroveň)</a:t>
            </a:r>
          </a:p>
          <a:p>
            <a:r>
              <a:rPr lang="cs-CZ" dirty="0" smtClean="0"/>
              <a:t>Ochrana před alkoholismem a jinými toxikomaniemi</a:t>
            </a:r>
          </a:p>
          <a:p>
            <a:pPr lvl="1"/>
            <a:r>
              <a:rPr lang="cs-CZ" dirty="0" smtClean="0"/>
              <a:t>Výchova, prevence, zákazy</a:t>
            </a:r>
          </a:p>
          <a:p>
            <a:r>
              <a:rPr lang="cs-CZ" dirty="0" smtClean="0"/>
              <a:t>Prevence a osvětové akce</a:t>
            </a:r>
          </a:p>
          <a:p>
            <a:r>
              <a:rPr lang="cs-CZ" dirty="0" smtClean="0"/>
              <a:t>Podpora sportovního vyžití</a:t>
            </a:r>
          </a:p>
          <a:p>
            <a:r>
              <a:rPr lang="cs-CZ" dirty="0" smtClean="0"/>
              <a:t>Budování parků</a:t>
            </a:r>
          </a:p>
          <a:p>
            <a:r>
              <a:rPr lang="cs-CZ" dirty="0" smtClean="0"/>
              <a:t>Podpora osob se zdravotním postižením</a:t>
            </a:r>
          </a:p>
          <a:p>
            <a:r>
              <a:rPr lang="cs-CZ" dirty="0" smtClean="0"/>
              <a:t>Podpora nevládních organizací</a:t>
            </a:r>
          </a:p>
        </p:txBody>
      </p:sp>
    </p:spTree>
    <p:extLst>
      <p:ext uri="{BB962C8B-B14F-4D97-AF65-F5344CB8AC3E}">
        <p14:creationId xmlns:p14="http://schemas.microsoft.com/office/powerpoint/2010/main" val="1320570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282</TotalTime>
  <Words>1177</Words>
  <Application>Microsoft Office PowerPoint</Application>
  <PresentationFormat>Předvádění na obrazovce (4:3)</PresentationFormat>
  <Paragraphs>154</Paragraphs>
  <Slides>22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Austin</vt:lpstr>
      <vt:lpstr>Role státu resp. veřejné správy ve vztahu ke zdravotnictví</vt:lpstr>
      <vt:lpstr>Obsah</vt:lpstr>
      <vt:lpstr>1. Zdravotní politika</vt:lpstr>
      <vt:lpstr>Zdravotní politika</vt:lpstr>
      <vt:lpstr>Aktéři zdravotní politiky</vt:lpstr>
      <vt:lpstr>Nejvlivnější aktéři v českém zdravotním systému (2009)</vt:lpstr>
      <vt:lpstr>Nástroje zdravotní politiky</vt:lpstr>
      <vt:lpstr>Zdravotní politika na komunální a regionální úrovni</vt:lpstr>
      <vt:lpstr>Komunální a regionální úroveň </vt:lpstr>
      <vt:lpstr>2. Aktuální legislativa</vt:lpstr>
      <vt:lpstr>Základní přehled legislativy</vt:lpstr>
      <vt:lpstr>Mezinárodní smlouvy – čl. 10 Ústavy</vt:lpstr>
      <vt:lpstr>Ústavní zákony</vt:lpstr>
      <vt:lpstr>Zákony - obecně</vt:lpstr>
      <vt:lpstr>Zákony – zdravotní služby</vt:lpstr>
      <vt:lpstr>Zákony – komory a další</vt:lpstr>
      <vt:lpstr>Zákony - pojišťovny</vt:lpstr>
      <vt:lpstr>Zákony – ÚSC</vt:lpstr>
      <vt:lpstr>Zákony - hospodaření</vt:lpstr>
      <vt:lpstr>Prováděcí předpisy k zákonu č. 258/2000 Sb. </vt:lpstr>
      <vt:lpstr>Etické kodexy</vt:lpstr>
      <vt:lpstr>Děkuji Vám za pozornost!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Role státu resp. veřejné správy ve vztahu ke zdravotnictví</dc:title>
  <dc:creator>Monika</dc:creator>
  <cp:lastModifiedBy>Monika</cp:lastModifiedBy>
  <cp:revision>15</cp:revision>
  <dcterms:created xsi:type="dcterms:W3CDTF">2015-04-06T20:56:09Z</dcterms:created>
  <dcterms:modified xsi:type="dcterms:W3CDTF">2015-05-06T20:10:48Z</dcterms:modified>
</cp:coreProperties>
</file>