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8" r:id="rId1"/>
  </p:sldMasterIdLst>
  <p:notesMasterIdLst>
    <p:notesMasterId r:id="rId59"/>
  </p:notesMasterIdLst>
  <p:handoutMasterIdLst>
    <p:handoutMasterId r:id="rId60"/>
  </p:handoutMasterIdLst>
  <p:sldIdLst>
    <p:sldId id="447" r:id="rId2"/>
    <p:sldId id="474" r:id="rId3"/>
    <p:sldId id="475" r:id="rId4"/>
    <p:sldId id="477" r:id="rId5"/>
    <p:sldId id="478" r:id="rId6"/>
    <p:sldId id="479" r:id="rId7"/>
    <p:sldId id="480" r:id="rId8"/>
    <p:sldId id="481" r:id="rId9"/>
    <p:sldId id="482" r:id="rId10"/>
    <p:sldId id="483" r:id="rId11"/>
    <p:sldId id="484" r:id="rId12"/>
    <p:sldId id="485" r:id="rId13"/>
    <p:sldId id="487" r:id="rId14"/>
    <p:sldId id="490" r:id="rId15"/>
    <p:sldId id="492" r:id="rId16"/>
    <p:sldId id="495" r:id="rId17"/>
    <p:sldId id="497" r:id="rId18"/>
    <p:sldId id="498" r:id="rId19"/>
    <p:sldId id="499" r:id="rId20"/>
    <p:sldId id="500" r:id="rId21"/>
    <p:sldId id="501" r:id="rId22"/>
    <p:sldId id="502" r:id="rId23"/>
    <p:sldId id="504" r:id="rId24"/>
    <p:sldId id="505" r:id="rId25"/>
    <p:sldId id="506" r:id="rId26"/>
    <p:sldId id="507" r:id="rId27"/>
    <p:sldId id="508" r:id="rId28"/>
    <p:sldId id="510" r:id="rId29"/>
    <p:sldId id="511" r:id="rId30"/>
    <p:sldId id="513" r:id="rId31"/>
    <p:sldId id="514" r:id="rId32"/>
    <p:sldId id="534" r:id="rId33"/>
    <p:sldId id="535" r:id="rId34"/>
    <p:sldId id="536" r:id="rId35"/>
    <p:sldId id="537" r:id="rId36"/>
    <p:sldId id="538" r:id="rId37"/>
    <p:sldId id="539" r:id="rId38"/>
    <p:sldId id="540" r:id="rId39"/>
    <p:sldId id="541" r:id="rId40"/>
    <p:sldId id="542" r:id="rId41"/>
    <p:sldId id="543" r:id="rId42"/>
    <p:sldId id="544" r:id="rId43"/>
    <p:sldId id="545" r:id="rId44"/>
    <p:sldId id="546" r:id="rId45"/>
    <p:sldId id="547" r:id="rId46"/>
    <p:sldId id="548" r:id="rId47"/>
    <p:sldId id="549" r:id="rId48"/>
    <p:sldId id="550" r:id="rId49"/>
    <p:sldId id="551" r:id="rId50"/>
    <p:sldId id="552" r:id="rId51"/>
    <p:sldId id="553" r:id="rId52"/>
    <p:sldId id="556" r:id="rId53"/>
    <p:sldId id="557" r:id="rId54"/>
    <p:sldId id="559" r:id="rId55"/>
    <p:sldId id="560" r:id="rId56"/>
    <p:sldId id="561" r:id="rId57"/>
    <p:sldId id="509" r:id="rId58"/>
  </p:sldIdLst>
  <p:sldSz cx="9144000" cy="6858000" type="screen4x3"/>
  <p:notesSz cx="6858000" cy="97234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FFFFCC"/>
    <a:srgbClr val="CC3300"/>
    <a:srgbClr val="CCECFF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343" autoAdjust="0"/>
  </p:normalViewPr>
  <p:slideViewPr>
    <p:cSldViewPr>
      <p:cViewPr>
        <p:scale>
          <a:sx n="90" d="100"/>
          <a:sy n="90" d="100"/>
        </p:scale>
        <p:origin x="-2244" y="-6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30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66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34488"/>
            <a:ext cx="2971800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66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234488"/>
            <a:ext cx="2971800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E8491883-2785-4F58-B1EA-AECB5F24E21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10271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6950" y="728663"/>
            <a:ext cx="4862513" cy="36464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619625"/>
            <a:ext cx="5486400" cy="437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34488"/>
            <a:ext cx="2971800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234488"/>
            <a:ext cx="2971800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9EC73C7B-3837-4591-B83E-85947D11E40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89928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E4FA0C-BF00-4C60-B730-128B2D3A8BD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317AF9-9FCD-43CF-B39F-41910BABCF9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C2CD1C-3FF7-4ED0-8FA3-E830C786934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01AED1-7054-4960-AF53-E73A23B225C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356F07-6C4C-4073-B1B0-49DBB5E77CD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E054D7-1205-421B-8466-92438E925C0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90F43F-6A92-4F35-967D-24A8056159C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2DF401-BF00-4393-8EAA-5AC70170EDF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79275A-37BA-458C-BFF6-4BF4ACA26E9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4F3B6C-018A-4AC3-93B6-E420B8F6422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891DFD-3FC0-4ADE-84F2-04E05EE8415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F5323B52-1706-4FBA-BB54-B01BAF93A25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ctrTitle"/>
          </p:nvPr>
        </p:nvSpPr>
        <p:spPr>
          <a:xfrm>
            <a:off x="899592" y="1340768"/>
            <a:ext cx="7399784" cy="1296144"/>
          </a:xfrm>
        </p:spPr>
        <p:txBody>
          <a:bodyPr anchor="b"/>
          <a:lstStyle/>
          <a:p>
            <a:pPr algn="ctr"/>
            <a:r>
              <a:rPr lang="cs-CZ" altLang="cs-CZ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Impact" pitchFamily="34" charset="0"/>
              </a:rPr>
              <a:t>ÚČETNICTVÍ A ROZBORY </a:t>
            </a:r>
            <a:br>
              <a:rPr lang="cs-CZ" altLang="cs-CZ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Impact" pitchFamily="34" charset="0"/>
              </a:rPr>
            </a:br>
            <a:r>
              <a:rPr lang="cs-CZ" altLang="cs-CZ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Impact" pitchFamily="34" charset="0"/>
              </a:rPr>
              <a:t>VE VEŘEJNÉM SEKTORU </a:t>
            </a:r>
            <a:endParaRPr lang="cs-CZ" altLang="cs-CZ" sz="4000" dirty="0">
              <a:solidFill>
                <a:schemeClr val="tx1">
                  <a:lumMod val="95000"/>
                  <a:lumOff val="5000"/>
                </a:schemeClr>
              </a:solidFill>
              <a:latin typeface="Impact" pitchFamily="34" charset="0"/>
            </a:endParaRPr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2411760" y="5085184"/>
            <a:ext cx="5976664" cy="1152128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r">
              <a:buNone/>
            </a:pPr>
            <a:r>
              <a:rPr lang="cs-CZ" sz="2000" i="1" kern="0" dirty="0" smtClean="0"/>
              <a:t>BKV URVS jaro </a:t>
            </a:r>
            <a:r>
              <a:rPr lang="cs-CZ" sz="2000" i="1" kern="0" dirty="0" smtClean="0"/>
              <a:t>2016</a:t>
            </a:r>
            <a:endParaRPr lang="cs-CZ" sz="2000" i="1" kern="0" dirty="0" smtClean="0"/>
          </a:p>
          <a:p>
            <a:pPr marL="0" indent="0" algn="r">
              <a:buNone/>
            </a:pPr>
            <a:r>
              <a:rPr lang="cs-CZ" sz="2000" i="1" kern="0" dirty="0" smtClean="0"/>
              <a:t>Irena Opluštilová, oplustii@econ.muni.cz</a:t>
            </a:r>
          </a:p>
          <a:p>
            <a:pPr marL="0" indent="0" algn="r">
              <a:buNone/>
            </a:pPr>
            <a:r>
              <a:rPr lang="cs-CZ" sz="2000" i="1" kern="0" dirty="0" smtClean="0"/>
              <a:t>Katedra regionální ekonomie a správy</a:t>
            </a:r>
            <a:endParaRPr lang="cs-CZ" sz="2000" i="1" kern="0" dirty="0"/>
          </a:p>
        </p:txBody>
      </p:sp>
    </p:spTree>
    <p:extLst>
      <p:ext uri="{BB962C8B-B14F-4D97-AF65-F5344CB8AC3E}">
        <p14:creationId xmlns:p14="http://schemas.microsoft.com/office/powerpoint/2010/main" val="8869929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188ACAAB-0432-49EF-834E-EF9CD2A10A5F}" type="slidenum">
              <a:rPr lang="cs-CZ" altLang="cs-CZ" sz="1200">
                <a:latin typeface="Georgia" panose="02040502050405020303" pitchFamily="18" charset="0"/>
              </a:rPr>
              <a:pPr/>
              <a:t>10</a:t>
            </a:fld>
            <a:endParaRPr lang="cs-CZ" altLang="cs-CZ" sz="1200">
              <a:latin typeface="Georgia" panose="02040502050405020303" pitchFamily="18" charset="0"/>
            </a:endParaRPr>
          </a:p>
        </p:txBody>
      </p:sp>
      <p:sp>
        <p:nvSpPr>
          <p:cNvPr id="33794" name="Rectangle 2"/>
          <p:cNvSpPr>
            <a:spLocks noGrp="1"/>
          </p:cNvSpPr>
          <p:nvPr>
            <p:ph type="title" idx="4294967295"/>
          </p:nvPr>
        </p:nvSpPr>
        <p:spPr>
          <a:xfrm>
            <a:off x="827584" y="274638"/>
            <a:ext cx="7402016" cy="1143000"/>
          </a:xfr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fontAlgn="base">
              <a:spcAft>
                <a:spcPct val="0"/>
              </a:spcAft>
            </a:pPr>
            <a:r>
              <a:rPr lang="cs-CZ" altLang="cs-CZ" sz="3600" dirty="0">
                <a:solidFill>
                  <a:schemeClr val="tx2"/>
                </a:solidFill>
                <a:ea typeface="+mn-ea"/>
                <a:cs typeface="Arial" charset="0"/>
              </a:rPr>
              <a:t>Financující operace</a:t>
            </a:r>
          </a:p>
        </p:txBody>
      </p:sp>
      <p:sp>
        <p:nvSpPr>
          <p:cNvPr id="33795" name="Rectangle 3"/>
          <p:cNvSpPr>
            <a:spLocks noGrp="1"/>
          </p:cNvSpPr>
          <p:nvPr>
            <p:ph type="body" idx="4294967295"/>
          </p:nvPr>
        </p:nvSpPr>
        <p:spPr>
          <a:xfrm>
            <a:off x="683568" y="1989138"/>
            <a:ext cx="8460432" cy="4141787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>
            <a:normAutofit/>
          </a:bodyPr>
          <a:lstStyle/>
          <a:p>
            <a:pPr algn="just"/>
            <a:r>
              <a:rPr lang="cs-CZ" altLang="cs-CZ" sz="3200" dirty="0">
                <a:latin typeface="Gentium Basic" panose="02000503060000020004" pitchFamily="2" charset="-18"/>
              </a:rPr>
              <a:t>Z jakých zdrojů byl kryt deficit rozpočtu?</a:t>
            </a:r>
          </a:p>
          <a:p>
            <a:pPr algn="just"/>
            <a:r>
              <a:rPr lang="cs-CZ" altLang="cs-CZ" sz="3200" dirty="0">
                <a:latin typeface="Gentium Basic" panose="02000503060000020004" pitchFamily="2" charset="-18"/>
              </a:rPr>
              <a:t>Jak bylo naloženo s přebytkem rozpočtu?</a:t>
            </a:r>
          </a:p>
          <a:p>
            <a:pPr algn="just"/>
            <a:endParaRPr lang="cs-CZ" altLang="cs-CZ" sz="3200" dirty="0">
              <a:latin typeface="Gentium Basic" panose="02000503060000020004" pitchFamily="2" charset="-18"/>
            </a:endParaRPr>
          </a:p>
          <a:p>
            <a:pPr algn="just"/>
            <a:endParaRPr lang="cs-CZ" altLang="cs-CZ" sz="3200" dirty="0">
              <a:latin typeface="Gentium Basic" panose="02000503060000020004" pitchFamily="2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244462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6985967" y="6381750"/>
            <a:ext cx="2133600" cy="476250"/>
          </a:xfrm>
        </p:spPr>
        <p:txBody>
          <a:bodyPr/>
          <a:lstStyle/>
          <a:p>
            <a:fld id="{188ACAAB-0432-49EF-834E-EF9CD2A10A5F}" type="slidenum">
              <a:rPr lang="cs-CZ" altLang="cs-CZ" sz="1200" smtClean="0">
                <a:latin typeface="Georgia" panose="02040502050405020303" pitchFamily="18" charset="0"/>
              </a:rPr>
              <a:pPr/>
              <a:t>11</a:t>
            </a:fld>
            <a:endParaRPr lang="cs-CZ" altLang="cs-CZ" sz="1200" dirty="0">
              <a:latin typeface="Georgia" panose="02040502050405020303" pitchFamily="18" charset="0"/>
            </a:endParaRPr>
          </a:p>
        </p:txBody>
      </p:sp>
      <p:graphicFrame>
        <p:nvGraphicFramePr>
          <p:cNvPr id="34850" name="Group 34"/>
          <p:cNvGraphicFramePr>
            <a:graphicFrameLocks noGrp="1"/>
          </p:cNvGraphicFramePr>
          <p:nvPr>
            <p:ph type="tbl" idx="4294967295"/>
            <p:extLst>
              <p:ext uri="{D42A27DB-BD31-4B8C-83A1-F6EECF244321}">
                <p14:modId xmlns:p14="http://schemas.microsoft.com/office/powerpoint/2010/main" val="2351193382"/>
              </p:ext>
            </p:extLst>
          </p:nvPr>
        </p:nvGraphicFramePr>
        <p:xfrm>
          <a:off x="0" y="620688"/>
          <a:ext cx="9144000" cy="6187440"/>
        </p:xfrm>
        <a:graphic>
          <a:graphicData uri="http://schemas.openxmlformats.org/drawingml/2006/table">
            <a:tbl>
              <a:tblPr/>
              <a:tblGrid>
                <a:gridCol w="1290237"/>
                <a:gridCol w="1596571"/>
                <a:gridCol w="1524000"/>
                <a:gridCol w="4733192"/>
              </a:tblGrid>
              <a:tr h="57606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tium Basic" panose="02000503060000020004" pitchFamily="2" charset="-18"/>
                          <a:cs typeface="Arial" charset="0"/>
                        </a:rPr>
                        <a:t>8 – financující operace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tium Basic" panose="02000503060000020004" pitchFamily="2" charset="-18"/>
                          <a:cs typeface="Arial" charset="0"/>
                        </a:rPr>
                        <a:t>1 – financování z tuzemska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tium Basic" panose="02000503060000020004" pitchFamily="2" charset="-18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tium Basic" panose="02000503060000020004" pitchFamily="2" charset="-18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tium Basic" panose="02000503060000020004" pitchFamily="2" charset="-18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tium Basic" panose="02000503060000020004" pitchFamily="2" charset="-18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tium Basic" panose="02000503060000020004" pitchFamily="2" charset="-18"/>
                          <a:cs typeface="Arial" charset="0"/>
                        </a:rPr>
                        <a:t>2 – financování ze zahraničí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tium Basic" panose="02000503060000020004" pitchFamily="2" charset="-18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tium Basic" panose="02000503060000020004" pitchFamily="2" charset="-18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tium Basic" panose="02000503060000020004" pitchFamily="2" charset="-18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tium Basic" panose="02000503060000020004" pitchFamily="2" charset="-18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tium Basic" panose="02000503060000020004" pitchFamily="2" charset="-18"/>
                          <a:cs typeface="Arial" charset="0"/>
                        </a:rPr>
                        <a:t>(</a:t>
                      </a:r>
                      <a:r>
                        <a:rPr kumimoji="0" lang="cs-CZ" altLang="cs-CZ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tium Basic" panose="02000503060000020004" pitchFamily="2" charset="-18"/>
                          <a:cs typeface="Arial" charset="0"/>
                        </a:rPr>
                        <a:t>a ostatní</a:t>
                      </a:r>
                      <a:r>
                        <a:rPr kumimoji="0" lang="cs-CZ" alt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tium Basic" panose="02000503060000020004" pitchFamily="2" charset="-18"/>
                          <a:cs typeface="Arial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tium Basic" panose="02000503060000020004" pitchFamily="2" charset="-18"/>
                          <a:cs typeface="Arial" charset="0"/>
                        </a:rPr>
                        <a:t>1 – krátkodobé financování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tium Basic" panose="02000503060000020004" pitchFamily="2" charset="-18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tium Basic" panose="02000503060000020004" pitchFamily="2" charset="-18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tium Basic" panose="02000503060000020004" pitchFamily="2" charset="-18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tium Basic" panose="02000503060000020004" pitchFamily="2" charset="-18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tium Basic" panose="02000503060000020004" pitchFamily="2" charset="-18"/>
                          <a:cs typeface="Arial" charset="0"/>
                        </a:rPr>
                        <a:t>2 – dlouhodobé financování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tium Basic" panose="02000503060000020004" pitchFamily="2" charset="-18"/>
                          <a:cs typeface="Arial" charset="0"/>
                        </a:rPr>
                        <a:t>1 – vydané dluhopisy (+)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tium Basic" panose="02000503060000020004" pitchFamily="2" charset="-18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tium Basic" panose="02000503060000020004" pitchFamily="2" charset="-18"/>
                          <a:cs typeface="Arial" charset="0"/>
                        </a:rPr>
                        <a:t>2 – splátky vydaných dluhopisů  (-)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tium Basic" panose="02000503060000020004" pitchFamily="2" charset="-18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tium Basic" panose="02000503060000020004" pitchFamily="2" charset="-18"/>
                          <a:cs typeface="Arial" charset="0"/>
                        </a:rPr>
                        <a:t>3 – přijaté půjčené prostředky (+)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tium Basic" panose="02000503060000020004" pitchFamily="2" charset="-18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tium Basic" panose="02000503060000020004" pitchFamily="2" charset="-18"/>
                          <a:cs typeface="Arial" charset="0"/>
                        </a:rPr>
                        <a:t>4 – splátky přijatých půjčených prostředků (-)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tium Basic" panose="02000503060000020004" pitchFamily="2" charset="-18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tium Basic" panose="02000503060000020004" pitchFamily="2" charset="-18"/>
                          <a:cs typeface="Arial" charset="0"/>
                        </a:rPr>
                        <a:t>5 – změna stavu prostředků na bank. účtech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tium Basic" panose="02000503060000020004" pitchFamily="2" charset="-18"/>
                          <a:cs typeface="Arial" charset="0"/>
                        </a:rPr>
                        <a:t>(+/-)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tium Basic" panose="02000503060000020004" pitchFamily="2" charset="-18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tium Basic" panose="02000503060000020004" pitchFamily="2" charset="-18"/>
                          <a:cs typeface="Arial" charset="0"/>
                        </a:rPr>
                        <a:t>7 – aktivní operace řízení likvidity – příjmy (+)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tium Basic" panose="02000503060000020004" pitchFamily="2" charset="-18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tium Basic" panose="02000503060000020004" pitchFamily="2" charset="-18"/>
                          <a:cs typeface="Arial" charset="0"/>
                        </a:rPr>
                        <a:t>8 - aktivní operace řízení likvidity – výdaje (-)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694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7007299" y="6381750"/>
            <a:ext cx="2133600" cy="47625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188ACAAB-0432-49EF-834E-EF9CD2A10A5F}" type="slidenum">
              <a:rPr lang="cs-CZ" altLang="cs-CZ" sz="1200">
                <a:latin typeface="Georgia" panose="02040502050405020303" pitchFamily="18" charset="0"/>
              </a:rPr>
              <a:pPr/>
              <a:t>12</a:t>
            </a:fld>
            <a:endParaRPr lang="cs-CZ" altLang="cs-CZ" sz="1200">
              <a:latin typeface="Georgia" panose="02040502050405020303" pitchFamily="18" charset="0"/>
            </a:endParaRPr>
          </a:p>
        </p:txBody>
      </p:sp>
      <p:sp>
        <p:nvSpPr>
          <p:cNvPr id="35842" name="Rectangle 2"/>
          <p:cNvSpPr>
            <a:spLocks noGrp="1"/>
          </p:cNvSpPr>
          <p:nvPr>
            <p:ph type="title" idx="4294967295"/>
          </p:nvPr>
        </p:nvSpPr>
        <p:spPr>
          <a:xfrm>
            <a:off x="780097" y="494880"/>
            <a:ext cx="7959725" cy="558800"/>
          </a:xfr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rmAutofit fontScale="90000"/>
          </a:bodyPr>
          <a:lstStyle/>
          <a:p>
            <a:pPr algn="ctr" fontAlgn="base">
              <a:spcAft>
                <a:spcPct val="0"/>
              </a:spcAft>
            </a:pPr>
            <a:r>
              <a:rPr lang="cs-CZ" altLang="cs-CZ" sz="3600" dirty="0">
                <a:solidFill>
                  <a:schemeClr val="tx2"/>
                </a:solidFill>
                <a:ea typeface="+mn-ea"/>
                <a:cs typeface="Arial" charset="0"/>
              </a:rPr>
              <a:t>Odvětvové členění</a:t>
            </a:r>
          </a:p>
        </p:txBody>
      </p:sp>
      <p:sp>
        <p:nvSpPr>
          <p:cNvPr id="35843" name="Rectangle 3"/>
          <p:cNvSpPr>
            <a:spLocks noGrp="1"/>
          </p:cNvSpPr>
          <p:nvPr>
            <p:ph type="body" idx="4294967295"/>
          </p:nvPr>
        </p:nvSpPr>
        <p:spPr>
          <a:xfrm>
            <a:off x="755576" y="1772816"/>
            <a:ext cx="7740724" cy="3528392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>
            <a:noAutofit/>
          </a:bodyPr>
          <a:lstStyle/>
          <a:p>
            <a:pPr algn="just"/>
            <a:r>
              <a:rPr lang="cs-CZ" altLang="cs-CZ" sz="2800" dirty="0">
                <a:latin typeface="Gentium Basic" panose="02000503060000020004" pitchFamily="2" charset="-18"/>
              </a:rPr>
              <a:t>skupina 1 – </a:t>
            </a:r>
            <a:r>
              <a:rPr lang="cs-CZ" altLang="cs-CZ" sz="2800" dirty="0" smtClean="0">
                <a:latin typeface="Gentium Basic" panose="02000503060000020004" pitchFamily="2" charset="-18"/>
              </a:rPr>
              <a:t>zemědělství a </a:t>
            </a:r>
            <a:r>
              <a:rPr lang="cs-CZ" altLang="cs-CZ" sz="2800" dirty="0">
                <a:latin typeface="Gentium Basic" panose="02000503060000020004" pitchFamily="2" charset="-18"/>
              </a:rPr>
              <a:t>lesní </a:t>
            </a:r>
            <a:r>
              <a:rPr lang="cs-CZ" altLang="cs-CZ" sz="2800" dirty="0" smtClean="0">
                <a:latin typeface="Gentium Basic" panose="02000503060000020004" pitchFamily="2" charset="-18"/>
              </a:rPr>
              <a:t>hospodářství</a:t>
            </a:r>
            <a:endParaRPr lang="cs-CZ" altLang="cs-CZ" sz="2800" dirty="0">
              <a:latin typeface="Gentium Basic" panose="02000503060000020004" pitchFamily="2" charset="-18"/>
            </a:endParaRPr>
          </a:p>
          <a:p>
            <a:pPr algn="just"/>
            <a:r>
              <a:rPr lang="cs-CZ" altLang="cs-CZ" sz="2800" dirty="0">
                <a:latin typeface="Gentium Basic" panose="02000503060000020004" pitchFamily="2" charset="-18"/>
              </a:rPr>
              <a:t>skupina 2 – průmyslová a ostatní odvětví hospodářství</a:t>
            </a:r>
          </a:p>
          <a:p>
            <a:pPr algn="just"/>
            <a:r>
              <a:rPr lang="cs-CZ" altLang="cs-CZ" sz="2800" dirty="0">
                <a:latin typeface="Gentium Basic" panose="02000503060000020004" pitchFamily="2" charset="-18"/>
              </a:rPr>
              <a:t>skupina 3 – služby pro obyvatelstvo</a:t>
            </a:r>
          </a:p>
          <a:p>
            <a:pPr algn="just"/>
            <a:r>
              <a:rPr lang="cs-CZ" altLang="cs-CZ" sz="2800" dirty="0">
                <a:latin typeface="Gentium Basic" panose="02000503060000020004" pitchFamily="2" charset="-18"/>
              </a:rPr>
              <a:t>skupina 4 – sociální věci a politika zaměstnanosti</a:t>
            </a:r>
          </a:p>
          <a:p>
            <a:pPr algn="just"/>
            <a:r>
              <a:rPr lang="cs-CZ" altLang="cs-CZ" sz="2800" dirty="0">
                <a:latin typeface="Gentium Basic" panose="02000503060000020004" pitchFamily="2" charset="-18"/>
              </a:rPr>
              <a:t>skupina 5 – bezpečnost státu a právní ochrana</a:t>
            </a:r>
          </a:p>
          <a:p>
            <a:pPr algn="just"/>
            <a:r>
              <a:rPr lang="cs-CZ" altLang="cs-CZ" sz="2800" dirty="0">
                <a:latin typeface="Gentium Basic" panose="02000503060000020004" pitchFamily="2" charset="-18"/>
              </a:rPr>
              <a:t>skupina 6 – všeobecná veřejná správa a služby</a:t>
            </a:r>
          </a:p>
        </p:txBody>
      </p:sp>
    </p:spTree>
    <p:extLst>
      <p:ext uri="{BB962C8B-B14F-4D97-AF65-F5344CB8AC3E}">
        <p14:creationId xmlns:p14="http://schemas.microsoft.com/office/powerpoint/2010/main" val="1048214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7010400" y="6380187"/>
            <a:ext cx="2133600" cy="47625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188ACAAB-0432-49EF-834E-EF9CD2A10A5F}" type="slidenum">
              <a:rPr lang="cs-CZ" altLang="cs-CZ" sz="1200">
                <a:latin typeface="Georgia" panose="02040502050405020303" pitchFamily="18" charset="0"/>
              </a:rPr>
              <a:pPr/>
              <a:t>13</a:t>
            </a:fld>
            <a:endParaRPr lang="cs-CZ" altLang="cs-CZ" sz="1200">
              <a:latin typeface="Georgia" panose="02040502050405020303" pitchFamily="18" charset="0"/>
            </a:endParaRPr>
          </a:p>
        </p:txBody>
      </p:sp>
      <p:sp>
        <p:nvSpPr>
          <p:cNvPr id="38914" name="Rectangle 2"/>
          <p:cNvSpPr>
            <a:spLocks noGrp="1"/>
          </p:cNvSpPr>
          <p:nvPr>
            <p:ph type="title" idx="4294967295"/>
          </p:nvPr>
        </p:nvSpPr>
        <p:spPr>
          <a:xfrm>
            <a:off x="755576" y="476672"/>
            <a:ext cx="7959725" cy="576262"/>
          </a:xfr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rmAutofit fontScale="90000"/>
          </a:bodyPr>
          <a:lstStyle/>
          <a:p>
            <a:pPr algn="ctr" fontAlgn="base">
              <a:spcAft>
                <a:spcPct val="0"/>
              </a:spcAft>
            </a:pPr>
            <a:r>
              <a:rPr lang="cs-CZ" altLang="cs-CZ" sz="3200" dirty="0">
                <a:solidFill>
                  <a:schemeClr val="tx2"/>
                </a:solidFill>
                <a:ea typeface="+mn-ea"/>
                <a:cs typeface="Arial" charset="0"/>
              </a:rPr>
              <a:t>Vztah účetnictví a rozpočtu</a:t>
            </a:r>
          </a:p>
        </p:txBody>
      </p:sp>
      <p:sp>
        <p:nvSpPr>
          <p:cNvPr id="38915" name="Rectangle 3"/>
          <p:cNvSpPr>
            <a:spLocks noGrp="1"/>
          </p:cNvSpPr>
          <p:nvPr>
            <p:ph type="body" idx="4294967295"/>
          </p:nvPr>
        </p:nvSpPr>
        <p:spPr>
          <a:xfrm>
            <a:off x="179512" y="1124744"/>
            <a:ext cx="8712967" cy="5040560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cs-CZ" altLang="cs-CZ" dirty="0">
                <a:latin typeface="Gentium Basic" panose="02000503060000020004" pitchFamily="2" charset="-18"/>
              </a:rPr>
              <a:t>Rozpočet </a:t>
            </a:r>
          </a:p>
          <a:p>
            <a:pPr lvl="1" algn="just">
              <a:spcBef>
                <a:spcPts val="0"/>
              </a:spcBef>
              <a:buFontTx/>
              <a:buChar char="•"/>
            </a:pPr>
            <a:r>
              <a:rPr lang="cs-CZ" altLang="cs-CZ" sz="2400" dirty="0">
                <a:latin typeface="Gentium Basic" panose="02000503060000020004" pitchFamily="2" charset="-18"/>
              </a:rPr>
              <a:t>několik pohledů na peněžní operace (klasifikace podle různých na sobě nezávislých hledisek) </a:t>
            </a:r>
          </a:p>
          <a:p>
            <a:pPr lvl="1" algn="just">
              <a:spcBef>
                <a:spcPts val="0"/>
              </a:spcBef>
              <a:buFontTx/>
              <a:buChar char="•"/>
            </a:pPr>
            <a:r>
              <a:rPr lang="cs-CZ" altLang="cs-CZ" sz="2400" dirty="0">
                <a:latin typeface="Gentium Basic" panose="02000503060000020004" pitchFamily="2" charset="-18"/>
              </a:rPr>
              <a:t>peněžní toky jednotky v rozpočtové činnosti v průběhu jednoho roku</a:t>
            </a:r>
          </a:p>
          <a:p>
            <a:pPr lvl="1" algn="just">
              <a:spcBef>
                <a:spcPts val="0"/>
              </a:spcBef>
              <a:buFontTx/>
              <a:buChar char="•"/>
            </a:pPr>
            <a:r>
              <a:rPr lang="cs-CZ" altLang="cs-CZ" sz="2400" dirty="0">
                <a:latin typeface="Gentium Basic" panose="02000503060000020004" pitchFamily="2" charset="-18"/>
              </a:rPr>
              <a:t>příjmově </a:t>
            </a:r>
            <a:r>
              <a:rPr lang="cs-CZ" altLang="cs-CZ" sz="2400" dirty="0" smtClean="0">
                <a:latin typeface="Gentium Basic" panose="02000503060000020004" pitchFamily="2" charset="-18"/>
              </a:rPr>
              <a:t>– výdajový</a:t>
            </a:r>
          </a:p>
          <a:p>
            <a:pPr algn="just">
              <a:spcBef>
                <a:spcPts val="0"/>
              </a:spcBef>
            </a:pPr>
            <a:r>
              <a:rPr lang="cs-CZ" altLang="cs-CZ" dirty="0" smtClean="0">
                <a:latin typeface="Gentium Basic" panose="02000503060000020004" pitchFamily="2" charset="-18"/>
              </a:rPr>
              <a:t>Účetnictví </a:t>
            </a:r>
            <a:endParaRPr lang="cs-CZ" altLang="cs-CZ" dirty="0">
              <a:latin typeface="Gentium Basic" panose="02000503060000020004" pitchFamily="2" charset="-18"/>
            </a:endParaRPr>
          </a:p>
          <a:p>
            <a:pPr lvl="1" algn="just">
              <a:spcBef>
                <a:spcPts val="0"/>
              </a:spcBef>
              <a:buFontTx/>
              <a:buChar char="•"/>
            </a:pPr>
            <a:r>
              <a:rPr lang="cs-CZ" altLang="cs-CZ" sz="2400" dirty="0">
                <a:latin typeface="Gentium Basic" panose="02000503060000020004" pitchFamily="2" charset="-18"/>
              </a:rPr>
              <a:t>jednoúrovňový systém, osnova syntetických účtů</a:t>
            </a:r>
          </a:p>
          <a:p>
            <a:pPr lvl="1" algn="just">
              <a:spcBef>
                <a:spcPts val="0"/>
              </a:spcBef>
              <a:buFontTx/>
              <a:buChar char="•"/>
            </a:pPr>
            <a:r>
              <a:rPr lang="cs-CZ" altLang="cs-CZ" sz="2400" dirty="0">
                <a:latin typeface="Gentium Basic" panose="02000503060000020004" pitchFamily="2" charset="-18"/>
              </a:rPr>
              <a:t>komplexnější, obsahuje i informace o majetku, závazcích, pohledávkách</a:t>
            </a:r>
          </a:p>
          <a:p>
            <a:pPr lvl="1" algn="just">
              <a:spcBef>
                <a:spcPts val="0"/>
              </a:spcBef>
              <a:buFontTx/>
              <a:buChar char="•"/>
            </a:pPr>
            <a:r>
              <a:rPr lang="cs-CZ" altLang="cs-CZ" sz="2400" dirty="0">
                <a:latin typeface="Gentium Basic" panose="02000503060000020004" pitchFamily="2" charset="-18"/>
              </a:rPr>
              <a:t>kontinuita v čase</a:t>
            </a:r>
          </a:p>
          <a:p>
            <a:pPr lvl="1" algn="just">
              <a:spcBef>
                <a:spcPts val="0"/>
              </a:spcBef>
              <a:buFontTx/>
              <a:buChar char="•"/>
            </a:pPr>
            <a:r>
              <a:rPr lang="cs-CZ" altLang="cs-CZ" sz="2400" dirty="0">
                <a:latin typeface="Gentium Basic" panose="02000503060000020004" pitchFamily="2" charset="-18"/>
              </a:rPr>
              <a:t>nákladově – </a:t>
            </a:r>
            <a:r>
              <a:rPr lang="cs-CZ" altLang="cs-CZ" sz="2400" dirty="0" smtClean="0">
                <a:latin typeface="Gentium Basic" panose="02000503060000020004" pitchFamily="2" charset="-18"/>
              </a:rPr>
              <a:t>výnosový</a:t>
            </a:r>
          </a:p>
          <a:p>
            <a:pPr algn="just">
              <a:spcBef>
                <a:spcPts val="0"/>
              </a:spcBef>
            </a:pPr>
            <a:r>
              <a:rPr lang="cs-CZ" altLang="cs-CZ" dirty="0" smtClean="0">
                <a:latin typeface="Gentium Basic" panose="02000503060000020004" pitchFamily="2" charset="-18"/>
              </a:rPr>
              <a:t>Účetnictví </a:t>
            </a:r>
            <a:r>
              <a:rPr lang="cs-CZ" altLang="cs-CZ" dirty="0">
                <a:latin typeface="Gentium Basic" panose="02000503060000020004" pitchFamily="2" charset="-18"/>
              </a:rPr>
              <a:t>a rozpočet spolu souvisí, doplňují se, jsou provázané</a:t>
            </a:r>
          </a:p>
          <a:p>
            <a:pPr lvl="1" algn="just">
              <a:spcBef>
                <a:spcPts val="0"/>
              </a:spcBef>
              <a:buFontTx/>
              <a:buChar char="•"/>
            </a:pPr>
            <a:r>
              <a:rPr lang="cs-CZ" altLang="cs-CZ" sz="2400" dirty="0">
                <a:latin typeface="Gentium Basic" panose="02000503060000020004" pitchFamily="2" charset="-18"/>
              </a:rPr>
              <a:t>rozpočet je s účetnictvím provázán přes rozpočtové účty</a:t>
            </a:r>
          </a:p>
        </p:txBody>
      </p:sp>
    </p:spTree>
    <p:extLst>
      <p:ext uri="{BB962C8B-B14F-4D97-AF65-F5344CB8AC3E}">
        <p14:creationId xmlns:p14="http://schemas.microsoft.com/office/powerpoint/2010/main" val="1286700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188ACAAB-0432-49EF-834E-EF9CD2A10A5F}" type="slidenum">
              <a:rPr lang="cs-CZ" altLang="cs-CZ" sz="1200">
                <a:latin typeface="Georgia" panose="02040502050405020303" pitchFamily="18" charset="0"/>
              </a:rPr>
              <a:pPr/>
              <a:t>14</a:t>
            </a:fld>
            <a:endParaRPr lang="cs-CZ" altLang="cs-CZ" sz="1200">
              <a:latin typeface="Georgia" panose="02040502050405020303" pitchFamily="18" charset="0"/>
            </a:endParaRPr>
          </a:p>
        </p:txBody>
      </p:sp>
      <p:sp>
        <p:nvSpPr>
          <p:cNvPr id="12290" name="Rectangle 2"/>
          <p:cNvSpPr>
            <a:spLocks noGrp="1"/>
          </p:cNvSpPr>
          <p:nvPr>
            <p:ph type="title" idx="4294967295"/>
          </p:nvPr>
        </p:nvSpPr>
        <p:spPr>
          <a:xfrm>
            <a:off x="1187624" y="404664"/>
            <a:ext cx="6781800" cy="1152525"/>
          </a:xfrm>
        </p:spPr>
        <p:txBody>
          <a:bodyPr>
            <a:normAutofit fontScale="90000"/>
          </a:bodyPr>
          <a:lstStyle/>
          <a:p>
            <a:pPr algn="ctr"/>
            <a:r>
              <a:rPr lang="cs-CZ" altLang="cs-CZ" sz="3600" dirty="0"/>
              <a:t>ÚČETNÍ REFORMA </a:t>
            </a:r>
            <a:br>
              <a:rPr lang="cs-CZ" altLang="cs-CZ" sz="3600" dirty="0"/>
            </a:br>
            <a:r>
              <a:rPr lang="cs-CZ" altLang="cs-CZ" sz="3600" dirty="0"/>
              <a:t>v oblasti veřejných financí</a:t>
            </a:r>
          </a:p>
        </p:txBody>
      </p:sp>
      <p:sp>
        <p:nvSpPr>
          <p:cNvPr id="12291" name="Rectangle 3"/>
          <p:cNvSpPr>
            <a:spLocks noGrp="1"/>
          </p:cNvSpPr>
          <p:nvPr>
            <p:ph type="body" idx="4294967295"/>
          </p:nvPr>
        </p:nvSpPr>
        <p:spPr>
          <a:xfrm>
            <a:off x="539552" y="1628800"/>
            <a:ext cx="8136904" cy="4497363"/>
          </a:xfrm>
          <a:ln/>
        </p:spPr>
        <p:txBody>
          <a:bodyPr vert="horz" lIns="91440" tIns="45720" rIns="91440" bIns="45720" rtlCol="0" anchor="ctr" anchorCtr="0">
            <a:noAutofit/>
          </a:bodyPr>
          <a:lstStyle/>
          <a:p>
            <a:pPr algn="just">
              <a:spcBef>
                <a:spcPts val="0"/>
              </a:spcBef>
            </a:pPr>
            <a:r>
              <a:rPr lang="cs-CZ" altLang="cs-CZ" sz="3200" dirty="0">
                <a:latin typeface="Gentium Basic" panose="02000503060000020004" pitchFamily="2" charset="-18"/>
              </a:rPr>
              <a:t>Usnesení vlády č. 561 ze dne 23.5.2007</a:t>
            </a:r>
          </a:p>
          <a:p>
            <a:pPr lvl="1" algn="just">
              <a:spcBef>
                <a:spcPts val="0"/>
              </a:spcBef>
            </a:pPr>
            <a:r>
              <a:rPr lang="cs-CZ" altLang="cs-CZ" sz="3200" dirty="0">
                <a:latin typeface="Gentium Basic" panose="02000503060000020004" pitchFamily="2" charset="-18"/>
              </a:rPr>
              <a:t>Schválení vytvoření účetnictví státu od 1.1.2010</a:t>
            </a:r>
          </a:p>
          <a:p>
            <a:pPr algn="just">
              <a:spcBef>
                <a:spcPts val="0"/>
              </a:spcBef>
            </a:pPr>
            <a:r>
              <a:rPr lang="cs-CZ" altLang="cs-CZ" sz="3200" dirty="0" smtClean="0">
                <a:latin typeface="Gentium Basic" panose="02000503060000020004" pitchFamily="2" charset="-18"/>
              </a:rPr>
              <a:t>CÍL </a:t>
            </a:r>
            <a:r>
              <a:rPr lang="cs-CZ" altLang="cs-CZ" sz="3200" dirty="0">
                <a:latin typeface="Gentium Basic" panose="02000503060000020004" pitchFamily="2" charset="-18"/>
              </a:rPr>
              <a:t>– vytvoření podmínek pro efektivní zajištění správných, úplných a včasných informací o hospodářské situaci státu a příslušných účetních jednotek</a:t>
            </a:r>
          </a:p>
          <a:p>
            <a:pPr algn="just">
              <a:spcBef>
                <a:spcPts val="0"/>
              </a:spcBef>
            </a:pPr>
            <a:endParaRPr lang="cs-CZ" altLang="cs-CZ" sz="3200" dirty="0">
              <a:latin typeface="Gentium Basic" panose="02000503060000020004" pitchFamily="2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26032694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 idx="4294967295"/>
          </p:nvPr>
        </p:nvSpPr>
        <p:spPr>
          <a:xfrm>
            <a:off x="468313" y="260350"/>
            <a:ext cx="8229600" cy="882650"/>
          </a:xfrm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b" anchorCtr="0">
            <a:normAutofit/>
          </a:bodyPr>
          <a:lstStyle/>
          <a:p>
            <a:pPr algn="ctr"/>
            <a:r>
              <a:rPr lang="cs-CZ" altLang="cs-CZ" sz="3200" dirty="0"/>
              <a:t>Základní cíle účetní </a:t>
            </a:r>
            <a:r>
              <a:rPr lang="cs-CZ" altLang="cs-CZ" sz="3200" dirty="0" smtClean="0"/>
              <a:t>reformy</a:t>
            </a:r>
            <a:endParaRPr lang="cs-CZ" altLang="cs-CZ" sz="3200" dirty="0"/>
          </a:p>
        </p:txBody>
      </p:sp>
      <p:sp>
        <p:nvSpPr>
          <p:cNvPr id="14339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395535" y="1412875"/>
            <a:ext cx="8569077" cy="4680421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Autofit/>
          </a:bodyPr>
          <a:lstStyle/>
          <a:p>
            <a:pPr algn="just">
              <a:spcBef>
                <a:spcPts val="0"/>
              </a:spcBef>
            </a:pPr>
            <a:r>
              <a:rPr lang="cs-CZ" altLang="cs-CZ" sz="2800" dirty="0">
                <a:latin typeface="Gentium Basic" panose="02000503060000020004" pitchFamily="2" charset="-18"/>
              </a:rPr>
              <a:t>účetnictví státu v analogii s účetnictvím podnikatelských subjektů</a:t>
            </a:r>
          </a:p>
          <a:p>
            <a:pPr algn="just">
              <a:spcBef>
                <a:spcPts val="0"/>
              </a:spcBef>
            </a:pPr>
            <a:r>
              <a:rPr lang="cs-CZ" altLang="cs-CZ" sz="2800" dirty="0" smtClean="0">
                <a:latin typeface="Gentium Basic" panose="02000503060000020004" pitchFamily="2" charset="-18"/>
              </a:rPr>
              <a:t>zjišťování informací za celou ČR, zkvalitnění informací za jednotlivé vybrané účetní jednotky</a:t>
            </a:r>
          </a:p>
          <a:p>
            <a:pPr algn="just">
              <a:spcBef>
                <a:spcPts val="0"/>
              </a:spcBef>
            </a:pPr>
            <a:r>
              <a:rPr lang="cs-CZ" altLang="cs-CZ" sz="2800" dirty="0" smtClean="0">
                <a:latin typeface="Gentium Basic" panose="02000503060000020004" pitchFamily="2" charset="-18"/>
              </a:rPr>
              <a:t>odstranění </a:t>
            </a:r>
            <a:r>
              <a:rPr lang="cs-CZ" altLang="cs-CZ" sz="2800" dirty="0">
                <a:latin typeface="Gentium Basic" panose="02000503060000020004" pitchFamily="2" charset="-18"/>
              </a:rPr>
              <a:t>roztříštěnosti jednotlivých evidencí a výkazů účetních jednotek napojených na veřejné rozpočty a majetek </a:t>
            </a:r>
            <a:r>
              <a:rPr lang="cs-CZ" altLang="cs-CZ" sz="2800" dirty="0" smtClean="0">
                <a:latin typeface="Gentium Basic" panose="02000503060000020004" pitchFamily="2" charset="-18"/>
              </a:rPr>
              <a:t>státu</a:t>
            </a:r>
          </a:p>
          <a:p>
            <a:pPr algn="just">
              <a:spcBef>
                <a:spcPts val="0"/>
              </a:spcBef>
            </a:pPr>
            <a:r>
              <a:rPr lang="cs-CZ" altLang="cs-CZ" sz="2800" dirty="0" smtClean="0">
                <a:latin typeface="Gentium Basic" panose="02000503060000020004" pitchFamily="2" charset="-18"/>
              </a:rPr>
              <a:t>elektronizace a digitalizace účetních záznamů - snížení administrativní náročnosti (?)</a:t>
            </a:r>
          </a:p>
          <a:p>
            <a:pPr algn="just">
              <a:spcBef>
                <a:spcPts val="0"/>
              </a:spcBef>
            </a:pPr>
            <a:r>
              <a:rPr lang="cs-CZ" altLang="cs-CZ" sz="2800" dirty="0" smtClean="0">
                <a:latin typeface="Gentium Basic" panose="02000503060000020004" pitchFamily="2" charset="-18"/>
              </a:rPr>
              <a:t>centrální úložiště účetních dat vybraných účetních jednotek - základ pro sestavení konsolidovaných účetních výkazů za ČR</a:t>
            </a:r>
          </a:p>
          <a:p>
            <a:pPr algn="just">
              <a:spcBef>
                <a:spcPts val="0"/>
              </a:spcBef>
            </a:pPr>
            <a:endParaRPr lang="cs-CZ" altLang="cs-CZ" sz="2800" dirty="0">
              <a:latin typeface="Gentium Basic" panose="02000503060000020004" pitchFamily="2" charset="-18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7010400" y="6399237"/>
            <a:ext cx="2133600" cy="47625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188ACAAB-0432-49EF-834E-EF9CD2A10A5F}" type="slidenum">
              <a:rPr lang="cs-CZ" altLang="cs-CZ" sz="1200">
                <a:latin typeface="Georgia" panose="02040502050405020303" pitchFamily="18" charset="0"/>
              </a:rPr>
              <a:pPr/>
              <a:t>15</a:t>
            </a:fld>
            <a:endParaRPr lang="cs-CZ" altLang="cs-CZ" sz="120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17756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539552" y="1628775"/>
            <a:ext cx="8425061" cy="4464521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Autofit/>
          </a:bodyPr>
          <a:lstStyle/>
          <a:p>
            <a:pPr algn="just">
              <a:spcBef>
                <a:spcPts val="0"/>
              </a:spcBef>
            </a:pPr>
            <a:r>
              <a:rPr lang="cs-CZ" altLang="cs-CZ" sz="2800" dirty="0">
                <a:latin typeface="Gentium Basic" panose="02000503060000020004" pitchFamily="2" charset="-18"/>
              </a:rPr>
              <a:t>akruální princip, </a:t>
            </a:r>
          </a:p>
          <a:p>
            <a:pPr marL="274320" lvl="1" algn="just">
              <a:spcBef>
                <a:spcPts val="0"/>
              </a:spcBef>
            </a:pPr>
            <a:r>
              <a:rPr lang="cs-CZ" altLang="cs-CZ" sz="2800" dirty="0">
                <a:latin typeface="Gentium Basic" panose="02000503060000020004" pitchFamily="2" charset="-18"/>
              </a:rPr>
              <a:t>změny v závěrkových výkazech, </a:t>
            </a:r>
          </a:p>
          <a:p>
            <a:pPr marL="274320" lvl="1" algn="just">
              <a:spcBef>
                <a:spcPts val="0"/>
              </a:spcBef>
            </a:pPr>
            <a:r>
              <a:rPr lang="cs-CZ" altLang="cs-CZ" sz="2800" dirty="0">
                <a:latin typeface="Gentium Basic" panose="02000503060000020004" pitchFamily="2" charset="-18"/>
              </a:rPr>
              <a:t>nové účetní metody, </a:t>
            </a:r>
          </a:p>
          <a:p>
            <a:pPr marL="274320" lvl="1" algn="just">
              <a:spcBef>
                <a:spcPts val="0"/>
              </a:spcBef>
            </a:pPr>
            <a:r>
              <a:rPr lang="cs-CZ" altLang="cs-CZ" sz="2800" dirty="0">
                <a:latin typeface="Gentium Basic" panose="02000503060000020004" pitchFamily="2" charset="-18"/>
              </a:rPr>
              <a:t>rozšíření oceňování vybraného majetku státu na reálnou hodnotu, </a:t>
            </a:r>
          </a:p>
          <a:p>
            <a:pPr marL="274320" lvl="1" algn="just">
              <a:spcBef>
                <a:spcPts val="0"/>
              </a:spcBef>
            </a:pPr>
            <a:r>
              <a:rPr lang="cs-CZ" altLang="cs-CZ" sz="2800" dirty="0">
                <a:latin typeface="Gentium Basic" panose="02000503060000020004" pitchFamily="2" charset="-18"/>
              </a:rPr>
              <a:t>podrozvahové účetnictví, </a:t>
            </a:r>
          </a:p>
          <a:p>
            <a:pPr marL="274320" lvl="1" algn="just">
              <a:spcBef>
                <a:spcPts val="0"/>
              </a:spcBef>
            </a:pPr>
            <a:r>
              <a:rPr lang="cs-CZ" altLang="cs-CZ" sz="2800" dirty="0">
                <a:latin typeface="Gentium Basic" panose="02000503060000020004" pitchFamily="2" charset="-18"/>
              </a:rPr>
              <a:t>změna účtové osnovy</a:t>
            </a:r>
            <a:r>
              <a:rPr lang="cs-CZ" altLang="cs-CZ" sz="2800" dirty="0" smtClean="0">
                <a:latin typeface="Gentium Basic" panose="02000503060000020004" pitchFamily="2" charset="-18"/>
              </a:rPr>
              <a:t>;</a:t>
            </a:r>
          </a:p>
          <a:p>
            <a:pPr marL="274320" lvl="1" algn="just">
              <a:spcBef>
                <a:spcPts val="0"/>
              </a:spcBef>
            </a:pPr>
            <a:endParaRPr lang="cs-CZ" altLang="cs-CZ" sz="2800" dirty="0">
              <a:latin typeface="Gentium Basic" panose="02000503060000020004" pitchFamily="2" charset="-18"/>
            </a:endParaRPr>
          </a:p>
          <a:p>
            <a:pPr algn="just">
              <a:spcBef>
                <a:spcPts val="0"/>
              </a:spcBef>
            </a:pPr>
            <a:r>
              <a:rPr lang="cs-CZ" altLang="cs-CZ" sz="2800" dirty="0">
                <a:latin typeface="Gentium Basic" panose="02000503060000020004" pitchFamily="2" charset="-18"/>
              </a:rPr>
              <a:t>možnost získávat důvěryhodné informace v reálném čase – dosud výhradně rozpočtové řízení založené na cash bázi</a:t>
            </a:r>
            <a:r>
              <a:rPr lang="cs-CZ" altLang="cs-CZ" sz="2800" dirty="0" smtClean="0">
                <a:latin typeface="Gentium Basic" panose="02000503060000020004" pitchFamily="2" charset="-18"/>
              </a:rPr>
              <a:t>.</a:t>
            </a:r>
            <a:endParaRPr lang="cs-CZ" altLang="cs-CZ" sz="2800" dirty="0">
              <a:latin typeface="Gentium Basic" panose="02000503060000020004" pitchFamily="2" charset="-18"/>
            </a:endParaRPr>
          </a:p>
        </p:txBody>
      </p:sp>
      <p:sp>
        <p:nvSpPr>
          <p:cNvPr id="17413" name="Nadpis 1"/>
          <p:cNvSpPr>
            <a:spLocks/>
          </p:cNvSpPr>
          <p:nvPr/>
        </p:nvSpPr>
        <p:spPr bwMode="auto">
          <a:xfrm>
            <a:off x="460375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cs-CZ" altLang="cs-CZ" sz="3600" dirty="0">
                <a:latin typeface="+mj-lt"/>
              </a:rPr>
              <a:t>Hlavní změny v </a:t>
            </a:r>
            <a:r>
              <a:rPr lang="cs-CZ" altLang="cs-CZ" sz="3600" dirty="0" smtClean="0">
                <a:latin typeface="+mj-lt"/>
              </a:rPr>
              <a:t>účetnictví</a:t>
            </a:r>
            <a:endParaRPr lang="cs-CZ" altLang="cs-CZ" sz="3600" dirty="0">
              <a:latin typeface="+mj-lt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7010400" y="6380187"/>
            <a:ext cx="2133600" cy="47625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188ACAAB-0432-49EF-834E-EF9CD2A10A5F}" type="slidenum">
              <a:rPr lang="cs-CZ" altLang="cs-CZ" sz="1200">
                <a:latin typeface="Georgia" panose="02040502050405020303" pitchFamily="18" charset="0"/>
              </a:rPr>
              <a:pPr/>
              <a:t>16</a:t>
            </a:fld>
            <a:endParaRPr lang="cs-CZ" altLang="cs-CZ" sz="120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55415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 idx="4294967295"/>
          </p:nvPr>
        </p:nvSpPr>
        <p:spPr>
          <a:xfrm>
            <a:off x="460375" y="274638"/>
            <a:ext cx="8229600" cy="1143000"/>
          </a:xfr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fontAlgn="base">
              <a:spcAft>
                <a:spcPct val="0"/>
              </a:spcAft>
            </a:pPr>
            <a:r>
              <a:rPr lang="cs-CZ" altLang="cs-CZ" sz="3200" dirty="0">
                <a:solidFill>
                  <a:schemeClr val="tx2"/>
                </a:solidFill>
                <a:ea typeface="+mn-ea"/>
                <a:cs typeface="+mn-cs"/>
              </a:rPr>
              <a:t>Základní pojmy – specifika ÚSC </a:t>
            </a:r>
          </a:p>
        </p:txBody>
      </p:sp>
      <p:sp>
        <p:nvSpPr>
          <p:cNvPr id="21507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457200" y="1600200"/>
            <a:ext cx="8229600" cy="4495800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Autofit/>
          </a:bodyPr>
          <a:lstStyle/>
          <a:p>
            <a:pPr algn="just">
              <a:spcBef>
                <a:spcPts val="0"/>
              </a:spcBef>
            </a:pPr>
            <a:r>
              <a:rPr lang="cs-CZ" altLang="cs-CZ" sz="3200" dirty="0">
                <a:latin typeface="Gentium Basic" panose="02000503060000020004" pitchFamily="2" charset="-18"/>
              </a:rPr>
              <a:t>Účetní období – kalendářní rok</a:t>
            </a:r>
          </a:p>
          <a:p>
            <a:pPr algn="just">
              <a:spcBef>
                <a:spcPts val="0"/>
              </a:spcBef>
            </a:pPr>
            <a:r>
              <a:rPr lang="cs-CZ" altLang="cs-CZ" sz="3200" dirty="0">
                <a:latin typeface="Gentium Basic" panose="02000503060000020004" pitchFamily="2" charset="-18"/>
              </a:rPr>
              <a:t>Rozsah vedení účetnictví – v plném rozsahu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7000825" y="6381750"/>
            <a:ext cx="2133600" cy="47625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188ACAAB-0432-49EF-834E-EF9CD2A10A5F}" type="slidenum">
              <a:rPr lang="cs-CZ" altLang="cs-CZ" sz="1200">
                <a:latin typeface="Georgia" panose="02040502050405020303" pitchFamily="18" charset="0"/>
              </a:rPr>
              <a:pPr/>
              <a:t>17</a:t>
            </a:fld>
            <a:endParaRPr lang="cs-CZ" altLang="cs-CZ" sz="120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22631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/>
          </p:cNvSpPr>
          <p:nvPr>
            <p:ph type="title" idx="4294967295"/>
          </p:nvPr>
        </p:nvSpPr>
        <p:spPr>
          <a:xfrm>
            <a:off x="619125" y="365125"/>
            <a:ext cx="7956550" cy="596900"/>
          </a:xfr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fontAlgn="base">
              <a:spcAft>
                <a:spcPct val="0"/>
              </a:spcAft>
            </a:pPr>
            <a:r>
              <a:rPr lang="cs-CZ" altLang="cs-CZ" sz="3200" dirty="0">
                <a:solidFill>
                  <a:schemeClr val="tx2"/>
                </a:solidFill>
                <a:ea typeface="+mn-ea"/>
                <a:cs typeface="+mn-cs"/>
              </a:rPr>
              <a:t>Právní úprava účetnictví ÚSC</a:t>
            </a:r>
          </a:p>
        </p:txBody>
      </p:sp>
      <p:sp>
        <p:nvSpPr>
          <p:cNvPr id="22531" name="Rectangle 3"/>
          <p:cNvSpPr>
            <a:spLocks noGrp="1"/>
          </p:cNvSpPr>
          <p:nvPr>
            <p:ph type="body" idx="4294967295"/>
          </p:nvPr>
        </p:nvSpPr>
        <p:spPr>
          <a:xfrm>
            <a:off x="395535" y="1268413"/>
            <a:ext cx="8497639" cy="4824883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Autofit/>
          </a:bodyPr>
          <a:lstStyle/>
          <a:p>
            <a:pPr algn="just">
              <a:spcBef>
                <a:spcPts val="0"/>
              </a:spcBef>
            </a:pPr>
            <a:r>
              <a:rPr lang="cs-CZ" altLang="cs-CZ" sz="2800" dirty="0">
                <a:latin typeface="Gentium Basic" panose="02000503060000020004" pitchFamily="2" charset="-18"/>
              </a:rPr>
              <a:t>Zákon č. 563/1991 Sb., o účetnictví (v platném znění),</a:t>
            </a:r>
          </a:p>
          <a:p>
            <a:pPr marL="548640" lvl="2" algn="just">
              <a:spcBef>
                <a:spcPts val="0"/>
              </a:spcBef>
            </a:pPr>
            <a:r>
              <a:rPr lang="cs-CZ" altLang="cs-CZ" sz="2600" dirty="0">
                <a:latin typeface="Gentium Basic" panose="02000503060000020004" pitchFamily="2" charset="-18"/>
              </a:rPr>
              <a:t>Zásadní změna zákonem č. 304/2008 Sb.</a:t>
            </a:r>
          </a:p>
          <a:p>
            <a:pPr algn="just">
              <a:spcBef>
                <a:spcPts val="0"/>
              </a:spcBef>
            </a:pPr>
            <a:endParaRPr lang="cs-CZ" altLang="cs-CZ" sz="2800" dirty="0">
              <a:latin typeface="Gentium Basic" panose="02000503060000020004" pitchFamily="2" charset="-18"/>
            </a:endParaRPr>
          </a:p>
          <a:p>
            <a:pPr algn="just">
              <a:spcBef>
                <a:spcPts val="0"/>
              </a:spcBef>
            </a:pPr>
            <a:r>
              <a:rPr lang="cs-CZ" altLang="cs-CZ" sz="2800" dirty="0">
                <a:latin typeface="Gentium Basic" panose="02000503060000020004" pitchFamily="2" charset="-18"/>
              </a:rPr>
              <a:t>Vyhláška č. 410/2009 Sb., kterou se provádějí některá ustanovení zákona č. 563/1991 Sb., o účetnictví, ve znění pozdějších předpisů, pro některé vybrané účetní jednotky,</a:t>
            </a:r>
          </a:p>
          <a:p>
            <a:pPr algn="just">
              <a:spcBef>
                <a:spcPts val="0"/>
              </a:spcBef>
            </a:pPr>
            <a:endParaRPr lang="cs-CZ" altLang="cs-CZ" sz="2800" dirty="0">
              <a:latin typeface="Gentium Basic" panose="02000503060000020004" pitchFamily="2" charset="-18"/>
            </a:endParaRPr>
          </a:p>
          <a:p>
            <a:pPr algn="just">
              <a:spcBef>
                <a:spcPts val="0"/>
              </a:spcBef>
            </a:pPr>
            <a:r>
              <a:rPr lang="cs-CZ" altLang="cs-CZ" sz="2800" dirty="0">
                <a:latin typeface="Gentium Basic" panose="02000503060000020004" pitchFamily="2" charset="-18"/>
              </a:rPr>
              <a:t>České účetní standardy pro účetní jednotky, které účtují podle vyhlášky č. 410/2009 Sb.</a:t>
            </a:r>
          </a:p>
          <a:p>
            <a:pPr marL="548640" lvl="2" algn="just">
              <a:spcBef>
                <a:spcPts val="0"/>
              </a:spcBef>
            </a:pPr>
            <a:r>
              <a:rPr lang="cs-CZ" altLang="cs-CZ" sz="2600" dirty="0">
                <a:latin typeface="Gentium Basic" panose="02000503060000020004" pitchFamily="2" charset="-18"/>
              </a:rPr>
              <a:t>701 a následující – jsou průběžně vydávány (v současnosti 701-710)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7010400" y="6380187"/>
            <a:ext cx="2133600" cy="47625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188ACAAB-0432-49EF-834E-EF9CD2A10A5F}" type="slidenum">
              <a:rPr lang="cs-CZ" altLang="cs-CZ" sz="1200">
                <a:latin typeface="Georgia" panose="02040502050405020303" pitchFamily="18" charset="0"/>
              </a:rPr>
              <a:pPr/>
              <a:t>18</a:t>
            </a:fld>
            <a:endParaRPr lang="cs-CZ" altLang="cs-CZ" sz="120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5334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 idx="4294967295"/>
          </p:nvPr>
        </p:nvSpPr>
        <p:spPr>
          <a:xfrm>
            <a:off x="460375" y="274638"/>
            <a:ext cx="8229600" cy="778098"/>
          </a:xfr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fontAlgn="base">
              <a:spcAft>
                <a:spcPct val="0"/>
              </a:spcAft>
            </a:pPr>
            <a:r>
              <a:rPr lang="cs-CZ" altLang="cs-CZ" sz="3200" dirty="0">
                <a:solidFill>
                  <a:schemeClr val="tx2"/>
                </a:solidFill>
                <a:ea typeface="+mn-ea"/>
                <a:cs typeface="+mn-cs"/>
              </a:rPr>
              <a:t>Další vyhlášky </a:t>
            </a:r>
            <a:r>
              <a:rPr lang="cs-CZ" altLang="cs-CZ" sz="3200" dirty="0" smtClean="0">
                <a:solidFill>
                  <a:schemeClr val="tx2"/>
                </a:solidFill>
                <a:ea typeface="+mn-ea"/>
                <a:cs typeface="+mn-cs"/>
              </a:rPr>
              <a:t>upravující účetnictví ÚSC</a:t>
            </a:r>
            <a:endParaRPr lang="cs-CZ" altLang="cs-CZ" sz="3200" dirty="0">
              <a:solidFill>
                <a:schemeClr val="tx2"/>
              </a:solidFill>
              <a:ea typeface="+mn-ea"/>
              <a:cs typeface="+mn-cs"/>
            </a:endParaRPr>
          </a:p>
        </p:txBody>
      </p:sp>
      <p:sp>
        <p:nvSpPr>
          <p:cNvPr id="23555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323528" y="980728"/>
            <a:ext cx="8424936" cy="5184576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Autofit/>
          </a:bodyPr>
          <a:lstStyle/>
          <a:p>
            <a:pPr algn="just">
              <a:spcBef>
                <a:spcPts val="0"/>
              </a:spcBef>
            </a:pPr>
            <a:r>
              <a:rPr lang="cs-CZ" altLang="cs-CZ" sz="2000" dirty="0">
                <a:latin typeface="Gentium Basic" panose="02000503060000020004" pitchFamily="2" charset="-18"/>
                <a:cs typeface="Arial" pitchFamily="34" charset="0"/>
              </a:rPr>
              <a:t>Vyhláška č. 220/2013 Sb. - o požadavcích na schvalování účetních závěrek některých vybraných účetních </a:t>
            </a:r>
            <a:r>
              <a:rPr lang="cs-CZ" altLang="cs-CZ" sz="2000" dirty="0" smtClean="0">
                <a:latin typeface="Gentium Basic" panose="02000503060000020004" pitchFamily="2" charset="-18"/>
                <a:cs typeface="Arial" pitchFamily="34" charset="0"/>
              </a:rPr>
              <a:t>jednotek</a:t>
            </a:r>
          </a:p>
          <a:p>
            <a:pPr algn="just">
              <a:spcBef>
                <a:spcPts val="0"/>
              </a:spcBef>
            </a:pPr>
            <a:endParaRPr lang="cs-CZ" altLang="cs-CZ" sz="1600" dirty="0" smtClean="0">
              <a:latin typeface="Gentium Basic" panose="02000503060000020004" pitchFamily="2" charset="-18"/>
              <a:cs typeface="Arial" pitchFamily="34" charset="0"/>
            </a:endParaRPr>
          </a:p>
          <a:p>
            <a:pPr algn="just">
              <a:spcBef>
                <a:spcPts val="0"/>
              </a:spcBef>
            </a:pPr>
            <a:r>
              <a:rPr lang="cs-CZ" altLang="cs-CZ" sz="2000" dirty="0" smtClean="0">
                <a:latin typeface="Gentium Basic" panose="02000503060000020004" pitchFamily="2" charset="-18"/>
                <a:cs typeface="Arial" pitchFamily="34" charset="0"/>
              </a:rPr>
              <a:t>„Technická </a:t>
            </a:r>
            <a:r>
              <a:rPr lang="cs-CZ" altLang="cs-CZ" sz="2000" dirty="0">
                <a:latin typeface="Gentium Basic" panose="02000503060000020004" pitchFamily="2" charset="-18"/>
                <a:cs typeface="Arial" pitchFamily="34" charset="0"/>
              </a:rPr>
              <a:t>vyhláška“ o účetních záznamech – vyhláška č. 383/2009 Sb., o účetních záznamech v technické formě vybraných účetních jednotek a jejich předávání do centrálního systému účetních informací </a:t>
            </a:r>
            <a:r>
              <a:rPr lang="cs-CZ" altLang="cs-CZ" sz="2000" dirty="0" smtClean="0">
                <a:latin typeface="Gentium Basic" panose="02000503060000020004" pitchFamily="2" charset="-18"/>
                <a:cs typeface="Arial" pitchFamily="34" charset="0"/>
              </a:rPr>
              <a:t>státu</a:t>
            </a:r>
          </a:p>
          <a:p>
            <a:pPr algn="just">
              <a:spcBef>
                <a:spcPts val="0"/>
              </a:spcBef>
            </a:pPr>
            <a:endParaRPr lang="cs-CZ" altLang="cs-CZ" sz="1600" dirty="0" smtClean="0">
              <a:latin typeface="Gentium Basic" panose="02000503060000020004" pitchFamily="2" charset="-18"/>
              <a:cs typeface="Arial" pitchFamily="34" charset="0"/>
            </a:endParaRPr>
          </a:p>
          <a:p>
            <a:pPr algn="just">
              <a:spcBef>
                <a:spcPts val="0"/>
              </a:spcBef>
            </a:pPr>
            <a:r>
              <a:rPr lang="cs-CZ" altLang="cs-CZ" sz="2000" dirty="0" smtClean="0">
                <a:latin typeface="Gentium Basic" panose="02000503060000020004" pitchFamily="2" charset="-18"/>
                <a:cs typeface="Arial" pitchFamily="34" charset="0"/>
              </a:rPr>
              <a:t>Vyhláška </a:t>
            </a:r>
            <a:r>
              <a:rPr lang="cs-CZ" altLang="cs-CZ" sz="2000" dirty="0">
                <a:latin typeface="Gentium Basic" panose="02000503060000020004" pitchFamily="2" charset="-18"/>
                <a:cs typeface="Arial" pitchFamily="34" charset="0"/>
              </a:rPr>
              <a:t>č. 449/2009 Sb., o způsobu, termínech a rozsahu údajů státních fondů, rozpočtů územních samosprávných celků, rozpočtů dobrovolných svazků obcí a rozpočtů Regionálních rad regionů soudržnosti</a:t>
            </a:r>
            <a:r>
              <a:rPr lang="cs-CZ" altLang="cs-CZ" sz="2000" dirty="0" smtClean="0">
                <a:latin typeface="Gentium Basic" panose="02000503060000020004" pitchFamily="2" charset="-18"/>
                <a:cs typeface="Arial" pitchFamily="34" charset="0"/>
              </a:rPr>
              <a:t>…</a:t>
            </a:r>
          </a:p>
          <a:p>
            <a:pPr algn="just">
              <a:spcBef>
                <a:spcPts val="0"/>
              </a:spcBef>
            </a:pPr>
            <a:endParaRPr lang="cs-CZ" altLang="cs-CZ" sz="1600" dirty="0">
              <a:latin typeface="Gentium Basic" panose="02000503060000020004" pitchFamily="2" charset="-18"/>
              <a:cs typeface="Arial" pitchFamily="34" charset="0"/>
            </a:endParaRPr>
          </a:p>
          <a:p>
            <a:pPr algn="just">
              <a:spcBef>
                <a:spcPts val="0"/>
              </a:spcBef>
            </a:pPr>
            <a:r>
              <a:rPr lang="cs-CZ" altLang="cs-CZ" sz="2000" dirty="0" smtClean="0">
                <a:latin typeface="Gentium Basic" panose="02000503060000020004" pitchFamily="2" charset="-18"/>
                <a:cs typeface="Arial" pitchFamily="34" charset="0"/>
              </a:rPr>
              <a:t>„</a:t>
            </a:r>
            <a:r>
              <a:rPr lang="cs-CZ" altLang="cs-CZ" sz="2000" dirty="0">
                <a:latin typeface="Gentium Basic" panose="02000503060000020004" pitchFamily="2" charset="-18"/>
                <a:cs typeface="Arial" pitchFamily="34" charset="0"/>
              </a:rPr>
              <a:t>Inventarizační vyhláška“ – vyhláška č. 270/2010 Sb., o inventarizaci majetku a </a:t>
            </a:r>
            <a:r>
              <a:rPr lang="cs-CZ" altLang="cs-CZ" sz="2000" dirty="0" smtClean="0">
                <a:latin typeface="Gentium Basic" panose="02000503060000020004" pitchFamily="2" charset="-18"/>
                <a:cs typeface="Arial" pitchFamily="34" charset="0"/>
              </a:rPr>
              <a:t>závazků</a:t>
            </a:r>
          </a:p>
          <a:p>
            <a:pPr algn="just">
              <a:spcBef>
                <a:spcPts val="0"/>
              </a:spcBef>
            </a:pPr>
            <a:endParaRPr lang="cs-CZ" altLang="cs-CZ" sz="1600" dirty="0">
              <a:latin typeface="Gentium Basic" panose="02000503060000020004" pitchFamily="2" charset="-18"/>
              <a:cs typeface="Arial" pitchFamily="34" charset="0"/>
            </a:endParaRPr>
          </a:p>
          <a:p>
            <a:pPr algn="just">
              <a:spcBef>
                <a:spcPts val="0"/>
              </a:spcBef>
            </a:pPr>
            <a:r>
              <a:rPr lang="cs-CZ" altLang="cs-CZ" sz="2000" dirty="0" smtClean="0">
                <a:latin typeface="Gentium Basic" panose="02000503060000020004" pitchFamily="2" charset="-18"/>
                <a:cs typeface="Arial" pitchFamily="34" charset="0"/>
              </a:rPr>
              <a:t>„</a:t>
            </a:r>
            <a:r>
              <a:rPr lang="cs-CZ" altLang="cs-CZ" sz="2000" dirty="0">
                <a:latin typeface="Gentium Basic" panose="02000503060000020004" pitchFamily="2" charset="-18"/>
                <a:cs typeface="Arial" pitchFamily="34" charset="0"/>
              </a:rPr>
              <a:t>Konsolidační vyhláška“ – vyhláška č. </a:t>
            </a:r>
            <a:r>
              <a:rPr lang="cs-CZ" altLang="cs-CZ" sz="2000" dirty="0" smtClean="0">
                <a:latin typeface="Gentium Basic" panose="02000503060000020004" pitchFamily="2" charset="-18"/>
                <a:cs typeface="Arial" pitchFamily="34" charset="0"/>
              </a:rPr>
              <a:t>312/2014 </a:t>
            </a:r>
            <a:r>
              <a:rPr lang="cs-CZ" altLang="cs-CZ" sz="2000" dirty="0">
                <a:latin typeface="Gentium Basic" panose="02000503060000020004" pitchFamily="2" charset="-18"/>
                <a:cs typeface="Arial" pitchFamily="34" charset="0"/>
              </a:rPr>
              <a:t>Sb., </a:t>
            </a:r>
            <a:r>
              <a:rPr lang="cs-CZ" altLang="cs-CZ" sz="2000" dirty="0" smtClean="0">
                <a:latin typeface="Gentium Basic" panose="02000503060000020004" pitchFamily="2" charset="-18"/>
                <a:cs typeface="Arial" pitchFamily="34" charset="0"/>
              </a:rPr>
              <a:t>o podmínkách sestavení účetních výkazů za Českou republiku.</a:t>
            </a:r>
            <a:endParaRPr lang="cs-CZ" altLang="cs-CZ" sz="2000" dirty="0">
              <a:latin typeface="Gentium Basic" panose="02000503060000020004" pitchFamily="2" charset="-18"/>
              <a:cs typeface="Arial" pitchFamily="34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7010400" y="6380187"/>
            <a:ext cx="2133600" cy="47625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188ACAAB-0432-49EF-834E-EF9CD2A10A5F}" type="slidenum">
              <a:rPr lang="cs-CZ" altLang="cs-CZ" sz="1200">
                <a:latin typeface="Georgia" panose="02040502050405020303" pitchFamily="18" charset="0"/>
              </a:rPr>
              <a:pPr/>
              <a:t>19</a:t>
            </a:fld>
            <a:endParaRPr lang="cs-CZ" altLang="cs-CZ" sz="120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25537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692696"/>
            <a:ext cx="7560840" cy="6572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Literatura a zdroje ke studiu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340768"/>
            <a:ext cx="7543800" cy="3886200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rmAutofit/>
          </a:bodyPr>
          <a:lstStyle/>
          <a:p>
            <a:pPr algn="just"/>
            <a:r>
              <a:rPr lang="cs-CZ" dirty="0" smtClean="0">
                <a:latin typeface="Gentium Basic" panose="02000503060000020004" pitchFamily="2" charset="-18"/>
              </a:rPr>
              <a:t>Zejména: příslušné právní normy. </a:t>
            </a:r>
          </a:p>
          <a:p>
            <a:pPr marL="0" indent="0" algn="just">
              <a:buNone/>
            </a:pPr>
            <a:r>
              <a:rPr lang="cs-CZ" b="1" dirty="0">
                <a:latin typeface="Gentium Basic" panose="02000503060000020004" pitchFamily="2" charset="-18"/>
              </a:rPr>
              <a:t> </a:t>
            </a:r>
            <a:r>
              <a:rPr lang="cs-CZ" b="1" dirty="0" smtClean="0">
                <a:latin typeface="Gentium Basic" panose="02000503060000020004" pitchFamily="2" charset="-18"/>
              </a:rPr>
              <a:t>   Pro účetnictví ÚSC </a:t>
            </a:r>
            <a:r>
              <a:rPr lang="cs-CZ" dirty="0" smtClean="0">
                <a:latin typeface="Gentium Basic" panose="02000503060000020004" pitchFamily="2" charset="-18"/>
              </a:rPr>
              <a:t>můžete využít </a:t>
            </a:r>
          </a:p>
          <a:p>
            <a:pPr lvl="1" algn="just"/>
            <a:r>
              <a:rPr lang="cs-CZ" dirty="0" smtClean="0">
                <a:latin typeface="Gentium Basic" panose="02000503060000020004" pitchFamily="2" charset="-18"/>
              </a:rPr>
              <a:t>ÚZ č. </a:t>
            </a:r>
            <a:r>
              <a:rPr lang="cs-CZ" dirty="0" smtClean="0">
                <a:latin typeface="Gentium Basic" panose="02000503060000020004" pitchFamily="2" charset="-18"/>
              </a:rPr>
              <a:t>1117 </a:t>
            </a:r>
            <a:r>
              <a:rPr lang="cs-CZ" dirty="0" smtClean="0">
                <a:latin typeface="Gentium Basic" panose="02000503060000020004" pitchFamily="2" charset="-18"/>
              </a:rPr>
              <a:t>– Účetnictví </a:t>
            </a:r>
            <a:r>
              <a:rPr lang="cs-CZ" dirty="0" smtClean="0">
                <a:latin typeface="Gentium Basic" panose="02000503060000020004" pitchFamily="2" charset="-18"/>
              </a:rPr>
              <a:t>2016</a:t>
            </a:r>
            <a:endParaRPr lang="cs-CZ" dirty="0" smtClean="0">
              <a:latin typeface="Gentium Basic" panose="02000503060000020004" pitchFamily="2" charset="-18"/>
            </a:endParaRPr>
          </a:p>
          <a:p>
            <a:pPr lvl="1" algn="just"/>
            <a:r>
              <a:rPr lang="cs-CZ" dirty="0" smtClean="0">
                <a:latin typeface="Gentium Basic" panose="02000503060000020004" pitchFamily="2" charset="-18"/>
              </a:rPr>
              <a:t>ÚZ č. </a:t>
            </a:r>
            <a:r>
              <a:rPr lang="cs-CZ" dirty="0" smtClean="0">
                <a:latin typeface="Gentium Basic" panose="02000503060000020004" pitchFamily="2" charset="-18"/>
              </a:rPr>
              <a:t>1129 </a:t>
            </a:r>
            <a:r>
              <a:rPr lang="cs-CZ" dirty="0" smtClean="0">
                <a:latin typeface="Gentium Basic" panose="02000503060000020004" pitchFamily="2" charset="-18"/>
              </a:rPr>
              <a:t>– Rozpočet a </a:t>
            </a:r>
            <a:r>
              <a:rPr lang="cs-CZ" dirty="0" smtClean="0">
                <a:latin typeface="Gentium Basic" panose="02000503060000020004" pitchFamily="2" charset="-18"/>
              </a:rPr>
              <a:t>financování 2019</a:t>
            </a:r>
            <a:endParaRPr lang="cs-CZ" dirty="0" smtClean="0">
              <a:latin typeface="Gentium Basic" panose="02000503060000020004" pitchFamily="2" charset="-18"/>
            </a:endParaRPr>
          </a:p>
          <a:p>
            <a:pPr lvl="1" algn="just"/>
            <a:r>
              <a:rPr lang="cs-CZ" dirty="0" smtClean="0">
                <a:latin typeface="Gentium Basic" panose="02000503060000020004" pitchFamily="2" charset="-18"/>
              </a:rPr>
              <a:t>Pozn. tato úplná znění můžete mít při sobě u zkoušky</a:t>
            </a:r>
          </a:p>
          <a:p>
            <a:pPr algn="just"/>
            <a:r>
              <a:rPr lang="cs-CZ" dirty="0" smtClean="0">
                <a:latin typeface="Gentium Basic" panose="02000503060000020004" pitchFamily="2" charset="-18"/>
              </a:rPr>
              <a:t>Další zdroje budou vždy vloženy v příslušné složce studijních materiálů k předmětu v </a:t>
            </a:r>
            <a:r>
              <a:rPr lang="cs-CZ" dirty="0" err="1" smtClean="0">
                <a:latin typeface="Gentium Basic" panose="02000503060000020004" pitchFamily="2" charset="-18"/>
              </a:rPr>
              <a:t>ISu</a:t>
            </a:r>
            <a:r>
              <a:rPr lang="cs-CZ" dirty="0" smtClean="0">
                <a:latin typeface="Gentium Basic" panose="02000503060000020004" pitchFamily="2" charset="-18"/>
              </a:rPr>
              <a:t>, mohou být též uvedeny odkazy na další zdroje.</a:t>
            </a:r>
            <a:endParaRPr lang="cs-CZ" dirty="0">
              <a:latin typeface="Gentium Basic" panose="02000503060000020004" pitchFamily="2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36028747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/>
          </p:cNvSpPr>
          <p:nvPr>
            <p:ph type="title" idx="4294967295"/>
          </p:nvPr>
        </p:nvSpPr>
        <p:spPr>
          <a:xfrm>
            <a:off x="323528" y="548680"/>
            <a:ext cx="8641085" cy="936104"/>
          </a:xfr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rmAutofit fontScale="90000"/>
          </a:bodyPr>
          <a:lstStyle/>
          <a:p>
            <a:pPr algn="ctr" fontAlgn="base">
              <a:spcAft>
                <a:spcPct val="0"/>
              </a:spcAft>
            </a:pPr>
            <a:r>
              <a:rPr lang="cs-CZ" altLang="cs-CZ" sz="3200" dirty="0">
                <a:solidFill>
                  <a:schemeClr val="tx2"/>
                </a:solidFill>
                <a:ea typeface="+mn-ea"/>
                <a:cs typeface="+mn-cs"/>
              </a:rPr>
              <a:t>Normy, které vymezují postavení a hospodaření ÚSC – zejména:</a:t>
            </a:r>
          </a:p>
        </p:txBody>
      </p:sp>
      <p:sp>
        <p:nvSpPr>
          <p:cNvPr id="25603" name="Rectangle 3"/>
          <p:cNvSpPr>
            <a:spLocks noGrp="1"/>
          </p:cNvSpPr>
          <p:nvPr>
            <p:ph type="body" idx="4294967295"/>
          </p:nvPr>
        </p:nvSpPr>
        <p:spPr>
          <a:xfrm>
            <a:off x="539552" y="1628801"/>
            <a:ext cx="8604448" cy="4968850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Autofit/>
          </a:bodyPr>
          <a:lstStyle/>
          <a:p>
            <a:pPr algn="just">
              <a:spcBef>
                <a:spcPts val="0"/>
              </a:spcBef>
            </a:pPr>
            <a:r>
              <a:rPr lang="cs-CZ" altLang="cs-CZ" sz="2800" dirty="0">
                <a:latin typeface="Gentium Basic" panose="02000503060000020004" pitchFamily="2" charset="-18"/>
              </a:rPr>
              <a:t>Zákon č. 128/2000 sb., o obcích,</a:t>
            </a:r>
          </a:p>
          <a:p>
            <a:pPr algn="just">
              <a:spcBef>
                <a:spcPts val="0"/>
              </a:spcBef>
            </a:pPr>
            <a:r>
              <a:rPr lang="cs-CZ" altLang="cs-CZ" sz="2800" dirty="0">
                <a:latin typeface="Gentium Basic" panose="02000503060000020004" pitchFamily="2" charset="-18"/>
              </a:rPr>
              <a:t>Zákon č. 129/2000 sb., o krajích,</a:t>
            </a:r>
          </a:p>
          <a:p>
            <a:pPr algn="just">
              <a:spcBef>
                <a:spcPts val="0"/>
              </a:spcBef>
            </a:pPr>
            <a:r>
              <a:rPr lang="cs-CZ" altLang="cs-CZ" sz="2800" dirty="0">
                <a:latin typeface="Gentium Basic" panose="02000503060000020004" pitchFamily="2" charset="-18"/>
              </a:rPr>
              <a:t>Zákon č. 218/2000 sb., o rozpočtových pravidlech,</a:t>
            </a:r>
          </a:p>
          <a:p>
            <a:pPr algn="just">
              <a:spcBef>
                <a:spcPts val="0"/>
              </a:spcBef>
            </a:pPr>
            <a:r>
              <a:rPr lang="cs-CZ" altLang="cs-CZ" sz="2800" dirty="0">
                <a:latin typeface="Gentium Basic" panose="02000503060000020004" pitchFamily="2" charset="-18"/>
              </a:rPr>
              <a:t>Zákon č. 243/2000 sb., o rozpočtovém určení výnosů některých daní ÚSC a některým státním fondům,</a:t>
            </a:r>
          </a:p>
          <a:p>
            <a:pPr algn="just">
              <a:spcBef>
                <a:spcPts val="0"/>
              </a:spcBef>
            </a:pPr>
            <a:r>
              <a:rPr lang="cs-CZ" altLang="cs-CZ" sz="2800" dirty="0">
                <a:latin typeface="Gentium Basic" panose="02000503060000020004" pitchFamily="2" charset="-18"/>
              </a:rPr>
              <a:t>Zákon č. 250/2000 sb., o rozpočtových pravidlech územních rozpočtů,</a:t>
            </a:r>
          </a:p>
          <a:p>
            <a:pPr algn="just">
              <a:spcBef>
                <a:spcPts val="0"/>
              </a:spcBef>
            </a:pPr>
            <a:r>
              <a:rPr lang="cs-CZ" altLang="cs-CZ" sz="2800" dirty="0">
                <a:latin typeface="Gentium Basic" panose="02000503060000020004" pitchFamily="2" charset="-18"/>
              </a:rPr>
              <a:t>Vyhláška MF č. 323/2002 Sb., o rozpočtové skladbě,</a:t>
            </a:r>
          </a:p>
          <a:p>
            <a:pPr algn="just">
              <a:spcBef>
                <a:spcPts val="0"/>
              </a:spcBef>
            </a:pPr>
            <a:r>
              <a:rPr lang="cs-CZ" altLang="cs-CZ" sz="2800" dirty="0">
                <a:latin typeface="Gentium Basic" panose="02000503060000020004" pitchFamily="2" charset="-18"/>
              </a:rPr>
              <a:t>a další.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7010400" y="6380187"/>
            <a:ext cx="2133600" cy="476250"/>
          </a:xfrm>
        </p:spPr>
        <p:txBody>
          <a:bodyPr/>
          <a:lstStyle/>
          <a:p>
            <a:fld id="{188ACAAB-0432-49EF-834E-EF9CD2A10A5F}" type="slidenum">
              <a:rPr lang="cs-CZ" altLang="cs-CZ" sz="1200" smtClean="0">
                <a:latin typeface="Georgia" panose="02040502050405020303" pitchFamily="18" charset="0"/>
              </a:rPr>
              <a:pPr/>
              <a:t>20</a:t>
            </a:fld>
            <a:endParaRPr lang="cs-CZ" altLang="cs-CZ" sz="120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1232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/>
          </p:cNvSpPr>
          <p:nvPr>
            <p:ph type="title" idx="4294967295"/>
          </p:nvPr>
        </p:nvSpPr>
        <p:spPr>
          <a:xfrm>
            <a:off x="539552" y="404664"/>
            <a:ext cx="8424936" cy="1143000"/>
          </a:xfr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fontAlgn="base">
              <a:spcAft>
                <a:spcPct val="0"/>
              </a:spcAft>
            </a:pPr>
            <a:r>
              <a:rPr lang="cs-CZ" altLang="cs-CZ" sz="2900" dirty="0">
                <a:solidFill>
                  <a:schemeClr val="tx2"/>
                </a:solidFill>
                <a:ea typeface="+mn-ea"/>
                <a:cs typeface="+mn-cs"/>
              </a:rPr>
              <a:t>Rozdílnost účetnictví ÚSC oproti podnikatelským subjektům</a:t>
            </a:r>
          </a:p>
        </p:txBody>
      </p:sp>
      <p:sp>
        <p:nvSpPr>
          <p:cNvPr id="26627" name="Rectangle 3"/>
          <p:cNvSpPr>
            <a:spLocks noGrp="1"/>
          </p:cNvSpPr>
          <p:nvPr>
            <p:ph type="body" idx="4294967295"/>
          </p:nvPr>
        </p:nvSpPr>
        <p:spPr>
          <a:xfrm>
            <a:off x="539552" y="1916832"/>
            <a:ext cx="8136904" cy="4464496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Autofit/>
          </a:bodyPr>
          <a:lstStyle/>
          <a:p>
            <a:pPr algn="just">
              <a:spcBef>
                <a:spcPts val="0"/>
              </a:spcBef>
            </a:pPr>
            <a:r>
              <a:rPr lang="cs-CZ" altLang="cs-CZ" sz="2800" dirty="0">
                <a:latin typeface="Gentium Basic" panose="02000503060000020004" pitchFamily="2" charset="-18"/>
              </a:rPr>
              <a:t>ÚSC je veřejnoprávní korporace –</a:t>
            </a:r>
            <a:r>
              <a:rPr lang="en-US" altLang="cs-CZ" sz="2800" dirty="0">
                <a:latin typeface="Gentium Basic" panose="02000503060000020004" pitchFamily="2" charset="-18"/>
              </a:rPr>
              <a:t>»</a:t>
            </a:r>
            <a:endParaRPr lang="cs-CZ" altLang="cs-CZ" sz="2800" dirty="0">
              <a:latin typeface="Gentium Basic" panose="02000503060000020004" pitchFamily="2" charset="-18"/>
            </a:endParaRPr>
          </a:p>
          <a:p>
            <a:pPr algn="just">
              <a:spcBef>
                <a:spcPts val="0"/>
              </a:spcBef>
              <a:buNone/>
            </a:pPr>
            <a:r>
              <a:rPr lang="cs-CZ" altLang="cs-CZ" sz="2800" dirty="0">
                <a:latin typeface="Gentium Basic" panose="02000503060000020004" pitchFamily="2" charset="-18"/>
              </a:rPr>
              <a:t>					</a:t>
            </a:r>
            <a:r>
              <a:rPr lang="cs-CZ" altLang="cs-CZ" sz="2800" dirty="0" smtClean="0">
                <a:latin typeface="Gentium Basic" panose="02000503060000020004" pitchFamily="2" charset="-18"/>
              </a:rPr>
              <a:t>jiná </a:t>
            </a:r>
            <a:r>
              <a:rPr lang="cs-CZ" altLang="cs-CZ" sz="2800" dirty="0">
                <a:latin typeface="Gentium Basic" panose="02000503060000020004" pitchFamily="2" charset="-18"/>
              </a:rPr>
              <a:t>směrná účtová osnova</a:t>
            </a:r>
          </a:p>
          <a:p>
            <a:pPr marL="274320" lvl="1" algn="just">
              <a:spcBef>
                <a:spcPts val="0"/>
              </a:spcBef>
            </a:pPr>
            <a:r>
              <a:rPr lang="cs-CZ" altLang="cs-CZ" sz="2800" dirty="0">
                <a:latin typeface="Gentium Basic" panose="02000503060000020004" pitchFamily="2" charset="-18"/>
              </a:rPr>
              <a:t>pozn.: obce a kraje mohou mít i podnikatelskou činnost </a:t>
            </a:r>
          </a:p>
          <a:p>
            <a:pPr algn="just">
              <a:spcBef>
                <a:spcPts val="0"/>
              </a:spcBef>
            </a:pPr>
            <a:endParaRPr lang="cs-CZ" altLang="cs-CZ" sz="2800" dirty="0">
              <a:latin typeface="Gentium Basic" panose="02000503060000020004" pitchFamily="2" charset="-18"/>
            </a:endParaRPr>
          </a:p>
          <a:p>
            <a:pPr algn="just">
              <a:spcBef>
                <a:spcPts val="0"/>
              </a:spcBef>
            </a:pPr>
            <a:r>
              <a:rPr lang="cs-CZ" altLang="cs-CZ" sz="2800" dirty="0">
                <a:latin typeface="Gentium Basic" panose="02000503060000020004" pitchFamily="2" charset="-18"/>
              </a:rPr>
              <a:t>účty vztahujících se k rozpočtu ÚSC, které jsou odlišné od podnikatelských subjektů</a:t>
            </a:r>
          </a:p>
          <a:p>
            <a:pPr algn="just">
              <a:spcBef>
                <a:spcPts val="0"/>
              </a:spcBef>
            </a:pPr>
            <a:endParaRPr lang="cs-CZ" altLang="cs-CZ" sz="2800" dirty="0">
              <a:latin typeface="Gentium Basic" panose="02000503060000020004" pitchFamily="2" charset="-18"/>
            </a:endParaRPr>
          </a:p>
          <a:p>
            <a:pPr algn="just">
              <a:spcBef>
                <a:spcPts val="0"/>
              </a:spcBef>
            </a:pPr>
            <a:r>
              <a:rPr lang="cs-CZ" altLang="cs-CZ" sz="2800" dirty="0">
                <a:latin typeface="Gentium Basic" panose="02000503060000020004" pitchFamily="2" charset="-18"/>
              </a:rPr>
              <a:t>peněžní fondy (pozn. dříve i majetkové)</a:t>
            </a:r>
            <a:endParaRPr lang="en-US" altLang="cs-CZ" sz="2800" dirty="0">
              <a:latin typeface="Gentium Basic" panose="02000503060000020004" pitchFamily="2" charset="-18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188ACAAB-0432-49EF-834E-EF9CD2A10A5F}" type="slidenum">
              <a:rPr lang="cs-CZ" altLang="cs-CZ" sz="1200">
                <a:latin typeface="Georgia" panose="02040502050405020303" pitchFamily="18" charset="0"/>
              </a:rPr>
              <a:pPr/>
              <a:t>21</a:t>
            </a:fld>
            <a:endParaRPr lang="cs-CZ" altLang="cs-CZ" sz="12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3777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/>
          </p:cNvSpPr>
          <p:nvPr>
            <p:ph type="title" idx="4294967295"/>
          </p:nvPr>
        </p:nvSpPr>
        <p:spPr>
          <a:xfrm>
            <a:off x="251520" y="404664"/>
            <a:ext cx="8534400" cy="936625"/>
          </a:xfr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rmAutofit fontScale="90000"/>
          </a:bodyPr>
          <a:lstStyle/>
          <a:p>
            <a:pPr algn="ctr" fontAlgn="base">
              <a:spcAft>
                <a:spcPct val="0"/>
              </a:spcAft>
            </a:pPr>
            <a:r>
              <a:rPr lang="cs-CZ" altLang="cs-CZ" sz="2900" dirty="0">
                <a:solidFill>
                  <a:schemeClr val="tx2"/>
                </a:solidFill>
                <a:ea typeface="+mn-ea"/>
                <a:cs typeface="+mn-cs"/>
              </a:rPr>
              <a:t>Rozlišení mezi rozpočtovou </a:t>
            </a:r>
            <a:br>
              <a:rPr lang="cs-CZ" altLang="cs-CZ" sz="2900" dirty="0">
                <a:solidFill>
                  <a:schemeClr val="tx2"/>
                </a:solidFill>
                <a:ea typeface="+mn-ea"/>
                <a:cs typeface="+mn-cs"/>
              </a:rPr>
            </a:br>
            <a:r>
              <a:rPr lang="cs-CZ" altLang="cs-CZ" sz="2900" dirty="0">
                <a:solidFill>
                  <a:schemeClr val="tx2"/>
                </a:solidFill>
                <a:ea typeface="+mn-ea"/>
                <a:cs typeface="+mn-cs"/>
              </a:rPr>
              <a:t>a podnikatelskou činností</a:t>
            </a:r>
          </a:p>
        </p:txBody>
      </p:sp>
      <p:sp>
        <p:nvSpPr>
          <p:cNvPr id="27651" name="Rectangle 3"/>
          <p:cNvSpPr>
            <a:spLocks noGrp="1"/>
          </p:cNvSpPr>
          <p:nvPr>
            <p:ph type="body" idx="4294967295"/>
          </p:nvPr>
        </p:nvSpPr>
        <p:spPr>
          <a:xfrm>
            <a:off x="395536" y="1412776"/>
            <a:ext cx="8496944" cy="4896544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Autofit/>
          </a:bodyPr>
          <a:lstStyle/>
          <a:p>
            <a:pPr algn="just">
              <a:spcBef>
                <a:spcPts val="0"/>
              </a:spcBef>
            </a:pPr>
            <a:r>
              <a:rPr lang="cs-CZ" altLang="cs-CZ" dirty="0">
                <a:latin typeface="Gentium Basic" panose="02000503060000020004" pitchFamily="2" charset="-18"/>
              </a:rPr>
              <a:t>Rozpočtová činnost </a:t>
            </a:r>
          </a:p>
          <a:p>
            <a:pPr marL="548640" lvl="2" algn="just">
              <a:spcBef>
                <a:spcPts val="0"/>
              </a:spcBef>
            </a:pPr>
            <a:r>
              <a:rPr lang="cs-CZ" altLang="cs-CZ" sz="2400" dirty="0">
                <a:latin typeface="Gentium Basic" panose="02000503060000020004" pitchFamily="2" charset="-18"/>
              </a:rPr>
              <a:t>činnost, která je hlavním posláním ÚSC – cílem není dosažení zisku, ale snaha o rozvoj území a  uspokojování potřeb obyvatel</a:t>
            </a:r>
          </a:p>
          <a:p>
            <a:pPr marL="274320" lvl="1" algn="just">
              <a:spcBef>
                <a:spcPts val="0"/>
              </a:spcBef>
              <a:buFont typeface="Arial" pitchFamily="34" charset="0"/>
              <a:buChar char="•"/>
            </a:pPr>
            <a:endParaRPr lang="cs-CZ" altLang="cs-CZ" sz="2400" dirty="0">
              <a:latin typeface="Gentium Basic" panose="02000503060000020004" pitchFamily="2" charset="-18"/>
            </a:endParaRPr>
          </a:p>
          <a:p>
            <a:pPr algn="just">
              <a:spcBef>
                <a:spcPts val="0"/>
              </a:spcBef>
            </a:pPr>
            <a:r>
              <a:rPr lang="cs-CZ" altLang="cs-CZ" dirty="0">
                <a:latin typeface="Gentium Basic" panose="02000503060000020004" pitchFamily="2" charset="-18"/>
              </a:rPr>
              <a:t>Podnikatelská (hospodářská) činnost</a:t>
            </a:r>
          </a:p>
          <a:p>
            <a:pPr marL="548640" lvl="2" algn="just">
              <a:spcBef>
                <a:spcPts val="0"/>
              </a:spcBef>
            </a:pPr>
            <a:r>
              <a:rPr lang="cs-CZ" altLang="cs-CZ" sz="2400" dirty="0">
                <a:latin typeface="Gentium Basic" panose="02000503060000020004" pitchFamily="2" charset="-18"/>
              </a:rPr>
              <a:t>ÚSC může vykonávat i činnosti, při kterých se snaží dosahovat zisku</a:t>
            </a:r>
          </a:p>
          <a:p>
            <a:pPr marL="548640" lvl="2" algn="just">
              <a:spcBef>
                <a:spcPts val="0"/>
              </a:spcBef>
            </a:pPr>
            <a:r>
              <a:rPr lang="cs-CZ" altLang="cs-CZ" sz="2400" dirty="0">
                <a:latin typeface="Gentium Basic" panose="02000503060000020004" pitchFamily="2" charset="-18"/>
              </a:rPr>
              <a:t>účetně sledována mimo rozpočtové V a N (AE, vybrané SÚ)</a:t>
            </a:r>
          </a:p>
          <a:p>
            <a:pPr marL="548640" lvl="2" algn="just">
              <a:spcBef>
                <a:spcPts val="0"/>
              </a:spcBef>
            </a:pPr>
            <a:r>
              <a:rPr lang="cs-CZ" altLang="cs-CZ" sz="2400" dirty="0">
                <a:latin typeface="Gentium Basic" panose="02000503060000020004" pitchFamily="2" charset="-18"/>
              </a:rPr>
              <a:t>výsledky se promítají do rozpočtu vždy nejpozději ke konci kalendářního roku</a:t>
            </a:r>
          </a:p>
          <a:p>
            <a:pPr marL="548640" lvl="2" algn="just">
              <a:spcBef>
                <a:spcPts val="0"/>
              </a:spcBef>
            </a:pPr>
            <a:r>
              <a:rPr lang="cs-CZ" altLang="cs-CZ" sz="2400" dirty="0">
                <a:latin typeface="Gentium Basic" panose="02000503060000020004" pitchFamily="2" charset="-18"/>
              </a:rPr>
              <a:t>mělo by být vnitřním předpisem upraveno, které činnosti sem patří, jaký majetek je při nich využíván 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7010400" y="6380187"/>
            <a:ext cx="2133600" cy="47625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188ACAAB-0432-49EF-834E-EF9CD2A10A5F}" type="slidenum">
              <a:rPr lang="cs-CZ" altLang="cs-CZ" sz="1200">
                <a:latin typeface="Georgia" panose="02040502050405020303" pitchFamily="18" charset="0"/>
              </a:rPr>
              <a:pPr/>
              <a:t>22</a:t>
            </a:fld>
            <a:endParaRPr lang="cs-CZ" altLang="cs-CZ" sz="120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7535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/>
          </p:cNvSpPr>
          <p:nvPr>
            <p:ph type="title" idx="4294967295"/>
          </p:nvPr>
        </p:nvSpPr>
        <p:spPr>
          <a:xfrm>
            <a:off x="0" y="404664"/>
            <a:ext cx="9144000" cy="908720"/>
          </a:xfrm>
          <a:noFill/>
          <a:ln>
            <a:noFill/>
          </a:ln>
          <a:effectLst/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fontAlgn="base">
              <a:spcAft>
                <a:spcPct val="0"/>
              </a:spcAft>
            </a:pPr>
            <a:r>
              <a:rPr lang="cs-CZ" altLang="cs-CZ" sz="2600" dirty="0">
                <a:solidFill>
                  <a:schemeClr val="tx2"/>
                </a:solidFill>
                <a:ea typeface="+mn-ea"/>
                <a:cs typeface="+mn-cs"/>
              </a:rPr>
              <a:t>231 – Základní běžný účet</a:t>
            </a:r>
          </a:p>
        </p:txBody>
      </p:sp>
      <p:sp>
        <p:nvSpPr>
          <p:cNvPr id="39939" name="Rectangle 3"/>
          <p:cNvSpPr>
            <a:spLocks noGrp="1"/>
          </p:cNvSpPr>
          <p:nvPr>
            <p:ph type="body" idx="4294967295"/>
          </p:nvPr>
        </p:nvSpPr>
        <p:spPr>
          <a:xfrm>
            <a:off x="395536" y="1600200"/>
            <a:ext cx="8569077" cy="4525963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Autofit/>
          </a:bodyPr>
          <a:lstStyle/>
          <a:p>
            <a:pPr algn="just">
              <a:spcBef>
                <a:spcPts val="0"/>
              </a:spcBef>
            </a:pPr>
            <a:r>
              <a:rPr lang="cs-CZ" altLang="cs-CZ" sz="3200" dirty="0">
                <a:latin typeface="Gentium Basic" panose="02000503060000020004" pitchFamily="2" charset="-18"/>
              </a:rPr>
              <a:t>veškeré peněžní prostředky (rozpočtové příjmy)</a:t>
            </a:r>
          </a:p>
          <a:p>
            <a:pPr algn="just">
              <a:spcBef>
                <a:spcPts val="0"/>
              </a:spcBef>
            </a:pPr>
            <a:r>
              <a:rPr lang="cs-CZ" altLang="cs-CZ" sz="3200" dirty="0">
                <a:latin typeface="Gentium Basic" panose="02000503060000020004" pitchFamily="2" charset="-18"/>
              </a:rPr>
              <a:t>bankovní účet</a:t>
            </a:r>
          </a:p>
          <a:p>
            <a:pPr algn="just">
              <a:spcBef>
                <a:spcPts val="0"/>
              </a:spcBef>
            </a:pPr>
            <a:r>
              <a:rPr lang="cs-CZ" altLang="cs-CZ" sz="3200" dirty="0">
                <a:latin typeface="Gentium Basic" panose="02000503060000020004" pitchFamily="2" charset="-18"/>
              </a:rPr>
              <a:t>pokud ÚSC nezřizuje peněžní fondy, přebytek hospodaření minulých let </a:t>
            </a:r>
          </a:p>
          <a:p>
            <a:pPr algn="just">
              <a:spcBef>
                <a:spcPts val="0"/>
              </a:spcBef>
            </a:pPr>
            <a:r>
              <a:rPr lang="cs-CZ" altLang="cs-CZ" sz="3200" dirty="0">
                <a:latin typeface="Gentium Basic" panose="02000503060000020004" pitchFamily="2" charset="-18"/>
              </a:rPr>
              <a:t>přijaté prostředky z poskytnutých úvěrů </a:t>
            </a:r>
          </a:p>
          <a:p>
            <a:pPr algn="just">
              <a:spcBef>
                <a:spcPts val="0"/>
              </a:spcBef>
            </a:pPr>
            <a:r>
              <a:rPr lang="cs-CZ" altLang="cs-CZ" sz="3200" dirty="0">
                <a:latin typeface="Gentium Basic" panose="02000503060000020004" pitchFamily="2" charset="-18"/>
              </a:rPr>
              <a:t>inkasované částky z prodeje vydaných dlužných CP</a:t>
            </a:r>
          </a:p>
          <a:p>
            <a:pPr algn="just">
              <a:spcBef>
                <a:spcPts val="0"/>
              </a:spcBef>
            </a:pPr>
            <a:endParaRPr lang="cs-CZ" altLang="cs-CZ" sz="3200" dirty="0">
              <a:latin typeface="Gentium Basic" panose="02000503060000020004" pitchFamily="2" charset="-18"/>
            </a:endParaRPr>
          </a:p>
          <a:p>
            <a:pPr algn="just">
              <a:spcBef>
                <a:spcPts val="0"/>
              </a:spcBef>
            </a:pPr>
            <a:r>
              <a:rPr lang="cs-CZ" altLang="cs-CZ" sz="3200" dirty="0">
                <a:latin typeface="Gentium Basic" panose="02000503060000020004" pitchFamily="2" charset="-18"/>
              </a:rPr>
              <a:t>provázání informací v účetnictví a v rozpočtu</a:t>
            </a:r>
          </a:p>
        </p:txBody>
      </p:sp>
    </p:spTree>
    <p:extLst>
      <p:ext uri="{BB962C8B-B14F-4D97-AF65-F5344CB8AC3E}">
        <p14:creationId xmlns:p14="http://schemas.microsoft.com/office/powerpoint/2010/main" val="3872649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/>
          </p:cNvSpPr>
          <p:nvPr>
            <p:ph type="title" idx="4294967295"/>
          </p:nvPr>
        </p:nvSpPr>
        <p:spPr>
          <a:xfrm>
            <a:off x="0" y="404664"/>
            <a:ext cx="9144000" cy="908050"/>
          </a:xfrm>
          <a:noFill/>
          <a:ln>
            <a:noFill/>
          </a:ln>
          <a:effectLst/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fontAlgn="base">
              <a:spcAft>
                <a:spcPct val="0"/>
              </a:spcAft>
            </a:pPr>
            <a:r>
              <a:rPr lang="cs-CZ" altLang="cs-CZ" sz="2600" dirty="0">
                <a:solidFill>
                  <a:schemeClr val="tx2"/>
                </a:solidFill>
                <a:ea typeface="+mn-ea"/>
                <a:cs typeface="+mn-cs"/>
              </a:rPr>
              <a:t>261 – Pokladna</a:t>
            </a:r>
          </a:p>
        </p:txBody>
      </p:sp>
      <p:sp>
        <p:nvSpPr>
          <p:cNvPr id="40963" name="Rectangle 3"/>
          <p:cNvSpPr>
            <a:spLocks noGrp="1"/>
          </p:cNvSpPr>
          <p:nvPr>
            <p:ph type="body" idx="4294967295"/>
          </p:nvPr>
        </p:nvSpPr>
        <p:spPr>
          <a:xfrm>
            <a:off x="323528" y="980728"/>
            <a:ext cx="8569325" cy="5040313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Autofit/>
          </a:bodyPr>
          <a:lstStyle/>
          <a:p>
            <a:pPr algn="just">
              <a:spcBef>
                <a:spcPts val="0"/>
              </a:spcBef>
            </a:pPr>
            <a:r>
              <a:rPr lang="cs-CZ" altLang="cs-CZ" sz="2800" dirty="0">
                <a:latin typeface="Gentium Basic" panose="02000503060000020004" pitchFamily="2" charset="-18"/>
              </a:rPr>
              <a:t>stav a pohyb peněz v hotovosti, šeků přijatých místo hotových peněz, poukázek k zúčtování</a:t>
            </a:r>
          </a:p>
          <a:p>
            <a:pPr algn="just">
              <a:spcBef>
                <a:spcPts val="0"/>
              </a:spcBef>
            </a:pPr>
            <a:r>
              <a:rPr lang="cs-CZ" altLang="cs-CZ" sz="2800" dirty="0">
                <a:latin typeface="Gentium Basic" panose="02000503060000020004" pitchFamily="2" charset="-18"/>
              </a:rPr>
              <a:t>pokladní doklady</a:t>
            </a:r>
          </a:p>
          <a:p>
            <a:pPr algn="just">
              <a:spcBef>
                <a:spcPts val="0"/>
              </a:spcBef>
            </a:pPr>
            <a:r>
              <a:rPr lang="cs-CZ" altLang="cs-CZ" sz="2800" dirty="0">
                <a:latin typeface="Gentium Basic" panose="02000503060000020004" pitchFamily="2" charset="-18"/>
              </a:rPr>
              <a:t>neklasifikuje se rozpočtovou skladbou</a:t>
            </a:r>
          </a:p>
          <a:p>
            <a:pPr marL="274320" lvl="1" algn="just">
              <a:spcBef>
                <a:spcPts val="0"/>
              </a:spcBef>
            </a:pPr>
            <a:r>
              <a:rPr lang="cs-CZ" altLang="cs-CZ" sz="2800" dirty="0">
                <a:latin typeface="Gentium Basic" panose="02000503060000020004" pitchFamily="2" charset="-18"/>
              </a:rPr>
              <a:t>převod prostředků do pokladny ze ZBÚ </a:t>
            </a:r>
          </a:p>
          <a:p>
            <a:pPr marL="274320" lvl="1" algn="just">
              <a:spcBef>
                <a:spcPts val="0"/>
              </a:spcBef>
              <a:buNone/>
            </a:pPr>
            <a:r>
              <a:rPr lang="cs-CZ" altLang="cs-CZ" sz="2800" dirty="0">
                <a:latin typeface="Gentium Basic" panose="02000503060000020004" pitchFamily="2" charset="-18"/>
              </a:rPr>
              <a:t>	» záloha poskytnutá pokladně</a:t>
            </a:r>
          </a:p>
          <a:p>
            <a:pPr marL="274320" lvl="1" algn="just">
              <a:spcBef>
                <a:spcPts val="0"/>
              </a:spcBef>
            </a:pPr>
            <a:r>
              <a:rPr lang="cs-CZ" altLang="cs-CZ" sz="2800" dirty="0">
                <a:latin typeface="Gentium Basic" panose="02000503060000020004" pitchFamily="2" charset="-18"/>
              </a:rPr>
              <a:t>po konečném vydání prostředků z pokladny </a:t>
            </a:r>
          </a:p>
          <a:p>
            <a:pPr marL="274320" lvl="1" algn="just">
              <a:spcBef>
                <a:spcPts val="0"/>
              </a:spcBef>
              <a:buNone/>
            </a:pPr>
            <a:r>
              <a:rPr lang="cs-CZ" altLang="cs-CZ" sz="2800" dirty="0">
                <a:latin typeface="Gentium Basic" panose="02000503060000020004" pitchFamily="2" charset="-18"/>
              </a:rPr>
              <a:t>	» snížení položky záloha, zatřídění na položku – interní účetní doklad</a:t>
            </a:r>
          </a:p>
        </p:txBody>
      </p:sp>
    </p:spTree>
    <p:extLst>
      <p:ext uri="{BB962C8B-B14F-4D97-AF65-F5344CB8AC3E}">
        <p14:creationId xmlns:p14="http://schemas.microsoft.com/office/powerpoint/2010/main" val="1569552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04664"/>
            <a:ext cx="9144000" cy="747861"/>
          </a:xfrm>
          <a:noFill/>
          <a:ln>
            <a:noFill/>
          </a:ln>
          <a:effectLst/>
        </p:spPr>
        <p:txBody>
          <a:bodyPr vert="horz" lIns="91440" tIns="45720" rIns="91440" bIns="45720" rtlCol="0" anchor="ctr" anchorCtr="0">
            <a:normAutofit fontScale="90000"/>
          </a:bodyPr>
          <a:lstStyle/>
          <a:p>
            <a:pPr algn="ctr" fontAlgn="base">
              <a:spcAft>
                <a:spcPct val="0"/>
              </a:spcAft>
            </a:pPr>
            <a:r>
              <a:rPr lang="cs-CZ" altLang="cs-CZ" sz="2600" dirty="0">
                <a:solidFill>
                  <a:schemeClr val="tx2"/>
                </a:solidFill>
                <a:ea typeface="+mn-ea"/>
                <a:cs typeface="+mn-cs"/>
              </a:rPr>
              <a:t>Pokladna – </a:t>
            </a:r>
            <a:r>
              <a:rPr lang="cs-CZ" altLang="cs-CZ" sz="2600" dirty="0" smtClean="0">
                <a:solidFill>
                  <a:schemeClr val="tx2"/>
                </a:solidFill>
                <a:ea typeface="+mn-ea"/>
                <a:cs typeface="+mn-cs"/>
              </a:rPr>
              <a:t>příklad</a:t>
            </a:r>
            <a:br>
              <a:rPr lang="cs-CZ" altLang="cs-CZ" sz="2600" dirty="0" smtClean="0">
                <a:solidFill>
                  <a:schemeClr val="tx2"/>
                </a:solidFill>
                <a:ea typeface="+mn-ea"/>
                <a:cs typeface="+mn-cs"/>
              </a:rPr>
            </a:br>
            <a:r>
              <a:rPr lang="cs-CZ" altLang="cs-CZ" sz="2600" dirty="0" smtClean="0">
                <a:solidFill>
                  <a:schemeClr val="tx2"/>
                </a:solidFill>
                <a:ea typeface="+mn-ea"/>
                <a:cs typeface="+mn-cs"/>
              </a:rPr>
              <a:t>prostředky </a:t>
            </a:r>
            <a:r>
              <a:rPr lang="cs-CZ" altLang="cs-CZ" sz="2600" dirty="0">
                <a:solidFill>
                  <a:schemeClr val="tx2"/>
                </a:solidFill>
                <a:ea typeface="+mn-ea"/>
                <a:cs typeface="+mn-cs"/>
              </a:rPr>
              <a:t>přijaté v hotovosti odvedeny na bankovní účet (ZBÚ)</a:t>
            </a:r>
          </a:p>
        </p:txBody>
      </p:sp>
      <p:graphicFrame>
        <p:nvGraphicFramePr>
          <p:cNvPr id="42048" name="Group 6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549146320"/>
              </p:ext>
            </p:extLst>
          </p:nvPr>
        </p:nvGraphicFramePr>
        <p:xfrm>
          <a:off x="0" y="1600200"/>
          <a:ext cx="9143999" cy="4136391"/>
        </p:xfrm>
        <a:graphic>
          <a:graphicData uri="http://schemas.openxmlformats.org/drawingml/2006/table">
            <a:tbl>
              <a:tblPr/>
              <a:tblGrid>
                <a:gridCol w="4450035"/>
                <a:gridCol w="1253531"/>
                <a:gridCol w="860532"/>
                <a:gridCol w="860532"/>
                <a:gridCol w="858837"/>
                <a:gridCol w="860532"/>
              </a:tblGrid>
              <a:tr h="5603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Kč</a:t>
                      </a: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MD</a:t>
                      </a: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DAL</a:t>
                      </a: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pol.</a:t>
                      </a: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§</a:t>
                      </a: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533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Výběr prostředků z bank. účtu do pokladny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10 000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261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262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5921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Převod prostředků z bankovního účtu ÚCS do pokladny - bankovní výpis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10 000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262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231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5182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6171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533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Předpis příjmů z místního poplatku ze psů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8 000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315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606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5905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Příjem příjmů z místního poplatku ze psů v hotovosti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6 500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261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315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561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Odvod příjmů na ZBÚ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6 500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262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261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5603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Přijetí prostředků na ZBÚ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6 500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231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262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1341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658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3070" name="Group 6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635542208"/>
              </p:ext>
            </p:extLst>
          </p:nvPr>
        </p:nvGraphicFramePr>
        <p:xfrm>
          <a:off x="-2" y="1484784"/>
          <a:ext cx="9144002" cy="4325621"/>
        </p:xfrm>
        <a:graphic>
          <a:graphicData uri="http://schemas.openxmlformats.org/drawingml/2006/table">
            <a:tbl>
              <a:tblPr/>
              <a:tblGrid>
                <a:gridCol w="4456812"/>
                <a:gridCol w="1160363"/>
                <a:gridCol w="882554"/>
                <a:gridCol w="882553"/>
                <a:gridCol w="879167"/>
                <a:gridCol w="882553"/>
              </a:tblGrid>
              <a:tr h="538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Kč</a:t>
                      </a:r>
                      <a:endParaRPr kumimoji="0" lang="cs-CZ" alt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MD</a:t>
                      </a: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DAL</a:t>
                      </a: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pol.</a:t>
                      </a: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§</a:t>
                      </a: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5365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Výběr prostředků z bank. účtu do pokladny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10 000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261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262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5937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Převod prostředků z bankovního účtu ÚCS do pokladny - bankovní výpis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10 000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262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231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5182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6171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5365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Předpis příjmů z místního poplatku ze psů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8 000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315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606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5921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Příjem příjmů z místního poplatku ze psů v hotovosti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6 500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261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315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690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Zúčtování příjmů – vnitřní účetní doklad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6 500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231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1341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5921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Navýšení poskytnuté zálohy pokladně o inkasované příjmy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6 500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231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5182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6171 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</a:tbl>
          </a:graphicData>
        </a:graphic>
      </p:graphicFrame>
      <p:sp>
        <p:nvSpPr>
          <p:cNvPr id="43068" name="Rectangle 67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60648"/>
            <a:ext cx="9144000" cy="1008112"/>
          </a:xfrm>
          <a:noFill/>
          <a:ln>
            <a:noFill/>
          </a:ln>
          <a:effectLst/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fontAlgn="base">
              <a:spcAft>
                <a:spcPct val="0"/>
              </a:spcAft>
            </a:pPr>
            <a:r>
              <a:rPr lang="cs-CZ" altLang="cs-CZ" sz="2600" dirty="0">
                <a:solidFill>
                  <a:schemeClr val="tx2"/>
                </a:solidFill>
                <a:ea typeface="+mn-ea"/>
                <a:cs typeface="+mn-cs"/>
              </a:rPr>
              <a:t>Pokladna – příklad – záloha pokladně je navýšena o prostředky přijaté v hotovosti</a:t>
            </a:r>
          </a:p>
        </p:txBody>
      </p:sp>
    </p:spTree>
    <p:extLst>
      <p:ext uri="{BB962C8B-B14F-4D97-AF65-F5344CB8AC3E}">
        <p14:creationId xmlns:p14="http://schemas.microsoft.com/office/powerpoint/2010/main" val="403597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  <a:noFill/>
          <a:ln>
            <a:noFill/>
          </a:ln>
          <a:effectLst/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fontAlgn="base">
              <a:spcAft>
                <a:spcPct val="0"/>
              </a:spcAft>
            </a:pPr>
            <a:r>
              <a:rPr lang="cs-CZ" altLang="cs-CZ" sz="2600">
                <a:solidFill>
                  <a:schemeClr val="tx2"/>
                </a:solidFill>
                <a:ea typeface="+mn-ea"/>
                <a:cs typeface="+mn-cs"/>
              </a:rPr>
              <a:t>Pokladna – příklad – výdaje uhrazené v hotovosti</a:t>
            </a:r>
          </a:p>
        </p:txBody>
      </p:sp>
      <p:graphicFrame>
        <p:nvGraphicFramePr>
          <p:cNvPr id="44096" name="Group 64"/>
          <p:cNvGraphicFramePr>
            <a:graphicFrameLocks noGrp="1"/>
          </p:cNvGraphicFramePr>
          <p:nvPr>
            <p:ph type="tbl" idx="4294967295"/>
            <p:extLst>
              <p:ext uri="{D42A27DB-BD31-4B8C-83A1-F6EECF244321}">
                <p14:modId xmlns:p14="http://schemas.microsoft.com/office/powerpoint/2010/main" val="2771659523"/>
              </p:ext>
            </p:extLst>
          </p:nvPr>
        </p:nvGraphicFramePr>
        <p:xfrm>
          <a:off x="-3" y="1773238"/>
          <a:ext cx="9144002" cy="3997325"/>
        </p:xfrm>
        <a:graphic>
          <a:graphicData uri="http://schemas.openxmlformats.org/drawingml/2006/table">
            <a:tbl>
              <a:tblPr/>
              <a:tblGrid>
                <a:gridCol w="4332606"/>
                <a:gridCol w="1229728"/>
                <a:gridCol w="838298"/>
                <a:gridCol w="838299"/>
                <a:gridCol w="918936"/>
                <a:gridCol w="986135"/>
              </a:tblGrid>
              <a:tr h="180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Kč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MD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DAL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pol.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§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574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Výběr prostředků z bank. účtu do pokladny 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5 000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261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262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5762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Převod prostředků z b.ú. do pokladny dle výpisu z banky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5 000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262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231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5182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6171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5730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Nákup kancelářských potřeb – v hotovosti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1 500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501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261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5699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Změna rozpočtové skladby dle účelu užití hotovosti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- 1 500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231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5182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6171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7969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+1 500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231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5139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6171</a:t>
                      </a: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6531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/>
          </p:cNvSpPr>
          <p:nvPr>
            <p:ph type="title" idx="4294967295"/>
          </p:nvPr>
        </p:nvSpPr>
        <p:spPr>
          <a:xfrm>
            <a:off x="467544" y="476672"/>
            <a:ext cx="8352928" cy="579540"/>
          </a:xfrm>
          <a:noFill/>
          <a:ln/>
        </p:spPr>
        <p:txBody>
          <a:bodyPr>
            <a:normAutofit fontScale="90000"/>
          </a:bodyPr>
          <a:lstStyle/>
          <a:p>
            <a:pPr algn="ctr"/>
            <a:r>
              <a:rPr lang="cs-CZ" altLang="cs-CZ" sz="3600" b="1" dirty="0">
                <a:latin typeface="Impact" pitchFamily="34" charset="0"/>
                <a:cs typeface="Arial" charset="0"/>
              </a:rPr>
              <a:t>Peněžní fondy ÚSC</a:t>
            </a:r>
          </a:p>
        </p:txBody>
      </p:sp>
      <p:sp>
        <p:nvSpPr>
          <p:cNvPr id="45059" name="Rectangle 3"/>
          <p:cNvSpPr>
            <a:spLocks noGrp="1"/>
          </p:cNvSpPr>
          <p:nvPr>
            <p:ph sz="quarter" idx="4294967295"/>
          </p:nvPr>
        </p:nvSpPr>
        <p:spPr>
          <a:xfrm>
            <a:off x="539552" y="1340769"/>
            <a:ext cx="7920880" cy="4536503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>
            <a:noAutofit/>
          </a:bodyPr>
          <a:lstStyle/>
          <a:p>
            <a:pPr algn="just"/>
            <a:r>
              <a:rPr lang="cs-CZ" altLang="cs-CZ" sz="2800" dirty="0">
                <a:latin typeface="Gentium Basic"/>
                <a:ea typeface="Arial Unicode MS" pitchFamily="34" charset="-128"/>
                <a:cs typeface="Arial Unicode MS" pitchFamily="34" charset="-128"/>
              </a:rPr>
              <a:t>ČÚS č. 704 – Fondy účetní jednotky</a:t>
            </a:r>
          </a:p>
          <a:p>
            <a:pPr algn="just"/>
            <a:r>
              <a:rPr lang="cs-CZ" altLang="cs-CZ" sz="2800" dirty="0" smtClean="0">
                <a:latin typeface="Gentium Basic"/>
                <a:ea typeface="Arial Unicode MS" pitchFamily="34" charset="-128"/>
                <a:cs typeface="Arial Unicode MS" pitchFamily="34" charset="-128"/>
              </a:rPr>
              <a:t>ÚSC </a:t>
            </a:r>
            <a:r>
              <a:rPr lang="cs-CZ" altLang="cs-CZ" sz="2800" dirty="0">
                <a:latin typeface="Gentium Basic"/>
                <a:ea typeface="Arial Unicode MS" pitchFamily="34" charset="-128"/>
                <a:cs typeface="Arial Unicode MS" pitchFamily="34" charset="-128"/>
              </a:rPr>
              <a:t>zřizují peněžní fondy dobrovolně</a:t>
            </a:r>
          </a:p>
          <a:p>
            <a:pPr algn="just"/>
            <a:r>
              <a:rPr lang="cs-CZ" altLang="cs-CZ" sz="2800" dirty="0" smtClean="0">
                <a:latin typeface="Gentium Basic"/>
                <a:ea typeface="Arial Unicode MS" pitchFamily="34" charset="-128"/>
                <a:cs typeface="Arial Unicode MS" pitchFamily="34" charset="-128"/>
              </a:rPr>
              <a:t>Zřizovatel </a:t>
            </a:r>
            <a:endParaRPr lang="cs-CZ" altLang="cs-CZ" sz="2800" dirty="0">
              <a:latin typeface="Gentium Basic"/>
              <a:ea typeface="Arial Unicode MS" pitchFamily="34" charset="-128"/>
              <a:cs typeface="Arial Unicode MS" pitchFamily="34" charset="-128"/>
            </a:endParaRPr>
          </a:p>
          <a:p>
            <a:pPr lvl="1" algn="just">
              <a:buFontTx/>
              <a:buChar char="•"/>
            </a:pPr>
            <a:r>
              <a:rPr lang="cs-CZ" altLang="cs-CZ" sz="2800" dirty="0">
                <a:latin typeface="Gentium Basic"/>
                <a:ea typeface="Arial Unicode MS" pitchFamily="34" charset="-128"/>
                <a:cs typeface="Arial Unicode MS" pitchFamily="34" charset="-128"/>
              </a:rPr>
              <a:t>zastupitelstvo obce</a:t>
            </a:r>
          </a:p>
          <a:p>
            <a:pPr lvl="1" algn="just">
              <a:buFontTx/>
              <a:buChar char="•"/>
            </a:pPr>
            <a:r>
              <a:rPr lang="cs-CZ" altLang="cs-CZ" sz="2800" dirty="0">
                <a:latin typeface="Gentium Basic"/>
                <a:ea typeface="Arial Unicode MS" pitchFamily="34" charset="-128"/>
                <a:cs typeface="Arial Unicode MS" pitchFamily="34" charset="-128"/>
              </a:rPr>
              <a:t>rada kraje, pokud si tuto působnost nevyhradí zastupitelstvo kraje </a:t>
            </a:r>
          </a:p>
          <a:p>
            <a:pPr algn="just"/>
            <a:endParaRPr lang="cs-CZ" altLang="cs-CZ" sz="2800" dirty="0">
              <a:latin typeface="Gentium Basic"/>
              <a:ea typeface="Arial Unicode MS" pitchFamily="34" charset="-128"/>
              <a:cs typeface="Arial Unicode MS" pitchFamily="34" charset="-128"/>
            </a:endParaRPr>
          </a:p>
          <a:p>
            <a:pPr algn="just"/>
            <a:r>
              <a:rPr lang="cs-CZ" altLang="cs-CZ" sz="2800" dirty="0">
                <a:latin typeface="Gentium Basic"/>
                <a:ea typeface="Arial Unicode MS" pitchFamily="34" charset="-128"/>
                <a:cs typeface="Arial Unicode MS" pitchFamily="34" charset="-128"/>
              </a:rPr>
              <a:t>ÚSC nemusí mít zřízený žádný peněžní fond </a:t>
            </a:r>
            <a:r>
              <a:rPr lang="cs-CZ" altLang="cs-CZ" sz="2800" dirty="0">
                <a:latin typeface="Gentium Basic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 prostředky soustředěny pouze na bankovním účtu (ZBÚ)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/>
          </p:cNvSpPr>
          <p:nvPr>
            <p:ph type="title" idx="4294967295"/>
          </p:nvPr>
        </p:nvSpPr>
        <p:spPr>
          <a:xfrm>
            <a:off x="611561" y="692696"/>
            <a:ext cx="8064896" cy="792088"/>
          </a:xfrm>
          <a:noFill/>
          <a:ln/>
        </p:spPr>
        <p:txBody>
          <a:bodyPr/>
          <a:lstStyle/>
          <a:p>
            <a:pPr algn="ctr"/>
            <a:r>
              <a:rPr lang="cs-CZ" altLang="cs-CZ" sz="3600" dirty="0">
                <a:latin typeface="Impact" pitchFamily="34" charset="0"/>
                <a:cs typeface="Arial" charset="0"/>
              </a:rPr>
              <a:t>Statut peněžního fondu</a:t>
            </a:r>
          </a:p>
        </p:txBody>
      </p:sp>
      <p:sp>
        <p:nvSpPr>
          <p:cNvPr id="46083" name="Rectangle 3"/>
          <p:cNvSpPr>
            <a:spLocks noGrp="1"/>
          </p:cNvSpPr>
          <p:nvPr>
            <p:ph sz="quarter" idx="4294967295"/>
          </p:nvPr>
        </p:nvSpPr>
        <p:spPr>
          <a:xfrm>
            <a:off x="683567" y="1700808"/>
            <a:ext cx="8152457" cy="4422180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Autofit/>
          </a:bodyPr>
          <a:lstStyle/>
          <a:p>
            <a:pPr algn="just"/>
            <a:r>
              <a:rPr lang="cs-CZ" altLang="cs-CZ" sz="3200" dirty="0" smtClean="0">
                <a:latin typeface="Gentium Basic"/>
                <a:ea typeface="Arial Unicode MS" pitchFamily="34" charset="-128"/>
                <a:cs typeface="Arial Unicode MS" pitchFamily="34" charset="-128"/>
              </a:rPr>
              <a:t>statut </a:t>
            </a:r>
            <a:r>
              <a:rPr lang="cs-CZ" altLang="cs-CZ" sz="3200" dirty="0">
                <a:latin typeface="Gentium Basic"/>
                <a:ea typeface="Arial Unicode MS" pitchFamily="34" charset="-128"/>
                <a:cs typeface="Arial Unicode MS" pitchFamily="34" charset="-128"/>
              </a:rPr>
              <a:t>vydává ten orgán ÚSC, který peněžní fond zřídil</a:t>
            </a:r>
          </a:p>
          <a:p>
            <a:pPr algn="just"/>
            <a:endParaRPr lang="cs-CZ" altLang="cs-CZ" sz="3200" dirty="0">
              <a:latin typeface="Gentium Basic"/>
              <a:ea typeface="Arial Unicode MS" pitchFamily="34" charset="-128"/>
              <a:cs typeface="Arial Unicode MS" pitchFamily="34" charset="-128"/>
            </a:endParaRPr>
          </a:p>
          <a:p>
            <a:pPr algn="just"/>
            <a:r>
              <a:rPr lang="cs-CZ" altLang="cs-CZ" sz="3200" dirty="0">
                <a:latin typeface="Gentium Basic"/>
                <a:ea typeface="Arial Unicode MS" pitchFamily="34" charset="-128"/>
                <a:cs typeface="Arial Unicode MS" pitchFamily="34" charset="-128"/>
              </a:rPr>
              <a:t>příjmy a výdaje peněžního fondu, specifikace použití prostředků fondu</a:t>
            </a:r>
          </a:p>
          <a:p>
            <a:pPr algn="just"/>
            <a:endParaRPr lang="cs-CZ" altLang="cs-CZ" sz="3200" dirty="0">
              <a:latin typeface="Gentium Basic"/>
              <a:ea typeface="Arial Unicode MS" pitchFamily="34" charset="-128"/>
              <a:cs typeface="Arial Unicode MS" pitchFamily="34" charset="-128"/>
            </a:endParaRPr>
          </a:p>
          <a:p>
            <a:pPr algn="just"/>
            <a:r>
              <a:rPr lang="cs-CZ" altLang="cs-CZ" sz="3200" dirty="0">
                <a:latin typeface="Gentium Basic"/>
                <a:ea typeface="Arial Unicode MS" pitchFamily="34" charset="-128"/>
                <a:cs typeface="Arial Unicode MS" pitchFamily="34" charset="-128"/>
              </a:rPr>
              <a:t>může být vydán formou OZV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476672"/>
            <a:ext cx="6781800" cy="87099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Požadavky ke zkoušce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556792"/>
            <a:ext cx="7543800" cy="3886200"/>
          </a:xfrm>
        </p:spPr>
        <p:txBody>
          <a:bodyPr/>
          <a:lstStyle/>
          <a:p>
            <a:r>
              <a:rPr lang="cs-CZ" dirty="0" smtClean="0">
                <a:latin typeface="Gentium Basic" panose="02000503060000020004" pitchFamily="2" charset="-18"/>
              </a:rPr>
              <a:t>Zkouška z účetnictví ÚSC probíhá písemnou formou</a:t>
            </a:r>
          </a:p>
          <a:p>
            <a:r>
              <a:rPr lang="cs-CZ" dirty="0" smtClean="0">
                <a:latin typeface="Gentium Basic" panose="02000503060000020004" pitchFamily="2" charset="-18"/>
              </a:rPr>
              <a:t>Zkouška se skládá ze 2 dílčích zkoušek</a:t>
            </a:r>
          </a:p>
          <a:p>
            <a:pPr lvl="1"/>
            <a:r>
              <a:rPr lang="cs-CZ" dirty="0" smtClean="0">
                <a:latin typeface="Gentium Basic" panose="02000503060000020004" pitchFamily="2" charset="-18"/>
              </a:rPr>
              <a:t>účetnictví ÚSC</a:t>
            </a:r>
          </a:p>
          <a:p>
            <a:pPr lvl="1"/>
            <a:r>
              <a:rPr lang="cs-CZ" dirty="0" smtClean="0">
                <a:latin typeface="Gentium Basic" panose="02000503060000020004" pitchFamily="2" charset="-18"/>
              </a:rPr>
              <a:t>účetnictví NNO</a:t>
            </a:r>
          </a:p>
          <a:p>
            <a:r>
              <a:rPr lang="cs-CZ" dirty="0" smtClean="0">
                <a:latin typeface="Gentium Basic" panose="02000503060000020004" pitchFamily="2" charset="-18"/>
              </a:rPr>
              <a:t>Každá dílčí zkouška se skládá z obecné části a z praktické části (zaúčtování vybraných operací)</a:t>
            </a:r>
          </a:p>
          <a:p>
            <a:r>
              <a:rPr lang="cs-CZ" dirty="0" smtClean="0">
                <a:latin typeface="Gentium Basic" panose="02000503060000020004" pitchFamily="2" charset="-18"/>
              </a:rPr>
              <a:t>Každá dílčí zkouška se podílí 50 % na celkové známce</a:t>
            </a:r>
          </a:p>
          <a:p>
            <a:endParaRPr lang="cs-CZ" dirty="0" smtClean="0">
              <a:latin typeface="Gentium Basic" panose="02000503060000020004" pitchFamily="2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320730230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/>
          </p:cNvSpPr>
          <p:nvPr>
            <p:ph type="title" idx="4294967295"/>
          </p:nvPr>
        </p:nvSpPr>
        <p:spPr>
          <a:xfrm>
            <a:off x="611560" y="404664"/>
            <a:ext cx="8532440" cy="598636"/>
          </a:xfrm>
          <a:noFill/>
          <a:ln/>
        </p:spPr>
        <p:txBody>
          <a:bodyPr>
            <a:normAutofit fontScale="90000"/>
          </a:bodyPr>
          <a:lstStyle/>
          <a:p>
            <a:pPr algn="ctr"/>
            <a:r>
              <a:rPr lang="cs-CZ" altLang="cs-CZ" sz="3600" dirty="0">
                <a:latin typeface="Impact" pitchFamily="34" charset="0"/>
                <a:cs typeface="Arial" charset="0"/>
              </a:rPr>
              <a:t>Účtování peněžního fondu</a:t>
            </a:r>
          </a:p>
        </p:txBody>
      </p:sp>
      <p:sp>
        <p:nvSpPr>
          <p:cNvPr id="15363" name="Rectangle 3"/>
          <p:cNvSpPr>
            <a:spLocks noGrp="1"/>
          </p:cNvSpPr>
          <p:nvPr>
            <p:ph sz="quarter" idx="4294967295"/>
          </p:nvPr>
        </p:nvSpPr>
        <p:spPr>
          <a:xfrm>
            <a:off x="611559" y="1773239"/>
            <a:ext cx="7848873" cy="4248050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Autofit/>
          </a:bodyPr>
          <a:lstStyle/>
          <a:p>
            <a:pPr algn="just"/>
            <a:r>
              <a:rPr lang="cs-CZ" altLang="cs-CZ" sz="3600" dirty="0">
                <a:latin typeface="Gentium Basic"/>
                <a:ea typeface="Arial Unicode MS" pitchFamily="34" charset="-128"/>
                <a:cs typeface="Arial Unicode MS" pitchFamily="34" charset="-128"/>
              </a:rPr>
              <a:t>Fond je napojen na rozpočet ÚSC </a:t>
            </a:r>
          </a:p>
          <a:p>
            <a:pPr marL="548640" lvl="2" algn="just"/>
            <a:r>
              <a:rPr lang="cs-CZ" altLang="cs-CZ" sz="3200" dirty="0">
                <a:latin typeface="Gentium Basic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peněžní prostředky se ve fondu pouze ukládají, pokud mají být použity, převedou se zpět do rozpočtu</a:t>
            </a:r>
          </a:p>
          <a:p>
            <a:pPr algn="just"/>
            <a:r>
              <a:rPr lang="cs-CZ" altLang="cs-CZ" sz="3600" dirty="0" smtClean="0">
                <a:latin typeface="Gentium Basic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Peněžní </a:t>
            </a:r>
            <a:r>
              <a:rPr lang="cs-CZ" altLang="cs-CZ" sz="3600" dirty="0">
                <a:latin typeface="Gentium Basic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operace jsou realizovány přímo z účtu </a:t>
            </a:r>
            <a:r>
              <a:rPr lang="cs-CZ" altLang="cs-CZ" sz="3600" dirty="0" smtClean="0">
                <a:latin typeface="Gentium Basic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peněžního </a:t>
            </a:r>
            <a:r>
              <a:rPr lang="cs-CZ" altLang="cs-CZ" sz="3600" dirty="0">
                <a:latin typeface="Gentium Basic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fondu.</a:t>
            </a:r>
          </a:p>
          <a:p>
            <a:pPr algn="just"/>
            <a:r>
              <a:rPr lang="cs-CZ" altLang="cs-CZ" sz="3600" dirty="0" smtClean="0">
                <a:latin typeface="Gentium Basic"/>
                <a:ea typeface="Arial Unicode MS" pitchFamily="34" charset="-128"/>
                <a:cs typeface="Arial Unicode MS" pitchFamily="34" charset="-128"/>
              </a:rPr>
              <a:t>Pozn</a:t>
            </a:r>
            <a:r>
              <a:rPr lang="cs-CZ" altLang="cs-CZ" sz="3600" dirty="0">
                <a:latin typeface="Gentium Basic"/>
                <a:ea typeface="Arial Unicode MS" pitchFamily="34" charset="-128"/>
                <a:cs typeface="Arial Unicode MS" pitchFamily="34" charset="-128"/>
              </a:rPr>
              <a:t>.: </a:t>
            </a:r>
            <a:r>
              <a:rPr lang="cs-CZ" altLang="cs-CZ" sz="3600" dirty="0" smtClean="0">
                <a:latin typeface="Gentium Basic"/>
                <a:ea typeface="Arial Unicode MS" pitchFamily="34" charset="-128"/>
                <a:cs typeface="Arial Unicode MS" pitchFamily="34" charset="-128"/>
              </a:rPr>
              <a:t>konsolidace</a:t>
            </a:r>
            <a:endParaRPr lang="cs-CZ" altLang="cs-CZ" sz="3600" dirty="0">
              <a:latin typeface="Gentium Basic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477838" y="1698625"/>
            <a:ext cx="8135937" cy="4424363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Autofit/>
          </a:bodyPr>
          <a:lstStyle/>
          <a:p>
            <a:pPr algn="just"/>
            <a:r>
              <a:rPr lang="cs-CZ" altLang="cs-CZ" sz="3600" dirty="0">
                <a:latin typeface="Gentium Basic"/>
                <a:ea typeface="Arial Unicode MS" pitchFamily="34" charset="-128"/>
                <a:cs typeface="Arial Unicode MS" pitchFamily="34" charset="-128"/>
              </a:rPr>
              <a:t>SÚ 236 – běžné účty peněžních fondů – peněžní prostředky fondu</a:t>
            </a:r>
          </a:p>
          <a:p>
            <a:pPr algn="just"/>
            <a:r>
              <a:rPr lang="cs-CZ" altLang="cs-CZ" sz="3600" dirty="0">
                <a:latin typeface="Gentium Basic"/>
                <a:ea typeface="Arial Unicode MS" pitchFamily="34" charset="-128"/>
                <a:cs typeface="Arial Unicode MS" pitchFamily="34" charset="-128"/>
              </a:rPr>
              <a:t>SÚ 419 – ostatní fondy – pasivní účet</a:t>
            </a:r>
          </a:p>
          <a:p>
            <a:pPr algn="just"/>
            <a:r>
              <a:rPr lang="cs-CZ" altLang="cs-CZ" sz="3600" dirty="0">
                <a:latin typeface="Gentium Basic"/>
                <a:ea typeface="Arial Unicode MS" pitchFamily="34" charset="-128"/>
                <a:cs typeface="Arial Unicode MS" pitchFamily="34" charset="-128"/>
              </a:rPr>
              <a:t>SÚ 548 – tvorba fondů</a:t>
            </a:r>
          </a:p>
          <a:p>
            <a:pPr algn="just"/>
            <a:r>
              <a:rPr lang="cs-CZ" altLang="cs-CZ" sz="3600" dirty="0">
                <a:latin typeface="Gentium Basic"/>
                <a:ea typeface="Arial Unicode MS" pitchFamily="34" charset="-128"/>
                <a:cs typeface="Arial Unicode MS" pitchFamily="34" charset="-128"/>
              </a:rPr>
              <a:t>SÚ 648 – čerpání fondů</a:t>
            </a:r>
          </a:p>
          <a:p>
            <a:pPr algn="just"/>
            <a:endParaRPr lang="cs-CZ" altLang="cs-CZ" sz="3600" dirty="0">
              <a:latin typeface="Gentium Basic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/>
          </p:cNvSpPr>
          <p:nvPr>
            <p:ph type="title" idx="4294967295"/>
          </p:nvPr>
        </p:nvSpPr>
        <p:spPr>
          <a:xfrm>
            <a:off x="611560" y="476672"/>
            <a:ext cx="7992888" cy="720080"/>
          </a:xfrm>
          <a:noFill/>
          <a:ln/>
        </p:spPr>
        <p:txBody>
          <a:bodyPr>
            <a:normAutofit/>
          </a:bodyPr>
          <a:lstStyle/>
          <a:p>
            <a:pPr algn="ctr"/>
            <a:r>
              <a:rPr lang="cs-CZ" altLang="cs-CZ" sz="3600" dirty="0">
                <a:latin typeface="Impact" pitchFamily="34" charset="0"/>
                <a:cs typeface="Arial" charset="0"/>
              </a:rPr>
              <a:t>Transfery </a:t>
            </a:r>
          </a:p>
        </p:txBody>
      </p:sp>
      <p:sp>
        <p:nvSpPr>
          <p:cNvPr id="72707" name="Rectangle 3"/>
          <p:cNvSpPr>
            <a:spLocks noGrp="1"/>
          </p:cNvSpPr>
          <p:nvPr>
            <p:ph type="body" idx="4294967295"/>
          </p:nvPr>
        </p:nvSpPr>
        <p:spPr>
          <a:xfrm>
            <a:off x="611560" y="1556792"/>
            <a:ext cx="7992888" cy="4392488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>
            <a:noAutofit/>
          </a:bodyPr>
          <a:lstStyle/>
          <a:p>
            <a:pPr algn="just"/>
            <a:r>
              <a:rPr lang="cs-CZ" altLang="cs-CZ" dirty="0">
                <a:latin typeface="Gentium Basic"/>
                <a:ea typeface="Arial Unicode MS" pitchFamily="34" charset="-128"/>
                <a:cs typeface="Arial Unicode MS" pitchFamily="34" charset="-128"/>
              </a:rPr>
              <a:t>Projev přerozdělovacích procesů</a:t>
            </a:r>
          </a:p>
          <a:p>
            <a:pPr lvl="1" algn="just">
              <a:buFontTx/>
              <a:buChar char="•"/>
            </a:pPr>
            <a:r>
              <a:rPr lang="cs-CZ" altLang="cs-CZ" sz="2400" dirty="0">
                <a:latin typeface="Gentium Basic"/>
                <a:ea typeface="Arial Unicode MS" pitchFamily="34" charset="-128"/>
                <a:cs typeface="Arial Unicode MS" pitchFamily="34" charset="-128"/>
              </a:rPr>
              <a:t>uvnitř veřejného sektoru, </a:t>
            </a:r>
          </a:p>
          <a:p>
            <a:pPr lvl="1" algn="just">
              <a:buFontTx/>
              <a:buChar char="•"/>
            </a:pPr>
            <a:r>
              <a:rPr lang="cs-CZ" altLang="cs-CZ" sz="2400" dirty="0">
                <a:latin typeface="Gentium Basic"/>
                <a:ea typeface="Arial Unicode MS" pitchFamily="34" charset="-128"/>
                <a:cs typeface="Arial Unicode MS" pitchFamily="34" charset="-128"/>
              </a:rPr>
              <a:t>směřující k jiným subjektům – NNO, ziskový sektor</a:t>
            </a:r>
          </a:p>
          <a:p>
            <a:pPr lvl="1" algn="just">
              <a:buFontTx/>
              <a:buNone/>
            </a:pPr>
            <a:endParaRPr lang="cs-CZ" altLang="cs-CZ" sz="2400" dirty="0">
              <a:latin typeface="Gentium Basic"/>
              <a:ea typeface="Arial Unicode MS" pitchFamily="34" charset="-128"/>
              <a:cs typeface="Arial Unicode MS" pitchFamily="34" charset="-128"/>
            </a:endParaRPr>
          </a:p>
          <a:p>
            <a:pPr algn="just"/>
            <a:r>
              <a:rPr lang="cs-CZ" altLang="cs-CZ" dirty="0">
                <a:latin typeface="Gentium Basic"/>
                <a:ea typeface="Arial Unicode MS" pitchFamily="34" charset="-128"/>
                <a:cs typeface="Arial Unicode MS" pitchFamily="34" charset="-128"/>
              </a:rPr>
              <a:t>přijaté dotace, </a:t>
            </a:r>
          </a:p>
          <a:p>
            <a:pPr algn="just"/>
            <a:r>
              <a:rPr lang="cs-CZ" altLang="cs-CZ" dirty="0">
                <a:latin typeface="Gentium Basic"/>
                <a:ea typeface="Arial Unicode MS" pitchFamily="34" charset="-128"/>
                <a:cs typeface="Arial Unicode MS" pitchFamily="34" charset="-128"/>
              </a:rPr>
              <a:t>poskytované dotace </a:t>
            </a:r>
          </a:p>
          <a:p>
            <a:pPr algn="just">
              <a:buFontTx/>
              <a:buNone/>
            </a:pPr>
            <a:r>
              <a:rPr lang="cs-CZ" altLang="cs-CZ" dirty="0">
                <a:latin typeface="Gentium Basic"/>
                <a:ea typeface="Arial Unicode MS" pitchFamily="34" charset="-128"/>
                <a:cs typeface="Arial Unicode MS" pitchFamily="34" charset="-128"/>
              </a:rPr>
              <a:t>		– rozdíl ve zobrazených informacích v rozpočtové skladbě</a:t>
            </a:r>
          </a:p>
          <a:p>
            <a:pPr lvl="1" algn="just">
              <a:buFontTx/>
              <a:buNone/>
            </a:pPr>
            <a:r>
              <a:rPr lang="cs-CZ" altLang="cs-CZ" sz="2400" dirty="0">
                <a:latin typeface="Gentium Basic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	 …..</a:t>
            </a:r>
          </a:p>
          <a:p>
            <a:pPr algn="just"/>
            <a:r>
              <a:rPr lang="cs-CZ" altLang="cs-CZ" dirty="0">
                <a:latin typeface="Gentium Basic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ČÚS č. 703</a:t>
            </a:r>
          </a:p>
        </p:txBody>
      </p:sp>
    </p:spTree>
    <p:extLst>
      <p:ext uri="{BB962C8B-B14F-4D97-AF65-F5344CB8AC3E}">
        <p14:creationId xmlns:p14="http://schemas.microsoft.com/office/powerpoint/2010/main" val="1125973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/>
          </p:cNvSpPr>
          <p:nvPr>
            <p:ph type="title" idx="4294967295"/>
          </p:nvPr>
        </p:nvSpPr>
        <p:spPr>
          <a:xfrm>
            <a:off x="539552" y="332656"/>
            <a:ext cx="7992888" cy="864096"/>
          </a:xfrm>
          <a:noFill/>
          <a:ln/>
        </p:spPr>
        <p:txBody>
          <a:bodyPr/>
          <a:lstStyle/>
          <a:p>
            <a:pPr algn="ctr"/>
            <a:r>
              <a:rPr lang="cs-CZ" altLang="cs-CZ" sz="3600" dirty="0">
                <a:latin typeface="Impact" pitchFamily="34" charset="0"/>
                <a:cs typeface="Arial" charset="0"/>
              </a:rPr>
              <a:t>Přijaté transfery</a:t>
            </a:r>
          </a:p>
        </p:txBody>
      </p:sp>
      <p:sp>
        <p:nvSpPr>
          <p:cNvPr id="73731" name="Rectangle 3"/>
          <p:cNvSpPr>
            <a:spLocks noGrp="1"/>
          </p:cNvSpPr>
          <p:nvPr>
            <p:ph type="body" idx="4294967295"/>
          </p:nvPr>
        </p:nvSpPr>
        <p:spPr>
          <a:xfrm>
            <a:off x="467545" y="1340768"/>
            <a:ext cx="8064896" cy="4752528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>
            <a:noAutofit/>
          </a:bodyPr>
          <a:lstStyle/>
          <a:p>
            <a:pPr algn="just"/>
            <a:r>
              <a:rPr lang="cs-CZ" altLang="cs-CZ" dirty="0">
                <a:latin typeface="Gentium Basic"/>
                <a:ea typeface="Arial Unicode MS" pitchFamily="34" charset="-128"/>
                <a:cs typeface="Arial Unicode MS" pitchFamily="34" charset="-128"/>
              </a:rPr>
              <a:t>Dotace, které plynou do rozpočtů ÚSC</a:t>
            </a:r>
          </a:p>
          <a:p>
            <a:pPr algn="just"/>
            <a:r>
              <a:rPr lang="cs-CZ" altLang="cs-CZ" dirty="0">
                <a:latin typeface="Gentium Basic"/>
                <a:ea typeface="Arial Unicode MS" pitchFamily="34" charset="-128"/>
                <a:cs typeface="Arial Unicode MS" pitchFamily="34" charset="-128"/>
              </a:rPr>
              <a:t>Členění dle různých kritérií</a:t>
            </a:r>
          </a:p>
          <a:p>
            <a:pPr lvl="1" algn="just">
              <a:buFontTx/>
              <a:buChar char="•"/>
            </a:pPr>
            <a:r>
              <a:rPr lang="cs-CZ" altLang="cs-CZ" sz="2400" dirty="0">
                <a:latin typeface="Gentium Basic"/>
                <a:ea typeface="Arial Unicode MS" pitchFamily="34" charset="-128"/>
                <a:cs typeface="Arial Unicode MS" pitchFamily="34" charset="-128"/>
              </a:rPr>
              <a:t>dle poskytovatele</a:t>
            </a:r>
          </a:p>
          <a:p>
            <a:pPr lvl="1" algn="just">
              <a:buFontTx/>
              <a:buChar char="•"/>
            </a:pPr>
            <a:r>
              <a:rPr lang="cs-CZ" altLang="cs-CZ" sz="2400" dirty="0">
                <a:latin typeface="Gentium Basic"/>
                <a:ea typeface="Arial Unicode MS" pitchFamily="34" charset="-128"/>
                <a:cs typeface="Arial Unicode MS" pitchFamily="34" charset="-128"/>
              </a:rPr>
              <a:t>dle účelovosti </a:t>
            </a:r>
          </a:p>
          <a:p>
            <a:pPr lvl="2" algn="just"/>
            <a:r>
              <a:rPr lang="cs-CZ" altLang="cs-CZ" dirty="0">
                <a:latin typeface="Gentium Basic"/>
                <a:ea typeface="Arial Unicode MS" pitchFamily="34" charset="-128"/>
                <a:cs typeface="Arial Unicode MS" pitchFamily="34" charset="-128"/>
              </a:rPr>
              <a:t>účelové</a:t>
            </a:r>
          </a:p>
          <a:p>
            <a:pPr lvl="2" algn="just"/>
            <a:r>
              <a:rPr lang="cs-CZ" altLang="cs-CZ" dirty="0">
                <a:latin typeface="Gentium Basic"/>
                <a:ea typeface="Arial Unicode MS" pitchFamily="34" charset="-128"/>
                <a:cs typeface="Arial Unicode MS" pitchFamily="34" charset="-128"/>
              </a:rPr>
              <a:t>neúčelové</a:t>
            </a:r>
          </a:p>
          <a:p>
            <a:pPr lvl="1" algn="just">
              <a:buFontTx/>
              <a:buChar char="•"/>
            </a:pPr>
            <a:r>
              <a:rPr lang="cs-CZ" altLang="cs-CZ" sz="2400" dirty="0">
                <a:latin typeface="Gentium Basic"/>
                <a:ea typeface="Arial Unicode MS" pitchFamily="34" charset="-128"/>
                <a:cs typeface="Arial Unicode MS" pitchFamily="34" charset="-128"/>
              </a:rPr>
              <a:t>dle </a:t>
            </a:r>
            <a:r>
              <a:rPr lang="cs-CZ" altLang="cs-CZ" sz="2400" dirty="0" err="1">
                <a:latin typeface="Gentium Basic"/>
                <a:ea typeface="Arial Unicode MS" pitchFamily="34" charset="-128"/>
                <a:cs typeface="Arial Unicode MS" pitchFamily="34" charset="-128"/>
              </a:rPr>
              <a:t>nárokovosti</a:t>
            </a:r>
            <a:endParaRPr lang="cs-CZ" altLang="cs-CZ" sz="2400" dirty="0">
              <a:latin typeface="Gentium Basic"/>
              <a:ea typeface="Arial Unicode MS" pitchFamily="34" charset="-128"/>
              <a:cs typeface="Arial Unicode MS" pitchFamily="34" charset="-128"/>
            </a:endParaRPr>
          </a:p>
          <a:p>
            <a:pPr lvl="2" algn="just"/>
            <a:r>
              <a:rPr lang="cs-CZ" altLang="cs-CZ" dirty="0">
                <a:latin typeface="Gentium Basic"/>
                <a:ea typeface="Arial Unicode MS" pitchFamily="34" charset="-128"/>
                <a:cs typeface="Arial Unicode MS" pitchFamily="34" charset="-128"/>
              </a:rPr>
              <a:t>nárokové</a:t>
            </a:r>
          </a:p>
          <a:p>
            <a:pPr lvl="2" algn="just"/>
            <a:r>
              <a:rPr lang="cs-CZ" altLang="cs-CZ" dirty="0">
                <a:latin typeface="Gentium Basic"/>
                <a:ea typeface="Arial Unicode MS" pitchFamily="34" charset="-128"/>
                <a:cs typeface="Arial Unicode MS" pitchFamily="34" charset="-128"/>
              </a:rPr>
              <a:t>nenárokové</a:t>
            </a:r>
          </a:p>
          <a:p>
            <a:pPr lvl="1" algn="just">
              <a:buFontTx/>
              <a:buChar char="•"/>
            </a:pPr>
            <a:r>
              <a:rPr lang="cs-CZ" altLang="cs-CZ" sz="2400" dirty="0">
                <a:latin typeface="Gentium Basic"/>
                <a:ea typeface="Arial Unicode MS" pitchFamily="34" charset="-128"/>
                <a:cs typeface="Arial Unicode MS" pitchFamily="34" charset="-128"/>
              </a:rPr>
              <a:t>dle vypořádání dotací </a:t>
            </a:r>
          </a:p>
          <a:p>
            <a:pPr lvl="2" algn="just"/>
            <a:r>
              <a:rPr lang="cs-CZ" altLang="cs-CZ" dirty="0">
                <a:latin typeface="Gentium Basic"/>
                <a:ea typeface="Arial Unicode MS" pitchFamily="34" charset="-128"/>
                <a:cs typeface="Arial Unicode MS" pitchFamily="34" charset="-128"/>
              </a:rPr>
              <a:t>(ne)podléhající finančnímu vypořádání s poskytovatelem po skončení rozpočtového roku</a:t>
            </a:r>
          </a:p>
          <a:p>
            <a:pPr lvl="1" algn="just">
              <a:buFontTx/>
              <a:buChar char="•"/>
            </a:pPr>
            <a:r>
              <a:rPr lang="cs-CZ" altLang="cs-CZ" sz="2400" dirty="0">
                <a:latin typeface="Gentium Basic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 jiné zaúčtování</a:t>
            </a:r>
          </a:p>
        </p:txBody>
      </p:sp>
    </p:spTree>
    <p:extLst>
      <p:ext uri="{BB962C8B-B14F-4D97-AF65-F5344CB8AC3E}">
        <p14:creationId xmlns:p14="http://schemas.microsoft.com/office/powerpoint/2010/main" val="2704341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95536" y="404664"/>
            <a:ext cx="8064896" cy="1080120"/>
          </a:xfrm>
        </p:spPr>
        <p:txBody>
          <a:bodyPr>
            <a:normAutofit/>
          </a:bodyPr>
          <a:lstStyle/>
          <a:p>
            <a:r>
              <a:rPr lang="cs-CZ" sz="3600" dirty="0" err="1" smtClean="0"/>
              <a:t>Podrozvahové</a:t>
            </a:r>
            <a:r>
              <a:rPr lang="cs-CZ" sz="3600" dirty="0" smtClean="0"/>
              <a:t> účty</a:t>
            </a:r>
            <a:endParaRPr lang="cs-CZ" sz="3600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3033813"/>
              </p:ext>
            </p:extLst>
          </p:nvPr>
        </p:nvGraphicFramePr>
        <p:xfrm>
          <a:off x="395536" y="1700213"/>
          <a:ext cx="8280920" cy="3967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8261"/>
                <a:gridCol w="711397"/>
                <a:gridCol w="2213233"/>
                <a:gridCol w="3618029"/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Typ transferu</a:t>
                      </a:r>
                      <a:endParaRPr lang="cs-CZ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SÚ</a:t>
                      </a:r>
                      <a:endParaRPr lang="cs-CZ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Název účtu</a:t>
                      </a:r>
                      <a:endParaRPr lang="cs-CZ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Poznámka</a:t>
                      </a:r>
                      <a:endParaRPr lang="cs-CZ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cs-CZ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Zahraniční poskytovatel</a:t>
                      </a:r>
                      <a:endParaRPr lang="cs-CZ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913</a:t>
                      </a:r>
                      <a:endParaRPr lang="cs-CZ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KPP ze zahraničních transferů</a:t>
                      </a:r>
                      <a:endParaRPr lang="cs-CZ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cs-CZ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ÚSC</a:t>
                      </a:r>
                      <a:r>
                        <a:rPr lang="cs-CZ" sz="16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účtuje vždy,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cs-CZ" sz="16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účtuje k okamžiku podání žádosti o transfer nebo pokud dojde ke skutečnosti, která zakládá možnost získání transferu</a:t>
                      </a:r>
                      <a:endParaRPr lang="cs-CZ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953</a:t>
                      </a:r>
                      <a:endParaRPr lang="cs-CZ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DPP ze zahraničních transferů</a:t>
                      </a:r>
                      <a:endParaRPr lang="cs-CZ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cs-CZ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Tuzemský</a:t>
                      </a:r>
                      <a:r>
                        <a:rPr lang="cs-CZ" sz="16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poskytovatel</a:t>
                      </a:r>
                      <a:endParaRPr lang="cs-CZ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915</a:t>
                      </a:r>
                      <a:endParaRPr lang="cs-CZ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Ostatní KPP z transferů</a:t>
                      </a:r>
                      <a:endParaRPr lang="cs-CZ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cs-CZ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ÚSC účtuje o skutečnosti,</a:t>
                      </a:r>
                      <a:r>
                        <a:rPr lang="cs-CZ" sz="16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která je podstatná a významná z hlediska posouzení její majetkoprávní situace,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cs-CZ" sz="16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účtuje k okamžiku přijatého rozhodnutí o přiznání daného transferu nebo podepsání smlouvy, 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cs-CZ" sz="16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ve vnitřním předpise musí být stanoveny hladiny významnosti pro účtování na těchto účtech.</a:t>
                      </a:r>
                      <a:endParaRPr lang="cs-CZ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955</a:t>
                      </a:r>
                      <a:endParaRPr lang="cs-CZ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Ostatní DPP z transferů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960028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95536" y="404664"/>
            <a:ext cx="8064896" cy="1080120"/>
          </a:xfrm>
        </p:spPr>
        <p:txBody>
          <a:bodyPr>
            <a:normAutofit/>
          </a:bodyPr>
          <a:lstStyle/>
          <a:p>
            <a:r>
              <a:rPr lang="cs-CZ" sz="3600" dirty="0" smtClean="0"/>
              <a:t>Pohledávky</a:t>
            </a:r>
            <a:endParaRPr lang="cs-CZ" sz="3600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6406344"/>
              </p:ext>
            </p:extLst>
          </p:nvPr>
        </p:nvGraphicFramePr>
        <p:xfrm>
          <a:off x="684213" y="1700213"/>
          <a:ext cx="7543800" cy="2565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/>
                <a:gridCol w="869131"/>
                <a:gridCol w="4160069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Poskytovatel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SÚ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Název účtu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Státní rozpočet, státní fondy, Národní</a:t>
                      </a:r>
                      <a:r>
                        <a:rPr lang="cs-CZ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fond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346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Pohledávky za vybranými ústředními vládními institucemi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Kraj, obec, DSO, RRRS, PO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348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Pohledávky za vybranými místními vládními institucemi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Ostatní subjekty (např.</a:t>
                      </a:r>
                      <a:r>
                        <a:rPr lang="cs-CZ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Fyzické a právnické osoby, nadace, MAS,..)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344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Pohledávky za osobami mimo vybrané vládní instituce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960028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39552" y="404664"/>
            <a:ext cx="7920880" cy="1080120"/>
          </a:xfrm>
        </p:spPr>
        <p:txBody>
          <a:bodyPr>
            <a:normAutofit/>
          </a:bodyPr>
          <a:lstStyle/>
          <a:p>
            <a:r>
              <a:rPr lang="cs-CZ" sz="3600" dirty="0" smtClean="0"/>
              <a:t>Zálohy</a:t>
            </a:r>
            <a:endParaRPr lang="cs-CZ" sz="3600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539552" y="1700808"/>
          <a:ext cx="7760469" cy="246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0"/>
                <a:gridCol w="720080"/>
                <a:gridCol w="2232248"/>
                <a:gridCol w="3728021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Typ zálohy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SÚ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Název účtu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Podmínky použití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Přijatá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374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Krátkodobé přijaté zálohy na transfery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Záloha bude vypořádána</a:t>
                      </a:r>
                      <a:r>
                        <a:rPr lang="cs-CZ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za období kratší než 12 po sobě jdoucích kalendářních měsíců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472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Dlouhodobé přijaté zálohy na transfery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Záloha bude vypořádána</a:t>
                      </a:r>
                      <a:r>
                        <a:rPr lang="cs-CZ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za období delší než 12 po sobě jdoucích kalendářních měsíců</a:t>
                      </a:r>
                      <a:endParaRPr lang="cs-CZ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960028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11560" y="404664"/>
            <a:ext cx="7848872" cy="1080120"/>
          </a:xfrm>
        </p:spPr>
        <p:txBody>
          <a:bodyPr>
            <a:normAutofit/>
          </a:bodyPr>
          <a:lstStyle/>
          <a:p>
            <a:r>
              <a:rPr lang="cs-CZ" altLang="cs-CZ" sz="3200" dirty="0" smtClean="0">
                <a:latin typeface="Impact" pitchFamily="34" charset="0"/>
                <a:ea typeface="Arial Unicode MS" pitchFamily="34" charset="-128"/>
                <a:cs typeface="Arial Unicode MS" pitchFamily="34" charset="-128"/>
              </a:rPr>
              <a:t>Rozvahové a výsledkové účty</a:t>
            </a:r>
            <a:endParaRPr lang="cs-CZ" sz="3200" dirty="0">
              <a:latin typeface="Impact" pitchFamily="34" charset="0"/>
            </a:endParaRP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684213" y="1700213"/>
          <a:ext cx="7543800" cy="165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/>
                <a:gridCol w="869131"/>
                <a:gridCol w="4160069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Typ</a:t>
                      </a:r>
                      <a:r>
                        <a:rPr lang="cs-CZ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transferu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SÚ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Název účtu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Investiční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403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Transfery na pořízení dlouhodobého majetku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Neinvestiční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672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Výnosy vybraných místních vládních institucí z transferů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960028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6860232" cy="870992"/>
          </a:xfrm>
        </p:spPr>
        <p:txBody>
          <a:bodyPr>
            <a:normAutofit/>
          </a:bodyPr>
          <a:lstStyle/>
          <a:p>
            <a:r>
              <a:rPr lang="cs-CZ" sz="3600" dirty="0" smtClean="0"/>
              <a:t>Rozvahové účty - dohady</a:t>
            </a:r>
            <a:endParaRPr lang="cs-CZ" sz="36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684213" y="1628775"/>
          <a:ext cx="7543801" cy="2839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43971"/>
                <a:gridCol w="199983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Případy, kdy musí mít účetní jednotka</a:t>
                      </a:r>
                      <a:r>
                        <a:rPr lang="cs-CZ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jistotu, že transfer skutečně obdrží (musí mít rozhodnutí od poskytovatele nebo podepsanou smlouvu o přijetí transferu)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endParaRPr lang="cs-CZ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Tvorba dohadů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Projekt</a:t>
                      </a:r>
                      <a:r>
                        <a:rPr lang="cs-CZ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je realizován ve více účetních obdobích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ANO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Projekt je realizován</a:t>
                      </a:r>
                      <a:r>
                        <a:rPr lang="cs-CZ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a vypořádán v rámci jednoho účetního období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ctr"/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NE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Zařazení majetku do užívání předchází závěrečnému vyúčtování transferu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ctr"/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ANO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Nadpis 1"/>
          <p:cNvSpPr>
            <a:spLocks noGrp="1"/>
          </p:cNvSpPr>
          <p:nvPr>
            <p:ph type="title" idx="4294967295"/>
          </p:nvPr>
        </p:nvSpPr>
        <p:spPr>
          <a:xfrm>
            <a:off x="323528" y="548679"/>
            <a:ext cx="8820472" cy="1440161"/>
          </a:xfr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cs-CZ" altLang="cs-CZ" sz="2800" dirty="0">
                <a:latin typeface="Impact" pitchFamily="34" charset="0"/>
                <a:cs typeface="Arial" charset="0"/>
              </a:rPr>
              <a:t>Přijetí neinvestičního transferu bez </a:t>
            </a:r>
            <a:r>
              <a:rPr lang="cs-CZ" altLang="cs-CZ" sz="2800" dirty="0" smtClean="0">
                <a:latin typeface="Impact" pitchFamily="34" charset="0"/>
                <a:cs typeface="Arial" charset="0"/>
              </a:rPr>
              <a:t>povinnosti finančního vypořádání, realizace a přijetí transferu proběhne ve stejném účetním období</a:t>
            </a:r>
            <a:endParaRPr lang="cs-CZ" altLang="cs-CZ" sz="2800" dirty="0">
              <a:latin typeface="Impact" pitchFamily="34" charset="0"/>
              <a:cs typeface="Arial" charset="0"/>
            </a:endParaRPr>
          </a:p>
        </p:txBody>
      </p:sp>
      <p:graphicFrame>
        <p:nvGraphicFramePr>
          <p:cNvPr id="75804" name="Group 28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2618891014"/>
              </p:ext>
            </p:extLst>
          </p:nvPr>
        </p:nvGraphicFramePr>
        <p:xfrm>
          <a:off x="323850" y="2492375"/>
          <a:ext cx="8640763" cy="2103120"/>
        </p:xfrm>
        <a:graphic>
          <a:graphicData uri="http://schemas.openxmlformats.org/drawingml/2006/table">
            <a:tbl>
              <a:tblPr/>
              <a:tblGrid>
                <a:gridCol w="609600"/>
                <a:gridCol w="5494338"/>
                <a:gridCol w="1373187"/>
                <a:gridCol w="1163638"/>
              </a:tblGrid>
              <a:tr h="371475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Neinvestiční transfer ze SR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MD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Vznik pohledávky za poskytovatelem transferu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346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672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Přijetí transferu na běžný účet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231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346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5309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6996633" y="6370662"/>
            <a:ext cx="2133600" cy="47625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188ACAAB-0432-49EF-834E-EF9CD2A10A5F}" type="slidenum">
              <a:rPr lang="cs-CZ" altLang="cs-CZ" sz="1200">
                <a:latin typeface="Georgia" panose="02040502050405020303" pitchFamily="18" charset="0"/>
              </a:rPr>
              <a:pPr/>
              <a:t>4</a:t>
            </a:fld>
            <a:endParaRPr lang="cs-CZ" altLang="cs-CZ" sz="1200">
              <a:latin typeface="Georgia" panose="02040502050405020303" pitchFamily="18" charset="0"/>
            </a:endParaRPr>
          </a:p>
        </p:txBody>
      </p:sp>
      <p:sp>
        <p:nvSpPr>
          <p:cNvPr id="28674" name="Rectangle 2"/>
          <p:cNvSpPr>
            <a:spLocks noGrp="1"/>
          </p:cNvSpPr>
          <p:nvPr>
            <p:ph type="title" idx="4294967295"/>
          </p:nvPr>
        </p:nvSpPr>
        <p:spPr>
          <a:xfrm>
            <a:off x="827584" y="274638"/>
            <a:ext cx="7402016" cy="1138138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r>
              <a:rPr lang="cs-CZ" altLang="cs-CZ" sz="3600" dirty="0"/>
              <a:t>Rozpočet obcí a krajů</a:t>
            </a:r>
          </a:p>
        </p:txBody>
      </p:sp>
      <p:sp>
        <p:nvSpPr>
          <p:cNvPr id="28675" name="Rectangle 3"/>
          <p:cNvSpPr>
            <a:spLocks noGrp="1"/>
          </p:cNvSpPr>
          <p:nvPr>
            <p:ph type="body" idx="4294967295"/>
          </p:nvPr>
        </p:nvSpPr>
        <p:spPr>
          <a:xfrm>
            <a:off x="755576" y="1700808"/>
            <a:ext cx="7704856" cy="4422180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>
            <a:normAutofit/>
          </a:bodyPr>
          <a:lstStyle/>
          <a:p>
            <a:pPr algn="just"/>
            <a:r>
              <a:rPr lang="cs-CZ" altLang="cs-CZ" sz="3200" dirty="0">
                <a:latin typeface="Gentium Basic" panose="02000503060000020004" pitchFamily="2" charset="-18"/>
              </a:rPr>
              <a:t>jeden z nástrojů finančního</a:t>
            </a:r>
            <a:r>
              <a:rPr lang="cs-CZ" altLang="cs-CZ" sz="3600" dirty="0">
                <a:latin typeface="Gentium Basic" panose="02000503060000020004" pitchFamily="2" charset="-18"/>
              </a:rPr>
              <a:t> </a:t>
            </a:r>
            <a:r>
              <a:rPr lang="cs-CZ" altLang="cs-CZ" sz="3200" dirty="0">
                <a:latin typeface="Gentium Basic" panose="02000503060000020004" pitchFamily="2" charset="-18"/>
              </a:rPr>
              <a:t>řízení ÚSC</a:t>
            </a:r>
          </a:p>
          <a:p>
            <a:pPr algn="just"/>
            <a:endParaRPr lang="cs-CZ" altLang="cs-CZ" sz="3200" dirty="0">
              <a:latin typeface="Gentium Basic" panose="02000503060000020004" pitchFamily="2" charset="-18"/>
            </a:endParaRPr>
          </a:p>
          <a:p>
            <a:pPr algn="just"/>
            <a:r>
              <a:rPr lang="cs-CZ" altLang="cs-CZ" sz="3200" dirty="0">
                <a:latin typeface="Gentium Basic" panose="02000503060000020004" pitchFamily="2" charset="-18"/>
              </a:rPr>
              <a:t>zobrazení finančního hospodaření obce či města na daný kalendářní rok </a:t>
            </a:r>
            <a:endParaRPr lang="cs-CZ" altLang="cs-CZ" sz="3200" dirty="0" smtClean="0">
              <a:latin typeface="Gentium Basic" panose="02000503060000020004" pitchFamily="2" charset="-18"/>
            </a:endParaRPr>
          </a:p>
          <a:p>
            <a:pPr marL="0" indent="0" algn="just">
              <a:buNone/>
            </a:pPr>
            <a:r>
              <a:rPr lang="cs-CZ" altLang="cs-CZ" sz="3200" dirty="0">
                <a:latin typeface="Gentium Basic" panose="02000503060000020004" pitchFamily="2" charset="-18"/>
                <a:sym typeface="Wingdings" pitchFamily="2" charset="2"/>
              </a:rPr>
              <a:t>	</a:t>
            </a:r>
            <a:r>
              <a:rPr lang="cs-CZ" altLang="cs-CZ" sz="3200" dirty="0" smtClean="0">
                <a:latin typeface="Gentium Basic" panose="02000503060000020004" pitchFamily="2" charset="-18"/>
                <a:sym typeface="Wingdings" pitchFamily="2" charset="2"/>
              </a:rPr>
              <a:t>	</a:t>
            </a:r>
            <a:r>
              <a:rPr lang="cs-CZ" altLang="cs-CZ" sz="3600" dirty="0" smtClean="0">
                <a:solidFill>
                  <a:srgbClr val="FF0000"/>
                </a:solidFill>
                <a:latin typeface="Gentium Basic" panose="02000503060000020004" pitchFamily="2" charset="-18"/>
                <a:sym typeface="Wingdings" pitchFamily="2" charset="2"/>
              </a:rPr>
              <a:t></a:t>
            </a:r>
            <a:r>
              <a:rPr lang="cs-CZ" altLang="cs-CZ" sz="3200" dirty="0" smtClean="0">
                <a:latin typeface="Gentium Basic" panose="02000503060000020004" pitchFamily="2" charset="-18"/>
              </a:rPr>
              <a:t> </a:t>
            </a:r>
            <a:r>
              <a:rPr lang="cs-CZ" altLang="cs-CZ" sz="3200" dirty="0">
                <a:latin typeface="Gentium Basic" panose="02000503060000020004" pitchFamily="2" charset="-18"/>
              </a:rPr>
              <a:t>krátkodobý nástroj řízení obce </a:t>
            </a:r>
          </a:p>
          <a:p>
            <a:pPr algn="just"/>
            <a:endParaRPr lang="cs-CZ" altLang="cs-CZ" sz="3200" dirty="0">
              <a:latin typeface="Gentium Basic" panose="02000503060000020004" pitchFamily="2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751339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Nadpis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6408712" cy="576064"/>
          </a:xfr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cs-CZ" altLang="cs-CZ" sz="3200" dirty="0" smtClean="0">
                <a:latin typeface="Impact" pitchFamily="34" charset="0"/>
                <a:cs typeface="Arial" charset="0"/>
              </a:rPr>
              <a:t>Souhrnný dotační vztah</a:t>
            </a:r>
            <a:endParaRPr lang="cs-CZ" altLang="cs-CZ" sz="3200" dirty="0">
              <a:latin typeface="Impact" pitchFamily="34" charset="0"/>
              <a:cs typeface="Arial" charset="0"/>
            </a:endParaRPr>
          </a:p>
        </p:txBody>
      </p:sp>
      <p:graphicFrame>
        <p:nvGraphicFramePr>
          <p:cNvPr id="75804" name="Group 2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8891014"/>
              </p:ext>
            </p:extLst>
          </p:nvPr>
        </p:nvGraphicFramePr>
        <p:xfrm>
          <a:off x="611560" y="1484784"/>
          <a:ext cx="7543801" cy="1383565"/>
        </p:xfrm>
        <a:graphic>
          <a:graphicData uri="http://schemas.openxmlformats.org/drawingml/2006/table">
            <a:tbl>
              <a:tblPr/>
              <a:tblGrid>
                <a:gridCol w="532210"/>
                <a:gridCol w="5084414"/>
                <a:gridCol w="1008112"/>
                <a:gridCol w="919065"/>
              </a:tblGrid>
              <a:tr h="278337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marL="79832" marR="798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MD</a:t>
                      </a:r>
                    </a:p>
                  </a:txBody>
                  <a:tcPr marL="79832" marR="798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D</a:t>
                      </a:r>
                    </a:p>
                  </a:txBody>
                  <a:tcPr marL="79832" marR="798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</a:tr>
              <a:tr h="48709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1</a:t>
                      </a:r>
                    </a:p>
                  </a:txBody>
                  <a:tcPr marL="79832" marR="798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Předpis transferu v celkové roční výši</a:t>
                      </a:r>
                    </a:p>
                  </a:txBody>
                  <a:tcPr marL="79832" marR="798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346</a:t>
                      </a:r>
                    </a:p>
                  </a:txBody>
                  <a:tcPr marL="79832" marR="798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672</a:t>
                      </a:r>
                    </a:p>
                  </a:txBody>
                  <a:tcPr marL="79832" marR="798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</a:tr>
              <a:tr h="53071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2</a:t>
                      </a:r>
                    </a:p>
                  </a:txBody>
                  <a:tcPr marL="79832" marR="798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Přijetí transferu na běžný účet (ve výši 1/12)</a:t>
                      </a:r>
                    </a:p>
                  </a:txBody>
                  <a:tcPr marL="79832" marR="798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231</a:t>
                      </a:r>
                    </a:p>
                  </a:txBody>
                  <a:tcPr marL="79832" marR="798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346</a:t>
                      </a:r>
                    </a:p>
                  </a:txBody>
                  <a:tcPr marL="79832" marR="798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</a:tr>
            </a:tbl>
          </a:graphicData>
        </a:graphic>
      </p:graphicFrame>
      <p:sp>
        <p:nvSpPr>
          <p:cNvPr id="4" name="Nadpis 1"/>
          <p:cNvSpPr txBox="1">
            <a:spLocks/>
          </p:cNvSpPr>
          <p:nvPr/>
        </p:nvSpPr>
        <p:spPr>
          <a:xfrm>
            <a:off x="467544" y="836712"/>
            <a:ext cx="6997824" cy="654968"/>
          </a:xfrm>
          <a:prstGeom prst="rect">
            <a:avLst/>
          </a:prstGeo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a)  bez časového rozlišení – stejné jako předchozí</a:t>
            </a:r>
            <a:endParaRPr kumimoji="0" lang="cs-CZ" altLang="cs-CZ" sz="2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467544" y="3068960"/>
            <a:ext cx="6781800" cy="432048"/>
          </a:xfrm>
          <a:prstGeom prst="rect">
            <a:avLst/>
          </a:prstGeo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altLang="cs-CZ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b)</a:t>
            </a: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 s časovým rozlišením</a:t>
            </a:r>
            <a:endParaRPr kumimoji="0" lang="cs-CZ" altLang="cs-CZ" sz="2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6" name="Group 2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18891014"/>
              </p:ext>
            </p:extLst>
          </p:nvPr>
        </p:nvGraphicFramePr>
        <p:xfrm>
          <a:off x="611560" y="3429001"/>
          <a:ext cx="7543801" cy="1531837"/>
        </p:xfrm>
        <a:graphic>
          <a:graphicData uri="http://schemas.openxmlformats.org/drawingml/2006/table">
            <a:tbl>
              <a:tblPr/>
              <a:tblGrid>
                <a:gridCol w="532210"/>
                <a:gridCol w="5084414"/>
                <a:gridCol w="1008112"/>
                <a:gridCol w="919065"/>
              </a:tblGrid>
              <a:tr h="311198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marL="79832" marR="798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MD</a:t>
                      </a:r>
                    </a:p>
                  </a:txBody>
                  <a:tcPr marL="79832" marR="798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D</a:t>
                      </a:r>
                    </a:p>
                  </a:txBody>
                  <a:tcPr marL="79832" marR="798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</a:tr>
              <a:tr h="31119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1</a:t>
                      </a:r>
                    </a:p>
                  </a:txBody>
                  <a:tcPr marL="79832" marR="798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Předpis transferu v celkové roční výši</a:t>
                      </a:r>
                    </a:p>
                  </a:txBody>
                  <a:tcPr marL="79832" marR="798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346</a:t>
                      </a:r>
                    </a:p>
                  </a:txBody>
                  <a:tcPr marL="79832" marR="798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384</a:t>
                      </a:r>
                    </a:p>
                  </a:txBody>
                  <a:tcPr marL="79832" marR="798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</a:tr>
              <a:tr h="3111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2</a:t>
                      </a:r>
                    </a:p>
                  </a:txBody>
                  <a:tcPr marL="79832" marR="798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Měsíční rozpouštění časového rozlišení transferu</a:t>
                      </a:r>
                    </a:p>
                  </a:txBody>
                  <a:tcPr marL="79832" marR="798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384</a:t>
                      </a:r>
                    </a:p>
                  </a:txBody>
                  <a:tcPr marL="79832" marR="798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672</a:t>
                      </a:r>
                    </a:p>
                  </a:txBody>
                  <a:tcPr marL="79832" marR="798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</a:tr>
              <a:tr h="4345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3</a:t>
                      </a:r>
                    </a:p>
                  </a:txBody>
                  <a:tcPr marL="79832" marR="798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Přijetí transferu na běžný účet (ve výši 1/12)</a:t>
                      </a:r>
                    </a:p>
                  </a:txBody>
                  <a:tcPr marL="79832" marR="798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231</a:t>
                      </a:r>
                    </a:p>
                  </a:txBody>
                  <a:tcPr marL="79832" marR="798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346</a:t>
                      </a:r>
                    </a:p>
                  </a:txBody>
                  <a:tcPr marL="79832" marR="798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530903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Nadpis 1"/>
          <p:cNvSpPr>
            <a:spLocks noGrp="1"/>
          </p:cNvSpPr>
          <p:nvPr>
            <p:ph type="title" idx="4294967295"/>
          </p:nvPr>
        </p:nvSpPr>
        <p:spPr>
          <a:xfrm>
            <a:off x="611560" y="404664"/>
            <a:ext cx="8136904" cy="936104"/>
          </a:xfr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cs-CZ" altLang="cs-CZ" sz="2800" dirty="0">
                <a:latin typeface="Impact" pitchFamily="34" charset="0"/>
                <a:cs typeface="Arial" charset="0"/>
              </a:rPr>
              <a:t>Neinvestiční transfer </a:t>
            </a:r>
            <a:r>
              <a:rPr lang="cs-CZ" altLang="cs-CZ" sz="2800" dirty="0" smtClean="0">
                <a:latin typeface="Impact" pitchFamily="34" charset="0"/>
                <a:cs typeface="Arial" charset="0"/>
              </a:rPr>
              <a:t/>
            </a:r>
            <a:br>
              <a:rPr lang="cs-CZ" altLang="cs-CZ" sz="2800" dirty="0" smtClean="0">
                <a:latin typeface="Impact" pitchFamily="34" charset="0"/>
                <a:cs typeface="Arial" charset="0"/>
              </a:rPr>
            </a:br>
            <a:r>
              <a:rPr lang="cs-CZ" altLang="cs-CZ" sz="2800" dirty="0" smtClean="0">
                <a:latin typeface="Impact" pitchFamily="34" charset="0"/>
                <a:cs typeface="Arial" charset="0"/>
              </a:rPr>
              <a:t>- </a:t>
            </a:r>
            <a:r>
              <a:rPr lang="cs-CZ" altLang="cs-CZ" sz="2800" dirty="0">
                <a:latin typeface="Impact" pitchFamily="34" charset="0"/>
                <a:cs typeface="Arial" charset="0"/>
              </a:rPr>
              <a:t>vypořádání v běžném účetním období, záloha</a:t>
            </a:r>
          </a:p>
        </p:txBody>
      </p:sp>
      <p:graphicFrame>
        <p:nvGraphicFramePr>
          <p:cNvPr id="76853" name="Group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8341771"/>
              </p:ext>
            </p:extLst>
          </p:nvPr>
        </p:nvGraphicFramePr>
        <p:xfrm>
          <a:off x="179512" y="1628775"/>
          <a:ext cx="8712968" cy="4513263"/>
        </p:xfrm>
        <a:graphic>
          <a:graphicData uri="http://schemas.openxmlformats.org/drawingml/2006/table">
            <a:tbl>
              <a:tblPr/>
              <a:tblGrid>
                <a:gridCol w="699157"/>
                <a:gridCol w="5997587"/>
                <a:gridCol w="1008112"/>
                <a:gridCol w="1008112"/>
              </a:tblGrid>
              <a:tr h="576263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Neinvestiční transfer ze SR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MD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D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</a:tr>
              <a:tr h="431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(1)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(Předpis pohledávky za poskytovatelem transferu)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(915)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(999)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</a:tr>
              <a:tr h="3540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Přijetí transferu na běžný účet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231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374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</a:tr>
              <a:tr h="8588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3a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tabLst>
                          <a:tab pos="457200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tabLst>
                          <a:tab pos="457200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tabLst>
                          <a:tab pos="4572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Čerpání dotace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R"/>
                        <a:tabLst>
                          <a:tab pos="457200" algn="l"/>
                        </a:tabLst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Skutečná výše (vyšší než přijatá záloha)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R"/>
                        <a:tabLst>
                          <a:tab pos="457200" algn="l"/>
                        </a:tabLst>
                        <a:defRPr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(Odúčtování podmíněné pohledávky)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R"/>
                        <a:tabLst>
                          <a:tab pos="457200" algn="l"/>
                        </a:tabLst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Zúčtování přijaté zálohy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346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999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374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672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915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346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</a:tr>
              <a:tr h="3540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4a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Přijetí doplatku transferu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231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346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</a:tr>
              <a:tr h="8588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3b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tabLst>
                          <a:tab pos="457200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tabLst>
                          <a:tab pos="457200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tabLst>
                          <a:tab pos="4572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Čerpání transferu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R"/>
                        <a:tabLst>
                          <a:tab pos="457200" algn="l"/>
                        </a:tabLst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Skutečná výše (nižší než přijatá záloha)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R"/>
                        <a:tabLst>
                          <a:tab pos="457200" algn="l"/>
                        </a:tabLst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Zúčtování přijaté zálohy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346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374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672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346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</a:tr>
              <a:tr h="3540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4b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Vratka nespotřebované části transferu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374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231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863720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Nadpis 1"/>
          <p:cNvSpPr>
            <a:spLocks noGrp="1"/>
          </p:cNvSpPr>
          <p:nvPr>
            <p:ph type="title" idx="4294967295"/>
          </p:nvPr>
        </p:nvSpPr>
        <p:spPr>
          <a:xfrm>
            <a:off x="395536" y="404664"/>
            <a:ext cx="8280920" cy="864096"/>
          </a:xfr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cs-CZ" altLang="cs-CZ" sz="2800" dirty="0">
                <a:latin typeface="Impact" pitchFamily="34" charset="0"/>
                <a:cs typeface="Arial" charset="0"/>
              </a:rPr>
              <a:t>Neinvestiční transfer </a:t>
            </a:r>
            <a:r>
              <a:rPr lang="cs-CZ" altLang="cs-CZ" sz="2800" dirty="0" smtClean="0">
                <a:latin typeface="Impact" pitchFamily="34" charset="0"/>
                <a:cs typeface="Arial" charset="0"/>
              </a:rPr>
              <a:t/>
            </a:r>
            <a:br>
              <a:rPr lang="cs-CZ" altLang="cs-CZ" sz="2800" dirty="0" smtClean="0">
                <a:latin typeface="Impact" pitchFamily="34" charset="0"/>
                <a:cs typeface="Arial" charset="0"/>
              </a:rPr>
            </a:br>
            <a:r>
              <a:rPr lang="cs-CZ" altLang="cs-CZ" sz="2800" dirty="0" smtClean="0">
                <a:latin typeface="Impact" pitchFamily="34" charset="0"/>
                <a:cs typeface="Arial" charset="0"/>
              </a:rPr>
              <a:t>- </a:t>
            </a:r>
            <a:r>
              <a:rPr lang="cs-CZ" altLang="cs-CZ" sz="2800" dirty="0">
                <a:latin typeface="Impact" pitchFamily="34" charset="0"/>
                <a:cs typeface="Arial" charset="0"/>
              </a:rPr>
              <a:t>vypořádání v následujícím účetním období, záloha</a:t>
            </a:r>
          </a:p>
        </p:txBody>
      </p:sp>
      <p:graphicFrame>
        <p:nvGraphicFramePr>
          <p:cNvPr id="77881" name="Group 5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5738808"/>
              </p:ext>
            </p:extLst>
          </p:nvPr>
        </p:nvGraphicFramePr>
        <p:xfrm>
          <a:off x="467544" y="1268760"/>
          <a:ext cx="8135937" cy="5090160"/>
        </p:xfrm>
        <a:graphic>
          <a:graphicData uri="http://schemas.openxmlformats.org/drawingml/2006/table">
            <a:tbl>
              <a:tblPr/>
              <a:tblGrid>
                <a:gridCol w="582612"/>
                <a:gridCol w="5438775"/>
                <a:gridCol w="1089025"/>
                <a:gridCol w="1025525"/>
              </a:tblGrid>
              <a:tr h="266700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Neinvestiční transfer ze SR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MD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D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</a:tr>
              <a:tr h="4857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(1)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(Předpis pohledávky za poskytovatelem transferu)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(915,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955)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(999)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</a:tr>
              <a:tr h="2667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Příjem transferu 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231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374 (472)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</a:tr>
              <a:tr h="4857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Převod alikvotní části nároku (náklady kryté dotací) do příštího období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388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672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</a:tr>
              <a:tr h="2667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2. rok – vypořádání dotace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346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388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(Odúčtování podmíněné pohledávky )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(999)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(915,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955)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</a:tr>
              <a:tr h="2667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Zúčtování zálohy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374 (472)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346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</a:tr>
              <a:tr h="2667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5a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Doplatek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231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346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</a:tr>
              <a:tr h="2667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5b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Vratka dotace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374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231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352441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/>
          </p:cNvSpPr>
          <p:nvPr>
            <p:ph type="title"/>
          </p:nvPr>
        </p:nvSpPr>
        <p:spPr>
          <a:xfrm>
            <a:off x="755576" y="620688"/>
            <a:ext cx="7560840" cy="864096"/>
          </a:xfr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cs-CZ" altLang="cs-CZ" sz="2800" dirty="0">
                <a:latin typeface="Impact" pitchFamily="34" charset="0"/>
                <a:cs typeface="Arial" charset="0"/>
              </a:rPr>
              <a:t>Poskytování </a:t>
            </a:r>
            <a:r>
              <a:rPr lang="cs-CZ" altLang="cs-CZ" sz="2800" dirty="0" smtClean="0">
                <a:latin typeface="Impact" pitchFamily="34" charset="0"/>
                <a:cs typeface="Arial" charset="0"/>
              </a:rPr>
              <a:t>transferů</a:t>
            </a:r>
            <a:br>
              <a:rPr lang="cs-CZ" altLang="cs-CZ" sz="2800" dirty="0" smtClean="0">
                <a:latin typeface="Impact" pitchFamily="34" charset="0"/>
                <a:cs typeface="Arial" charset="0"/>
              </a:rPr>
            </a:br>
            <a:r>
              <a:rPr lang="cs-CZ" altLang="cs-CZ" sz="1800" dirty="0" smtClean="0">
                <a:latin typeface="Impact" pitchFamily="34" charset="0"/>
                <a:cs typeface="Arial" charset="0"/>
              </a:rPr>
              <a:t/>
            </a:r>
            <a:br>
              <a:rPr lang="cs-CZ" altLang="cs-CZ" sz="1800" dirty="0" smtClean="0">
                <a:latin typeface="Impact" pitchFamily="34" charset="0"/>
                <a:cs typeface="Arial" charset="0"/>
              </a:rPr>
            </a:br>
            <a:r>
              <a:rPr lang="cs-CZ" altLang="cs-CZ" sz="2800" dirty="0" err="1" smtClean="0">
                <a:latin typeface="Impact" pitchFamily="34" charset="0"/>
                <a:cs typeface="Arial" charset="0"/>
              </a:rPr>
              <a:t>Podrozvahové</a:t>
            </a:r>
            <a:r>
              <a:rPr lang="cs-CZ" altLang="cs-CZ" sz="2800" dirty="0" smtClean="0">
                <a:latin typeface="Impact" pitchFamily="34" charset="0"/>
                <a:cs typeface="Arial" charset="0"/>
              </a:rPr>
              <a:t> účty</a:t>
            </a:r>
            <a:endParaRPr lang="cs-CZ" altLang="cs-CZ" sz="2800" dirty="0">
              <a:latin typeface="Impact" pitchFamily="34" charset="0"/>
              <a:cs typeface="Arial" charset="0"/>
            </a:endParaRPr>
          </a:p>
        </p:txBody>
      </p:sp>
      <p:graphicFrame>
        <p:nvGraphicFramePr>
          <p:cNvPr id="7" name="Zástupný symbol pro obsah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5955352"/>
              </p:ext>
            </p:extLst>
          </p:nvPr>
        </p:nvGraphicFramePr>
        <p:xfrm>
          <a:off x="395536" y="1556792"/>
          <a:ext cx="8280920" cy="4455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8261"/>
                <a:gridCol w="711397"/>
                <a:gridCol w="2213233"/>
                <a:gridCol w="3618029"/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Typ transferu</a:t>
                      </a:r>
                      <a:endParaRPr lang="cs-CZ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SÚ</a:t>
                      </a:r>
                      <a:endParaRPr lang="cs-CZ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Název účtu</a:t>
                      </a:r>
                      <a:endParaRPr lang="cs-CZ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Poznámka</a:t>
                      </a:r>
                      <a:endParaRPr lang="cs-CZ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cs-CZ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Tuzemský</a:t>
                      </a:r>
                      <a:r>
                        <a:rPr lang="cs-CZ" sz="16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příjemce</a:t>
                      </a:r>
                      <a:endParaRPr lang="cs-CZ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916</a:t>
                      </a:r>
                      <a:endParaRPr lang="cs-CZ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Ostatní KPZ z transferů</a:t>
                      </a:r>
                      <a:endParaRPr lang="cs-CZ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cs-CZ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ÚSC účtuje o skutečnosti,</a:t>
                      </a:r>
                      <a:r>
                        <a:rPr lang="cs-CZ" sz="16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která je podstatná a významná z hlediska posouzení její majetkoprávní situace,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cs-CZ" sz="16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účtuje k okamžiku přijatého rozhodnutí o přiznání daného transferu nebo podepsání smlouvy, 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cs-CZ" sz="16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ve vnitřním předpise musí být stanoveny hladiny významnosti pro účtování na těchto účtech.</a:t>
                      </a:r>
                      <a:endParaRPr lang="cs-CZ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956</a:t>
                      </a:r>
                      <a:endParaRPr lang="cs-CZ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Ostatní</a:t>
                      </a:r>
                      <a:r>
                        <a:rPr lang="cs-CZ" sz="16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DPZ z transferů</a:t>
                      </a:r>
                      <a:endParaRPr lang="cs-CZ" sz="160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60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cs-CZ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Zahraniční příjemce</a:t>
                      </a:r>
                      <a:endParaRPr lang="cs-CZ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914</a:t>
                      </a:r>
                      <a:endParaRPr lang="cs-CZ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KPZ ze </a:t>
                      </a:r>
                      <a:r>
                        <a:rPr lang="cs-CZ" sz="16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zahraničních transferů</a:t>
                      </a:r>
                      <a:endParaRPr lang="cs-CZ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cs-CZ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ÚSC</a:t>
                      </a:r>
                      <a:r>
                        <a:rPr lang="cs-CZ" sz="16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účtuje vždy,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cs-CZ" sz="16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účtuje k okamžiku schválení poskytnutí transferu nebo pokud dojde k jiné skutečnosti, která zakládá možnost poskytnutí nebo zprostředkování takového transferu příjemci.</a:t>
                      </a:r>
                      <a:endParaRPr lang="cs-CZ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954</a:t>
                      </a:r>
                      <a:endParaRPr lang="cs-CZ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DPZ ze zahraničních transferů</a:t>
                      </a:r>
                      <a:endParaRPr lang="cs-CZ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0244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11560" y="548680"/>
            <a:ext cx="7848872" cy="936104"/>
          </a:xfrm>
        </p:spPr>
        <p:txBody>
          <a:bodyPr>
            <a:normAutofit/>
          </a:bodyPr>
          <a:lstStyle/>
          <a:p>
            <a:r>
              <a:rPr lang="cs-CZ" sz="3600" dirty="0" smtClean="0"/>
              <a:t>Závazky</a:t>
            </a:r>
            <a:endParaRPr lang="cs-CZ" sz="3600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684213" y="1700213"/>
          <a:ext cx="7543800" cy="1925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/>
                <a:gridCol w="869131"/>
                <a:gridCol w="4160069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Příjemce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SÚ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Název účtu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Kraj, obec, DSO, RRRS, PO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349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Závazky k vybraným místním vládním institucím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74168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Ostatní subjekty (např.</a:t>
                      </a:r>
                      <a:r>
                        <a:rPr lang="cs-CZ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Fyzické a právnické osoby, nadace, MAS,..)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345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Závazky</a:t>
                      </a:r>
                      <a:r>
                        <a:rPr lang="cs-CZ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k osobám mimo vybrané vládní instituce</a:t>
                      </a:r>
                      <a:endParaRPr lang="cs-CZ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Nadpis 3"/>
          <p:cNvSpPr txBox="1">
            <a:spLocks/>
          </p:cNvSpPr>
          <p:nvPr/>
        </p:nvSpPr>
        <p:spPr>
          <a:xfrm>
            <a:off x="611560" y="3933056"/>
            <a:ext cx="7848872" cy="936104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(Případně 347</a:t>
            </a:r>
            <a:r>
              <a:rPr lang="cs-CZ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– obcí se prakticky netýká)</a:t>
            </a: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960028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39552" y="404664"/>
            <a:ext cx="7920880" cy="1080120"/>
          </a:xfrm>
        </p:spPr>
        <p:txBody>
          <a:bodyPr>
            <a:normAutofit/>
          </a:bodyPr>
          <a:lstStyle/>
          <a:p>
            <a:r>
              <a:rPr lang="cs-CZ" sz="3600" dirty="0" smtClean="0"/>
              <a:t>Zálohy</a:t>
            </a:r>
            <a:endParaRPr lang="cs-CZ" sz="3600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2320352"/>
              </p:ext>
            </p:extLst>
          </p:nvPr>
        </p:nvGraphicFramePr>
        <p:xfrm>
          <a:off x="539552" y="1700808"/>
          <a:ext cx="7760469" cy="246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  <a:gridCol w="720080"/>
                <a:gridCol w="2016224"/>
                <a:gridCol w="3728021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Typ zálohy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SÚ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Název účtu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Podmínky použití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Poskytnutá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373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Krátkodobé poskytnuté zálohy na transfery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Záloha bude vypořádána</a:t>
                      </a:r>
                      <a:r>
                        <a:rPr lang="cs-CZ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za období kratší než 12 po sobě jdoucích kalendářních měsíců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471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Dlouhodobé poskytnuté zálohy na transfery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Záloha bude vypořádána</a:t>
                      </a:r>
                      <a:r>
                        <a:rPr lang="cs-CZ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za období delší než 12 po sobě jdoucích kalendářních měsíců</a:t>
                      </a:r>
                      <a:endParaRPr lang="cs-CZ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960028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11560" y="404664"/>
            <a:ext cx="7848872" cy="1080120"/>
          </a:xfrm>
        </p:spPr>
        <p:txBody>
          <a:bodyPr>
            <a:normAutofit/>
          </a:bodyPr>
          <a:lstStyle/>
          <a:p>
            <a:r>
              <a:rPr lang="cs-CZ" altLang="cs-CZ" sz="3200" dirty="0" smtClean="0">
                <a:latin typeface="Impact" pitchFamily="34" charset="0"/>
                <a:ea typeface="Arial Unicode MS" pitchFamily="34" charset="-128"/>
                <a:cs typeface="Arial Unicode MS" pitchFamily="34" charset="-128"/>
              </a:rPr>
              <a:t>Rozvahové a výsledkové účty</a:t>
            </a:r>
            <a:endParaRPr lang="cs-CZ" sz="3200" dirty="0">
              <a:latin typeface="Impact" pitchFamily="34" charset="0"/>
            </a:endParaRP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684213" y="1700213"/>
          <a:ext cx="7543801" cy="2199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9555"/>
                <a:gridCol w="648072"/>
                <a:gridCol w="2448272"/>
                <a:gridCol w="2647902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Typ</a:t>
                      </a:r>
                      <a:r>
                        <a:rPr lang="cs-CZ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transferu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SÚ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Název účtu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Poznámka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Investiční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401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Jmění účetní jednotky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Pouze u transferu vlastní zřízené</a:t>
                      </a:r>
                      <a:r>
                        <a:rPr lang="cs-CZ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příspěvkové organizaci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Neinvestiční i investiční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572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Náklady vybraných místních vládních institucí na transfery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U ostatních</a:t>
                      </a:r>
                      <a:r>
                        <a:rPr lang="cs-CZ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subjektů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960028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6860232" cy="870992"/>
          </a:xfrm>
        </p:spPr>
        <p:txBody>
          <a:bodyPr>
            <a:normAutofit/>
          </a:bodyPr>
          <a:lstStyle/>
          <a:p>
            <a:r>
              <a:rPr lang="cs-CZ" sz="3600" dirty="0" smtClean="0"/>
              <a:t>Rozvahové účty - dohady</a:t>
            </a:r>
            <a:endParaRPr lang="cs-CZ" sz="36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684213" y="1628775"/>
          <a:ext cx="7543801" cy="20590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43971"/>
                <a:gridCol w="1999830"/>
              </a:tblGrid>
              <a:tr h="1100925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Případy, kdy musí mít účetní jednotka</a:t>
                      </a:r>
                      <a:r>
                        <a:rPr lang="cs-CZ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jistotu, že transfer skutečně obdrží (musí mít rozhodnutí od poskytovatele nebo podepsanou smlouvu o přijetí transferu)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endParaRPr lang="cs-CZ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Tvorba dohadů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38746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Transfer</a:t>
                      </a:r>
                      <a:r>
                        <a:rPr lang="cs-CZ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je poskytnut na více účetních obdobích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ANO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50456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Transfer</a:t>
                      </a:r>
                      <a:r>
                        <a:rPr lang="cs-CZ" baseline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je poskytnut pouze na dané účetní období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NE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6860232" cy="870992"/>
          </a:xfrm>
        </p:spPr>
        <p:txBody>
          <a:bodyPr>
            <a:normAutofit/>
          </a:bodyPr>
          <a:lstStyle/>
          <a:p>
            <a:r>
              <a:rPr lang="cs-CZ" sz="3600" dirty="0" smtClean="0"/>
              <a:t>Průtokové transfery</a:t>
            </a:r>
            <a:endParaRPr lang="cs-CZ" sz="3600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882186"/>
              </p:ext>
            </p:extLst>
          </p:nvPr>
        </p:nvGraphicFramePr>
        <p:xfrm>
          <a:off x="684212" y="1673489"/>
          <a:ext cx="5687987" cy="110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2981"/>
                <a:gridCol w="4705006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SÚ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Název účtu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375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Krátkodobé zprostředkování transferů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39035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475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Dlouhodobé zprostředkování transferů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399848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Nadpis 1"/>
          <p:cNvSpPr>
            <a:spLocks noGrp="1"/>
          </p:cNvSpPr>
          <p:nvPr>
            <p:ph type="title" idx="4294967295"/>
          </p:nvPr>
        </p:nvSpPr>
        <p:spPr>
          <a:xfrm>
            <a:off x="611560" y="476672"/>
            <a:ext cx="7704856" cy="864096"/>
          </a:xfr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cs-CZ" altLang="cs-CZ" sz="2800" dirty="0">
                <a:latin typeface="Impact" pitchFamily="34" charset="0"/>
                <a:cs typeface="Arial" charset="0"/>
              </a:rPr>
              <a:t>Průtokové transfery </a:t>
            </a:r>
            <a:br>
              <a:rPr lang="cs-CZ" altLang="cs-CZ" sz="2800" dirty="0">
                <a:latin typeface="Impact" pitchFamily="34" charset="0"/>
                <a:cs typeface="Arial" charset="0"/>
              </a:rPr>
            </a:br>
            <a:r>
              <a:rPr lang="cs-CZ" altLang="cs-CZ" sz="2800" dirty="0">
                <a:latin typeface="Impact" pitchFamily="34" charset="0"/>
                <a:cs typeface="Arial" charset="0"/>
              </a:rPr>
              <a:t>– vypořádání v běžném účetním období</a:t>
            </a:r>
          </a:p>
        </p:txBody>
      </p:sp>
      <p:graphicFrame>
        <p:nvGraphicFramePr>
          <p:cNvPr id="79908" name="Group 36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3479482485"/>
              </p:ext>
            </p:extLst>
          </p:nvPr>
        </p:nvGraphicFramePr>
        <p:xfrm>
          <a:off x="323850" y="1924050"/>
          <a:ext cx="8640763" cy="3017520"/>
        </p:xfrm>
        <a:graphic>
          <a:graphicData uri="http://schemas.openxmlformats.org/drawingml/2006/table">
            <a:tbl>
              <a:tblPr/>
              <a:tblGrid>
                <a:gridCol w="533400"/>
                <a:gridCol w="6103938"/>
                <a:gridCol w="1066800"/>
                <a:gridCol w="936625"/>
              </a:tblGrid>
              <a:tr h="371475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Průtokový transfer ze SR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MD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Přijetí transferu na běžný účet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231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375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Převod transferu konečnému příjemci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375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231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Inkaso nespotřebované části transferu od příjemce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231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375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Vrácení nespotřebované části transferu poskytovateli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375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231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485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40947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188ACAAB-0432-49EF-834E-EF9CD2A10A5F}" type="slidenum">
              <a:rPr lang="cs-CZ" altLang="cs-CZ" sz="1200">
                <a:latin typeface="Georgia" panose="02040502050405020303" pitchFamily="18" charset="0"/>
              </a:rPr>
              <a:pPr/>
              <a:t>5</a:t>
            </a:fld>
            <a:endParaRPr lang="cs-CZ" altLang="cs-CZ" sz="1200">
              <a:latin typeface="Georgia" panose="02040502050405020303" pitchFamily="18" charset="0"/>
            </a:endParaRPr>
          </a:p>
        </p:txBody>
      </p:sp>
      <p:sp>
        <p:nvSpPr>
          <p:cNvPr id="29699" name="Rectangle 3"/>
          <p:cNvSpPr>
            <a:spLocks noGrp="1"/>
          </p:cNvSpPr>
          <p:nvPr>
            <p:ph type="body" idx="4294967295"/>
          </p:nvPr>
        </p:nvSpPr>
        <p:spPr>
          <a:xfrm>
            <a:off x="430213" y="2276475"/>
            <a:ext cx="8174235" cy="2808709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>
            <a:normAutofit/>
          </a:bodyPr>
          <a:lstStyle/>
          <a:p>
            <a:pPr algn="ctr">
              <a:buFontTx/>
              <a:buNone/>
            </a:pPr>
            <a:r>
              <a:rPr lang="cs-CZ" altLang="cs-CZ" sz="4000" b="1" dirty="0" smtClean="0">
                <a:latin typeface="Gentium Basic" panose="02000503060000020004" pitchFamily="2" charset="-18"/>
              </a:rPr>
              <a:t>příjmy </a:t>
            </a:r>
            <a:r>
              <a:rPr lang="cs-CZ" altLang="cs-CZ" sz="4000" b="1" dirty="0">
                <a:latin typeface="Gentium Basic" panose="02000503060000020004" pitchFamily="2" charset="-18"/>
              </a:rPr>
              <a:t>– výdaje = </a:t>
            </a:r>
            <a:r>
              <a:rPr lang="cs-CZ" altLang="cs-CZ" sz="6000" b="1" dirty="0">
                <a:latin typeface="Gentium Basic" panose="02000503060000020004" pitchFamily="2" charset="-18"/>
              </a:rPr>
              <a:t>-</a:t>
            </a:r>
            <a:r>
              <a:rPr lang="cs-CZ" altLang="cs-CZ" sz="4000" b="1" dirty="0">
                <a:latin typeface="Gentium Basic" panose="02000503060000020004" pitchFamily="2" charset="-18"/>
              </a:rPr>
              <a:t> financování</a:t>
            </a:r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539750" y="404813"/>
            <a:ext cx="7920038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cs-CZ" altLang="cs-CZ" sz="3600" dirty="0">
                <a:solidFill>
                  <a:schemeClr val="tx2"/>
                </a:solidFill>
                <a:latin typeface="+mj-lt"/>
              </a:rPr>
              <a:t>Základní rovnice </a:t>
            </a:r>
          </a:p>
          <a:p>
            <a:pPr algn="ctr" eaLnBrk="1" hangingPunct="1"/>
            <a:r>
              <a:rPr lang="cs-CZ" altLang="cs-CZ" sz="3600" dirty="0">
                <a:solidFill>
                  <a:schemeClr val="tx2"/>
                </a:solidFill>
                <a:latin typeface="+mj-lt"/>
              </a:rPr>
              <a:t>rozpočtového hospodaření</a:t>
            </a:r>
          </a:p>
        </p:txBody>
      </p:sp>
    </p:spTree>
    <p:extLst>
      <p:ext uri="{BB962C8B-B14F-4D97-AF65-F5344CB8AC3E}">
        <p14:creationId xmlns:p14="http://schemas.microsoft.com/office/powerpoint/2010/main" val="3967594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/>
          </p:cNvSpPr>
          <p:nvPr>
            <p:ph type="title" idx="4294967295"/>
          </p:nvPr>
        </p:nvSpPr>
        <p:spPr>
          <a:xfrm>
            <a:off x="0" y="260648"/>
            <a:ext cx="9144000" cy="908050"/>
          </a:xfr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pPr algn="ctr"/>
            <a:r>
              <a:rPr lang="cs-CZ" altLang="cs-CZ" sz="3600" dirty="0">
                <a:latin typeface="Impact" pitchFamily="34" charset="0"/>
                <a:cs typeface="Arial" charset="0"/>
              </a:rPr>
              <a:t>Půjčky</a:t>
            </a:r>
          </a:p>
        </p:txBody>
      </p:sp>
      <p:sp>
        <p:nvSpPr>
          <p:cNvPr id="84995" name="Rectangle 3"/>
          <p:cNvSpPr>
            <a:spLocks noGrp="1"/>
          </p:cNvSpPr>
          <p:nvPr>
            <p:ph type="body" idx="4294967295"/>
          </p:nvPr>
        </p:nvSpPr>
        <p:spPr>
          <a:xfrm>
            <a:off x="395536" y="1340769"/>
            <a:ext cx="8569077" cy="4536503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Autofit/>
          </a:bodyPr>
          <a:lstStyle/>
          <a:p>
            <a:pPr algn="just">
              <a:buNone/>
            </a:pPr>
            <a:r>
              <a:rPr lang="cs-CZ" altLang="cs-CZ" b="1" dirty="0">
                <a:latin typeface="Gentium Basic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Zobrazení v rozpočtu</a:t>
            </a:r>
          </a:p>
          <a:p>
            <a:pPr marL="274320" lvl="1" algn="just"/>
            <a:r>
              <a:rPr lang="cs-CZ" altLang="cs-CZ" sz="2400" dirty="0">
                <a:latin typeface="Gentium Basic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přijatá půjčka – vždy ve tř. 8 – financování</a:t>
            </a:r>
          </a:p>
          <a:p>
            <a:pPr marL="274320" lvl="2" indent="-274320" algn="just">
              <a:buNone/>
            </a:pPr>
            <a:r>
              <a:rPr lang="cs-CZ" altLang="cs-CZ" sz="2400" dirty="0">
                <a:latin typeface="Gentium Basic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(8xx3, splátky jistiny 8xx4, úroky, další náklady tř. 5)</a:t>
            </a:r>
          </a:p>
          <a:p>
            <a:pPr marL="274320" lvl="1" algn="just"/>
            <a:r>
              <a:rPr lang="cs-CZ" altLang="cs-CZ" sz="2400" dirty="0" smtClean="0">
                <a:latin typeface="Gentium Basic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poskytnutá půjčka – důvod poskytnutí ?</a:t>
            </a:r>
          </a:p>
          <a:p>
            <a:pPr marL="548640" lvl="3" indent="-274320" algn="just">
              <a:buNone/>
            </a:pPr>
            <a:r>
              <a:rPr lang="cs-CZ" altLang="cs-CZ" sz="2200" dirty="0" smtClean="0">
                <a:latin typeface="Gentium Basic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- řízení likvidity, snaha o lepší zhodnocení dočasně volných peněžních prostředků </a:t>
            </a:r>
          </a:p>
          <a:p>
            <a:pPr marL="548640" lvl="3" indent="-274320" algn="just">
              <a:buNone/>
            </a:pPr>
            <a:r>
              <a:rPr lang="cs-CZ" altLang="cs-CZ" sz="2200" dirty="0" smtClean="0">
                <a:latin typeface="Gentium Basic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	 tř. 8 – financování (8xx8)</a:t>
            </a:r>
          </a:p>
          <a:p>
            <a:pPr marL="777240" lvl="5" indent="-274320" algn="just"/>
            <a:r>
              <a:rPr lang="cs-CZ" altLang="cs-CZ" sz="2200" dirty="0" smtClean="0">
                <a:latin typeface="Gentium Basic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  splátky jistiny ve tř. 8 (8xx7), výnos operace tř. 2</a:t>
            </a:r>
          </a:p>
          <a:p>
            <a:pPr marL="548640" lvl="3" indent="-274320" algn="just">
              <a:buNone/>
            </a:pPr>
            <a:r>
              <a:rPr lang="cs-CZ" altLang="cs-CZ" sz="2200" dirty="0" smtClean="0">
                <a:latin typeface="Gentium Basic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- sledování rozpočtové politiky </a:t>
            </a:r>
          </a:p>
          <a:p>
            <a:pPr marL="548640" lvl="3" indent="-274320" algn="just">
              <a:buNone/>
            </a:pPr>
            <a:r>
              <a:rPr lang="cs-CZ" altLang="cs-CZ" sz="2200" dirty="0" smtClean="0">
                <a:latin typeface="Gentium Basic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	 ve výdajích (56xx, 64xx)</a:t>
            </a:r>
          </a:p>
          <a:p>
            <a:pPr marL="777240" lvl="5" indent="-274320" algn="just"/>
            <a:r>
              <a:rPr lang="cs-CZ" altLang="cs-CZ" sz="2200" dirty="0" smtClean="0">
                <a:latin typeface="Gentium Basic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splátky v nedaňových příjmech  (24xx)</a:t>
            </a:r>
          </a:p>
          <a:p>
            <a:pPr marL="502920" lvl="4" indent="-274320" algn="just">
              <a:buNone/>
            </a:pPr>
            <a:r>
              <a:rPr lang="cs-CZ" altLang="cs-CZ" sz="2400" dirty="0" smtClean="0">
                <a:latin typeface="Gentium Basic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pozn. 62xx Nákup akcií a majetkových podílů	</a:t>
            </a:r>
            <a:endParaRPr lang="cs-CZ" altLang="cs-CZ" sz="2400" dirty="0">
              <a:latin typeface="Gentium Basic"/>
              <a:ea typeface="Arial Unicode MS" pitchFamily="34" charset="-128"/>
              <a:cs typeface="Arial Unicode MS" pitchFamily="34" charset="-128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838540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052513"/>
          </a:xfr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pPr algn="ctr"/>
            <a:r>
              <a:rPr lang="cs-CZ" altLang="cs-CZ" sz="3600" dirty="0">
                <a:latin typeface="Impact" pitchFamily="34" charset="0"/>
                <a:cs typeface="Arial" charset="0"/>
              </a:rPr>
              <a:t>Přijaté půjčky</a:t>
            </a:r>
          </a:p>
        </p:txBody>
      </p:sp>
      <p:sp>
        <p:nvSpPr>
          <p:cNvPr id="86019" name="Rectangle 3"/>
          <p:cNvSpPr>
            <a:spLocks noGrp="1"/>
          </p:cNvSpPr>
          <p:nvPr>
            <p:ph type="body" idx="4294967295"/>
          </p:nvPr>
        </p:nvSpPr>
        <p:spPr>
          <a:xfrm>
            <a:off x="611560" y="1844824"/>
            <a:ext cx="8532440" cy="3960440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rmAutofit/>
          </a:bodyPr>
          <a:lstStyle/>
          <a:p>
            <a:pPr algn="just"/>
            <a:r>
              <a:rPr lang="cs-CZ" altLang="cs-CZ" sz="2800" dirty="0">
                <a:latin typeface="Gentium Basic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Vznik závazku tyto prostředky v budoucnosti splatit</a:t>
            </a:r>
          </a:p>
          <a:p>
            <a:pPr algn="just"/>
            <a:r>
              <a:rPr lang="cs-CZ" altLang="cs-CZ" sz="2800" dirty="0">
                <a:latin typeface="Gentium Basic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Zobrazí se jako financující operace</a:t>
            </a:r>
          </a:p>
          <a:p>
            <a:pPr algn="just"/>
            <a:r>
              <a:rPr lang="cs-CZ" altLang="cs-CZ" sz="2800" dirty="0">
                <a:latin typeface="Gentium Basic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Krátkodobé závazky (do 1 roku)</a:t>
            </a:r>
          </a:p>
          <a:p>
            <a:pPr algn="just"/>
            <a:r>
              <a:rPr lang="cs-CZ" altLang="cs-CZ" sz="2800" dirty="0">
                <a:latin typeface="Gentium Basic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Dlouhodobé závazky</a:t>
            </a:r>
          </a:p>
          <a:p>
            <a:pPr algn="just"/>
            <a:r>
              <a:rPr lang="cs-CZ" altLang="cs-CZ" sz="2800" dirty="0">
                <a:latin typeface="Gentium Basic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Návratné finanční výpomoci</a:t>
            </a:r>
          </a:p>
        </p:txBody>
      </p:sp>
    </p:spTree>
    <p:extLst>
      <p:ext uri="{BB962C8B-B14F-4D97-AF65-F5344CB8AC3E}">
        <p14:creationId xmlns:p14="http://schemas.microsoft.com/office/powerpoint/2010/main" val="2098818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Nadpis 1"/>
          <p:cNvSpPr>
            <a:spLocks noGrp="1"/>
          </p:cNvSpPr>
          <p:nvPr>
            <p:ph type="title" idx="4294967295"/>
          </p:nvPr>
        </p:nvSpPr>
        <p:spPr>
          <a:xfrm>
            <a:off x="-16768" y="0"/>
            <a:ext cx="9144000" cy="990600"/>
          </a:xfr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pPr algn="ctr"/>
            <a:r>
              <a:rPr lang="cs-CZ" altLang="cs-CZ" sz="3600" dirty="0">
                <a:latin typeface="Impact" pitchFamily="34" charset="0"/>
                <a:cs typeface="Arial" charset="0"/>
              </a:rPr>
              <a:t>Úvěr přijatý na ZBÚ – na pořízení DM</a:t>
            </a:r>
          </a:p>
        </p:txBody>
      </p:sp>
      <p:sp>
        <p:nvSpPr>
          <p:cNvPr id="89091" name="Zástupný symbol pro obsah 3"/>
          <p:cNvSpPr>
            <a:spLocks noGrp="1"/>
          </p:cNvSpPr>
          <p:nvPr>
            <p:ph sz="quarter" idx="4294967295"/>
          </p:nvPr>
        </p:nvSpPr>
        <p:spPr>
          <a:xfrm>
            <a:off x="251520" y="1340768"/>
            <a:ext cx="8643938" cy="4680520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>
            <a:normAutofit/>
          </a:bodyPr>
          <a:lstStyle/>
          <a:p>
            <a:pPr algn="just">
              <a:buFontTx/>
              <a:buNone/>
            </a:pPr>
            <a:r>
              <a:rPr lang="cs-CZ" altLang="cs-CZ" sz="18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Přijetí </a:t>
            </a:r>
            <a:r>
              <a:rPr lang="cs-CZ" altLang="cs-CZ" sz="1800" b="1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krátkodobého</a:t>
            </a:r>
            <a:r>
              <a:rPr lang="cs-CZ" altLang="cs-CZ" sz="18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 úvěru a jeho splátky:</a:t>
            </a:r>
          </a:p>
          <a:p>
            <a:pPr algn="just">
              <a:buFontTx/>
              <a:buNone/>
            </a:pPr>
            <a:r>
              <a:rPr lang="cs-CZ" altLang="cs-CZ" sz="18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			</a:t>
            </a:r>
            <a:r>
              <a:rPr lang="cs-CZ" altLang="cs-CZ" sz="1800" dirty="0" smtClean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MD 	D 	pol. 	  §</a:t>
            </a:r>
          </a:p>
          <a:p>
            <a:pPr algn="just">
              <a:buFontTx/>
              <a:buNone/>
            </a:pPr>
            <a:r>
              <a:rPr lang="cs-CZ" altLang="cs-CZ" sz="1800" dirty="0" smtClean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			231		8113	  ----</a:t>
            </a:r>
          </a:p>
          <a:p>
            <a:pPr algn="just">
              <a:buFontTx/>
              <a:buNone/>
            </a:pPr>
            <a:r>
              <a:rPr lang="cs-CZ" altLang="cs-CZ" sz="1800" dirty="0" smtClean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				281        ----	  ----</a:t>
            </a:r>
          </a:p>
          <a:p>
            <a:pPr algn="just">
              <a:buFontTx/>
              <a:buNone/>
            </a:pPr>
            <a:r>
              <a:rPr lang="cs-CZ" altLang="cs-CZ" sz="1800" dirty="0" smtClean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			281		  ----	  ----</a:t>
            </a:r>
          </a:p>
          <a:p>
            <a:pPr algn="just">
              <a:buNone/>
            </a:pPr>
            <a:r>
              <a:rPr lang="cs-CZ" altLang="cs-CZ" sz="1800" dirty="0" smtClean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				231	8114	  ----</a:t>
            </a:r>
          </a:p>
          <a:p>
            <a:pPr algn="just">
              <a:buFontTx/>
              <a:buNone/>
            </a:pPr>
            <a:r>
              <a:rPr lang="cs-CZ" altLang="cs-CZ" sz="1800" dirty="0" smtClean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Přijetí </a:t>
            </a:r>
            <a:r>
              <a:rPr lang="cs-CZ" altLang="cs-CZ" sz="1800" b="1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dlouhodobého </a:t>
            </a:r>
            <a:r>
              <a:rPr lang="cs-CZ" altLang="cs-CZ" sz="18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úvěru a jeho splátky:</a:t>
            </a:r>
          </a:p>
          <a:p>
            <a:pPr algn="just">
              <a:buFontTx/>
              <a:buNone/>
            </a:pPr>
            <a:r>
              <a:rPr lang="cs-CZ" altLang="cs-CZ" sz="18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				</a:t>
            </a:r>
            <a:endParaRPr lang="cs-CZ" altLang="cs-CZ" sz="1800" dirty="0" smtClean="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just">
              <a:buFontTx/>
              <a:buNone/>
            </a:pPr>
            <a:r>
              <a:rPr lang="cs-CZ" altLang="cs-CZ" sz="1800" dirty="0" smtClean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			MD 	D 	pol. 	  §</a:t>
            </a:r>
          </a:p>
          <a:p>
            <a:pPr algn="just">
              <a:buFontTx/>
              <a:buNone/>
            </a:pPr>
            <a:r>
              <a:rPr lang="cs-CZ" altLang="cs-CZ" sz="1800" dirty="0" smtClean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			231		8123	  ----</a:t>
            </a:r>
          </a:p>
          <a:p>
            <a:pPr algn="just">
              <a:buFontTx/>
              <a:buNone/>
            </a:pPr>
            <a:r>
              <a:rPr lang="cs-CZ" altLang="cs-CZ" sz="1800" dirty="0" smtClean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				451        ----	  ----</a:t>
            </a:r>
          </a:p>
          <a:p>
            <a:pPr algn="just">
              <a:buFontTx/>
              <a:buNone/>
            </a:pPr>
            <a:r>
              <a:rPr lang="cs-CZ" altLang="cs-CZ" sz="1800" dirty="0" smtClean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			451		  ----	  ----</a:t>
            </a:r>
          </a:p>
          <a:p>
            <a:pPr algn="just">
              <a:buFontTx/>
              <a:buNone/>
            </a:pPr>
            <a:r>
              <a:rPr lang="cs-CZ" altLang="cs-CZ" sz="1800" dirty="0" smtClean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				231	8124	  ----</a:t>
            </a:r>
          </a:p>
          <a:p>
            <a:pPr algn="just">
              <a:buFontTx/>
              <a:buNone/>
            </a:pPr>
            <a:r>
              <a:rPr lang="cs-CZ" altLang="cs-CZ" sz="1800" dirty="0" smtClean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Pozn.: Dále účtujeme o úvěrovém rámci v </a:t>
            </a:r>
            <a:r>
              <a:rPr lang="cs-CZ" altLang="cs-CZ" sz="1800" dirty="0" err="1" smtClean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podrozvaze</a:t>
            </a:r>
            <a:r>
              <a:rPr lang="cs-CZ" altLang="cs-CZ" sz="1800" dirty="0" smtClean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 (blíže viz následující příklad)</a:t>
            </a:r>
          </a:p>
        </p:txBody>
      </p:sp>
    </p:spTree>
    <p:extLst>
      <p:ext uri="{BB962C8B-B14F-4D97-AF65-F5344CB8AC3E}">
        <p14:creationId xmlns:p14="http://schemas.microsoft.com/office/powerpoint/2010/main" val="331409354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Nadpis 1"/>
          <p:cNvSpPr>
            <a:spLocks noGrp="1"/>
          </p:cNvSpPr>
          <p:nvPr>
            <p:ph type="title" idx="4294967295"/>
          </p:nvPr>
        </p:nvSpPr>
        <p:spPr>
          <a:xfrm>
            <a:off x="-6063" y="0"/>
            <a:ext cx="9144000" cy="990600"/>
          </a:xfr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pPr algn="ctr"/>
            <a:r>
              <a:rPr lang="cs-CZ" altLang="cs-CZ" sz="3600" dirty="0">
                <a:latin typeface="Impact" pitchFamily="34" charset="0"/>
                <a:cs typeface="Arial" charset="0"/>
              </a:rPr>
              <a:t>Úvěr čerpaný přímo z úvěrového účtu</a:t>
            </a:r>
          </a:p>
        </p:txBody>
      </p:sp>
      <p:sp>
        <p:nvSpPr>
          <p:cNvPr id="90115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395536" y="1124744"/>
            <a:ext cx="8424936" cy="4968552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>
            <a:noAutofit/>
          </a:bodyPr>
          <a:lstStyle/>
          <a:p>
            <a:pPr marL="457200" indent="-457200" algn="just">
              <a:buFontTx/>
              <a:buAutoNum type="arabicPeriod"/>
            </a:pPr>
            <a:r>
              <a:rPr lang="cs-CZ" altLang="cs-CZ" sz="1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Předpis výše úvěrového rámce</a:t>
            </a:r>
            <a:r>
              <a:rPr lang="cs-CZ" altLang="cs-CZ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cs-CZ" altLang="cs-CZ" sz="1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991 nebo 992  MD/999 D</a:t>
            </a:r>
          </a:p>
          <a:p>
            <a:pPr marL="457200" indent="-457200" algn="just">
              <a:buFontTx/>
              <a:buAutoNum type="arabicPeriod"/>
            </a:pPr>
            <a:r>
              <a:rPr lang="cs-CZ" altLang="cs-CZ" sz="1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Předpis </a:t>
            </a:r>
            <a:r>
              <a:rPr lang="cs-CZ" altLang="cs-CZ" sz="1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faktury </a:t>
            </a:r>
            <a:r>
              <a:rPr lang="cs-CZ" altLang="cs-CZ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(např. na výstavbu kanalizace)</a:t>
            </a:r>
          </a:p>
          <a:p>
            <a:pPr lvl="1" algn="just">
              <a:buFontTx/>
              <a:buNone/>
            </a:pPr>
            <a:r>
              <a:rPr lang="cs-CZ" altLang="cs-CZ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Předpis </a:t>
            </a:r>
            <a:r>
              <a:rPr lang="cs-CZ" altLang="cs-CZ" sz="1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dlouhodobého podmíněného závazku </a:t>
            </a:r>
            <a:r>
              <a:rPr lang="cs-CZ" altLang="cs-CZ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(smlouva o dílo)     			</a:t>
            </a:r>
            <a:r>
              <a:rPr lang="cs-CZ" altLang="cs-CZ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	</a:t>
            </a:r>
            <a:r>
              <a:rPr lang="cs-CZ" altLang="cs-CZ" sz="1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999 </a:t>
            </a:r>
            <a:r>
              <a:rPr lang="cs-CZ" altLang="cs-CZ" sz="18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MD / </a:t>
            </a:r>
            <a:r>
              <a:rPr lang="cs-CZ" altLang="cs-CZ" sz="1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971, 972 </a:t>
            </a:r>
            <a:r>
              <a:rPr lang="cs-CZ" altLang="cs-CZ" sz="18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</a:t>
            </a:r>
          </a:p>
          <a:p>
            <a:pPr lvl="1" algn="just">
              <a:buFontTx/>
              <a:buNone/>
            </a:pPr>
            <a:r>
              <a:rPr lang="cs-CZ" altLang="cs-CZ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Faktura přijatá	</a:t>
            </a:r>
            <a:r>
              <a:rPr lang="cs-CZ" altLang="cs-CZ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	</a:t>
            </a:r>
            <a:r>
              <a:rPr lang="cs-CZ" altLang="cs-CZ" sz="1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042 </a:t>
            </a:r>
            <a:r>
              <a:rPr lang="cs-CZ" altLang="cs-CZ" sz="18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MD / 321 </a:t>
            </a:r>
            <a:r>
              <a:rPr lang="cs-CZ" altLang="cs-CZ" sz="1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</a:t>
            </a:r>
          </a:p>
          <a:p>
            <a:pPr lvl="1" algn="just">
              <a:buFontTx/>
              <a:buNone/>
            </a:pPr>
            <a:r>
              <a:rPr lang="cs-CZ" altLang="cs-CZ" sz="1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Odúčtování podmíněného závazku </a:t>
            </a:r>
            <a:r>
              <a:rPr lang="cs-CZ" altLang="cs-CZ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(ve chvíli zaúčtování na 321 )</a:t>
            </a:r>
          </a:p>
          <a:p>
            <a:pPr lvl="1" algn="just">
              <a:buFontTx/>
              <a:buNone/>
            </a:pPr>
            <a:r>
              <a:rPr lang="cs-CZ" altLang="cs-CZ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				</a:t>
            </a:r>
            <a:r>
              <a:rPr lang="cs-CZ" altLang="cs-CZ" sz="1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971, 972 MD / 999 D</a:t>
            </a:r>
            <a:endParaRPr lang="cs-CZ" altLang="cs-CZ" sz="18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cs-CZ" altLang="cs-CZ" sz="1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Úhrada </a:t>
            </a:r>
            <a:r>
              <a:rPr lang="cs-CZ" altLang="cs-CZ" sz="1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faktury z úvěru </a:t>
            </a:r>
            <a:r>
              <a:rPr lang="cs-CZ" altLang="cs-CZ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(pokud lze softwarově zajistit zobrazení přijetí úvěru v rozpočtu) </a:t>
            </a:r>
            <a:r>
              <a:rPr lang="cs-CZ" altLang="cs-CZ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		</a:t>
            </a:r>
            <a:r>
              <a:rPr lang="cs-CZ" altLang="cs-CZ" sz="1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321 </a:t>
            </a:r>
            <a:r>
              <a:rPr lang="cs-CZ" altLang="cs-CZ" sz="18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MD / </a:t>
            </a:r>
            <a:r>
              <a:rPr lang="cs-CZ" altLang="cs-CZ" sz="1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281, 451 </a:t>
            </a:r>
            <a:r>
              <a:rPr lang="cs-CZ" altLang="cs-CZ" sz="18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   6121 pol.   2321 § </a:t>
            </a:r>
          </a:p>
          <a:p>
            <a:pPr lvl="3" algn="just">
              <a:buFontTx/>
              <a:buNone/>
            </a:pPr>
            <a:r>
              <a:rPr lang="cs-CZ" alt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cs-CZ" altLang="cs-CZ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Pozn</a:t>
            </a:r>
            <a:r>
              <a:rPr lang="cs-CZ" altLang="cs-CZ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. Neúčtováno o položce 8123 (příp. 8113), v rozpočtu se ale musejí projevit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altLang="cs-CZ" sz="1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Splátka</a:t>
            </a:r>
            <a:r>
              <a:rPr lang="cs-CZ" altLang="cs-CZ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: 		</a:t>
            </a:r>
            <a:r>
              <a:rPr lang="cs-CZ" altLang="cs-CZ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cs-CZ" altLang="cs-CZ" sz="1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281, 451 </a:t>
            </a:r>
            <a:r>
              <a:rPr lang="cs-CZ" altLang="cs-CZ" sz="18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MD / 231 D   8124 pol.  0000 </a:t>
            </a:r>
            <a:r>
              <a:rPr lang="cs-CZ" altLang="cs-CZ" sz="1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§</a:t>
            </a:r>
          </a:p>
          <a:p>
            <a:pPr marL="457200" indent="-457200" algn="just">
              <a:buNone/>
            </a:pPr>
            <a:r>
              <a:rPr lang="cs-CZ" altLang="cs-CZ" sz="1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cs-CZ" altLang="cs-CZ" sz="18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</a:t>
            </a:r>
            <a:r>
              <a:rPr lang="cs-CZ" altLang="cs-CZ" sz="1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dúčtování části úvěrového rámce </a:t>
            </a:r>
            <a:r>
              <a:rPr lang="cs-CZ" altLang="cs-CZ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(ve chvíli zaúčtování na 281, 451)</a:t>
            </a:r>
            <a:r>
              <a:rPr lang="cs-CZ" altLang="cs-CZ" sz="1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				999 MD / 991, 992 D</a:t>
            </a:r>
            <a:endParaRPr lang="cs-CZ" altLang="cs-CZ" sz="18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418213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pPr algn="ctr"/>
            <a:r>
              <a:rPr lang="cs-CZ" altLang="cs-CZ" sz="3600" dirty="0">
                <a:latin typeface="Impact" pitchFamily="34" charset="0"/>
                <a:cs typeface="Arial" charset="0"/>
              </a:rPr>
              <a:t>Poskytnuté půjčky</a:t>
            </a:r>
          </a:p>
        </p:txBody>
      </p:sp>
      <p:sp>
        <p:nvSpPr>
          <p:cNvPr id="92163" name="Rectangle 3"/>
          <p:cNvSpPr>
            <a:spLocks noGrp="1"/>
          </p:cNvSpPr>
          <p:nvPr>
            <p:ph type="body" idx="4294967295"/>
          </p:nvPr>
        </p:nvSpPr>
        <p:spPr>
          <a:xfrm>
            <a:off x="539553" y="1412776"/>
            <a:ext cx="8353622" cy="4608513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>
            <a:normAutofit/>
          </a:bodyPr>
          <a:lstStyle/>
          <a:p>
            <a:pPr algn="just"/>
            <a:r>
              <a:rPr lang="cs-CZ" altLang="cs-CZ" sz="3600" dirty="0">
                <a:latin typeface="Gentium Basic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pohledávka ÚSC vůči jinému subjektu</a:t>
            </a:r>
          </a:p>
          <a:p>
            <a:pPr algn="just"/>
            <a:r>
              <a:rPr lang="cs-CZ" altLang="cs-CZ" sz="3600" dirty="0">
                <a:latin typeface="Gentium Basic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důvod poskytování</a:t>
            </a:r>
          </a:p>
          <a:p>
            <a:pPr algn="just"/>
            <a:r>
              <a:rPr lang="cs-CZ" altLang="cs-CZ" sz="3600" dirty="0">
                <a:latin typeface="Gentium Basic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krátkodobé, dlouhodobé poskytnuté půjčky</a:t>
            </a:r>
          </a:p>
        </p:txBody>
      </p:sp>
    </p:spTree>
    <p:extLst>
      <p:ext uri="{BB962C8B-B14F-4D97-AF65-F5344CB8AC3E}">
        <p14:creationId xmlns:p14="http://schemas.microsoft.com/office/powerpoint/2010/main" val="15401764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219200"/>
          </a:xfr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pPr algn="ctr"/>
            <a:r>
              <a:rPr lang="cs-CZ" altLang="cs-CZ" sz="3600" dirty="0">
                <a:latin typeface="Impact" pitchFamily="34" charset="0"/>
                <a:cs typeface="Arial" charset="0"/>
              </a:rPr>
              <a:t>Poskytnuté návratné finanční výpomoci</a:t>
            </a:r>
          </a:p>
        </p:txBody>
      </p:sp>
      <p:sp>
        <p:nvSpPr>
          <p:cNvPr id="93187" name="Rectangle 3"/>
          <p:cNvSpPr>
            <a:spLocks noGrp="1"/>
          </p:cNvSpPr>
          <p:nvPr>
            <p:ph type="body" idx="4294967295"/>
          </p:nvPr>
        </p:nvSpPr>
        <p:spPr>
          <a:xfrm>
            <a:off x="251520" y="1556792"/>
            <a:ext cx="8496944" cy="4392488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>
            <a:noAutofit/>
          </a:bodyPr>
          <a:lstStyle/>
          <a:p>
            <a:pPr marL="990600" lvl="1" indent="-533400" algn="just">
              <a:buFontTx/>
              <a:buNone/>
            </a:pPr>
            <a:r>
              <a:rPr lang="cs-CZ" altLang="cs-CZ" sz="3200" dirty="0">
                <a:latin typeface="Gentium Basic"/>
                <a:ea typeface="Arial Unicode MS" pitchFamily="34" charset="-128"/>
                <a:cs typeface="Arial Unicode MS" pitchFamily="34" charset="-128"/>
              </a:rPr>
              <a:t>316 – Poskytnuté návratné finanční výpomoci krátkodobé</a:t>
            </a:r>
          </a:p>
          <a:p>
            <a:pPr marL="990600" lvl="1" indent="-533400" algn="just">
              <a:buFontTx/>
              <a:buNone/>
            </a:pPr>
            <a:r>
              <a:rPr lang="cs-CZ" altLang="cs-CZ" sz="3200" dirty="0" smtClean="0">
                <a:latin typeface="Gentium Basic"/>
                <a:ea typeface="Arial Unicode MS" pitchFamily="34" charset="-128"/>
                <a:cs typeface="Arial Unicode MS" pitchFamily="34" charset="-128"/>
              </a:rPr>
              <a:t>462 </a:t>
            </a:r>
            <a:r>
              <a:rPr lang="cs-CZ" altLang="cs-CZ" sz="3200" dirty="0">
                <a:latin typeface="Gentium Basic"/>
                <a:ea typeface="Arial Unicode MS" pitchFamily="34" charset="-128"/>
                <a:cs typeface="Arial Unicode MS" pitchFamily="34" charset="-128"/>
              </a:rPr>
              <a:t>– Poskytnuté návratné finanční výpomoci dlouhodobé</a:t>
            </a:r>
          </a:p>
          <a:p>
            <a:pPr marL="990600" lvl="1" indent="-533400" algn="just">
              <a:buFontTx/>
              <a:buNone/>
            </a:pPr>
            <a:r>
              <a:rPr lang="cs-CZ" altLang="cs-CZ" sz="3200" dirty="0" smtClean="0">
                <a:latin typeface="Gentium Basic"/>
                <a:ea typeface="Arial Unicode MS" pitchFamily="34" charset="-128"/>
                <a:cs typeface="Arial Unicode MS" pitchFamily="34" charset="-128"/>
              </a:rPr>
              <a:t>067 </a:t>
            </a:r>
            <a:r>
              <a:rPr lang="cs-CZ" altLang="cs-CZ" sz="3200" dirty="0">
                <a:latin typeface="Gentium Basic"/>
                <a:ea typeface="Arial Unicode MS" pitchFamily="34" charset="-128"/>
                <a:cs typeface="Arial Unicode MS" pitchFamily="34" charset="-128"/>
              </a:rPr>
              <a:t>– </a:t>
            </a:r>
            <a:r>
              <a:rPr lang="cs-CZ" altLang="cs-CZ" sz="3200" dirty="0" smtClean="0">
                <a:latin typeface="Gentium Basic"/>
                <a:ea typeface="Arial Unicode MS" pitchFamily="34" charset="-128"/>
                <a:cs typeface="Arial Unicode MS" pitchFamily="34" charset="-128"/>
              </a:rPr>
              <a:t>Dlouhodobé půjčky</a:t>
            </a:r>
            <a:endParaRPr lang="cs-CZ" altLang="cs-CZ" sz="3200" dirty="0">
              <a:latin typeface="Gentium Basic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1492735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/>
          </p:cNvSpPr>
          <p:nvPr>
            <p:ph type="title" idx="4294967295"/>
          </p:nvPr>
        </p:nvSpPr>
        <p:spPr>
          <a:xfrm>
            <a:off x="-2817" y="0"/>
            <a:ext cx="9144000" cy="1052736"/>
          </a:xfr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pPr algn="ctr"/>
            <a:r>
              <a:rPr lang="cs-CZ" altLang="cs-CZ" sz="3600" dirty="0">
                <a:latin typeface="Impact" pitchFamily="34" charset="0"/>
                <a:cs typeface="Arial" charset="0"/>
              </a:rPr>
              <a:t>Účtování o termínovaných vkladech</a:t>
            </a:r>
          </a:p>
        </p:txBody>
      </p:sp>
      <p:sp>
        <p:nvSpPr>
          <p:cNvPr id="94211" name="Rectangle 3"/>
          <p:cNvSpPr>
            <a:spLocks noGrp="1"/>
          </p:cNvSpPr>
          <p:nvPr>
            <p:ph type="body" idx="4294967295"/>
          </p:nvPr>
        </p:nvSpPr>
        <p:spPr>
          <a:xfrm>
            <a:off x="467544" y="1700808"/>
            <a:ext cx="8136904" cy="4608512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Autofit/>
          </a:bodyPr>
          <a:lstStyle/>
          <a:p>
            <a:pPr marL="990600" lvl="1" indent="-533400" algn="just">
              <a:buNone/>
            </a:pPr>
            <a:r>
              <a:rPr lang="cs-CZ" altLang="cs-CZ" sz="2800" dirty="0">
                <a:latin typeface="Gentium Basic"/>
                <a:ea typeface="Arial Unicode MS" pitchFamily="34" charset="-128"/>
                <a:cs typeface="Arial Unicode MS" pitchFamily="34" charset="-128"/>
              </a:rPr>
              <a:t>244 – Termínované vklady krátkodobé</a:t>
            </a:r>
          </a:p>
          <a:p>
            <a:pPr marL="990600" lvl="1" indent="-533400" algn="just">
              <a:buNone/>
            </a:pPr>
            <a:r>
              <a:rPr lang="cs-CZ" altLang="cs-CZ" sz="2800" dirty="0">
                <a:latin typeface="Gentium Basic"/>
                <a:ea typeface="Arial Unicode MS" pitchFamily="34" charset="-128"/>
                <a:cs typeface="Arial Unicode MS" pitchFamily="34" charset="-128"/>
              </a:rPr>
              <a:t>068 – Termínované vklady dlouhodobé</a:t>
            </a:r>
          </a:p>
          <a:p>
            <a:pPr marL="990600" lvl="1" indent="-533400" algn="just">
              <a:buNone/>
            </a:pPr>
            <a:endParaRPr lang="cs-CZ" altLang="cs-CZ" sz="2800" dirty="0">
              <a:latin typeface="Gentium Basic"/>
              <a:ea typeface="Arial Unicode MS" pitchFamily="34" charset="-128"/>
              <a:cs typeface="Arial Unicode MS" pitchFamily="34" charset="-128"/>
            </a:endParaRPr>
          </a:p>
          <a:p>
            <a:pPr marL="990600" lvl="1" indent="-533400" algn="just">
              <a:buNone/>
            </a:pPr>
            <a:r>
              <a:rPr lang="cs-CZ" altLang="cs-CZ" sz="2800" dirty="0">
                <a:latin typeface="Gentium Basic"/>
                <a:ea typeface="Arial Unicode MS" pitchFamily="34" charset="-128"/>
                <a:cs typeface="Arial Unicode MS" pitchFamily="34" charset="-128"/>
              </a:rPr>
              <a:t>Rozpočtová skladba:</a:t>
            </a:r>
          </a:p>
          <a:p>
            <a:pPr marL="990600" lvl="1" indent="-533400" algn="just">
              <a:buNone/>
            </a:pPr>
            <a:r>
              <a:rPr lang="cs-CZ" altLang="cs-CZ" sz="2800" dirty="0">
                <a:latin typeface="Gentium Basic"/>
                <a:ea typeface="Arial Unicode MS" pitchFamily="34" charset="-128"/>
                <a:cs typeface="Arial Unicode MS" pitchFamily="34" charset="-128"/>
              </a:rPr>
              <a:t>8117, 8127 – přijetí prostředků na termínovaném vkladu</a:t>
            </a:r>
          </a:p>
          <a:p>
            <a:pPr marL="990600" lvl="1" indent="-533400" algn="just">
              <a:buNone/>
            </a:pPr>
            <a:r>
              <a:rPr lang="cs-CZ" altLang="cs-CZ" sz="2800" dirty="0" smtClean="0">
                <a:latin typeface="Gentium Basic"/>
                <a:ea typeface="Arial Unicode MS" pitchFamily="34" charset="-128"/>
                <a:cs typeface="Arial Unicode MS" pitchFamily="34" charset="-128"/>
              </a:rPr>
              <a:t>8118, 8128 </a:t>
            </a:r>
            <a:r>
              <a:rPr lang="cs-CZ" altLang="cs-CZ" sz="2800" dirty="0">
                <a:latin typeface="Gentium Basic"/>
                <a:ea typeface="Arial Unicode MS" pitchFamily="34" charset="-128"/>
                <a:cs typeface="Arial Unicode MS" pitchFamily="34" charset="-128"/>
              </a:rPr>
              <a:t>– převod prostředků z termínovaného vkladu (rušení termínovaného vkladu</a:t>
            </a:r>
            <a:r>
              <a:rPr lang="cs-CZ" altLang="cs-CZ" sz="2800" dirty="0" smtClean="0">
                <a:latin typeface="Gentium Basic"/>
                <a:ea typeface="Arial Unicode MS" pitchFamily="34" charset="-128"/>
                <a:cs typeface="Arial Unicode MS" pitchFamily="34" charset="-128"/>
              </a:rPr>
              <a:t>)</a:t>
            </a:r>
          </a:p>
          <a:p>
            <a:pPr marL="990600" lvl="1" indent="-533400" algn="just">
              <a:buNone/>
            </a:pPr>
            <a:r>
              <a:rPr lang="cs-CZ" altLang="cs-CZ" sz="2800" dirty="0" smtClean="0">
                <a:latin typeface="Gentium Basic"/>
                <a:ea typeface="Arial Unicode MS" pitchFamily="34" charset="-128"/>
                <a:cs typeface="Arial Unicode MS" pitchFamily="34" charset="-128"/>
              </a:rPr>
              <a:t>Pozn. obdobně RS u ZBÚ - pro převod prostředků ze ZBÚ ve prospěch TV a zpět</a:t>
            </a:r>
            <a:endParaRPr lang="cs-CZ" altLang="cs-CZ" sz="2800" dirty="0">
              <a:latin typeface="Gentium Basic"/>
              <a:ea typeface="Arial Unicode MS" pitchFamily="34" charset="-128"/>
              <a:cs typeface="Arial Unicode MS" pitchFamily="34" charset="-128"/>
            </a:endParaRPr>
          </a:p>
          <a:p>
            <a:pPr marL="990600" lvl="1" indent="-533400" algn="just">
              <a:buNone/>
            </a:pPr>
            <a:endParaRPr lang="cs-CZ" altLang="cs-CZ" sz="2800" dirty="0">
              <a:latin typeface="Gentium Basic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0090632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7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2132856"/>
            <a:ext cx="8229600" cy="2913063"/>
          </a:xfr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sz="2600" dirty="0">
                <a:latin typeface="+mj-lt"/>
              </a:rPr>
              <a:t>DĚKUJI </a:t>
            </a:r>
            <a:r>
              <a:rPr lang="cs-CZ" altLang="cs-CZ" sz="2600" dirty="0" smtClean="0">
                <a:latin typeface="+mj-lt"/>
              </a:rPr>
              <a:t> ZA  POZORNOST</a:t>
            </a:r>
            <a:endParaRPr lang="cs-CZ" altLang="cs-CZ" sz="2600" dirty="0">
              <a:latin typeface="+mj-lt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6984057" y="6351612"/>
            <a:ext cx="2133600" cy="476250"/>
          </a:xfrm>
        </p:spPr>
        <p:txBody>
          <a:bodyPr/>
          <a:lstStyle/>
          <a:p>
            <a:fld id="{25E69D05-38C9-4029-9278-33A537AEB350}" type="slidenum">
              <a:rPr lang="cs-CZ" altLang="cs-CZ" sz="1200" smtClean="0">
                <a:latin typeface="Georgia" panose="02040502050405020303" pitchFamily="18" charset="0"/>
              </a:rPr>
              <a:pPr/>
              <a:t>57</a:t>
            </a:fld>
            <a:endParaRPr lang="cs-CZ" altLang="cs-CZ" sz="12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95515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7010400" y="6408762"/>
            <a:ext cx="2133600" cy="47625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188ACAAB-0432-49EF-834E-EF9CD2A10A5F}" type="slidenum">
              <a:rPr lang="cs-CZ" altLang="cs-CZ" sz="1200">
                <a:latin typeface="Georgia" panose="02040502050405020303" pitchFamily="18" charset="0"/>
              </a:rPr>
              <a:pPr/>
              <a:t>6</a:t>
            </a:fld>
            <a:endParaRPr lang="cs-CZ" altLang="cs-CZ" sz="1200">
              <a:latin typeface="Georgia" panose="02040502050405020303" pitchFamily="18" charset="0"/>
            </a:endParaRPr>
          </a:p>
        </p:txBody>
      </p:sp>
      <p:sp>
        <p:nvSpPr>
          <p:cNvPr id="30722" name="Rectangle 2"/>
          <p:cNvSpPr>
            <a:spLocks noGrp="1"/>
          </p:cNvSpPr>
          <p:nvPr>
            <p:ph type="title" idx="4294967295"/>
          </p:nvPr>
        </p:nvSpPr>
        <p:spPr>
          <a:xfrm>
            <a:off x="395536" y="274638"/>
            <a:ext cx="7834064" cy="1143000"/>
          </a:xfr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base">
              <a:spcAft>
                <a:spcPct val="0"/>
              </a:spcAft>
            </a:pPr>
            <a:r>
              <a:rPr lang="cs-CZ" altLang="cs-CZ" sz="3600" dirty="0">
                <a:solidFill>
                  <a:schemeClr val="tx2"/>
                </a:solidFill>
                <a:ea typeface="+mn-ea"/>
                <a:cs typeface="Arial" charset="0"/>
              </a:rPr>
              <a:t>Omezení rozpočtu</a:t>
            </a:r>
          </a:p>
        </p:txBody>
      </p:sp>
      <p:sp>
        <p:nvSpPr>
          <p:cNvPr id="30723" name="Rectangle 3"/>
          <p:cNvSpPr>
            <a:spLocks noGrp="1"/>
          </p:cNvSpPr>
          <p:nvPr>
            <p:ph type="body" idx="4294967295"/>
          </p:nvPr>
        </p:nvSpPr>
        <p:spPr>
          <a:xfrm>
            <a:off x="467544" y="1600200"/>
            <a:ext cx="8136904" cy="4133056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>
            <a:noAutofit/>
          </a:bodyPr>
          <a:lstStyle/>
          <a:p>
            <a:pPr algn="just"/>
            <a:r>
              <a:rPr lang="cs-CZ" altLang="cs-CZ" sz="3200" dirty="0">
                <a:latin typeface="Gentium Basic" panose="02000503060000020004" pitchFamily="2" charset="-18"/>
              </a:rPr>
              <a:t>krátkodobost </a:t>
            </a:r>
            <a:r>
              <a:rPr lang="cs-CZ" altLang="cs-CZ" sz="3200" dirty="0" smtClean="0">
                <a:latin typeface="Gentium Basic" panose="02000503060000020004" pitchFamily="2" charset="-18"/>
              </a:rPr>
              <a:t>         </a:t>
            </a:r>
          </a:p>
          <a:p>
            <a:pPr marL="320040" lvl="1" indent="0" algn="just">
              <a:buNone/>
            </a:pPr>
            <a:r>
              <a:rPr lang="cs-CZ" altLang="cs-CZ" sz="2800" dirty="0" smtClean="0">
                <a:latin typeface="Gentium Basic" panose="02000503060000020004" pitchFamily="2" charset="-18"/>
              </a:rPr>
              <a:t>	postihuje </a:t>
            </a:r>
            <a:r>
              <a:rPr lang="cs-CZ" altLang="cs-CZ" sz="2800" dirty="0">
                <a:latin typeface="Gentium Basic" panose="02000503060000020004" pitchFamily="2" charset="-18"/>
              </a:rPr>
              <a:t>pouze pohyby prostředků na bankovních </a:t>
            </a:r>
            <a:r>
              <a:rPr lang="cs-CZ" altLang="cs-CZ" sz="2800" dirty="0" smtClean="0">
                <a:latin typeface="Gentium Basic" panose="02000503060000020004" pitchFamily="2" charset="-18"/>
              </a:rPr>
              <a:t>účtech, nevypovídá </a:t>
            </a:r>
            <a:r>
              <a:rPr lang="cs-CZ" altLang="cs-CZ" sz="2800" dirty="0">
                <a:latin typeface="Gentium Basic" panose="02000503060000020004" pitchFamily="2" charset="-18"/>
              </a:rPr>
              <a:t>o stavu majetku, o závazcích a pohledávkách </a:t>
            </a:r>
          </a:p>
          <a:p>
            <a:pPr algn="just"/>
            <a:endParaRPr lang="cs-CZ" altLang="cs-CZ" dirty="0">
              <a:latin typeface="Gentium Basic" panose="02000503060000020004" pitchFamily="2" charset="-18"/>
            </a:endParaRPr>
          </a:p>
          <a:p>
            <a:pPr algn="just"/>
            <a:r>
              <a:rPr lang="cs-CZ" altLang="cs-CZ" sz="3200" dirty="0">
                <a:latin typeface="Gentium Basic" panose="02000503060000020004" pitchFamily="2" charset="-18"/>
              </a:rPr>
              <a:t>finanční operace, které rozpočtem neprocházejí </a:t>
            </a:r>
          </a:p>
          <a:p>
            <a:pPr lvl="1" algn="just">
              <a:buFontTx/>
              <a:buChar char="•"/>
            </a:pPr>
            <a:r>
              <a:rPr lang="cs-CZ" altLang="cs-CZ" sz="3200" dirty="0">
                <a:latin typeface="Gentium Basic" panose="02000503060000020004" pitchFamily="2" charset="-18"/>
              </a:rPr>
              <a:t>cizí </a:t>
            </a:r>
            <a:r>
              <a:rPr lang="cs-CZ" altLang="cs-CZ" sz="3200" dirty="0" smtClean="0">
                <a:latin typeface="Gentium Basic" panose="02000503060000020004" pitchFamily="2" charset="-18"/>
              </a:rPr>
              <a:t>prostředky,</a:t>
            </a:r>
            <a:endParaRPr lang="cs-CZ" altLang="cs-CZ" sz="3200" dirty="0">
              <a:latin typeface="Gentium Basic" panose="02000503060000020004" pitchFamily="2" charset="-18"/>
            </a:endParaRPr>
          </a:p>
          <a:p>
            <a:pPr lvl="1" algn="just">
              <a:buFontTx/>
              <a:buChar char="•"/>
            </a:pPr>
            <a:r>
              <a:rPr lang="cs-CZ" altLang="cs-CZ" sz="3200" dirty="0">
                <a:latin typeface="Gentium Basic" panose="02000503060000020004" pitchFamily="2" charset="-18"/>
              </a:rPr>
              <a:t>sdružené </a:t>
            </a:r>
            <a:r>
              <a:rPr lang="cs-CZ" altLang="cs-CZ" sz="3200" dirty="0" smtClean="0">
                <a:latin typeface="Gentium Basic" panose="02000503060000020004" pitchFamily="2" charset="-18"/>
              </a:rPr>
              <a:t>prostředky,</a:t>
            </a:r>
            <a:endParaRPr lang="cs-CZ" altLang="cs-CZ" sz="3200" dirty="0">
              <a:latin typeface="Gentium Basic" panose="02000503060000020004" pitchFamily="2" charset="-18"/>
            </a:endParaRPr>
          </a:p>
          <a:p>
            <a:pPr lvl="1" algn="just">
              <a:buFontTx/>
              <a:buChar char="•"/>
            </a:pPr>
            <a:r>
              <a:rPr lang="cs-CZ" altLang="cs-CZ" sz="3200" dirty="0">
                <a:latin typeface="Gentium Basic" panose="02000503060000020004" pitchFamily="2" charset="-18"/>
              </a:rPr>
              <a:t>operace podnikatelské činnosti </a:t>
            </a:r>
            <a:r>
              <a:rPr lang="cs-CZ" altLang="cs-CZ" sz="3200" dirty="0" smtClean="0">
                <a:latin typeface="Gentium Basic" panose="02000503060000020004" pitchFamily="2" charset="-18"/>
              </a:rPr>
              <a:t>obce.</a:t>
            </a:r>
            <a:endParaRPr lang="cs-CZ" altLang="cs-CZ" sz="3200" dirty="0">
              <a:latin typeface="Gentium Basic" panose="02000503060000020004" pitchFamily="2" charset="-18"/>
            </a:endParaRPr>
          </a:p>
        </p:txBody>
      </p:sp>
      <p:sp>
        <p:nvSpPr>
          <p:cNvPr id="30724" name="Line 5"/>
          <p:cNvSpPr>
            <a:spLocks noChangeShapeType="1"/>
          </p:cNvSpPr>
          <p:nvPr/>
        </p:nvSpPr>
        <p:spPr bwMode="auto">
          <a:xfrm>
            <a:off x="827584" y="1916832"/>
            <a:ext cx="431800" cy="0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0798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188ACAAB-0432-49EF-834E-EF9CD2A10A5F}" type="slidenum">
              <a:rPr lang="cs-CZ" altLang="cs-CZ" sz="1200">
                <a:latin typeface="Georgia" panose="02040502050405020303" pitchFamily="18" charset="0"/>
              </a:rPr>
              <a:pPr/>
              <a:t>7</a:t>
            </a:fld>
            <a:endParaRPr lang="cs-CZ" altLang="cs-CZ" sz="1200">
              <a:latin typeface="Georgia" panose="02040502050405020303" pitchFamily="18" charset="0"/>
            </a:endParaRPr>
          </a:p>
        </p:txBody>
      </p:sp>
      <p:sp>
        <p:nvSpPr>
          <p:cNvPr id="31746" name="Rectangle 2"/>
          <p:cNvSpPr>
            <a:spLocks noGrp="1"/>
          </p:cNvSpPr>
          <p:nvPr>
            <p:ph type="title" idx="4294967295"/>
          </p:nvPr>
        </p:nvSpPr>
        <p:spPr>
          <a:xfrm>
            <a:off x="395536" y="404664"/>
            <a:ext cx="8229600" cy="1143000"/>
          </a:xfr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fontAlgn="base">
              <a:spcAft>
                <a:spcPct val="0"/>
              </a:spcAft>
            </a:pPr>
            <a:r>
              <a:rPr lang="cs-CZ" altLang="cs-CZ" sz="3600" dirty="0">
                <a:solidFill>
                  <a:schemeClr val="tx2"/>
                </a:solidFill>
                <a:ea typeface="+mn-ea"/>
                <a:cs typeface="Arial" charset="0"/>
              </a:rPr>
              <a:t>Rozpočtová skladba</a:t>
            </a:r>
          </a:p>
        </p:txBody>
      </p:sp>
      <p:sp>
        <p:nvSpPr>
          <p:cNvPr id="31747" name="Rectangle 3"/>
          <p:cNvSpPr>
            <a:spLocks noGrp="1"/>
          </p:cNvSpPr>
          <p:nvPr>
            <p:ph type="body" idx="4294967295"/>
          </p:nvPr>
        </p:nvSpPr>
        <p:spPr>
          <a:xfrm>
            <a:off x="467544" y="1556792"/>
            <a:ext cx="8229600" cy="4608512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just"/>
            <a:r>
              <a:rPr lang="cs-CZ" altLang="cs-CZ" sz="2800" dirty="0">
                <a:latin typeface="Gentium Basic" panose="02000503060000020004" pitchFamily="2" charset="-18"/>
              </a:rPr>
              <a:t>Vyhláška MF č. 323/2002 Sb.</a:t>
            </a:r>
          </a:p>
          <a:p>
            <a:pPr algn="just"/>
            <a:endParaRPr lang="cs-CZ" altLang="cs-CZ" sz="2800" dirty="0">
              <a:latin typeface="Gentium Basic" panose="02000503060000020004" pitchFamily="2" charset="-18"/>
            </a:endParaRPr>
          </a:p>
          <a:p>
            <a:pPr algn="just"/>
            <a:r>
              <a:rPr lang="cs-CZ" altLang="cs-CZ" sz="2800" dirty="0">
                <a:latin typeface="Gentium Basic" panose="02000503060000020004" pitchFamily="2" charset="-18"/>
              </a:rPr>
              <a:t>Klasifikace peněžních operací v </a:t>
            </a:r>
            <a:r>
              <a:rPr lang="cs-CZ" altLang="cs-CZ" sz="2800" dirty="0" smtClean="0">
                <a:latin typeface="Gentium Basic" panose="02000503060000020004" pitchFamily="2" charset="-18"/>
              </a:rPr>
              <a:t>rozpočtu</a:t>
            </a:r>
          </a:p>
          <a:p>
            <a:pPr lvl="1" algn="just"/>
            <a:r>
              <a:rPr lang="cs-CZ" altLang="cs-CZ" sz="2600" dirty="0" smtClean="0">
                <a:latin typeface="Gentium Basic" panose="02000503060000020004" pitchFamily="2" charset="-18"/>
              </a:rPr>
              <a:t>Pohyb peněžních prostředků na bankovních účtech ÚSC (v rozpočtové činnosti ÚSC)</a:t>
            </a:r>
            <a:endParaRPr lang="cs-CZ" altLang="cs-CZ" sz="2600" dirty="0">
              <a:latin typeface="Gentium Basic" panose="02000503060000020004" pitchFamily="2" charset="-18"/>
            </a:endParaRPr>
          </a:p>
          <a:p>
            <a:pPr algn="just"/>
            <a:endParaRPr lang="cs-CZ" altLang="cs-CZ" sz="2800" dirty="0">
              <a:latin typeface="Gentium Basic" panose="02000503060000020004" pitchFamily="2" charset="-18"/>
            </a:endParaRPr>
          </a:p>
          <a:p>
            <a:pPr algn="just"/>
            <a:r>
              <a:rPr lang="cs-CZ" altLang="cs-CZ" sz="2800" dirty="0">
                <a:latin typeface="Gentium Basic" panose="02000503060000020004" pitchFamily="2" charset="-18"/>
              </a:rPr>
              <a:t>Rozpočtové hospodaření a peněžní fondy</a:t>
            </a:r>
          </a:p>
          <a:p>
            <a:pPr algn="just">
              <a:buFontTx/>
              <a:buNone/>
            </a:pPr>
            <a:endParaRPr lang="cs-CZ" altLang="cs-CZ" sz="2800" dirty="0">
              <a:latin typeface="Gentium Basic" panose="02000503060000020004" pitchFamily="2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833557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188ACAAB-0432-49EF-834E-EF9CD2A10A5F}" type="slidenum">
              <a:rPr lang="cs-CZ" altLang="cs-CZ" sz="1200">
                <a:latin typeface="Georgia" panose="02040502050405020303" pitchFamily="18" charset="0"/>
              </a:rPr>
              <a:pPr/>
              <a:t>8</a:t>
            </a:fld>
            <a:endParaRPr lang="cs-CZ" altLang="cs-CZ" sz="1200">
              <a:latin typeface="Georgia" panose="02040502050405020303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9144000" cy="850900"/>
          </a:xfrm>
          <a:noFill/>
          <a:ln>
            <a:noFill/>
          </a:ln>
          <a:effectLst/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fontAlgn="base">
              <a:spcAft>
                <a:spcPct val="0"/>
              </a:spcAft>
            </a:pPr>
            <a:r>
              <a:rPr lang="cs-CZ" altLang="cs-CZ" sz="3600" dirty="0">
                <a:solidFill>
                  <a:schemeClr val="tx2"/>
                </a:solidFill>
                <a:ea typeface="+mn-ea"/>
                <a:cs typeface="Arial" charset="0"/>
              </a:rPr>
              <a:t>Základní členění rozpočtové skladby</a:t>
            </a:r>
          </a:p>
        </p:txBody>
      </p:sp>
      <p:graphicFrame>
        <p:nvGraphicFramePr>
          <p:cNvPr id="181251" name="Group 3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3318837441"/>
              </p:ext>
            </p:extLst>
          </p:nvPr>
        </p:nvGraphicFramePr>
        <p:xfrm>
          <a:off x="251520" y="1196752"/>
          <a:ext cx="8569325" cy="5486400"/>
        </p:xfrm>
        <a:graphic>
          <a:graphicData uri="http://schemas.openxmlformats.org/drawingml/2006/table">
            <a:tbl>
              <a:tblPr/>
              <a:tblGrid>
                <a:gridCol w="4284663"/>
                <a:gridCol w="4284662"/>
              </a:tblGrid>
              <a:tr h="71047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tium Basic" panose="02000503060000020004" pitchFamily="2" charset="-18"/>
                          <a:ea typeface="Calibri" pitchFamily="34" charset="0"/>
                          <a:cs typeface="Times New Roman" pitchFamily="18" charset="0"/>
                        </a:rPr>
                        <a:t>Rozpočtová skladba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tium Basic" panose="02000503060000020004" pitchFamily="2" charset="-18"/>
                          <a:ea typeface="Calibri" pitchFamily="34" charset="0"/>
                          <a:cs typeface="Times New Roman" pitchFamily="18" charset="0"/>
                        </a:rPr>
                        <a:t>do roku 2012</a:t>
                      </a:r>
                      <a:endParaRPr kumimoji="0" lang="cs-CZ" alt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tium Basic" panose="02000503060000020004" pitchFamily="2" charset="-18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tium Basic" panose="02000503060000020004" pitchFamily="2" charset="-18"/>
                          <a:ea typeface="Calibri" pitchFamily="34" charset="0"/>
                          <a:cs typeface="Times New Roman" pitchFamily="18" charset="0"/>
                        </a:rPr>
                        <a:t>Rozpočtová skladba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tium Basic" panose="02000503060000020004" pitchFamily="2" charset="-18"/>
                          <a:ea typeface="Calibri" pitchFamily="34" charset="0"/>
                          <a:cs typeface="Times New Roman" pitchFamily="18" charset="0"/>
                        </a:rPr>
                        <a:t>od roku 2013</a:t>
                      </a:r>
                      <a:endParaRPr kumimoji="0" lang="cs-CZ" alt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tium Basic" panose="02000503060000020004" pitchFamily="2" charset="-18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5523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tium Basic" panose="02000503060000020004" pitchFamily="2" charset="-18"/>
                          <a:ea typeface="Calibri" pitchFamily="34" charset="0"/>
                          <a:cs typeface="Times New Roman" pitchFamily="18" charset="0"/>
                        </a:rPr>
                        <a:t>Odpovědnostní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tium Basic" panose="02000503060000020004" pitchFamily="2" charset="-18"/>
                          <a:ea typeface="Calibri" pitchFamily="34" charset="0"/>
                          <a:cs typeface="Times New Roman" pitchFamily="18" charset="0"/>
                        </a:rPr>
                        <a:t>Odpovědnostní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5523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entium Basic" panose="02000503060000020004" pitchFamily="2" charset="-18"/>
                          <a:ea typeface="Calibri" pitchFamily="34" charset="0"/>
                          <a:cs typeface="Times New Roman" pitchFamily="18" charset="0"/>
                        </a:rPr>
                        <a:t>Druhové</a:t>
                      </a:r>
                      <a:endParaRPr kumimoji="0" lang="cs-CZ" alt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Gentium Basic" panose="02000503060000020004" pitchFamily="2" charset="-18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entium Basic" panose="02000503060000020004" pitchFamily="2" charset="-18"/>
                          <a:ea typeface="Calibri" pitchFamily="34" charset="0"/>
                          <a:cs typeface="Times New Roman" pitchFamily="18" charset="0"/>
                        </a:rPr>
                        <a:t>Druhové</a:t>
                      </a:r>
                      <a:endParaRPr kumimoji="0" lang="cs-CZ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Gentium Basic" panose="02000503060000020004" pitchFamily="2" charset="-18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5523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entium Basic" panose="02000503060000020004" pitchFamily="2" charset="-18"/>
                          <a:ea typeface="Calibri" pitchFamily="34" charset="0"/>
                          <a:cs typeface="Times New Roman" pitchFamily="18" charset="0"/>
                        </a:rPr>
                        <a:t>Odvětvové</a:t>
                      </a:r>
                      <a:endParaRPr kumimoji="0" lang="cs-CZ" alt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Gentium Basic" panose="02000503060000020004" pitchFamily="2" charset="-18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entium Basic" panose="02000503060000020004" pitchFamily="2" charset="-18"/>
                          <a:ea typeface="Calibri" pitchFamily="34" charset="0"/>
                          <a:cs typeface="Times New Roman" pitchFamily="18" charset="0"/>
                        </a:rPr>
                        <a:t>Odvětvové</a:t>
                      </a:r>
                      <a:endParaRPr kumimoji="0" lang="cs-CZ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Gentium Basic" panose="02000503060000020004" pitchFamily="2" charset="-18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5523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entium Basic" panose="02000503060000020004" pitchFamily="2" charset="-18"/>
                          <a:ea typeface="Calibri" pitchFamily="34" charset="0"/>
                          <a:cs typeface="Times New Roman" pitchFamily="18" charset="0"/>
                        </a:rPr>
                        <a:t>Konsolidační</a:t>
                      </a:r>
                      <a:endParaRPr kumimoji="0" lang="cs-CZ" alt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Gentium Basic" panose="02000503060000020004" pitchFamily="2" charset="-18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entium Basic" panose="02000503060000020004" pitchFamily="2" charset="-18"/>
                          <a:ea typeface="Calibri" pitchFamily="34" charset="0"/>
                          <a:cs typeface="Times New Roman" pitchFamily="18" charset="0"/>
                        </a:rPr>
                        <a:t>Konsolidační</a:t>
                      </a:r>
                      <a:endParaRPr kumimoji="0" lang="cs-CZ" alt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Gentium Basic" panose="02000503060000020004" pitchFamily="2" charset="-18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5523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Gentium Basic" panose="02000503060000020004" pitchFamily="2" charset="-18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entium Basic" panose="02000503060000020004" pitchFamily="2" charset="-18"/>
                          <a:ea typeface="Calibri" pitchFamily="34" charset="0"/>
                          <a:cs typeface="Times New Roman" pitchFamily="18" charset="0"/>
                        </a:rPr>
                        <a:t>Zdrojové </a:t>
                      </a:r>
                      <a:endParaRPr kumimoji="0" lang="cs-CZ" alt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Gentium Basic" panose="02000503060000020004" pitchFamily="2" charset="-18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5523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tium Basic" panose="02000503060000020004" pitchFamily="2" charset="-18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Char char="-"/>
                        <a:tabLst/>
                      </a:pPr>
                      <a:r>
                        <a:rPr kumimoji="0" lang="cs-CZ" alt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tium Basic" panose="02000503060000020004" pitchFamily="2" charset="-18"/>
                          <a:ea typeface="Calibri" pitchFamily="34" charset="0"/>
                          <a:cs typeface="Times New Roman" pitchFamily="18" charset="0"/>
                        </a:rPr>
                        <a:t>Podkladové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5523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tium Basic" panose="02000503060000020004" pitchFamily="2" charset="-18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Char char="-"/>
                        <a:tabLst/>
                      </a:pPr>
                      <a:r>
                        <a:rPr kumimoji="0" lang="cs-CZ" alt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entium Basic" panose="02000503060000020004" pitchFamily="2" charset="-18"/>
                          <a:ea typeface="Calibri" pitchFamily="34" charset="0"/>
                          <a:cs typeface="Times New Roman" pitchFamily="18" charset="0"/>
                        </a:rPr>
                        <a:t>Prostorové</a:t>
                      </a:r>
                      <a:endParaRPr kumimoji="0" lang="cs-CZ" alt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Gentium Basic" panose="02000503060000020004" pitchFamily="2" charset="-18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5523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tium Basic" panose="02000503060000020004" pitchFamily="2" charset="-18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Char char="-"/>
                        <a:tabLst/>
                      </a:pPr>
                      <a:r>
                        <a:rPr kumimoji="0" lang="cs-CZ" alt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entium Basic" panose="02000503060000020004" pitchFamily="2" charset="-18"/>
                          <a:ea typeface="Calibri" pitchFamily="34" charset="0"/>
                          <a:cs typeface="Times New Roman" pitchFamily="18" charset="0"/>
                        </a:rPr>
                        <a:t>Nástrojové</a:t>
                      </a:r>
                      <a:endParaRPr kumimoji="0" lang="cs-CZ" alt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Gentium Basic" panose="02000503060000020004" pitchFamily="2" charset="-18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5523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tium Basic" panose="02000503060000020004" pitchFamily="2" charset="-18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tium Basic" panose="02000503060000020004" pitchFamily="2" charset="-18"/>
                          <a:ea typeface="Calibri" pitchFamily="34" charset="0"/>
                          <a:cs typeface="Times New Roman" pitchFamily="18" charset="0"/>
                        </a:rPr>
                        <a:t>Doplňkové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5523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tium Basic" panose="02000503060000020004" pitchFamily="2" charset="-18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tium Basic" panose="02000503060000020004" pitchFamily="2" charset="-18"/>
                          <a:ea typeface="Calibri" pitchFamily="34" charset="0"/>
                          <a:cs typeface="Times New Roman" pitchFamily="18" charset="0"/>
                        </a:rPr>
                        <a:t>Programové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5523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tium Basic" panose="02000503060000020004" pitchFamily="2" charset="-18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tium Basic" panose="02000503060000020004" pitchFamily="2" charset="-18"/>
                          <a:ea typeface="Calibri" pitchFamily="34" charset="0"/>
                          <a:cs typeface="Times New Roman" pitchFamily="18" charset="0"/>
                        </a:rPr>
                        <a:t>Účelové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5523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tium Basic" panose="02000503060000020004" pitchFamily="2" charset="-18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tium Basic" panose="02000503060000020004" pitchFamily="2" charset="-18"/>
                          <a:ea typeface="Calibri" pitchFamily="34" charset="0"/>
                          <a:cs typeface="Times New Roman" pitchFamily="18" charset="0"/>
                        </a:rPr>
                        <a:t>Strukturní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5523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tium Basic" panose="02000503060000020004" pitchFamily="2" charset="-18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entium Basic" panose="02000503060000020004" pitchFamily="2" charset="-18"/>
                          <a:ea typeface="Calibri" pitchFamily="34" charset="0"/>
                          <a:cs typeface="Times New Roman" pitchFamily="18" charset="0"/>
                        </a:rPr>
                        <a:t>Transferové</a:t>
                      </a:r>
                      <a:endParaRPr kumimoji="0" lang="cs-CZ" alt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Gentium Basic" panose="02000503060000020004" pitchFamily="2" charset="-18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7222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188ACAAB-0432-49EF-834E-EF9CD2A10A5F}" type="slidenum">
              <a:rPr lang="cs-CZ" altLang="cs-CZ" sz="1200">
                <a:latin typeface="Georgia" panose="02040502050405020303" pitchFamily="18" charset="0"/>
              </a:rPr>
              <a:pPr/>
              <a:t>9</a:t>
            </a:fld>
            <a:endParaRPr lang="cs-CZ" altLang="cs-CZ" sz="1200">
              <a:latin typeface="Georgia" panose="02040502050405020303" pitchFamily="18" charset="0"/>
            </a:endParaRPr>
          </a:p>
        </p:txBody>
      </p:sp>
      <p:sp>
        <p:nvSpPr>
          <p:cNvPr id="32770" name="Rectangle 2"/>
          <p:cNvSpPr>
            <a:spLocks noGrp="1"/>
          </p:cNvSpPr>
          <p:nvPr>
            <p:ph type="title" idx="4294967295"/>
          </p:nvPr>
        </p:nvSpPr>
        <p:spPr>
          <a:xfrm>
            <a:off x="755576" y="274638"/>
            <a:ext cx="7474024" cy="777875"/>
          </a:xfr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fontAlgn="base">
              <a:spcAft>
                <a:spcPct val="0"/>
              </a:spcAft>
            </a:pPr>
            <a:r>
              <a:rPr lang="cs-CZ" altLang="cs-CZ" sz="3600" dirty="0">
                <a:solidFill>
                  <a:schemeClr val="tx2"/>
                </a:solidFill>
                <a:ea typeface="+mn-ea"/>
                <a:cs typeface="Arial" charset="0"/>
              </a:rPr>
              <a:t>Druhové členění</a:t>
            </a:r>
          </a:p>
        </p:txBody>
      </p:sp>
      <p:sp>
        <p:nvSpPr>
          <p:cNvPr id="32771" name="Rectangle 3"/>
          <p:cNvSpPr>
            <a:spLocks noGrp="1"/>
          </p:cNvSpPr>
          <p:nvPr>
            <p:ph type="body" idx="4294967295"/>
          </p:nvPr>
        </p:nvSpPr>
        <p:spPr>
          <a:xfrm>
            <a:off x="755576" y="1052736"/>
            <a:ext cx="8388424" cy="5329237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>
            <a:noAutofit/>
          </a:bodyPr>
          <a:lstStyle/>
          <a:p>
            <a:pPr algn="just">
              <a:spcBef>
                <a:spcPts val="300"/>
              </a:spcBef>
            </a:pPr>
            <a:r>
              <a:rPr lang="cs-CZ" altLang="cs-CZ" sz="2800" dirty="0">
                <a:latin typeface="Gentium Basic" panose="02000503060000020004" pitchFamily="2" charset="-18"/>
              </a:rPr>
              <a:t>ekonomický charakter operace</a:t>
            </a:r>
          </a:p>
          <a:p>
            <a:pPr marL="0" indent="0" algn="just">
              <a:spcBef>
                <a:spcPts val="300"/>
              </a:spcBef>
              <a:buNone/>
            </a:pPr>
            <a:r>
              <a:rPr lang="cs-CZ" altLang="cs-CZ" sz="2800" dirty="0" smtClean="0">
                <a:latin typeface="Gentium Basic" panose="02000503060000020004" pitchFamily="2" charset="-18"/>
              </a:rPr>
              <a:t>      </a:t>
            </a:r>
            <a:r>
              <a:rPr lang="cs-CZ" altLang="cs-CZ" sz="2000" dirty="0" smtClean="0">
                <a:latin typeface="Gentium Basic" panose="02000503060000020004" pitchFamily="2" charset="-18"/>
              </a:rPr>
              <a:t>› třídy       ›seskupení položek	   ›</a:t>
            </a:r>
            <a:r>
              <a:rPr lang="cs-CZ" altLang="cs-CZ" sz="2000" dirty="0" err="1" smtClean="0">
                <a:latin typeface="Gentium Basic" panose="02000503060000020004" pitchFamily="2" charset="-18"/>
              </a:rPr>
              <a:t>podseskupení</a:t>
            </a:r>
            <a:r>
              <a:rPr lang="cs-CZ" altLang="cs-CZ" sz="2000" dirty="0" smtClean="0">
                <a:latin typeface="Gentium Basic" panose="02000503060000020004" pitchFamily="2" charset="-18"/>
              </a:rPr>
              <a:t> položek	      ›položky</a:t>
            </a:r>
          </a:p>
          <a:p>
            <a:pPr marL="0" indent="0" algn="just">
              <a:spcBef>
                <a:spcPts val="300"/>
              </a:spcBef>
              <a:buNone/>
            </a:pPr>
            <a:endParaRPr lang="cs-CZ" altLang="cs-CZ" sz="2800" dirty="0">
              <a:latin typeface="Gentium Basic" panose="02000503060000020004" pitchFamily="2" charset="-18"/>
            </a:endParaRPr>
          </a:p>
          <a:p>
            <a:pPr algn="just">
              <a:spcBef>
                <a:spcPts val="300"/>
              </a:spcBef>
            </a:pPr>
            <a:r>
              <a:rPr lang="cs-CZ" altLang="cs-CZ" sz="2800" dirty="0" smtClean="0">
                <a:latin typeface="Gentium Basic" panose="02000503060000020004" pitchFamily="2" charset="-18"/>
              </a:rPr>
              <a:t>třída </a:t>
            </a:r>
            <a:r>
              <a:rPr lang="cs-CZ" altLang="cs-CZ" sz="2800" dirty="0">
                <a:latin typeface="Gentium Basic" panose="02000503060000020004" pitchFamily="2" charset="-18"/>
              </a:rPr>
              <a:t>1 – daňové příjmy</a:t>
            </a:r>
          </a:p>
          <a:p>
            <a:pPr algn="just">
              <a:spcBef>
                <a:spcPts val="300"/>
              </a:spcBef>
            </a:pPr>
            <a:r>
              <a:rPr lang="cs-CZ" altLang="cs-CZ" sz="2800" dirty="0">
                <a:latin typeface="Gentium Basic" panose="02000503060000020004" pitchFamily="2" charset="-18"/>
              </a:rPr>
              <a:t>třída 2 – nedaňové příjmy</a:t>
            </a:r>
          </a:p>
          <a:p>
            <a:pPr algn="just">
              <a:spcBef>
                <a:spcPts val="300"/>
              </a:spcBef>
            </a:pPr>
            <a:r>
              <a:rPr lang="cs-CZ" altLang="cs-CZ" sz="2800" dirty="0">
                <a:latin typeface="Gentium Basic" panose="02000503060000020004" pitchFamily="2" charset="-18"/>
              </a:rPr>
              <a:t>třída 3 – kapitálové příjmy</a:t>
            </a:r>
          </a:p>
          <a:p>
            <a:pPr algn="just">
              <a:spcBef>
                <a:spcPts val="300"/>
              </a:spcBef>
            </a:pPr>
            <a:r>
              <a:rPr lang="cs-CZ" altLang="cs-CZ" sz="2800" dirty="0">
                <a:latin typeface="Gentium Basic" panose="02000503060000020004" pitchFamily="2" charset="-18"/>
              </a:rPr>
              <a:t>třída 4 – přijaté transfery</a:t>
            </a:r>
          </a:p>
          <a:p>
            <a:pPr algn="just">
              <a:spcBef>
                <a:spcPts val="300"/>
              </a:spcBef>
            </a:pPr>
            <a:endParaRPr lang="cs-CZ" altLang="cs-CZ" sz="1100" dirty="0">
              <a:latin typeface="Gentium Basic" panose="02000503060000020004" pitchFamily="2" charset="-18"/>
            </a:endParaRPr>
          </a:p>
          <a:p>
            <a:pPr algn="just">
              <a:spcBef>
                <a:spcPts val="300"/>
              </a:spcBef>
            </a:pPr>
            <a:r>
              <a:rPr lang="cs-CZ" altLang="cs-CZ" sz="2800" dirty="0">
                <a:latin typeface="Gentium Basic" panose="02000503060000020004" pitchFamily="2" charset="-18"/>
              </a:rPr>
              <a:t>třída 5 – běžné výdaje</a:t>
            </a:r>
          </a:p>
          <a:p>
            <a:pPr algn="just">
              <a:spcBef>
                <a:spcPts val="300"/>
              </a:spcBef>
            </a:pPr>
            <a:r>
              <a:rPr lang="cs-CZ" altLang="cs-CZ" sz="2800" dirty="0">
                <a:latin typeface="Gentium Basic" panose="02000503060000020004" pitchFamily="2" charset="-18"/>
              </a:rPr>
              <a:t>třída 6 – kapitálové výdaje</a:t>
            </a:r>
          </a:p>
          <a:p>
            <a:pPr algn="just">
              <a:spcBef>
                <a:spcPts val="300"/>
              </a:spcBef>
            </a:pPr>
            <a:endParaRPr lang="cs-CZ" altLang="cs-CZ" sz="1100" dirty="0">
              <a:latin typeface="Gentium Basic" panose="02000503060000020004" pitchFamily="2" charset="-18"/>
            </a:endParaRPr>
          </a:p>
          <a:p>
            <a:pPr algn="just">
              <a:spcBef>
                <a:spcPts val="300"/>
              </a:spcBef>
            </a:pPr>
            <a:r>
              <a:rPr lang="cs-CZ" altLang="cs-CZ" sz="2800" dirty="0">
                <a:latin typeface="Gentium Basic" panose="02000503060000020004" pitchFamily="2" charset="-18"/>
              </a:rPr>
              <a:t>třída 8 - financování</a:t>
            </a:r>
          </a:p>
        </p:txBody>
      </p:sp>
    </p:spTree>
    <p:extLst>
      <p:ext uri="{BB962C8B-B14F-4D97-AF65-F5344CB8AC3E}">
        <p14:creationId xmlns:p14="http://schemas.microsoft.com/office/powerpoint/2010/main" val="249552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NewsPrint">
    <a:dk1>
      <a:sysClr val="windowText" lastClr="000000"/>
    </a:dk1>
    <a:lt1>
      <a:sysClr val="window" lastClr="FFFFFF"/>
    </a:lt1>
    <a:dk2>
      <a:srgbClr val="303030"/>
    </a:dk2>
    <a:lt2>
      <a:srgbClr val="DEDEE0"/>
    </a:lt2>
    <a:accent1>
      <a:srgbClr val="AD0101"/>
    </a:accent1>
    <a:accent2>
      <a:srgbClr val="726056"/>
    </a:accent2>
    <a:accent3>
      <a:srgbClr val="AC956E"/>
    </a:accent3>
    <a:accent4>
      <a:srgbClr val="808DA9"/>
    </a:accent4>
    <a:accent5>
      <a:srgbClr val="424E5B"/>
    </a:accent5>
    <a:accent6>
      <a:srgbClr val="730E00"/>
    </a:accent6>
    <a:hlink>
      <a:srgbClr val="D26900"/>
    </a:hlink>
    <a:folHlink>
      <a:srgbClr val="D89243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1041</TotalTime>
  <Words>2440</Words>
  <Application>Microsoft Office PowerPoint</Application>
  <PresentationFormat>Předvádění na obrazovce (4:3)</PresentationFormat>
  <Paragraphs>731</Paragraphs>
  <Slides>57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57</vt:i4>
      </vt:variant>
    </vt:vector>
  </HeadingPairs>
  <TitlesOfParts>
    <vt:vector size="58" baseType="lpstr">
      <vt:lpstr>NewsPrint</vt:lpstr>
      <vt:lpstr>ÚČETNICTVÍ A ROZBORY  VE VEŘEJNÉM SEKTORU </vt:lpstr>
      <vt:lpstr>Literatura a zdroje ke studiu</vt:lpstr>
      <vt:lpstr>Požadavky ke zkoušce</vt:lpstr>
      <vt:lpstr>Rozpočet obcí a krajů</vt:lpstr>
      <vt:lpstr>Prezentace aplikace PowerPoint</vt:lpstr>
      <vt:lpstr>Omezení rozpočtu</vt:lpstr>
      <vt:lpstr>Rozpočtová skladba</vt:lpstr>
      <vt:lpstr>Základní členění rozpočtové skladby</vt:lpstr>
      <vt:lpstr>Druhové členění</vt:lpstr>
      <vt:lpstr>Financující operace</vt:lpstr>
      <vt:lpstr>Prezentace aplikace PowerPoint</vt:lpstr>
      <vt:lpstr>Odvětvové členění</vt:lpstr>
      <vt:lpstr>Vztah účetnictví a rozpočtu</vt:lpstr>
      <vt:lpstr>ÚČETNÍ REFORMA  v oblasti veřejných financí</vt:lpstr>
      <vt:lpstr>Základní cíle účetní reformy</vt:lpstr>
      <vt:lpstr>Prezentace aplikace PowerPoint</vt:lpstr>
      <vt:lpstr>Základní pojmy – specifika ÚSC </vt:lpstr>
      <vt:lpstr>Právní úprava účetnictví ÚSC</vt:lpstr>
      <vt:lpstr>Další vyhlášky upravující účetnictví ÚSC</vt:lpstr>
      <vt:lpstr>Normy, které vymezují postavení a hospodaření ÚSC – zejména:</vt:lpstr>
      <vt:lpstr>Rozdílnost účetnictví ÚSC oproti podnikatelským subjektům</vt:lpstr>
      <vt:lpstr>Rozlišení mezi rozpočtovou  a podnikatelskou činností</vt:lpstr>
      <vt:lpstr>231 – Základní běžný účet</vt:lpstr>
      <vt:lpstr>261 – Pokladna</vt:lpstr>
      <vt:lpstr>Pokladna – příklad prostředky přijaté v hotovosti odvedeny na bankovní účet (ZBÚ)</vt:lpstr>
      <vt:lpstr>Pokladna – příklad – záloha pokladně je navýšena o prostředky přijaté v hotovosti</vt:lpstr>
      <vt:lpstr>Pokladna – příklad – výdaje uhrazené v hotovosti</vt:lpstr>
      <vt:lpstr>Peněžní fondy ÚSC</vt:lpstr>
      <vt:lpstr>Statut peněžního fondu</vt:lpstr>
      <vt:lpstr>Účtování peněžního fondu</vt:lpstr>
      <vt:lpstr>Prezentace aplikace PowerPoint</vt:lpstr>
      <vt:lpstr>Transfery </vt:lpstr>
      <vt:lpstr>Přijaté transfery</vt:lpstr>
      <vt:lpstr>Podrozvahové účty</vt:lpstr>
      <vt:lpstr>Pohledávky</vt:lpstr>
      <vt:lpstr>Zálohy</vt:lpstr>
      <vt:lpstr>Rozvahové a výsledkové účty</vt:lpstr>
      <vt:lpstr>Rozvahové účty - dohady</vt:lpstr>
      <vt:lpstr>Přijetí neinvestičního transferu bez povinnosti finančního vypořádání, realizace a přijetí transferu proběhne ve stejném účetním období</vt:lpstr>
      <vt:lpstr>Souhrnný dotační vztah</vt:lpstr>
      <vt:lpstr>Neinvestiční transfer  - vypořádání v běžném účetním období, záloha</vt:lpstr>
      <vt:lpstr>Neinvestiční transfer  - vypořádání v následujícím účetním období, záloha</vt:lpstr>
      <vt:lpstr>Poskytování transferů  Podrozvahové účty</vt:lpstr>
      <vt:lpstr>Závazky</vt:lpstr>
      <vt:lpstr>Zálohy</vt:lpstr>
      <vt:lpstr>Rozvahové a výsledkové účty</vt:lpstr>
      <vt:lpstr>Rozvahové účty - dohady</vt:lpstr>
      <vt:lpstr>Průtokové transfery</vt:lpstr>
      <vt:lpstr>Průtokové transfery  – vypořádání v běžném účetním období</vt:lpstr>
      <vt:lpstr>Půjčky</vt:lpstr>
      <vt:lpstr>Přijaté půjčky</vt:lpstr>
      <vt:lpstr>Úvěr přijatý na ZBÚ – na pořízení DM</vt:lpstr>
      <vt:lpstr>Úvěr čerpaný přímo z úvěrového účtu</vt:lpstr>
      <vt:lpstr>Poskytnuté půjčky</vt:lpstr>
      <vt:lpstr>Poskytnuté návratné finanční výpomoci</vt:lpstr>
      <vt:lpstr>Účtování o termínovaných vkladech</vt:lpstr>
      <vt:lpstr>Prezentace aplikace PowerPoint</vt:lpstr>
    </vt:vector>
  </TitlesOfParts>
  <Company>ESF -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Územní samospráva</dc:title>
  <dc:creator>oplustii</dc:creator>
  <cp:lastModifiedBy>Oplustilova Irena</cp:lastModifiedBy>
  <cp:revision>73</cp:revision>
  <dcterms:created xsi:type="dcterms:W3CDTF">2011-04-08T08:10:10Z</dcterms:created>
  <dcterms:modified xsi:type="dcterms:W3CDTF">2016-03-16T14:30:39Z</dcterms:modified>
</cp:coreProperties>
</file>