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9" r:id="rId3"/>
    <p:sldId id="270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6DDF7-CCCF-44BD-818A-112735D8610B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06CF2-37A4-4BBF-9205-BDB1C2EA8FA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6DDF7-CCCF-44BD-818A-112735D8610B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06CF2-37A4-4BBF-9205-BDB1C2EA8FA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6DDF7-CCCF-44BD-818A-112735D8610B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06CF2-37A4-4BBF-9205-BDB1C2EA8FA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6DDF7-CCCF-44BD-818A-112735D8610B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06CF2-37A4-4BBF-9205-BDB1C2EA8FA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6DDF7-CCCF-44BD-818A-112735D8610B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06CF2-37A4-4BBF-9205-BDB1C2EA8FA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6DDF7-CCCF-44BD-818A-112735D8610B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06CF2-37A4-4BBF-9205-BDB1C2EA8FA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6DDF7-CCCF-44BD-818A-112735D8610B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06CF2-37A4-4BBF-9205-BDB1C2EA8FA9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6DDF7-CCCF-44BD-818A-112735D8610B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06CF2-37A4-4BBF-9205-BDB1C2EA8FA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6DDF7-CCCF-44BD-818A-112735D8610B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06CF2-37A4-4BBF-9205-BDB1C2EA8FA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6DDF7-CCCF-44BD-818A-112735D8610B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06CF2-37A4-4BBF-9205-BDB1C2EA8FA9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6DDF7-CCCF-44BD-818A-112735D8610B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06CF2-37A4-4BBF-9205-BDB1C2EA8FA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F586DDF7-CCCF-44BD-818A-112735D8610B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37C06CF2-37A4-4BBF-9205-BDB1C2EA8FA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340768"/>
            <a:ext cx="7543800" cy="1524000"/>
          </a:xfrm>
        </p:spPr>
        <p:txBody>
          <a:bodyPr/>
          <a:lstStyle/>
          <a:p>
            <a:r>
              <a:rPr lang="cs-CZ" sz="7200" dirty="0" smtClean="0"/>
              <a:t>Rozpočet ÚSC, </a:t>
            </a:r>
            <a:br>
              <a:rPr lang="cs-CZ" sz="7200" dirty="0" smtClean="0"/>
            </a:br>
            <a:r>
              <a:rPr lang="cs-CZ" sz="7200" dirty="0" smtClean="0"/>
              <a:t>rozpočtová skladba</a:t>
            </a:r>
            <a:endParaRPr lang="cs-CZ" sz="7200" dirty="0"/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2411760" y="4581128"/>
            <a:ext cx="6048672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endParaRPr lang="cs-CZ" sz="2000" i="1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cs-CZ" sz="2000" i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BPV URVS jaro </a:t>
            </a:r>
            <a:r>
              <a:rPr lang="cs-CZ" sz="2000" i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  <a:endParaRPr lang="cs-CZ" sz="2000" i="1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cs-CZ" sz="2000" i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Irena Opluštilová, oplustii@econ.muni.cz</a:t>
            </a:r>
          </a:p>
          <a:p>
            <a:pPr marL="0" indent="0" algn="r">
              <a:buNone/>
            </a:pPr>
            <a:r>
              <a:rPr lang="cs-CZ" sz="2000" i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Katedra regionální ekonomie a správy</a:t>
            </a:r>
            <a:endParaRPr lang="cs-CZ" sz="2000" i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553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10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  <p:sp>
        <p:nvSpPr>
          <p:cNvPr id="33794" name="Rectangle 2"/>
          <p:cNvSpPr>
            <a:spLocks noGrp="1"/>
          </p:cNvSpPr>
          <p:nvPr>
            <p:ph type="title" idx="4294967295"/>
          </p:nvPr>
        </p:nvSpPr>
        <p:spPr>
          <a:xfrm>
            <a:off x="827584" y="274638"/>
            <a:ext cx="7402016" cy="11430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/>
            <a:r>
              <a:rPr lang="cs-CZ" altLang="cs-CZ" sz="3600" dirty="0">
                <a:solidFill>
                  <a:schemeClr val="tx2"/>
                </a:solidFill>
                <a:ea typeface="+mn-ea"/>
                <a:cs typeface="Arial" charset="0"/>
              </a:rPr>
              <a:t>Financující operace</a:t>
            </a:r>
          </a:p>
        </p:txBody>
      </p:sp>
      <p:sp>
        <p:nvSpPr>
          <p:cNvPr id="33795" name="Rectangle 3"/>
          <p:cNvSpPr>
            <a:spLocks noGrp="1"/>
          </p:cNvSpPr>
          <p:nvPr>
            <p:ph type="body" idx="4294967295"/>
          </p:nvPr>
        </p:nvSpPr>
        <p:spPr>
          <a:xfrm>
            <a:off x="683568" y="1989138"/>
            <a:ext cx="8460432" cy="4141787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800" dirty="0">
                <a:latin typeface="Gentium Basic" panose="02000503060000020004" pitchFamily="2" charset="-18"/>
              </a:rPr>
              <a:t>Z jakých zdrojů byl kryt deficit rozpočtu?</a:t>
            </a:r>
          </a:p>
          <a:p>
            <a:pPr algn="just"/>
            <a:r>
              <a:rPr lang="cs-CZ" altLang="cs-CZ" sz="2800" dirty="0">
                <a:latin typeface="Gentium Basic" panose="02000503060000020004" pitchFamily="2" charset="-18"/>
              </a:rPr>
              <a:t>Jak bylo naloženo s přebytkem rozpočtu?</a:t>
            </a:r>
          </a:p>
          <a:p>
            <a:pPr algn="just"/>
            <a:endParaRPr lang="cs-CZ" altLang="cs-CZ" sz="2800" dirty="0">
              <a:latin typeface="Gentium Basic" panose="02000503060000020004" pitchFamily="2" charset="-18"/>
            </a:endParaRPr>
          </a:p>
          <a:p>
            <a:pPr algn="just"/>
            <a:endParaRPr lang="cs-CZ" altLang="cs-CZ" sz="2800" dirty="0">
              <a:latin typeface="Gentium Basic" panose="02000503060000020004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24446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6985967" y="6381750"/>
            <a:ext cx="2133600" cy="476250"/>
          </a:xfrm>
        </p:spPr>
        <p:txBody>
          <a:bodyPr/>
          <a:lstStyle/>
          <a:p>
            <a:fld id="{188ACAAB-0432-49EF-834E-EF9CD2A10A5F}" type="slidenum">
              <a:rPr lang="cs-CZ" altLang="cs-CZ" sz="1200" smtClean="0">
                <a:latin typeface="Georgia" panose="02040502050405020303" pitchFamily="18" charset="0"/>
              </a:rPr>
              <a:pPr/>
              <a:t>11</a:t>
            </a:fld>
            <a:endParaRPr lang="cs-CZ" altLang="cs-CZ" sz="1200" dirty="0">
              <a:latin typeface="Georgia" panose="02040502050405020303" pitchFamily="18" charset="0"/>
            </a:endParaRPr>
          </a:p>
        </p:txBody>
      </p:sp>
      <p:graphicFrame>
        <p:nvGraphicFramePr>
          <p:cNvPr id="34850" name="Group 34"/>
          <p:cNvGraphicFramePr>
            <a:graphicFrameLocks noGrp="1"/>
          </p:cNvGraphicFramePr>
          <p:nvPr>
            <p:ph type="tbl" idx="4294967295"/>
            <p:extLst>
              <p:ext uri="{D42A27DB-BD31-4B8C-83A1-F6EECF244321}">
                <p14:modId xmlns:p14="http://schemas.microsoft.com/office/powerpoint/2010/main" val="2351193382"/>
              </p:ext>
            </p:extLst>
          </p:nvPr>
        </p:nvGraphicFramePr>
        <p:xfrm>
          <a:off x="107504" y="404664"/>
          <a:ext cx="8965504" cy="6217920"/>
        </p:xfrm>
        <a:graphic>
          <a:graphicData uri="http://schemas.openxmlformats.org/drawingml/2006/table">
            <a:tbl>
              <a:tblPr/>
              <a:tblGrid>
                <a:gridCol w="1265051"/>
                <a:gridCol w="1565405"/>
                <a:gridCol w="1494251"/>
                <a:gridCol w="4640797"/>
              </a:tblGrid>
              <a:tr h="60423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8 – financující operace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1 – financování z tuzemska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2 – financování ze zahraničí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(</a:t>
                      </a:r>
                      <a:r>
                        <a:rPr kumimoji="0" lang="cs-CZ" altLang="cs-CZ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a ostatní</a:t>
                      </a: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1 – krátkodobé financování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2 – dlouhodobé financování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1 – vydané dluhopisy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(+)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2 – splátky vydaných dluhopisů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(-)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3 – přijaté půjčené prostředky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(+)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4 – splátky přijatých půjčených prostředků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(-)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5 – změna stavu prostředků na bank. účtech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(+/-)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7 – aktivní operace řízení likvidity – příjmy (+)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8 - aktivní operace řízení likvidity – výdaje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(-)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69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07299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12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  <p:sp>
        <p:nvSpPr>
          <p:cNvPr id="35842" name="Rectangle 2"/>
          <p:cNvSpPr>
            <a:spLocks noGrp="1"/>
          </p:cNvSpPr>
          <p:nvPr>
            <p:ph type="title" idx="4294967295"/>
          </p:nvPr>
        </p:nvSpPr>
        <p:spPr>
          <a:xfrm>
            <a:off x="780097" y="494880"/>
            <a:ext cx="7959725" cy="5588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 anchorCtr="0">
            <a:normAutofit fontScale="90000"/>
          </a:bodyPr>
          <a:lstStyle/>
          <a:p>
            <a:pPr algn="ctr"/>
            <a:r>
              <a:rPr lang="cs-CZ" altLang="cs-CZ" sz="3600" dirty="0">
                <a:solidFill>
                  <a:schemeClr val="tx2"/>
                </a:solidFill>
                <a:ea typeface="+mn-ea"/>
                <a:cs typeface="Arial" charset="0"/>
              </a:rPr>
              <a:t>Odvětvové členění</a:t>
            </a:r>
          </a:p>
        </p:txBody>
      </p:sp>
      <p:sp>
        <p:nvSpPr>
          <p:cNvPr id="35843" name="Rectangle 3"/>
          <p:cNvSpPr>
            <a:spLocks noGrp="1"/>
          </p:cNvSpPr>
          <p:nvPr>
            <p:ph type="body" idx="4294967295"/>
          </p:nvPr>
        </p:nvSpPr>
        <p:spPr>
          <a:xfrm>
            <a:off x="755576" y="1772816"/>
            <a:ext cx="7740724" cy="3528392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rmAutofit/>
          </a:bodyPr>
          <a:lstStyle/>
          <a:p>
            <a:pPr algn="just"/>
            <a:r>
              <a:rPr lang="cs-CZ" altLang="cs-CZ" dirty="0">
                <a:latin typeface="Gentium Basic" panose="02000503060000020004" pitchFamily="2" charset="-18"/>
              </a:rPr>
              <a:t>skupina 1 – </a:t>
            </a:r>
            <a:r>
              <a:rPr lang="cs-CZ" altLang="cs-CZ" dirty="0" smtClean="0">
                <a:latin typeface="Gentium Basic" panose="02000503060000020004" pitchFamily="2" charset="-18"/>
              </a:rPr>
              <a:t>zemědělství a </a:t>
            </a:r>
            <a:r>
              <a:rPr lang="cs-CZ" altLang="cs-CZ" dirty="0">
                <a:latin typeface="Gentium Basic" panose="02000503060000020004" pitchFamily="2" charset="-18"/>
              </a:rPr>
              <a:t>lesní </a:t>
            </a:r>
            <a:r>
              <a:rPr lang="cs-CZ" altLang="cs-CZ" dirty="0" smtClean="0">
                <a:latin typeface="Gentium Basic" panose="02000503060000020004" pitchFamily="2" charset="-18"/>
              </a:rPr>
              <a:t>hospodářství</a:t>
            </a:r>
            <a:endParaRPr lang="cs-CZ" altLang="cs-CZ" dirty="0">
              <a:latin typeface="Gentium Basic" panose="02000503060000020004" pitchFamily="2" charset="-18"/>
            </a:endParaRPr>
          </a:p>
          <a:p>
            <a:pPr algn="just"/>
            <a:r>
              <a:rPr lang="cs-CZ" altLang="cs-CZ" dirty="0">
                <a:latin typeface="Gentium Basic" panose="02000503060000020004" pitchFamily="2" charset="-18"/>
              </a:rPr>
              <a:t>skupina 2 – průmyslová a ostatní odvětví hospodářství</a:t>
            </a:r>
          </a:p>
          <a:p>
            <a:pPr algn="just"/>
            <a:r>
              <a:rPr lang="cs-CZ" altLang="cs-CZ" dirty="0">
                <a:latin typeface="Gentium Basic" panose="02000503060000020004" pitchFamily="2" charset="-18"/>
              </a:rPr>
              <a:t>skupina 3 – služby pro obyvatelstvo</a:t>
            </a:r>
          </a:p>
          <a:p>
            <a:pPr algn="just"/>
            <a:r>
              <a:rPr lang="cs-CZ" altLang="cs-CZ" dirty="0">
                <a:latin typeface="Gentium Basic" panose="02000503060000020004" pitchFamily="2" charset="-18"/>
              </a:rPr>
              <a:t>skupina 4 – sociální věci a politika zaměstnanosti</a:t>
            </a:r>
          </a:p>
          <a:p>
            <a:pPr algn="just"/>
            <a:r>
              <a:rPr lang="cs-CZ" altLang="cs-CZ" dirty="0">
                <a:latin typeface="Gentium Basic" panose="02000503060000020004" pitchFamily="2" charset="-18"/>
              </a:rPr>
              <a:t>skupina 5 – bezpečnost státu a právní ochrana</a:t>
            </a:r>
          </a:p>
          <a:p>
            <a:pPr algn="just"/>
            <a:r>
              <a:rPr lang="cs-CZ" altLang="cs-CZ" dirty="0">
                <a:latin typeface="Gentium Basic" panose="02000503060000020004" pitchFamily="2" charset="-18"/>
              </a:rPr>
              <a:t>skupina 6 – všeobecná veřejná správa a služby</a:t>
            </a:r>
          </a:p>
        </p:txBody>
      </p:sp>
    </p:spTree>
    <p:extLst>
      <p:ext uri="{BB962C8B-B14F-4D97-AF65-F5344CB8AC3E}">
        <p14:creationId xmlns:p14="http://schemas.microsoft.com/office/powerpoint/2010/main" val="104821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70662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13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  <p:sp>
        <p:nvSpPr>
          <p:cNvPr id="37890" name="Rectangle 2"/>
          <p:cNvSpPr>
            <a:spLocks noGrp="1"/>
          </p:cNvSpPr>
          <p:nvPr>
            <p:ph type="title" idx="4294967295"/>
          </p:nvPr>
        </p:nvSpPr>
        <p:spPr>
          <a:xfrm>
            <a:off x="755576" y="692696"/>
            <a:ext cx="7869560" cy="724942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/>
            <a:r>
              <a:rPr lang="cs-CZ" altLang="cs-CZ" sz="3600" dirty="0">
                <a:solidFill>
                  <a:schemeClr val="tx2"/>
                </a:solidFill>
                <a:ea typeface="+mn-ea"/>
                <a:cs typeface="Arial" charset="0"/>
              </a:rPr>
              <a:t>Konsolidační členění</a:t>
            </a:r>
          </a:p>
        </p:txBody>
      </p:sp>
      <p:sp>
        <p:nvSpPr>
          <p:cNvPr id="37891" name="Rectangle 3"/>
          <p:cNvSpPr>
            <a:spLocks noGrp="1"/>
          </p:cNvSpPr>
          <p:nvPr>
            <p:ph type="body" idx="4294967295"/>
          </p:nvPr>
        </p:nvSpPr>
        <p:spPr>
          <a:xfrm>
            <a:off x="611560" y="1556792"/>
            <a:ext cx="7848872" cy="4525963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400" dirty="0">
                <a:latin typeface="Gentium Basic" panose="02000503060000020004" pitchFamily="2" charset="-18"/>
              </a:rPr>
              <a:t>třímístný kód, záznamová jednotka, kterou se klasifikují peněžní operace pro potřeby konsolidace</a:t>
            </a:r>
          </a:p>
          <a:p>
            <a:pPr algn="just"/>
            <a:endParaRPr lang="cs-CZ" altLang="cs-CZ" sz="2400" dirty="0">
              <a:latin typeface="Gentium Basic" panose="02000503060000020004" pitchFamily="2" charset="-18"/>
            </a:endParaRPr>
          </a:p>
          <a:p>
            <a:pPr algn="just"/>
            <a:r>
              <a:rPr lang="cs-CZ" altLang="cs-CZ" sz="2400" dirty="0">
                <a:latin typeface="Gentium Basic" panose="02000503060000020004" pitchFamily="2" charset="-18"/>
              </a:rPr>
              <a:t>poskytuje potřebné informace o převodech prostředků uvnitř veřejných rozpočtů 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Gentium Basic" panose="02000503060000020004" pitchFamily="2" charset="-18"/>
              </a:rPr>
              <a:t>na základě těchto informací je možné vyloučit převody uvnitř organizační jednotky, za kterou se sestavuje výkaz o plnění veřejných rozpočtů </a:t>
            </a:r>
          </a:p>
        </p:txBody>
      </p:sp>
    </p:spTree>
    <p:extLst>
      <p:ext uri="{BB962C8B-B14F-4D97-AF65-F5344CB8AC3E}">
        <p14:creationId xmlns:p14="http://schemas.microsoft.com/office/powerpoint/2010/main" val="3654755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0187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14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  <p:sp>
        <p:nvSpPr>
          <p:cNvPr id="38914" name="Rectangle 2"/>
          <p:cNvSpPr>
            <a:spLocks noGrp="1"/>
          </p:cNvSpPr>
          <p:nvPr>
            <p:ph type="title" idx="4294967295"/>
          </p:nvPr>
        </p:nvSpPr>
        <p:spPr>
          <a:xfrm>
            <a:off x="755576" y="476672"/>
            <a:ext cx="7959725" cy="576262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 anchorCtr="0">
            <a:normAutofit fontScale="90000"/>
          </a:bodyPr>
          <a:lstStyle/>
          <a:p>
            <a:pPr algn="ctr"/>
            <a:r>
              <a:rPr lang="cs-CZ" altLang="cs-CZ" sz="3600" dirty="0">
                <a:solidFill>
                  <a:schemeClr val="tx2"/>
                </a:solidFill>
                <a:ea typeface="+mn-ea"/>
                <a:cs typeface="Arial" charset="0"/>
              </a:rPr>
              <a:t>Vztah účetnictví a rozpočtu</a:t>
            </a:r>
          </a:p>
        </p:txBody>
      </p:sp>
      <p:sp>
        <p:nvSpPr>
          <p:cNvPr id="38915" name="Rectangle 3"/>
          <p:cNvSpPr>
            <a:spLocks noGrp="1"/>
          </p:cNvSpPr>
          <p:nvPr>
            <p:ph type="body" idx="4294967295"/>
          </p:nvPr>
        </p:nvSpPr>
        <p:spPr>
          <a:xfrm>
            <a:off x="683568" y="1124744"/>
            <a:ext cx="8208911" cy="504056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rmAutofit lnSpcReduction="10000"/>
          </a:bodyPr>
          <a:lstStyle/>
          <a:p>
            <a:pPr algn="just"/>
            <a:r>
              <a:rPr lang="cs-CZ" altLang="cs-CZ" sz="2000" dirty="0">
                <a:latin typeface="Gentium Basic" panose="02000503060000020004" pitchFamily="2" charset="-18"/>
              </a:rPr>
              <a:t>Rozpočet </a:t>
            </a:r>
          </a:p>
          <a:p>
            <a:pPr lvl="1" algn="just">
              <a:buFontTx/>
              <a:buChar char="•"/>
            </a:pPr>
            <a:r>
              <a:rPr lang="cs-CZ" altLang="cs-CZ" sz="2000" dirty="0">
                <a:latin typeface="Gentium Basic" panose="02000503060000020004" pitchFamily="2" charset="-18"/>
              </a:rPr>
              <a:t>několik pohledů na peněžní operace (klasifikace podle různých na sobě nezávislých hledisek) </a:t>
            </a:r>
          </a:p>
          <a:p>
            <a:pPr lvl="1" algn="just">
              <a:buFontTx/>
              <a:buChar char="•"/>
            </a:pPr>
            <a:r>
              <a:rPr lang="cs-CZ" altLang="cs-CZ" sz="2000" dirty="0">
                <a:latin typeface="Gentium Basic" panose="02000503060000020004" pitchFamily="2" charset="-18"/>
              </a:rPr>
              <a:t>peněžní toky jednotky v rozpočtové činnosti v průběhu jednoho roku</a:t>
            </a:r>
          </a:p>
          <a:p>
            <a:pPr lvl="1" algn="just">
              <a:buFontTx/>
              <a:buChar char="•"/>
            </a:pPr>
            <a:r>
              <a:rPr lang="cs-CZ" altLang="cs-CZ" sz="2000" dirty="0">
                <a:latin typeface="Gentium Basic" panose="02000503060000020004" pitchFamily="2" charset="-18"/>
              </a:rPr>
              <a:t>příjmově </a:t>
            </a:r>
            <a:r>
              <a:rPr lang="cs-CZ" altLang="cs-CZ" sz="2000" dirty="0" smtClean="0">
                <a:latin typeface="Gentium Basic" panose="02000503060000020004" pitchFamily="2" charset="-18"/>
              </a:rPr>
              <a:t>– výdajový</a:t>
            </a:r>
          </a:p>
          <a:p>
            <a:pPr marL="457200" lvl="1" indent="0" algn="just">
              <a:buNone/>
            </a:pPr>
            <a:endParaRPr lang="cs-CZ" altLang="cs-CZ" sz="2000" dirty="0">
              <a:latin typeface="Gentium Basic" panose="02000503060000020004" pitchFamily="2" charset="-18"/>
            </a:endParaRPr>
          </a:p>
          <a:p>
            <a:pPr algn="just"/>
            <a:r>
              <a:rPr lang="cs-CZ" altLang="cs-CZ" sz="2000" dirty="0">
                <a:latin typeface="Gentium Basic" panose="02000503060000020004" pitchFamily="2" charset="-18"/>
              </a:rPr>
              <a:t>Účetnictví </a:t>
            </a:r>
          </a:p>
          <a:p>
            <a:pPr lvl="1" algn="just">
              <a:buFontTx/>
              <a:buChar char="•"/>
            </a:pPr>
            <a:r>
              <a:rPr lang="cs-CZ" altLang="cs-CZ" sz="2000" dirty="0">
                <a:latin typeface="Gentium Basic" panose="02000503060000020004" pitchFamily="2" charset="-18"/>
              </a:rPr>
              <a:t>jednoúrovňový systém, osnova syntetických účtů</a:t>
            </a:r>
          </a:p>
          <a:p>
            <a:pPr lvl="1" algn="just">
              <a:buFontTx/>
              <a:buChar char="•"/>
            </a:pPr>
            <a:r>
              <a:rPr lang="cs-CZ" altLang="cs-CZ" sz="2000" dirty="0">
                <a:latin typeface="Gentium Basic" panose="02000503060000020004" pitchFamily="2" charset="-18"/>
              </a:rPr>
              <a:t>komplexnější, obsahuje i informace o majetku, závazcích, pohledávkách</a:t>
            </a:r>
          </a:p>
          <a:p>
            <a:pPr lvl="1" algn="just">
              <a:buFontTx/>
              <a:buChar char="•"/>
            </a:pPr>
            <a:r>
              <a:rPr lang="cs-CZ" altLang="cs-CZ" sz="2000" dirty="0">
                <a:latin typeface="Gentium Basic" panose="02000503060000020004" pitchFamily="2" charset="-18"/>
              </a:rPr>
              <a:t>kontinuita v čase</a:t>
            </a:r>
          </a:p>
          <a:p>
            <a:pPr lvl="1" algn="just">
              <a:buFontTx/>
              <a:buChar char="•"/>
            </a:pPr>
            <a:r>
              <a:rPr lang="cs-CZ" altLang="cs-CZ" sz="2000" dirty="0">
                <a:latin typeface="Gentium Basic" panose="02000503060000020004" pitchFamily="2" charset="-18"/>
              </a:rPr>
              <a:t>nákladově – </a:t>
            </a:r>
            <a:r>
              <a:rPr lang="cs-CZ" altLang="cs-CZ" sz="2000" dirty="0" smtClean="0">
                <a:latin typeface="Gentium Basic" panose="02000503060000020004" pitchFamily="2" charset="-18"/>
              </a:rPr>
              <a:t>výnosový</a:t>
            </a:r>
          </a:p>
          <a:p>
            <a:pPr marL="457200" lvl="1" indent="0" algn="just">
              <a:buNone/>
            </a:pPr>
            <a:endParaRPr lang="cs-CZ" altLang="cs-CZ" sz="2000" dirty="0">
              <a:latin typeface="Gentium Basic" panose="02000503060000020004" pitchFamily="2" charset="-18"/>
            </a:endParaRPr>
          </a:p>
          <a:p>
            <a:pPr algn="just"/>
            <a:r>
              <a:rPr lang="cs-CZ" altLang="cs-CZ" sz="2000" dirty="0">
                <a:latin typeface="Gentium Basic" panose="02000503060000020004" pitchFamily="2" charset="-18"/>
              </a:rPr>
              <a:t>Účetnictví a rozpočet spolu souvisí, doplňují se, jsou provázané</a:t>
            </a:r>
          </a:p>
          <a:p>
            <a:pPr lvl="1" algn="just">
              <a:buFontTx/>
              <a:buChar char="•"/>
            </a:pPr>
            <a:r>
              <a:rPr lang="cs-CZ" altLang="cs-CZ" sz="2000" dirty="0">
                <a:latin typeface="Gentium Basic" panose="02000503060000020004" pitchFamily="2" charset="-18"/>
              </a:rPr>
              <a:t>rozpočet je s účetnictvím provázán přes rozpočtové účty</a:t>
            </a:r>
          </a:p>
        </p:txBody>
      </p:sp>
    </p:spTree>
    <p:extLst>
      <p:ext uri="{BB962C8B-B14F-4D97-AF65-F5344CB8AC3E}">
        <p14:creationId xmlns:p14="http://schemas.microsoft.com/office/powerpoint/2010/main" val="128670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2132856"/>
            <a:ext cx="8229600" cy="2913063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 anchorCtr="0">
            <a:normAutofit fontScale="97500"/>
          </a:bodyPr>
          <a:lstStyle/>
          <a:p>
            <a:pPr algn="ctr">
              <a:spcBef>
                <a:spcPct val="0"/>
              </a:spcBef>
              <a:buNone/>
            </a:pPr>
            <a:r>
              <a:rPr lang="cs-CZ" altLang="cs-CZ" sz="3600" dirty="0">
                <a:latin typeface="+mj-lt"/>
                <a:cs typeface="Arial" charset="0"/>
              </a:rPr>
              <a:t>DĚKUJI </a:t>
            </a:r>
            <a:r>
              <a:rPr lang="cs-CZ" altLang="cs-CZ" sz="3600" dirty="0">
                <a:latin typeface="+mj-lt"/>
                <a:cs typeface="Arial" charset="0"/>
              </a:rPr>
              <a:t> ZA  POZORNOST</a:t>
            </a:r>
            <a:endParaRPr lang="cs-CZ" altLang="cs-CZ" sz="3600" dirty="0">
              <a:latin typeface="+mj-lt"/>
              <a:cs typeface="Arial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6984057" y="6351612"/>
            <a:ext cx="2133600" cy="476250"/>
          </a:xfrm>
        </p:spPr>
        <p:txBody>
          <a:bodyPr/>
          <a:lstStyle/>
          <a:p>
            <a:fld id="{25E69D05-38C9-4029-9278-33A537AEB350}" type="slidenum">
              <a:rPr lang="cs-CZ" altLang="cs-CZ" sz="1200" smtClean="0">
                <a:latin typeface="Georgia" panose="02040502050405020303" pitchFamily="18" charset="0"/>
              </a:rPr>
              <a:pPr/>
              <a:t>15</a:t>
            </a:fld>
            <a:endParaRPr lang="cs-CZ" altLang="cs-CZ" sz="12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551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560840" cy="6572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Literatura a zdroje ke studiu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340768"/>
            <a:ext cx="7543800" cy="388620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just"/>
            <a:r>
              <a:rPr lang="cs-CZ" dirty="0">
                <a:latin typeface="Gentium Basic" panose="02000503060000020004" pitchFamily="2" charset="-18"/>
              </a:rPr>
              <a:t>Zejména: příslušné právní normy. </a:t>
            </a:r>
          </a:p>
          <a:p>
            <a:pPr algn="just"/>
            <a:r>
              <a:rPr lang="cs-CZ" dirty="0">
                <a:latin typeface="Gentium Basic" panose="02000503060000020004" pitchFamily="2" charset="-18"/>
              </a:rPr>
              <a:t> </a:t>
            </a:r>
            <a:r>
              <a:rPr lang="cs-CZ" dirty="0">
                <a:latin typeface="Gentium Basic" panose="02000503060000020004" pitchFamily="2" charset="-18"/>
              </a:rPr>
              <a:t>   Pro účetnictví ÚSC můžete využít </a:t>
            </a:r>
          </a:p>
          <a:p>
            <a:pPr lvl="1"/>
            <a:r>
              <a:rPr lang="cs-CZ" dirty="0"/>
              <a:t>ÚZ č. 1117 – Účetnictví 2016</a:t>
            </a:r>
          </a:p>
          <a:p>
            <a:pPr lvl="1"/>
            <a:r>
              <a:rPr lang="cs-CZ" dirty="0"/>
              <a:t>ÚZ č. 1129 – Rozpočet a financování 2016</a:t>
            </a:r>
          </a:p>
          <a:p>
            <a:pPr lvl="1"/>
            <a:r>
              <a:rPr lang="cs-CZ" dirty="0"/>
              <a:t>Pozn. tato úplná znění můžete mít při sobě u zkoušky</a:t>
            </a:r>
          </a:p>
          <a:p>
            <a:pPr algn="just"/>
            <a:r>
              <a:rPr lang="cs-CZ" dirty="0">
                <a:latin typeface="Gentium Basic" panose="02000503060000020004" pitchFamily="2" charset="-18"/>
              </a:rPr>
              <a:t>Další zdroje budou vždy vloženy v příslušné složce studijních materiálů k předmětu v </a:t>
            </a:r>
            <a:r>
              <a:rPr lang="cs-CZ" dirty="0" err="1">
                <a:latin typeface="Gentium Basic" panose="02000503060000020004" pitchFamily="2" charset="-18"/>
              </a:rPr>
              <a:t>ISu</a:t>
            </a:r>
            <a:r>
              <a:rPr lang="cs-CZ" dirty="0">
                <a:latin typeface="Gentium Basic" panose="02000503060000020004" pitchFamily="2" charset="-18"/>
              </a:rPr>
              <a:t>, mohou být též uvedeny odkazy na další zdroje.</a:t>
            </a:r>
            <a:endParaRPr lang="cs-CZ" dirty="0">
              <a:latin typeface="Gentium Basic" panose="02000503060000020004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056474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6834336" cy="87099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Struktura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844824"/>
            <a:ext cx="7543800" cy="388620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just"/>
            <a:r>
              <a:rPr lang="cs-CZ" dirty="0">
                <a:latin typeface="Gentium Basic" panose="02000503060000020004" pitchFamily="2" charset="-18"/>
              </a:rPr>
              <a:t>Rozpočet, rozpočtová skladba</a:t>
            </a:r>
          </a:p>
          <a:p>
            <a:pPr algn="just"/>
            <a:r>
              <a:rPr lang="cs-CZ" dirty="0">
                <a:latin typeface="Gentium Basic" panose="02000503060000020004" pitchFamily="2" charset="-18"/>
              </a:rPr>
              <a:t>Provázanost rozpočtu a účetnictví, účtování peněžních toků přes bankovní účet a přes pokladnu</a:t>
            </a:r>
          </a:p>
          <a:p>
            <a:pPr algn="just"/>
            <a:r>
              <a:rPr lang="cs-CZ" dirty="0">
                <a:latin typeface="Gentium Basic" panose="02000503060000020004" pitchFamily="2" charset="-18"/>
              </a:rPr>
              <a:t>Specifické účetní případy ÚSC (zejména transfery)</a:t>
            </a:r>
          </a:p>
          <a:p>
            <a:pPr algn="just"/>
            <a:r>
              <a:rPr lang="cs-CZ" dirty="0">
                <a:latin typeface="Gentium Basic" panose="02000503060000020004" pitchFamily="2" charset="-18"/>
              </a:rPr>
              <a:t>Základy účetnictví příspěvkových organizací ÚSC</a:t>
            </a:r>
          </a:p>
        </p:txBody>
      </p:sp>
    </p:spTree>
    <p:extLst>
      <p:ext uri="{BB962C8B-B14F-4D97-AF65-F5344CB8AC3E}">
        <p14:creationId xmlns:p14="http://schemas.microsoft.com/office/powerpoint/2010/main" val="1665125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6996633" y="6370662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4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  <p:sp>
        <p:nvSpPr>
          <p:cNvPr id="28674" name="Rectangle 2"/>
          <p:cNvSpPr>
            <a:spLocks noGrp="1"/>
          </p:cNvSpPr>
          <p:nvPr>
            <p:ph type="title" idx="4294967295"/>
          </p:nvPr>
        </p:nvSpPr>
        <p:spPr>
          <a:xfrm>
            <a:off x="395536" y="274638"/>
            <a:ext cx="7834064" cy="114300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r>
              <a:rPr lang="cs-CZ" altLang="cs-CZ" sz="3600" dirty="0"/>
              <a:t>Rozpočet obcí a krajů</a:t>
            </a:r>
          </a:p>
        </p:txBody>
      </p:sp>
      <p:sp>
        <p:nvSpPr>
          <p:cNvPr id="28675" name="Rectangle 3"/>
          <p:cNvSpPr>
            <a:spLocks noGrp="1"/>
          </p:cNvSpPr>
          <p:nvPr>
            <p:ph type="body" idx="4294967295"/>
          </p:nvPr>
        </p:nvSpPr>
        <p:spPr>
          <a:xfrm>
            <a:off x="631825" y="1773238"/>
            <a:ext cx="7828607" cy="434975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400" dirty="0">
                <a:latin typeface="Gentium Basic" panose="02000503060000020004" pitchFamily="2" charset="-18"/>
              </a:rPr>
              <a:t>jeden z nástrojů finančního</a:t>
            </a:r>
            <a:r>
              <a:rPr lang="cs-CZ" altLang="cs-CZ" sz="2800" dirty="0">
                <a:latin typeface="Gentium Basic" panose="02000503060000020004" pitchFamily="2" charset="-18"/>
              </a:rPr>
              <a:t> </a:t>
            </a:r>
            <a:r>
              <a:rPr lang="cs-CZ" altLang="cs-CZ" dirty="0">
                <a:latin typeface="Gentium Basic" panose="02000503060000020004" pitchFamily="2" charset="-18"/>
              </a:rPr>
              <a:t>řízení ÚSC</a:t>
            </a:r>
          </a:p>
          <a:p>
            <a:pPr algn="just"/>
            <a:endParaRPr lang="cs-CZ" altLang="cs-CZ" sz="2400" dirty="0">
              <a:latin typeface="Gentium Basic" panose="02000503060000020004" pitchFamily="2" charset="-18"/>
            </a:endParaRPr>
          </a:p>
          <a:p>
            <a:pPr algn="just"/>
            <a:r>
              <a:rPr lang="cs-CZ" altLang="cs-CZ" sz="2400" dirty="0">
                <a:latin typeface="Gentium Basic" panose="02000503060000020004" pitchFamily="2" charset="-18"/>
              </a:rPr>
              <a:t>zobrazení finančního hospodaření obce či města na daný kalendářní rok </a:t>
            </a:r>
            <a:endParaRPr lang="cs-CZ" altLang="cs-CZ" sz="2400" dirty="0" smtClean="0">
              <a:latin typeface="Gentium Basic" panose="02000503060000020004" pitchFamily="2" charset="-18"/>
            </a:endParaRPr>
          </a:p>
          <a:p>
            <a:pPr marL="0" indent="0" algn="just">
              <a:buNone/>
            </a:pPr>
            <a:r>
              <a:rPr lang="cs-CZ" altLang="cs-CZ" sz="2400" dirty="0">
                <a:latin typeface="Gentium Basic" panose="02000503060000020004" pitchFamily="2" charset="-18"/>
                <a:sym typeface="Wingdings" pitchFamily="2" charset="2"/>
              </a:rPr>
              <a:t>	</a:t>
            </a:r>
            <a:r>
              <a:rPr lang="cs-CZ" altLang="cs-CZ" sz="2400" dirty="0" smtClean="0">
                <a:latin typeface="Gentium Basic" panose="02000503060000020004" pitchFamily="2" charset="-18"/>
                <a:sym typeface="Wingdings" pitchFamily="2" charset="2"/>
              </a:rPr>
              <a:t>		</a:t>
            </a:r>
            <a:r>
              <a:rPr lang="cs-CZ" altLang="cs-CZ" sz="2800" dirty="0" smtClean="0">
                <a:solidFill>
                  <a:srgbClr val="FF0000"/>
                </a:solidFill>
                <a:latin typeface="Gentium Basic" panose="02000503060000020004" pitchFamily="2" charset="-18"/>
                <a:sym typeface="Wingdings" pitchFamily="2" charset="2"/>
              </a:rPr>
              <a:t></a:t>
            </a:r>
            <a:r>
              <a:rPr lang="cs-CZ" altLang="cs-CZ" sz="2400" dirty="0" smtClean="0">
                <a:latin typeface="Gentium Basic" panose="02000503060000020004" pitchFamily="2" charset="-18"/>
              </a:rPr>
              <a:t> </a:t>
            </a:r>
            <a:r>
              <a:rPr lang="cs-CZ" altLang="cs-CZ" sz="2400" dirty="0">
                <a:latin typeface="Gentium Basic" panose="02000503060000020004" pitchFamily="2" charset="-18"/>
              </a:rPr>
              <a:t>krátkodobý nástroj řízení obce </a:t>
            </a:r>
          </a:p>
          <a:p>
            <a:pPr algn="just"/>
            <a:endParaRPr lang="cs-CZ" altLang="cs-CZ" sz="2400" dirty="0">
              <a:latin typeface="Gentium Basic" panose="02000503060000020004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75133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5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  <p:sp>
        <p:nvSpPr>
          <p:cNvPr id="29699" name="Rectangle 3"/>
          <p:cNvSpPr>
            <a:spLocks noGrp="1"/>
          </p:cNvSpPr>
          <p:nvPr>
            <p:ph type="body" idx="4294967295"/>
          </p:nvPr>
        </p:nvSpPr>
        <p:spPr>
          <a:xfrm>
            <a:off x="430213" y="2276475"/>
            <a:ext cx="8174235" cy="2808709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ctr">
              <a:buFontTx/>
              <a:buNone/>
            </a:pPr>
            <a:r>
              <a:rPr lang="cs-CZ" altLang="cs-CZ" sz="2800" dirty="0" smtClean="0">
                <a:latin typeface="Gentium Basic" panose="02000503060000020004" pitchFamily="2" charset="-18"/>
              </a:rPr>
              <a:t>příjmy </a:t>
            </a:r>
            <a:r>
              <a:rPr lang="cs-CZ" altLang="cs-CZ" sz="2800" dirty="0">
                <a:latin typeface="Gentium Basic" panose="02000503060000020004" pitchFamily="2" charset="-18"/>
              </a:rPr>
              <a:t>– výdaje = - financování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539750" y="404813"/>
            <a:ext cx="792003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 altLang="cs-CZ" sz="3600" dirty="0">
                <a:solidFill>
                  <a:schemeClr val="tx2"/>
                </a:solidFill>
                <a:latin typeface="+mj-lt"/>
              </a:rPr>
              <a:t>Základní rovnice </a:t>
            </a:r>
          </a:p>
          <a:p>
            <a:pPr algn="ctr" eaLnBrk="1" hangingPunct="1"/>
            <a:r>
              <a:rPr lang="cs-CZ" altLang="cs-CZ" sz="3600" dirty="0">
                <a:solidFill>
                  <a:schemeClr val="tx2"/>
                </a:solidFill>
                <a:latin typeface="+mj-lt"/>
              </a:rPr>
              <a:t>rozpočtového hospodaření</a:t>
            </a:r>
          </a:p>
        </p:txBody>
      </p:sp>
    </p:spTree>
    <p:extLst>
      <p:ext uri="{BB962C8B-B14F-4D97-AF65-F5344CB8AC3E}">
        <p14:creationId xmlns:p14="http://schemas.microsoft.com/office/powerpoint/2010/main" val="396759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408762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6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  <p:sp>
        <p:nvSpPr>
          <p:cNvPr id="30722" name="Rectangle 2"/>
          <p:cNvSpPr>
            <a:spLocks noGrp="1"/>
          </p:cNvSpPr>
          <p:nvPr>
            <p:ph type="title" idx="4294967295"/>
          </p:nvPr>
        </p:nvSpPr>
        <p:spPr>
          <a:xfrm>
            <a:off x="395536" y="274638"/>
            <a:ext cx="7834064" cy="11430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cs-CZ" altLang="cs-CZ" sz="3600" dirty="0">
                <a:solidFill>
                  <a:schemeClr val="tx2"/>
                </a:solidFill>
                <a:ea typeface="+mn-ea"/>
                <a:cs typeface="Arial" charset="0"/>
              </a:rPr>
              <a:t>Omezení rozpočtu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body" idx="4294967295"/>
          </p:nvPr>
        </p:nvSpPr>
        <p:spPr>
          <a:xfrm>
            <a:off x="467544" y="1600200"/>
            <a:ext cx="8136904" cy="4133056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400" dirty="0">
                <a:latin typeface="Gentium Basic" panose="02000503060000020004" pitchFamily="2" charset="-18"/>
              </a:rPr>
              <a:t>krátkodobost </a:t>
            </a:r>
            <a:r>
              <a:rPr lang="cs-CZ" altLang="cs-CZ" sz="2400" dirty="0" smtClean="0">
                <a:latin typeface="Gentium Basic" panose="02000503060000020004" pitchFamily="2" charset="-18"/>
              </a:rPr>
              <a:t>         </a:t>
            </a:r>
          </a:p>
          <a:p>
            <a:pPr marL="320040" lvl="1" indent="0" algn="just">
              <a:buNone/>
            </a:pPr>
            <a:r>
              <a:rPr lang="cs-CZ" altLang="cs-CZ" sz="2200" dirty="0" smtClean="0">
                <a:latin typeface="Gentium Basic" panose="02000503060000020004" pitchFamily="2" charset="-18"/>
              </a:rPr>
              <a:t>	postihuje </a:t>
            </a:r>
            <a:r>
              <a:rPr lang="cs-CZ" altLang="cs-CZ" sz="2200" dirty="0">
                <a:latin typeface="Gentium Basic" panose="02000503060000020004" pitchFamily="2" charset="-18"/>
              </a:rPr>
              <a:t>pouze pohyby prostředků na bankovních </a:t>
            </a:r>
            <a:r>
              <a:rPr lang="cs-CZ" altLang="cs-CZ" sz="2200" dirty="0" smtClean="0">
                <a:latin typeface="Gentium Basic" panose="02000503060000020004" pitchFamily="2" charset="-18"/>
              </a:rPr>
              <a:t>účtech, </a:t>
            </a:r>
            <a:r>
              <a:rPr lang="cs-CZ" altLang="cs-CZ" dirty="0" smtClean="0">
                <a:latin typeface="Gentium Basic" panose="02000503060000020004" pitchFamily="2" charset="-18"/>
              </a:rPr>
              <a:t>nevypovídá </a:t>
            </a:r>
            <a:r>
              <a:rPr lang="cs-CZ" altLang="cs-CZ" dirty="0">
                <a:latin typeface="Gentium Basic" panose="02000503060000020004" pitchFamily="2" charset="-18"/>
              </a:rPr>
              <a:t>o stavu majetku, o závazcích a pohledávkách </a:t>
            </a:r>
          </a:p>
          <a:p>
            <a:pPr algn="just"/>
            <a:endParaRPr lang="cs-CZ" altLang="cs-CZ" sz="1800" dirty="0">
              <a:latin typeface="Gentium Basic" panose="02000503060000020004" pitchFamily="2" charset="-18"/>
            </a:endParaRPr>
          </a:p>
          <a:p>
            <a:pPr algn="just"/>
            <a:r>
              <a:rPr lang="cs-CZ" altLang="cs-CZ" sz="2400" dirty="0">
                <a:latin typeface="Gentium Basic" panose="02000503060000020004" pitchFamily="2" charset="-18"/>
              </a:rPr>
              <a:t>finanční operace, které rozpočtem neprocházejí 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Gentium Basic" panose="02000503060000020004" pitchFamily="2" charset="-18"/>
              </a:rPr>
              <a:t>cizí </a:t>
            </a:r>
            <a:r>
              <a:rPr lang="cs-CZ" altLang="cs-CZ" sz="2400" dirty="0" smtClean="0">
                <a:latin typeface="Gentium Basic" panose="02000503060000020004" pitchFamily="2" charset="-18"/>
              </a:rPr>
              <a:t>prostředky,</a:t>
            </a:r>
            <a:endParaRPr lang="cs-CZ" altLang="cs-CZ" sz="2400" dirty="0">
              <a:latin typeface="Gentium Basic" panose="02000503060000020004" pitchFamily="2" charset="-18"/>
            </a:endParaRP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Gentium Basic" panose="02000503060000020004" pitchFamily="2" charset="-18"/>
              </a:rPr>
              <a:t>sdružené </a:t>
            </a:r>
            <a:r>
              <a:rPr lang="cs-CZ" altLang="cs-CZ" sz="2400" dirty="0" smtClean="0">
                <a:latin typeface="Gentium Basic" panose="02000503060000020004" pitchFamily="2" charset="-18"/>
              </a:rPr>
              <a:t>prostředky,</a:t>
            </a:r>
            <a:endParaRPr lang="cs-CZ" altLang="cs-CZ" sz="2400" dirty="0">
              <a:latin typeface="Gentium Basic" panose="02000503060000020004" pitchFamily="2" charset="-18"/>
            </a:endParaRP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Gentium Basic" panose="02000503060000020004" pitchFamily="2" charset="-18"/>
              </a:rPr>
              <a:t>operace podnikatelské činnosti </a:t>
            </a:r>
            <a:r>
              <a:rPr lang="cs-CZ" altLang="cs-CZ" sz="2400" dirty="0" smtClean="0">
                <a:latin typeface="Gentium Basic" panose="02000503060000020004" pitchFamily="2" charset="-18"/>
              </a:rPr>
              <a:t>obce.</a:t>
            </a:r>
            <a:endParaRPr lang="cs-CZ" altLang="cs-CZ" sz="2400" dirty="0">
              <a:latin typeface="Gentium Basic" panose="02000503060000020004" pitchFamily="2" charset="-18"/>
            </a:endParaRPr>
          </a:p>
        </p:txBody>
      </p:sp>
      <p:sp>
        <p:nvSpPr>
          <p:cNvPr id="30724" name="Line 5"/>
          <p:cNvSpPr>
            <a:spLocks noChangeShapeType="1"/>
          </p:cNvSpPr>
          <p:nvPr/>
        </p:nvSpPr>
        <p:spPr bwMode="auto">
          <a:xfrm>
            <a:off x="846835" y="2708920"/>
            <a:ext cx="431800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79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7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  <p:sp>
        <p:nvSpPr>
          <p:cNvPr id="31746" name="Rectangle 2"/>
          <p:cNvSpPr>
            <a:spLocks noGrp="1"/>
          </p:cNvSpPr>
          <p:nvPr>
            <p:ph type="title" idx="4294967295"/>
          </p:nvPr>
        </p:nvSpPr>
        <p:spPr>
          <a:xfrm>
            <a:off x="395536" y="404664"/>
            <a:ext cx="8229600" cy="11430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/>
            <a:r>
              <a:rPr lang="cs-CZ" altLang="cs-CZ" sz="3600" dirty="0">
                <a:solidFill>
                  <a:schemeClr val="tx2"/>
                </a:solidFill>
                <a:ea typeface="+mn-ea"/>
                <a:cs typeface="Arial" charset="0"/>
              </a:rPr>
              <a:t>Rozpočtová skladba</a:t>
            </a:r>
          </a:p>
        </p:txBody>
      </p:sp>
      <p:sp>
        <p:nvSpPr>
          <p:cNvPr id="31747" name="Rectangle 3"/>
          <p:cNvSpPr>
            <a:spLocks noGrp="1"/>
          </p:cNvSpPr>
          <p:nvPr>
            <p:ph type="body" idx="4294967295"/>
          </p:nvPr>
        </p:nvSpPr>
        <p:spPr>
          <a:xfrm>
            <a:off x="467544" y="1556792"/>
            <a:ext cx="8229600" cy="4608512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800" dirty="0">
                <a:latin typeface="Gentium Basic" panose="02000503060000020004" pitchFamily="2" charset="-18"/>
              </a:rPr>
              <a:t>Vyhláška MF č. 323/2002 Sb.</a:t>
            </a:r>
          </a:p>
          <a:p>
            <a:pPr algn="just"/>
            <a:endParaRPr lang="cs-CZ" altLang="cs-CZ" sz="2800" dirty="0">
              <a:latin typeface="Gentium Basic" panose="02000503060000020004" pitchFamily="2" charset="-18"/>
            </a:endParaRPr>
          </a:p>
          <a:p>
            <a:pPr algn="just"/>
            <a:r>
              <a:rPr lang="cs-CZ" altLang="cs-CZ" sz="2800" dirty="0">
                <a:latin typeface="Gentium Basic" panose="02000503060000020004" pitchFamily="2" charset="-18"/>
              </a:rPr>
              <a:t>Klasifikace peněžních operací v </a:t>
            </a:r>
            <a:r>
              <a:rPr lang="cs-CZ" altLang="cs-CZ" sz="2800" dirty="0" smtClean="0">
                <a:latin typeface="Gentium Basic" panose="02000503060000020004" pitchFamily="2" charset="-18"/>
              </a:rPr>
              <a:t>rozpočtu</a:t>
            </a:r>
          </a:p>
          <a:p>
            <a:pPr lvl="1" algn="just"/>
            <a:r>
              <a:rPr lang="cs-CZ" altLang="cs-CZ" sz="2600" dirty="0" smtClean="0">
                <a:latin typeface="Gentium Basic" panose="02000503060000020004" pitchFamily="2" charset="-18"/>
              </a:rPr>
              <a:t>Pohyb peněžních prostředků na bankovních účtech ÚSC (v rozpočtové činnosti ÚSC)</a:t>
            </a:r>
            <a:endParaRPr lang="cs-CZ" altLang="cs-CZ" sz="2600" dirty="0">
              <a:latin typeface="Gentium Basic" panose="02000503060000020004" pitchFamily="2" charset="-18"/>
            </a:endParaRPr>
          </a:p>
          <a:p>
            <a:pPr algn="just"/>
            <a:endParaRPr lang="cs-CZ" altLang="cs-CZ" sz="2800" dirty="0">
              <a:latin typeface="Gentium Basic" panose="02000503060000020004" pitchFamily="2" charset="-18"/>
            </a:endParaRPr>
          </a:p>
          <a:p>
            <a:pPr algn="just"/>
            <a:r>
              <a:rPr lang="cs-CZ" altLang="cs-CZ" sz="2800" dirty="0">
                <a:latin typeface="Gentium Basic" panose="02000503060000020004" pitchFamily="2" charset="-18"/>
              </a:rPr>
              <a:t>Rozpočtové hospodaření a peněžní fondy</a:t>
            </a:r>
          </a:p>
          <a:p>
            <a:pPr algn="just">
              <a:buFontTx/>
              <a:buNone/>
            </a:pPr>
            <a:endParaRPr lang="cs-CZ" altLang="cs-CZ" sz="2800" dirty="0">
              <a:latin typeface="Gentium Basic" panose="02000503060000020004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83355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8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144000" cy="8509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/>
            <a:r>
              <a:rPr lang="cs-CZ" altLang="cs-CZ" sz="3600" dirty="0">
                <a:solidFill>
                  <a:schemeClr val="tx2"/>
                </a:solidFill>
                <a:ea typeface="+mn-ea"/>
                <a:cs typeface="Arial" charset="0"/>
              </a:rPr>
              <a:t>Základní členění rozpočtové skladby</a:t>
            </a:r>
          </a:p>
        </p:txBody>
      </p:sp>
      <p:graphicFrame>
        <p:nvGraphicFramePr>
          <p:cNvPr id="181251" name="Group 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318837441"/>
              </p:ext>
            </p:extLst>
          </p:nvPr>
        </p:nvGraphicFramePr>
        <p:xfrm>
          <a:off x="251520" y="1412776"/>
          <a:ext cx="8569325" cy="5282565"/>
        </p:xfrm>
        <a:graphic>
          <a:graphicData uri="http://schemas.openxmlformats.org/drawingml/2006/table">
            <a:tbl>
              <a:tblPr/>
              <a:tblGrid>
                <a:gridCol w="4284663"/>
                <a:gridCol w="4284662"/>
              </a:tblGrid>
              <a:tr h="317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Rozpočtová skladba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do roku 2012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Rozpočtová skladba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od roku 2013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2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Odpovědnostní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Odpovědnostní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2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Druhové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Druhové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2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Odvětvové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Odvětvové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2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Konsolidační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Konsolidační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2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Zdrojové 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2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-"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Podkladové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2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-"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Prostorové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2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-"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Nástrojové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2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Doplňkové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2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Programové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2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Účelové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2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Strukturní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2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Transferové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722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9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  <p:sp>
        <p:nvSpPr>
          <p:cNvPr id="32770" name="Rectangle 2"/>
          <p:cNvSpPr>
            <a:spLocks noGrp="1"/>
          </p:cNvSpPr>
          <p:nvPr>
            <p:ph type="title" idx="4294967295"/>
          </p:nvPr>
        </p:nvSpPr>
        <p:spPr>
          <a:xfrm>
            <a:off x="755576" y="274638"/>
            <a:ext cx="7474024" cy="77787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/>
            <a:r>
              <a:rPr lang="cs-CZ" altLang="cs-CZ" sz="3600" dirty="0">
                <a:solidFill>
                  <a:schemeClr val="tx2"/>
                </a:solidFill>
                <a:ea typeface="+mn-ea"/>
                <a:cs typeface="Arial" charset="0"/>
              </a:rPr>
              <a:t>Druhové členění</a:t>
            </a:r>
          </a:p>
        </p:txBody>
      </p:sp>
      <p:sp>
        <p:nvSpPr>
          <p:cNvPr id="32771" name="Rectangle 3"/>
          <p:cNvSpPr>
            <a:spLocks noGrp="1"/>
          </p:cNvSpPr>
          <p:nvPr>
            <p:ph type="body" idx="4294967295"/>
          </p:nvPr>
        </p:nvSpPr>
        <p:spPr>
          <a:xfrm>
            <a:off x="755576" y="1052736"/>
            <a:ext cx="8388424" cy="5329237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rmAutofit/>
          </a:bodyPr>
          <a:lstStyle/>
          <a:p>
            <a:pPr algn="just">
              <a:spcBef>
                <a:spcPts val="300"/>
              </a:spcBef>
            </a:pPr>
            <a:r>
              <a:rPr lang="cs-CZ" altLang="cs-CZ" sz="2200" dirty="0">
                <a:latin typeface="Gentium Basic" panose="02000503060000020004" pitchFamily="2" charset="-18"/>
              </a:rPr>
              <a:t>ekonomický charakter operace</a:t>
            </a:r>
          </a:p>
          <a:p>
            <a:pPr marL="0" indent="0" algn="just">
              <a:spcBef>
                <a:spcPts val="300"/>
              </a:spcBef>
              <a:buNone/>
            </a:pPr>
            <a:r>
              <a:rPr lang="cs-CZ" altLang="cs-CZ" sz="2200" dirty="0" smtClean="0">
                <a:latin typeface="Gentium Basic" panose="02000503060000020004" pitchFamily="2" charset="-18"/>
              </a:rPr>
              <a:t>      › </a:t>
            </a:r>
            <a:r>
              <a:rPr lang="cs-CZ" altLang="cs-CZ" sz="2200" dirty="0">
                <a:latin typeface="Gentium Basic" panose="02000503060000020004" pitchFamily="2" charset="-18"/>
              </a:rPr>
              <a:t>t</a:t>
            </a:r>
            <a:r>
              <a:rPr lang="cs-CZ" altLang="cs-CZ" sz="2200" dirty="0" smtClean="0">
                <a:latin typeface="Gentium Basic" panose="02000503060000020004" pitchFamily="2" charset="-18"/>
              </a:rPr>
              <a:t>řídy</a:t>
            </a:r>
          </a:p>
          <a:p>
            <a:pPr marL="0" indent="0" algn="just">
              <a:spcBef>
                <a:spcPts val="300"/>
              </a:spcBef>
              <a:buNone/>
            </a:pPr>
            <a:r>
              <a:rPr lang="cs-CZ" altLang="cs-CZ" sz="2200" dirty="0">
                <a:latin typeface="Gentium Basic" panose="02000503060000020004" pitchFamily="2" charset="-18"/>
              </a:rPr>
              <a:t>	 </a:t>
            </a:r>
            <a:r>
              <a:rPr lang="cs-CZ" altLang="cs-CZ" sz="2200" dirty="0" smtClean="0">
                <a:latin typeface="Gentium Basic" panose="02000503060000020004" pitchFamily="2" charset="-18"/>
              </a:rPr>
              <a:t>      ›seskupení položek</a:t>
            </a:r>
          </a:p>
          <a:p>
            <a:pPr marL="0" indent="0" algn="just">
              <a:spcBef>
                <a:spcPts val="300"/>
              </a:spcBef>
              <a:buNone/>
            </a:pPr>
            <a:r>
              <a:rPr lang="cs-CZ" altLang="cs-CZ" sz="2200" dirty="0">
                <a:latin typeface="Gentium Basic" panose="02000503060000020004" pitchFamily="2" charset="-18"/>
              </a:rPr>
              <a:t>	</a:t>
            </a:r>
            <a:r>
              <a:rPr lang="cs-CZ" altLang="cs-CZ" sz="2200" dirty="0" smtClean="0">
                <a:latin typeface="Gentium Basic" panose="02000503060000020004" pitchFamily="2" charset="-18"/>
              </a:rPr>
              <a:t>			   ›podseskupení položek</a:t>
            </a:r>
          </a:p>
          <a:p>
            <a:pPr marL="0" indent="0" algn="just">
              <a:spcBef>
                <a:spcPts val="300"/>
              </a:spcBef>
              <a:buNone/>
            </a:pPr>
            <a:r>
              <a:rPr lang="cs-CZ" altLang="cs-CZ" sz="2200" dirty="0">
                <a:latin typeface="Gentium Basic" panose="02000503060000020004" pitchFamily="2" charset="-18"/>
              </a:rPr>
              <a:t>	</a:t>
            </a:r>
            <a:r>
              <a:rPr lang="cs-CZ" altLang="cs-CZ" sz="2200" dirty="0" smtClean="0">
                <a:latin typeface="Gentium Basic" panose="02000503060000020004" pitchFamily="2" charset="-18"/>
              </a:rPr>
              <a:t>						      ›</a:t>
            </a:r>
            <a:r>
              <a:rPr lang="cs-CZ" altLang="cs-CZ" sz="2200" dirty="0">
                <a:latin typeface="Gentium Basic" panose="02000503060000020004" pitchFamily="2" charset="-18"/>
              </a:rPr>
              <a:t>položky</a:t>
            </a:r>
          </a:p>
          <a:p>
            <a:pPr algn="just">
              <a:spcBef>
                <a:spcPts val="300"/>
              </a:spcBef>
            </a:pPr>
            <a:r>
              <a:rPr lang="cs-CZ" altLang="cs-CZ" sz="2200" dirty="0" smtClean="0">
                <a:latin typeface="Gentium Basic" panose="02000503060000020004" pitchFamily="2" charset="-18"/>
              </a:rPr>
              <a:t>třída </a:t>
            </a:r>
            <a:r>
              <a:rPr lang="cs-CZ" altLang="cs-CZ" sz="2200" dirty="0">
                <a:latin typeface="Gentium Basic" panose="02000503060000020004" pitchFamily="2" charset="-18"/>
              </a:rPr>
              <a:t>1 – daňové příjmy</a:t>
            </a:r>
          </a:p>
          <a:p>
            <a:pPr algn="just">
              <a:spcBef>
                <a:spcPts val="300"/>
              </a:spcBef>
            </a:pPr>
            <a:r>
              <a:rPr lang="cs-CZ" altLang="cs-CZ" sz="2200" dirty="0">
                <a:latin typeface="Gentium Basic" panose="02000503060000020004" pitchFamily="2" charset="-18"/>
              </a:rPr>
              <a:t>třída 2 – nedaňové příjmy</a:t>
            </a:r>
          </a:p>
          <a:p>
            <a:pPr algn="just">
              <a:spcBef>
                <a:spcPts val="300"/>
              </a:spcBef>
            </a:pPr>
            <a:r>
              <a:rPr lang="cs-CZ" altLang="cs-CZ" sz="2200" dirty="0">
                <a:latin typeface="Gentium Basic" panose="02000503060000020004" pitchFamily="2" charset="-18"/>
              </a:rPr>
              <a:t>třída 3 – kapitálové příjmy</a:t>
            </a:r>
          </a:p>
          <a:p>
            <a:pPr algn="just">
              <a:spcBef>
                <a:spcPts val="300"/>
              </a:spcBef>
            </a:pPr>
            <a:r>
              <a:rPr lang="cs-CZ" altLang="cs-CZ" sz="2200" dirty="0">
                <a:latin typeface="Gentium Basic" panose="02000503060000020004" pitchFamily="2" charset="-18"/>
              </a:rPr>
              <a:t>třída 4 – přijaté transfery</a:t>
            </a:r>
          </a:p>
          <a:p>
            <a:pPr algn="just">
              <a:spcBef>
                <a:spcPts val="300"/>
              </a:spcBef>
            </a:pPr>
            <a:endParaRPr lang="cs-CZ" altLang="cs-CZ" sz="1000" dirty="0">
              <a:latin typeface="Gentium Basic" panose="02000503060000020004" pitchFamily="2" charset="-18"/>
            </a:endParaRPr>
          </a:p>
          <a:p>
            <a:pPr algn="just">
              <a:spcBef>
                <a:spcPts val="300"/>
              </a:spcBef>
            </a:pPr>
            <a:r>
              <a:rPr lang="cs-CZ" altLang="cs-CZ" sz="2200" dirty="0">
                <a:latin typeface="Gentium Basic" panose="02000503060000020004" pitchFamily="2" charset="-18"/>
              </a:rPr>
              <a:t>třída 5 – běžné výdaje</a:t>
            </a:r>
          </a:p>
          <a:p>
            <a:pPr algn="just">
              <a:spcBef>
                <a:spcPts val="300"/>
              </a:spcBef>
            </a:pPr>
            <a:r>
              <a:rPr lang="cs-CZ" altLang="cs-CZ" sz="2200" dirty="0">
                <a:latin typeface="Gentium Basic" panose="02000503060000020004" pitchFamily="2" charset="-18"/>
              </a:rPr>
              <a:t>třída 6 – kapitálové výdaje</a:t>
            </a:r>
          </a:p>
          <a:p>
            <a:pPr algn="just">
              <a:spcBef>
                <a:spcPts val="300"/>
              </a:spcBef>
            </a:pPr>
            <a:endParaRPr lang="cs-CZ" altLang="cs-CZ" sz="1000" dirty="0">
              <a:latin typeface="Gentium Basic" panose="02000503060000020004" pitchFamily="2" charset="-18"/>
            </a:endParaRPr>
          </a:p>
          <a:p>
            <a:pPr algn="just">
              <a:spcBef>
                <a:spcPts val="300"/>
              </a:spcBef>
            </a:pPr>
            <a:r>
              <a:rPr lang="cs-CZ" altLang="cs-CZ" sz="2200" dirty="0">
                <a:latin typeface="Gentium Basic" panose="02000503060000020004" pitchFamily="2" charset="-18"/>
              </a:rPr>
              <a:t>třída 8 - financování</a:t>
            </a:r>
          </a:p>
        </p:txBody>
      </p:sp>
    </p:spTree>
    <p:extLst>
      <p:ext uri="{BB962C8B-B14F-4D97-AF65-F5344CB8AC3E}">
        <p14:creationId xmlns:p14="http://schemas.microsoft.com/office/powerpoint/2010/main" val="24955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155</TotalTime>
  <Words>499</Words>
  <Application>Microsoft Office PowerPoint</Application>
  <PresentationFormat>Předvádění na obrazovce (4:3)</PresentationFormat>
  <Paragraphs>161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NewsPrint</vt:lpstr>
      <vt:lpstr>Rozpočet ÚSC,  rozpočtová skladba</vt:lpstr>
      <vt:lpstr>Literatura a zdroje ke studiu</vt:lpstr>
      <vt:lpstr>Struktura výuky</vt:lpstr>
      <vt:lpstr>Rozpočet obcí a krajů</vt:lpstr>
      <vt:lpstr>Prezentace aplikace PowerPoint</vt:lpstr>
      <vt:lpstr>Omezení rozpočtu</vt:lpstr>
      <vt:lpstr>Rozpočtová skladba</vt:lpstr>
      <vt:lpstr>Základní členění rozpočtové skladby</vt:lpstr>
      <vt:lpstr>Druhové členění</vt:lpstr>
      <vt:lpstr>Financující operace</vt:lpstr>
      <vt:lpstr>Prezentace aplikace PowerPoint</vt:lpstr>
      <vt:lpstr>Odvětvové členění</vt:lpstr>
      <vt:lpstr>Konsolidační členění</vt:lpstr>
      <vt:lpstr>Vztah účetnictví a rozpočtu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Rozpočet ÚSC,  rozpočtová skladba</dc:title>
  <dc:creator>Oplustilova Irena</dc:creator>
  <cp:lastModifiedBy>Oplustilova Irena</cp:lastModifiedBy>
  <cp:revision>8</cp:revision>
  <dcterms:created xsi:type="dcterms:W3CDTF">2015-02-10T10:12:02Z</dcterms:created>
  <dcterms:modified xsi:type="dcterms:W3CDTF">2016-04-04T09:11:34Z</dcterms:modified>
</cp:coreProperties>
</file>