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86DDF7-CCCF-44BD-818A-112735D8610B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7C06CF2-37A4-4BBF-9205-BDB1C2EA8F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543800" cy="1524000"/>
          </a:xfrm>
        </p:spPr>
        <p:txBody>
          <a:bodyPr/>
          <a:lstStyle/>
          <a:p>
            <a:r>
              <a:rPr lang="cs-CZ" sz="7200" dirty="0" smtClean="0"/>
              <a:t>Rozpočet ÚSC, </a:t>
            </a:r>
            <a:br>
              <a:rPr lang="cs-CZ" sz="7200" dirty="0" smtClean="0"/>
            </a:br>
            <a:r>
              <a:rPr lang="cs-CZ" sz="7200" dirty="0" smtClean="0"/>
              <a:t>rozpočtová skladba</a:t>
            </a:r>
            <a:endParaRPr lang="cs-CZ" sz="72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411760" y="4581128"/>
            <a:ext cx="6048672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endParaRPr lang="cs-CZ" sz="20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BPV URVS jaro </a:t>
            </a: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sz="20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Katedra regionální ekonomie a správy</a:t>
            </a:r>
            <a:endParaRPr lang="cs-CZ" sz="20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5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Financující operace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989138"/>
            <a:ext cx="8460432" cy="41417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Z jakých zdrojů byl kryt deficit rozpočtu?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Jak bylo naloženo s přebytkem rozpočtu?</a:t>
            </a: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444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5967" y="6381750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11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  <p:graphicFrame>
        <p:nvGraphicFramePr>
          <p:cNvPr id="34850" name="Group 3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51193382"/>
              </p:ext>
            </p:extLst>
          </p:nvPr>
        </p:nvGraphicFramePr>
        <p:xfrm>
          <a:off x="107504" y="404664"/>
          <a:ext cx="8965504" cy="6217920"/>
        </p:xfrm>
        <a:graphic>
          <a:graphicData uri="http://schemas.openxmlformats.org/drawingml/2006/table">
            <a:tbl>
              <a:tblPr/>
              <a:tblGrid>
                <a:gridCol w="1265051"/>
                <a:gridCol w="1565405"/>
                <a:gridCol w="1494251"/>
                <a:gridCol w="4640797"/>
              </a:tblGrid>
              <a:tr h="6042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</a:t>
                      </a:r>
                      <a:r>
                        <a:rPr kumimoji="0" lang="cs-CZ" altLang="cs-CZ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a ostatní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vydané dluhopisy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splátky vydaných dluhopisů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3 – přijaté půjčené prostředky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4 – splátky přijatých půjčených prostředků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5 – změna stavu prostředků na bank. účtech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(+/-)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8 - aktivní operace řízení likvidity – výdaje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7299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12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80097" y="494880"/>
            <a:ext cx="7959725" cy="558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Odvětvové členění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7740724" cy="352839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1 – </a:t>
            </a:r>
            <a:r>
              <a:rPr lang="cs-CZ" altLang="cs-CZ" dirty="0" smtClean="0">
                <a:latin typeface="Gentium Basic" panose="02000503060000020004" pitchFamily="2" charset="-18"/>
              </a:rPr>
              <a:t>zemědělství a </a:t>
            </a:r>
            <a:r>
              <a:rPr lang="cs-CZ" altLang="cs-CZ" dirty="0">
                <a:latin typeface="Gentium Basic" panose="02000503060000020004" pitchFamily="2" charset="-18"/>
              </a:rPr>
              <a:t>lesní </a:t>
            </a:r>
            <a:r>
              <a:rPr lang="cs-CZ" altLang="cs-CZ" dirty="0" smtClean="0">
                <a:latin typeface="Gentium Basic" panose="02000503060000020004" pitchFamily="2" charset="-18"/>
              </a:rPr>
              <a:t>hospodářství</a:t>
            </a:r>
            <a:endParaRPr lang="cs-CZ" altLang="cs-CZ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2 – průmyslová a ostatní odvětví hospodářství</a:t>
            </a:r>
          </a:p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3 – služby pro obyvatelstvo</a:t>
            </a:r>
          </a:p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4 – sociální věci a politika zaměstnanosti</a:t>
            </a:r>
          </a:p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5 – bezpečnost státu a právní ochrana</a:t>
            </a:r>
          </a:p>
          <a:p>
            <a:pPr algn="just"/>
            <a:r>
              <a:rPr lang="cs-CZ" altLang="cs-CZ" dirty="0">
                <a:latin typeface="Gentium Basic" panose="02000503060000020004" pitchFamily="2" charset="-18"/>
              </a:rPr>
              <a:t>skupina 6 – všeobecná veřejná správa a služby</a:t>
            </a:r>
          </a:p>
        </p:txBody>
      </p:sp>
    </p:spTree>
    <p:extLst>
      <p:ext uri="{BB962C8B-B14F-4D97-AF65-F5344CB8AC3E}">
        <p14:creationId xmlns:p14="http://schemas.microsoft.com/office/powerpoint/2010/main" val="10482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692696"/>
            <a:ext cx="7869560" cy="72494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Konsolidační členění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556792"/>
            <a:ext cx="7848872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třímístný kód, záznamová jednotka, kterou se klasifikují peněžní operace pro potřeby konsolidace</a:t>
            </a:r>
          </a:p>
          <a:p>
            <a:pPr algn="just"/>
            <a:endParaRPr lang="cs-CZ" altLang="cs-CZ" sz="24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poskytuje potřebné informace o převodech prostředků uvnitř veřejných rozpočtů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na základě těchto informací je možné vyloučit převody uvnitř organizační jednotky, za kterou se sestavuje výkaz o plnění veřejných rozpočtů </a:t>
            </a:r>
          </a:p>
        </p:txBody>
      </p:sp>
    </p:spTree>
    <p:extLst>
      <p:ext uri="{BB962C8B-B14F-4D97-AF65-F5344CB8AC3E}">
        <p14:creationId xmlns:p14="http://schemas.microsoft.com/office/powerpoint/2010/main" val="365475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59725" cy="5762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124744"/>
            <a:ext cx="8208911" cy="504056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lnSpcReduction="10000"/>
          </a:bodyPr>
          <a:lstStyle/>
          <a:p>
            <a:pPr algn="just"/>
            <a:r>
              <a:rPr lang="cs-CZ" altLang="cs-CZ" sz="2000" dirty="0">
                <a:latin typeface="Gentium Basic" panose="02000503060000020004" pitchFamily="2" charset="-18"/>
              </a:rPr>
              <a:t>Rozpočet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několik pohledů na peněžní operace (klasifikace podle různých na sobě nezávislých hledisek)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peněžní toky jednotky v rozpočtové činnosti v průběhu jednoho roku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příjmově 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– výdajový</a:t>
            </a:r>
          </a:p>
          <a:p>
            <a:pPr marL="457200" lvl="1" indent="0" algn="just">
              <a:buNone/>
            </a:pPr>
            <a:endParaRPr lang="cs-CZ" altLang="cs-CZ" sz="20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000" dirty="0">
                <a:latin typeface="Gentium Basic" panose="02000503060000020004" pitchFamily="2" charset="-18"/>
              </a:rPr>
              <a:t>Účetnictví 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jednoúrovňový systém, osnova syntetických účtů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komplexnější, obsahuje i informace o majetku, závazcích, pohledávkách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kontinuita v čase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nákladově – 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výnosový</a:t>
            </a:r>
          </a:p>
          <a:p>
            <a:pPr marL="457200" lvl="1" indent="0" algn="just">
              <a:buNone/>
            </a:pPr>
            <a:endParaRPr lang="cs-CZ" altLang="cs-CZ" sz="20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000" dirty="0">
                <a:latin typeface="Gentium Basic" panose="02000503060000020004" pitchFamily="2" charset="-18"/>
              </a:rPr>
              <a:t>Účetnictví a rozpočet spolu souvisí, doplňují se, jsou provázané</a:t>
            </a:r>
          </a:p>
          <a:p>
            <a:pPr lvl="1" algn="just">
              <a:buFontTx/>
              <a:buChar char="•"/>
            </a:pPr>
            <a:r>
              <a:rPr lang="cs-CZ" altLang="cs-CZ" sz="2000" dirty="0">
                <a:latin typeface="Gentium Basic" panose="02000503060000020004" pitchFamily="2" charset="-18"/>
              </a:rPr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1286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 fontScale="97500"/>
          </a:bodyPr>
          <a:lstStyle/>
          <a:p>
            <a:pPr algn="ctr">
              <a:spcBef>
                <a:spcPct val="0"/>
              </a:spcBef>
              <a:buNone/>
            </a:pPr>
            <a:r>
              <a:rPr lang="cs-CZ" altLang="cs-CZ" sz="3600" dirty="0">
                <a:latin typeface="+mj-lt"/>
                <a:cs typeface="Arial" charset="0"/>
              </a:rPr>
              <a:t>DĚKUJI </a:t>
            </a:r>
            <a:r>
              <a:rPr lang="cs-CZ" altLang="cs-CZ" sz="3600" dirty="0">
                <a:latin typeface="+mj-lt"/>
                <a:cs typeface="Arial" charset="0"/>
              </a:rPr>
              <a:t> ZA  POZORNOST</a:t>
            </a:r>
            <a:endParaRPr lang="cs-CZ" altLang="cs-CZ" sz="3600" dirty="0">
              <a:latin typeface="+mj-lt"/>
              <a:cs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15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5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60840" cy="65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 a zdroje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38862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dirty="0">
                <a:latin typeface="Gentium Basic" panose="02000503060000020004" pitchFamily="2" charset="-18"/>
              </a:rPr>
              <a:t>Zejména: příslušné právní normy. </a:t>
            </a:r>
          </a:p>
          <a:p>
            <a:pPr algn="just"/>
            <a:r>
              <a:rPr lang="cs-CZ" dirty="0">
                <a:latin typeface="Gentium Basic" panose="02000503060000020004" pitchFamily="2" charset="-18"/>
              </a:rPr>
              <a:t> </a:t>
            </a:r>
            <a:r>
              <a:rPr lang="cs-CZ" dirty="0">
                <a:latin typeface="Gentium Basic" panose="02000503060000020004" pitchFamily="2" charset="-18"/>
              </a:rPr>
              <a:t>   Pro účetnictví ÚSC můžete využít </a:t>
            </a:r>
          </a:p>
          <a:p>
            <a:pPr lvl="1"/>
            <a:r>
              <a:rPr lang="cs-CZ" dirty="0"/>
              <a:t>ÚZ č. 1117 – Účetnictví 2016</a:t>
            </a:r>
          </a:p>
          <a:p>
            <a:pPr lvl="1"/>
            <a:r>
              <a:rPr lang="cs-CZ" dirty="0"/>
              <a:t>ÚZ č. 1129 – Rozpočet a financování 2016</a:t>
            </a:r>
          </a:p>
          <a:p>
            <a:pPr lvl="1"/>
            <a:r>
              <a:rPr lang="cs-CZ" dirty="0"/>
              <a:t>Pozn. tato úplná znění můžete mít při sobě u zkoušky</a:t>
            </a:r>
          </a:p>
          <a:p>
            <a:pPr algn="just"/>
            <a:r>
              <a:rPr lang="cs-CZ" dirty="0">
                <a:latin typeface="Gentium Basic" panose="02000503060000020004" pitchFamily="2" charset="-18"/>
              </a:rPr>
              <a:t>Další zdroje budou vždy vloženy v příslušné složce studijních materiálů k předmětu v </a:t>
            </a:r>
            <a:r>
              <a:rPr lang="cs-CZ" dirty="0" err="1">
                <a:latin typeface="Gentium Basic" panose="02000503060000020004" pitchFamily="2" charset="-18"/>
              </a:rPr>
              <a:t>ISu</a:t>
            </a:r>
            <a:r>
              <a:rPr lang="cs-CZ" dirty="0">
                <a:latin typeface="Gentium Basic" panose="02000503060000020004" pitchFamily="2" charset="-18"/>
              </a:rPr>
              <a:t>, mohou být též uvedeny odkazy na další zdroje.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647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834336" cy="8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44824"/>
            <a:ext cx="7543800" cy="38862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dirty="0">
                <a:latin typeface="Gentium Basic" panose="02000503060000020004" pitchFamily="2" charset="-18"/>
              </a:rPr>
              <a:t>Rozpočet, rozpočtová skladba</a:t>
            </a:r>
          </a:p>
          <a:p>
            <a:pPr algn="just"/>
            <a:r>
              <a:rPr lang="cs-CZ" dirty="0">
                <a:latin typeface="Gentium Basic" panose="02000503060000020004" pitchFamily="2" charset="-18"/>
              </a:rPr>
              <a:t>Provázanost rozpočtu a účetnictví, účtování peněžních toků přes bankovní účet a přes pokladnu</a:t>
            </a:r>
          </a:p>
          <a:p>
            <a:pPr algn="just"/>
            <a:r>
              <a:rPr lang="cs-CZ" dirty="0">
                <a:latin typeface="Gentium Basic" panose="02000503060000020004" pitchFamily="2" charset="-18"/>
              </a:rPr>
              <a:t>Specifické účetní případy ÚSC (zejména transfery)</a:t>
            </a:r>
          </a:p>
          <a:p>
            <a:pPr algn="just"/>
            <a:r>
              <a:rPr lang="cs-CZ" dirty="0">
                <a:latin typeface="Gentium Basic" panose="02000503060000020004" pitchFamily="2" charset="-18"/>
              </a:rPr>
              <a:t>Základy účetnictví příspěvkových organizací ÚSC</a:t>
            </a:r>
          </a:p>
        </p:txBody>
      </p:sp>
    </p:spTree>
    <p:extLst>
      <p:ext uri="{BB962C8B-B14F-4D97-AF65-F5344CB8AC3E}">
        <p14:creationId xmlns:p14="http://schemas.microsoft.com/office/powerpoint/2010/main" val="166512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96633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/>
              <a:t>Rozpočet obcí a krajů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631825" y="1773238"/>
            <a:ext cx="7828607" cy="43497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jeden z nástrojů finančního</a:t>
            </a:r>
            <a:r>
              <a:rPr lang="cs-CZ" altLang="cs-CZ" sz="2800" dirty="0">
                <a:latin typeface="Gentium Basic" panose="02000503060000020004" pitchFamily="2" charset="-18"/>
              </a:rPr>
              <a:t> </a:t>
            </a:r>
            <a:r>
              <a:rPr lang="cs-CZ" altLang="cs-CZ" dirty="0">
                <a:latin typeface="Gentium Basic" panose="02000503060000020004" pitchFamily="2" charset="-18"/>
              </a:rPr>
              <a:t>řízení ÚSC</a:t>
            </a:r>
          </a:p>
          <a:p>
            <a:pPr algn="just"/>
            <a:endParaRPr lang="cs-CZ" altLang="cs-CZ" sz="24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zobrazení finančního hospodaření obce či města na daný kalendářní rok </a:t>
            </a:r>
            <a:endParaRPr lang="cs-CZ" altLang="cs-CZ" sz="2400" dirty="0" smtClean="0">
              <a:latin typeface="Gentium Basic" panose="02000503060000020004" pitchFamily="2" charset="-18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2400" dirty="0" smtClean="0">
                <a:latin typeface="Gentium Basic" panose="02000503060000020004" pitchFamily="2" charset="-18"/>
                <a:sym typeface="Wingdings" pitchFamily="2" charset="2"/>
              </a:rPr>
              <a:t>		</a:t>
            </a:r>
            <a:r>
              <a:rPr lang="cs-CZ" altLang="cs-CZ" sz="2800" dirty="0" smtClean="0">
                <a:solidFill>
                  <a:srgbClr val="FF0000"/>
                </a:solidFill>
                <a:latin typeface="Gentium Basic" panose="02000503060000020004" pitchFamily="2" charset="-18"/>
                <a:sym typeface="Wingdings" pitchFamily="2" charset="2"/>
              </a:rPr>
              <a:t>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 </a:t>
            </a:r>
            <a:r>
              <a:rPr lang="cs-CZ" altLang="cs-CZ" sz="2400" dirty="0">
                <a:latin typeface="Gentium Basic" panose="02000503060000020004" pitchFamily="2" charset="-18"/>
              </a:rPr>
              <a:t>krátkodobý nástroj řízení obce </a:t>
            </a:r>
          </a:p>
          <a:p>
            <a:pPr algn="just"/>
            <a:endParaRPr lang="cs-CZ" altLang="cs-CZ" sz="24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1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30213" y="2276475"/>
            <a:ext cx="8174235" cy="2808709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příjmy </a:t>
            </a:r>
            <a:r>
              <a:rPr lang="cs-CZ" altLang="cs-CZ" sz="2800" dirty="0">
                <a:latin typeface="Gentium Basic" panose="02000503060000020004" pitchFamily="2" charset="-18"/>
              </a:rPr>
              <a:t>– výdaje = - financování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40481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Základní rovnice </a:t>
            </a:r>
          </a:p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rozpočtového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9675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4087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Omezení rozpočtu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600200"/>
            <a:ext cx="8136904" cy="413305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krátkodobost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         </a:t>
            </a:r>
          </a:p>
          <a:p>
            <a:pPr marL="320040" lvl="1" indent="0" algn="just">
              <a:buNone/>
            </a:pPr>
            <a:r>
              <a:rPr lang="cs-CZ" altLang="cs-CZ" sz="2200" dirty="0" smtClean="0">
                <a:latin typeface="Gentium Basic" panose="02000503060000020004" pitchFamily="2" charset="-18"/>
              </a:rPr>
              <a:t>	postihuje </a:t>
            </a:r>
            <a:r>
              <a:rPr lang="cs-CZ" altLang="cs-CZ" sz="2200" dirty="0">
                <a:latin typeface="Gentium Basic" panose="02000503060000020004" pitchFamily="2" charset="-18"/>
              </a:rPr>
              <a:t>pouze pohyby prostředků na bankovních </a:t>
            </a:r>
            <a:r>
              <a:rPr lang="cs-CZ" altLang="cs-CZ" sz="2200" dirty="0" smtClean="0">
                <a:latin typeface="Gentium Basic" panose="02000503060000020004" pitchFamily="2" charset="-18"/>
              </a:rPr>
              <a:t>účtech, </a:t>
            </a:r>
            <a:r>
              <a:rPr lang="cs-CZ" altLang="cs-CZ" dirty="0" smtClean="0">
                <a:latin typeface="Gentium Basic" panose="02000503060000020004" pitchFamily="2" charset="-18"/>
              </a:rPr>
              <a:t>nevypovídá </a:t>
            </a:r>
            <a:r>
              <a:rPr lang="cs-CZ" altLang="cs-CZ" dirty="0">
                <a:latin typeface="Gentium Basic" panose="02000503060000020004" pitchFamily="2" charset="-18"/>
              </a:rPr>
              <a:t>o stavu majetku, o závazcích a pohledávkách </a:t>
            </a:r>
          </a:p>
          <a:p>
            <a:pPr algn="just"/>
            <a:endParaRPr lang="cs-CZ" altLang="cs-CZ" sz="1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400" dirty="0">
                <a:latin typeface="Gentium Basic" panose="02000503060000020004" pitchFamily="2" charset="-18"/>
              </a:rPr>
              <a:t>finanční operace, které rozpočtem neprocházejí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cizí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prostředky,</a:t>
            </a:r>
            <a:endParaRPr lang="cs-CZ" altLang="cs-CZ" sz="24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sdružené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prostředky,</a:t>
            </a:r>
            <a:endParaRPr lang="cs-CZ" altLang="cs-CZ" sz="24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operace podnikatelské činnosti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obce.</a:t>
            </a:r>
            <a:endParaRPr lang="cs-CZ" altLang="cs-CZ" sz="2400" dirty="0">
              <a:latin typeface="Gentium Basic" panose="02000503060000020004" pitchFamily="2" charset="-18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846835" y="2708920"/>
            <a:ext cx="4318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Rozpočtová skladba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556792"/>
            <a:ext cx="8229600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Vyhláška MF č. 323/2002 Sb.</a:t>
            </a: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Klasifikace peněžních operací v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rozpočtu</a:t>
            </a:r>
          </a:p>
          <a:p>
            <a:pPr lvl="1" algn="just"/>
            <a:r>
              <a:rPr lang="cs-CZ" altLang="cs-CZ" sz="2600" dirty="0" smtClean="0">
                <a:latin typeface="Gentium Basic" panose="02000503060000020004" pitchFamily="2" charset="-18"/>
              </a:rPr>
              <a:t>Pohyb peněžních prostředků na bankovních účtech ÚSC (v rozpočtové činnosti ÚSC)</a:t>
            </a:r>
            <a:endParaRPr lang="cs-CZ" altLang="cs-CZ" sz="2600" dirty="0">
              <a:latin typeface="Gentium Basic" panose="02000503060000020004" pitchFamily="2" charset="-18"/>
            </a:endParaRP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Rozpočtové hospodaření a peněžní fondy</a:t>
            </a:r>
          </a:p>
          <a:p>
            <a:pPr algn="just">
              <a:buFontTx/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35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509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Základní členění rozpočtové skladby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18837441"/>
              </p:ext>
            </p:extLst>
          </p:nvPr>
        </p:nvGraphicFramePr>
        <p:xfrm>
          <a:off x="251520" y="1412776"/>
          <a:ext cx="8569325" cy="5282565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 roku 2012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 roku 2013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Zdrojové 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Prostorové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Nástrojové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Transferové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78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Druhové členění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052736"/>
            <a:ext cx="8388424" cy="532923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ekonomický charakter operace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200" dirty="0" smtClean="0">
                <a:latin typeface="Gentium Basic" panose="02000503060000020004" pitchFamily="2" charset="-18"/>
              </a:rPr>
              <a:t>      › </a:t>
            </a:r>
            <a:r>
              <a:rPr lang="cs-CZ" altLang="cs-CZ" sz="2200" dirty="0">
                <a:latin typeface="Gentium Basic" panose="02000503060000020004" pitchFamily="2" charset="-18"/>
              </a:rPr>
              <a:t>t</a:t>
            </a:r>
            <a:r>
              <a:rPr lang="cs-CZ" altLang="cs-CZ" sz="2200" dirty="0" smtClean="0">
                <a:latin typeface="Gentium Basic" panose="02000503060000020004" pitchFamily="2" charset="-18"/>
              </a:rPr>
              <a:t>řídy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200" dirty="0">
                <a:latin typeface="Gentium Basic" panose="02000503060000020004" pitchFamily="2" charset="-18"/>
              </a:rPr>
              <a:t>	 </a:t>
            </a:r>
            <a:r>
              <a:rPr lang="cs-CZ" altLang="cs-CZ" sz="2200" dirty="0" smtClean="0">
                <a:latin typeface="Gentium Basic" panose="02000503060000020004" pitchFamily="2" charset="-18"/>
              </a:rPr>
              <a:t>      ›seskupení položek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200" dirty="0">
                <a:latin typeface="Gentium Basic" panose="02000503060000020004" pitchFamily="2" charset="-18"/>
              </a:rPr>
              <a:t>	</a:t>
            </a:r>
            <a:r>
              <a:rPr lang="cs-CZ" altLang="cs-CZ" sz="2200" dirty="0" smtClean="0">
                <a:latin typeface="Gentium Basic" panose="02000503060000020004" pitchFamily="2" charset="-18"/>
              </a:rPr>
              <a:t>			   ›podseskupení položek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200" dirty="0">
                <a:latin typeface="Gentium Basic" panose="02000503060000020004" pitchFamily="2" charset="-18"/>
              </a:rPr>
              <a:t>	</a:t>
            </a:r>
            <a:r>
              <a:rPr lang="cs-CZ" altLang="cs-CZ" sz="2200" dirty="0" smtClean="0">
                <a:latin typeface="Gentium Basic" panose="02000503060000020004" pitchFamily="2" charset="-18"/>
              </a:rPr>
              <a:t>						      ›</a:t>
            </a:r>
            <a:r>
              <a:rPr lang="cs-CZ" altLang="cs-CZ" sz="2200" dirty="0">
                <a:latin typeface="Gentium Basic" panose="02000503060000020004" pitchFamily="2" charset="-18"/>
              </a:rPr>
              <a:t>položky</a:t>
            </a:r>
          </a:p>
          <a:p>
            <a:pPr algn="just">
              <a:spcBef>
                <a:spcPts val="300"/>
              </a:spcBef>
            </a:pPr>
            <a:r>
              <a:rPr lang="cs-CZ" altLang="cs-CZ" sz="2200" dirty="0" smtClean="0">
                <a:latin typeface="Gentium Basic" panose="02000503060000020004" pitchFamily="2" charset="-18"/>
              </a:rPr>
              <a:t>třída </a:t>
            </a:r>
            <a:r>
              <a:rPr lang="cs-CZ" altLang="cs-CZ" sz="2200" dirty="0">
                <a:latin typeface="Gentium Basic" panose="02000503060000020004" pitchFamily="2" charset="-18"/>
              </a:rPr>
              <a:t>1 – 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2 – nedaňové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3 – kapitálové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4 – přijaté transfery</a:t>
            </a:r>
          </a:p>
          <a:p>
            <a:pPr algn="just">
              <a:spcBef>
                <a:spcPts val="300"/>
              </a:spcBef>
            </a:pPr>
            <a:endParaRPr lang="cs-CZ" altLang="cs-CZ" sz="10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5 – běžné výdaje</a:t>
            </a: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6 – kapitálové výdaje</a:t>
            </a:r>
          </a:p>
          <a:p>
            <a:pPr algn="just">
              <a:spcBef>
                <a:spcPts val="300"/>
              </a:spcBef>
            </a:pPr>
            <a:endParaRPr lang="cs-CZ" altLang="cs-CZ" sz="10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200" dirty="0">
                <a:latin typeface="Gentium Basic" panose="02000503060000020004" pitchFamily="2" charset="-18"/>
              </a:rPr>
              <a:t>třída 8 -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49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155</TotalTime>
  <Words>499</Words>
  <Application>Microsoft Office PowerPoint</Application>
  <PresentationFormat>Předvádění na obrazovce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NewsPrint</vt:lpstr>
      <vt:lpstr>Rozpočet ÚSC,  rozpočtová skladba</vt:lpstr>
      <vt:lpstr>Literatura a zdroje ke studiu</vt:lpstr>
      <vt:lpstr>Struktura výuky</vt:lpstr>
      <vt:lpstr>Rozpočet obcí a krajů</vt:lpstr>
      <vt:lpstr>Prezentace aplikace PowerPoint</vt:lpstr>
      <vt:lpstr>Omezení rozpočtu</vt:lpstr>
      <vt:lpstr>Rozpočtová skladba</vt:lpstr>
      <vt:lpstr>Základní členění rozpočtové skladby</vt:lpstr>
      <vt:lpstr>Druhové členění</vt:lpstr>
      <vt:lpstr>Financující operace</vt:lpstr>
      <vt:lpstr>Prezentace aplikace PowerPoint</vt:lpstr>
      <vt:lpstr>Odvětvové členění</vt:lpstr>
      <vt:lpstr>Konsolidační členění</vt:lpstr>
      <vt:lpstr>Vztah účetnictví a rozpočtu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ÚSC,  rozpočtová skladba</dc:title>
  <dc:creator>Oplustilova Irena</dc:creator>
  <cp:lastModifiedBy>Oplustilova Irena</cp:lastModifiedBy>
  <cp:revision>8</cp:revision>
  <dcterms:created xsi:type="dcterms:W3CDTF">2015-02-10T10:12:02Z</dcterms:created>
  <dcterms:modified xsi:type="dcterms:W3CDTF">2016-04-04T09:11:34Z</dcterms:modified>
</cp:coreProperties>
</file>