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94" r:id="rId9"/>
    <p:sldId id="265" r:id="rId10"/>
    <p:sldId id="284" r:id="rId11"/>
    <p:sldId id="266" r:id="rId12"/>
    <p:sldId id="267" r:id="rId13"/>
    <p:sldId id="268" r:id="rId14"/>
    <p:sldId id="261" r:id="rId15"/>
    <p:sldId id="262" r:id="rId16"/>
    <p:sldId id="270" r:id="rId17"/>
    <p:sldId id="271" r:id="rId18"/>
    <p:sldId id="272" r:id="rId19"/>
    <p:sldId id="279" r:id="rId20"/>
    <p:sldId id="278" r:id="rId21"/>
    <p:sldId id="280" r:id="rId22"/>
    <p:sldId id="281" r:id="rId23"/>
    <p:sldId id="303" r:id="rId24"/>
    <p:sldId id="304" r:id="rId25"/>
    <p:sldId id="269" r:id="rId26"/>
    <p:sldId id="273" r:id="rId27"/>
    <p:sldId id="274" r:id="rId28"/>
    <p:sldId id="275" r:id="rId29"/>
    <p:sldId id="276" r:id="rId30"/>
    <p:sldId id="277" r:id="rId31"/>
    <p:sldId id="283" r:id="rId32"/>
    <p:sldId id="291" r:id="rId33"/>
    <p:sldId id="292" r:id="rId34"/>
    <p:sldId id="293" r:id="rId35"/>
    <p:sldId id="298" r:id="rId36"/>
    <p:sldId id="295" r:id="rId37"/>
    <p:sldId id="302" r:id="rId38"/>
    <p:sldId id="305" r:id="rId39"/>
    <p:sldId id="296" r:id="rId40"/>
    <p:sldId id="299" r:id="rId41"/>
    <p:sldId id="297" r:id="rId42"/>
    <p:sldId id="301" r:id="rId43"/>
    <p:sldId id="285" r:id="rId44"/>
    <p:sldId id="289" r:id="rId45"/>
    <p:sldId id="288" r:id="rId46"/>
    <p:sldId id="320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1" r:id="rId56"/>
    <p:sldId id="330" r:id="rId57"/>
    <p:sldId id="286" r:id="rId58"/>
    <p:sldId id="346" r:id="rId59"/>
    <p:sldId id="345" r:id="rId60"/>
    <p:sldId id="290" r:id="rId61"/>
    <p:sldId id="351" r:id="rId62"/>
    <p:sldId id="332" r:id="rId63"/>
    <p:sldId id="333" r:id="rId64"/>
    <p:sldId id="338" r:id="rId65"/>
    <p:sldId id="339" r:id="rId66"/>
    <p:sldId id="362" r:id="rId67"/>
    <p:sldId id="363" r:id="rId68"/>
    <p:sldId id="334" r:id="rId69"/>
    <p:sldId id="335" r:id="rId70"/>
    <p:sldId id="336" r:id="rId71"/>
    <p:sldId id="337" r:id="rId72"/>
    <p:sldId id="343" r:id="rId73"/>
    <p:sldId id="344" r:id="rId74"/>
    <p:sldId id="341" r:id="rId75"/>
    <p:sldId id="342" r:id="rId76"/>
    <p:sldId id="340" r:id="rId77"/>
    <p:sldId id="287" r:id="rId78"/>
    <p:sldId id="300" r:id="rId79"/>
    <p:sldId id="350" r:id="rId80"/>
    <p:sldId id="348" r:id="rId81"/>
    <p:sldId id="349" r:id="rId82"/>
    <p:sldId id="352" r:id="rId83"/>
    <p:sldId id="356" r:id="rId84"/>
    <p:sldId id="357" r:id="rId85"/>
    <p:sldId id="358" r:id="rId86"/>
    <p:sldId id="359" r:id="rId87"/>
    <p:sldId id="360" r:id="rId88"/>
    <p:sldId id="361" r:id="rId89"/>
    <p:sldId id="353" r:id="rId90"/>
    <p:sldId id="347" r:id="rId91"/>
    <p:sldId id="355" r:id="rId92"/>
    <p:sldId id="354" r:id="rId93"/>
    <p:sldId id="306" r:id="rId94"/>
    <p:sldId id="307" r:id="rId95"/>
    <p:sldId id="315" r:id="rId96"/>
    <p:sldId id="308" r:id="rId97"/>
    <p:sldId id="309" r:id="rId98"/>
    <p:sldId id="312" r:id="rId99"/>
    <p:sldId id="313" r:id="rId100"/>
    <p:sldId id="310" r:id="rId101"/>
    <p:sldId id="311" r:id="rId102"/>
    <p:sldId id="314" r:id="rId103"/>
    <p:sldId id="316" r:id="rId104"/>
    <p:sldId id="317" r:id="rId105"/>
    <p:sldId id="318" r:id="rId106"/>
    <p:sldId id="319" r:id="rId10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9" autoAdjust="0"/>
    <p:restoredTop sz="94660"/>
  </p:normalViewPr>
  <p:slideViewPr>
    <p:cSldViewPr>
      <p:cViewPr>
        <p:scale>
          <a:sx n="75" d="100"/>
          <a:sy n="75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677114-B1B4-4244-BB89-90FD35C5AFD4}" type="datetimeFigureOut">
              <a:rPr lang="cs-CZ"/>
              <a:pPr>
                <a:defRPr/>
              </a:pPr>
              <a:t>30.3.2016</a:t>
            </a:fld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2BDF38-857C-4E46-8F7B-DFF5342A5D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B94E-93C4-435C-B0C5-DD831CD6838D}" type="datetimeFigureOut">
              <a:rPr lang="cs-CZ"/>
              <a:pPr>
                <a:defRPr/>
              </a:pPr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AA7B-3B60-4608-81BB-113C338802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4948-E264-483A-B76B-BA776A9DE2CE}" type="datetimeFigureOut">
              <a:rPr lang="cs-CZ"/>
              <a:pPr>
                <a:defRPr/>
              </a:pPr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419A-F0E9-44B7-BBDB-1B4E0978FA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2B70-6D0F-452F-8673-79A03DF8F4F0}" type="datetimeFigureOut">
              <a:rPr lang="cs-CZ"/>
              <a:pPr>
                <a:defRPr/>
              </a:pPr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C18AB-8DE8-49AF-819D-82B61D8BA6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93AC-434F-48A5-9934-FFE2DD3DB8E5}" type="datetimeFigureOut">
              <a:rPr lang="cs-CZ"/>
              <a:pPr>
                <a:defRPr/>
              </a:pPr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27FA-FBFE-43F5-AA14-A1D68E9062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9494E-9D4E-4FD0-9A2E-678DA10A1917}" type="datetimeFigureOut">
              <a:rPr lang="cs-CZ"/>
              <a:pPr>
                <a:defRPr/>
              </a:pPr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F8A1-13EC-4F50-B1C6-983CE60731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D0DB6-8AE4-42AA-BAE7-939072133016}" type="datetimeFigureOut">
              <a:rPr lang="cs-CZ"/>
              <a:pPr>
                <a:defRPr/>
              </a:pPr>
              <a:t>30.3.2016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B5065-F881-45E9-A6A1-F6B04EE9C5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D91F-8AE2-4BF4-89E8-69DE5545EADA}" type="datetimeFigureOut">
              <a:rPr lang="cs-CZ"/>
              <a:pPr>
                <a:defRPr/>
              </a:pPr>
              <a:t>30.3.2016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0B467-BD32-44BF-84A1-F93CD72E4B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CC167-D31D-4B90-A789-2E760E63EA2D}" type="datetimeFigureOut">
              <a:rPr lang="cs-CZ"/>
              <a:pPr>
                <a:defRPr/>
              </a:pPr>
              <a:t>30.3.2016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88C1-0C01-4FB9-9208-8A6C48742F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15F2-8DFA-4686-8BAC-0B6FF3B94D66}" type="datetimeFigureOut">
              <a:rPr lang="cs-CZ"/>
              <a:pPr>
                <a:defRPr/>
              </a:pPr>
              <a:t>30.3.2016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E246A-917E-46F2-B686-77594CDEAD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F673F-EDAB-40B2-A0A2-59784261803B}" type="datetimeFigureOut">
              <a:rPr lang="cs-CZ"/>
              <a:pPr>
                <a:defRPr/>
              </a:pPr>
              <a:t>30.3.2016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46BA8-6001-48FB-AC54-1D6960470B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5CAB-5798-470C-9D39-7F631AD53F93}" type="datetimeFigureOut">
              <a:rPr lang="cs-CZ"/>
              <a:pPr>
                <a:defRPr/>
              </a:pPr>
              <a:t>30.3.2016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E76C3-1B19-46ED-AA3B-1830DFA91B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DA4D8B-A68B-49AC-A281-1259F4E0833A}" type="datetimeFigureOut">
              <a:rPr lang="cs-CZ"/>
              <a:pPr>
                <a:defRPr/>
              </a:pPr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EBB128-1210-48C2-AD86-BAC72D0333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o2.wordpress.com/?id=725X1342&amp;site=wolafen.wordpress.com&amp;url=http://ucatlas.ucsc.edu/life_new/life_index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>
          <a:xfrm>
            <a:off x="684213" y="1700213"/>
            <a:ext cx="7772400" cy="2090737"/>
          </a:xfrm>
        </p:spPr>
        <p:txBody>
          <a:bodyPr/>
          <a:lstStyle/>
          <a:p>
            <a:pPr eaLnBrk="1" hangingPunct="1"/>
            <a:r>
              <a:rPr lang="cs-CZ" sz="4000" b="1" smtClean="0">
                <a:latin typeface="Verdana" pitchFamily="34" charset="0"/>
              </a:rPr>
              <a:t>Přednáška č. 6</a:t>
            </a:r>
            <a:br>
              <a:rPr lang="cs-CZ" sz="4000" b="1" smtClean="0">
                <a:latin typeface="Verdana" pitchFamily="34" charset="0"/>
              </a:rPr>
            </a:br>
            <a:r>
              <a:rPr lang="cs-CZ" sz="4000" b="1" smtClean="0">
                <a:latin typeface="Verdana" pitchFamily="34" charset="0"/>
              </a:rPr>
              <a:t/>
            </a:r>
            <a:br>
              <a:rPr lang="cs-CZ" sz="4000" b="1" smtClean="0">
                <a:latin typeface="Verdana" pitchFamily="34" charset="0"/>
              </a:rPr>
            </a:br>
            <a:r>
              <a:rPr lang="cs-CZ" sz="4800" b="1" smtClean="0">
                <a:latin typeface="Verdana" pitchFamily="34" charset="0"/>
              </a:rPr>
              <a:t>ÚMRTNOST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graf_imaskulinity_11099281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93775"/>
            <a:ext cx="7777162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971550" y="352425"/>
            <a:ext cx="734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latin typeface="Cambria" pitchFamily="18" charset="0"/>
              </a:rPr>
              <a:t>Projev mužské nadúmrtnosti u indexu maskulinity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5" descr="Abortion%20rates%20in%20European%20count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1319213"/>
            <a:ext cx="90201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3" name="Oval 3"/>
          <p:cNvSpPr>
            <a:spLocks noChangeArrowheads="1"/>
          </p:cNvSpPr>
          <p:nvPr/>
        </p:nvSpPr>
        <p:spPr bwMode="auto">
          <a:xfrm>
            <a:off x="3203575" y="3573463"/>
            <a:ext cx="504825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89" name="Picture 5" descr="enhanced-buzz-wide-18916-1433427784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528638"/>
            <a:ext cx="942975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Picture 5" descr="2f2a7015bd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78486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91512" cy="503237"/>
          </a:xfrm>
        </p:spPr>
        <p:txBody>
          <a:bodyPr/>
          <a:lstStyle/>
          <a:p>
            <a:r>
              <a:rPr lang="cs-CZ" sz="2800" b="1" smtClean="0">
                <a:latin typeface="Cambria" pitchFamily="18" charset="0"/>
              </a:rPr>
              <a:t/>
            </a:r>
            <a:br>
              <a:rPr lang="cs-CZ" sz="2800" b="1" smtClean="0">
                <a:latin typeface="Cambria" pitchFamily="18" charset="0"/>
              </a:rPr>
            </a:br>
            <a:r>
              <a:rPr lang="cs-CZ" sz="2800" b="1" smtClean="0">
                <a:latin typeface="Cambria" pitchFamily="18" charset="0"/>
              </a:rPr>
              <a:t>Potratovost v České republice</a:t>
            </a:r>
            <a:br>
              <a:rPr lang="cs-CZ" sz="2800" b="1" smtClean="0">
                <a:latin typeface="Cambria" pitchFamily="18" charset="0"/>
              </a:rPr>
            </a:br>
            <a:endParaRPr lang="cs-CZ" sz="2800" b="1" smtClean="0">
              <a:latin typeface="Cambria" pitchFamily="18" charset="0"/>
            </a:endParaRPr>
          </a:p>
        </p:txBody>
      </p:sp>
      <p:sp>
        <p:nvSpPr>
          <p:cNvPr id="221186" name="Rectangle 3"/>
          <p:cNvSpPr>
            <a:spLocks noGrp="1"/>
          </p:cNvSpPr>
          <p:nvPr>
            <p:ph type="body" idx="1"/>
          </p:nvPr>
        </p:nvSpPr>
        <p:spPr>
          <a:xfrm>
            <a:off x="179388" y="836613"/>
            <a:ext cx="8785225" cy="57610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b="1" smtClean="0">
                <a:latin typeface="Cambria" pitchFamily="18" charset="0"/>
              </a:rPr>
              <a:t>Česká republika se dlouhodobě staví k problematice potratů poměrně </a:t>
            </a:r>
            <a:r>
              <a:rPr lang="cs-CZ" sz="2400" b="1" u="sng" smtClean="0">
                <a:latin typeface="Cambria" pitchFamily="18" charset="0"/>
              </a:rPr>
              <a:t>liberálně</a:t>
            </a:r>
            <a:r>
              <a:rPr lang="cs-CZ" sz="2400" smtClean="0">
                <a:latin typeface="Cambria" pitchFamily="18" charset="0"/>
              </a:rPr>
              <a:t>, v rámci evropských zemí se řadí k průměru</a:t>
            </a:r>
          </a:p>
          <a:p>
            <a:pPr>
              <a:lnSpc>
                <a:spcPct val="8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smtClean="0">
                <a:latin typeface="Cambria" pitchFamily="18" charset="0"/>
              </a:rPr>
              <a:t>Podobný přístup jako ČR má např. </a:t>
            </a:r>
            <a:r>
              <a:rPr lang="cs-CZ" sz="2400" b="1" smtClean="0">
                <a:latin typeface="Cambria" pitchFamily="18" charset="0"/>
              </a:rPr>
              <a:t>Slovensko, Slovinsko</a:t>
            </a:r>
            <a:r>
              <a:rPr lang="cs-CZ" sz="2400" smtClean="0">
                <a:latin typeface="Cambria" pitchFamily="18" charset="0"/>
              </a:rPr>
              <a:t> a </a:t>
            </a:r>
            <a:r>
              <a:rPr lang="cs-CZ" sz="2400" b="1" smtClean="0">
                <a:latin typeface="Cambria" pitchFamily="18" charset="0"/>
              </a:rPr>
              <a:t>skandinávské země</a:t>
            </a:r>
            <a:r>
              <a:rPr lang="cs-CZ" sz="2400" smtClean="0">
                <a:latin typeface="Cambria" pitchFamily="18" charset="0"/>
              </a:rPr>
              <a:t>, vyšší hodnoty nalezneme především v pobaltských státech a na jihovýchodě Evropy, </a:t>
            </a:r>
            <a:r>
              <a:rPr lang="cs-CZ" sz="2400" b="1" smtClean="0">
                <a:latin typeface="Cambria" pitchFamily="18" charset="0"/>
              </a:rPr>
              <a:t>nižší naopak v zemích se silnou katolickou tradicí</a:t>
            </a:r>
            <a:r>
              <a:rPr lang="cs-CZ" sz="2400" smtClean="0">
                <a:latin typeface="Cambria" pitchFamily="18" charset="0"/>
              </a:rPr>
              <a:t> (Irsko, Polsko)</a:t>
            </a:r>
          </a:p>
          <a:p>
            <a:pPr>
              <a:lnSpc>
                <a:spcPct val="8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b="1" smtClean="0">
                <a:latin typeface="Cambria" pitchFamily="18" charset="0"/>
              </a:rPr>
              <a:t>Interrupce v České republice</a:t>
            </a:r>
            <a:r>
              <a:rPr lang="cs-CZ" sz="2400" smtClean="0">
                <a:latin typeface="Cambria" pitchFamily="18" charset="0"/>
              </a:rPr>
              <a:t> je </a:t>
            </a:r>
            <a:r>
              <a:rPr lang="cs-CZ" sz="2400" b="1" smtClean="0">
                <a:latin typeface="Cambria" pitchFamily="18" charset="0"/>
              </a:rPr>
              <a:t>legální až do 12. týdne těhotenství, s lékařským doporučením až do 24. týdne těhotenství, v případě závažných problémů splodem kdykoliv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cs-CZ" sz="2400" smtClean="0">
                <a:latin typeface="Cambria" pitchFamily="18" charset="0"/>
              </a:rPr>
              <a:t>Interrupce doporučené lékařem jsou kryty zdravotním pojištěním, interrupce je však i jinak relativně cenově dostupná </a:t>
            </a:r>
          </a:p>
          <a:p>
            <a:pPr>
              <a:lnSpc>
                <a:spcPct val="80000"/>
              </a:lnSpc>
            </a:pPr>
            <a:r>
              <a:rPr lang="cs-CZ" sz="2400" smtClean="0">
                <a:latin typeface="Cambria" pitchFamily="18" charset="0"/>
              </a:rPr>
              <a:t>Někdy se v češtině pro umělé ukončení těhotenství používá i výraz </a:t>
            </a:r>
            <a:r>
              <a:rPr lang="cs-CZ" sz="2400" i="1" smtClean="0">
                <a:latin typeface="Cambria" pitchFamily="18" charset="0"/>
              </a:rPr>
              <a:t>potrat</a:t>
            </a:r>
            <a:r>
              <a:rPr lang="cs-CZ" sz="2400" smtClean="0">
                <a:latin typeface="Cambria" pitchFamily="18" charset="0"/>
              </a:rPr>
              <a:t>, který je ale v tomto případě nesprávný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3"/>
          <p:cNvSpPr>
            <a:spLocks noGrp="1"/>
          </p:cNvSpPr>
          <p:nvPr>
            <p:ph type="body" idx="1"/>
          </p:nvPr>
        </p:nvSpPr>
        <p:spPr>
          <a:xfrm>
            <a:off x="323850" y="188913"/>
            <a:ext cx="8424863" cy="6191250"/>
          </a:xfrm>
        </p:spPr>
        <p:txBody>
          <a:bodyPr/>
          <a:lstStyle/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V ČR jsou statisticky sledovány </a:t>
            </a:r>
            <a:r>
              <a:rPr lang="cs-CZ" sz="2400" b="1" i="1" u="sng" smtClean="0">
                <a:latin typeface="Cambria" pitchFamily="18" charset="0"/>
              </a:rPr>
              <a:t>samovolné</a:t>
            </a:r>
            <a:r>
              <a:rPr lang="cs-CZ" sz="2400" smtClean="0">
                <a:latin typeface="Cambria" pitchFamily="18" charset="0"/>
              </a:rPr>
              <a:t> (spontánní) </a:t>
            </a:r>
            <a:r>
              <a:rPr lang="cs-CZ" sz="2400" b="1" i="1" u="sng" smtClean="0">
                <a:latin typeface="Cambria" pitchFamily="18" charset="0"/>
              </a:rPr>
              <a:t>potraty</a:t>
            </a:r>
            <a:r>
              <a:rPr lang="cs-CZ" sz="2400" i="1" smtClean="0">
                <a:latin typeface="Cambria" pitchFamily="18" charset="0"/>
              </a:rPr>
              <a:t>, </a:t>
            </a:r>
            <a:r>
              <a:rPr lang="cs-CZ" sz="2400" b="1" i="1" u="sng" smtClean="0">
                <a:latin typeface="Cambria" pitchFamily="18" charset="0"/>
              </a:rPr>
              <a:t>miniinterrupce</a:t>
            </a:r>
            <a:r>
              <a:rPr lang="cs-CZ" sz="2400" b="1" i="1" smtClean="0">
                <a:latin typeface="Cambria" pitchFamily="18" charset="0"/>
              </a:rPr>
              <a:t>, </a:t>
            </a:r>
            <a:r>
              <a:rPr lang="cs-CZ" sz="2400" b="1" i="1" u="sng" smtClean="0">
                <a:latin typeface="Cambria" pitchFamily="18" charset="0"/>
              </a:rPr>
              <a:t>jiná legální umělá přerušení těhotenství</a:t>
            </a:r>
            <a:r>
              <a:rPr lang="cs-CZ" sz="2400" i="1" smtClean="0">
                <a:latin typeface="Cambria" pitchFamily="18" charset="0"/>
              </a:rPr>
              <a:t>,</a:t>
            </a:r>
            <a:r>
              <a:rPr lang="cs-CZ" sz="2400" smtClean="0">
                <a:latin typeface="Cambria" pitchFamily="18" charset="0"/>
              </a:rPr>
              <a:t> ostatní potraty a umělá ukončení mimoděložního těhotenství 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b="1" smtClean="0">
                <a:latin typeface="Cambria" pitchFamily="18" charset="0"/>
              </a:rPr>
              <a:t>Na počátku 50. let</a:t>
            </a:r>
            <a:r>
              <a:rPr lang="cs-CZ" sz="2400" smtClean="0">
                <a:latin typeface="Cambria" pitchFamily="18" charset="0"/>
              </a:rPr>
              <a:t> (první data) se </a:t>
            </a:r>
            <a:r>
              <a:rPr lang="cs-CZ" sz="2400" b="1" smtClean="0">
                <a:latin typeface="Cambria" pitchFamily="18" charset="0"/>
              </a:rPr>
              <a:t>index potratovosti</a:t>
            </a:r>
            <a:r>
              <a:rPr lang="cs-CZ" sz="2400" smtClean="0">
                <a:latin typeface="Cambria" pitchFamily="18" charset="0"/>
              </a:rPr>
              <a:t> (počet potratů na 100 narozených) pohyboval kolem hodnoty </a:t>
            </a:r>
            <a:r>
              <a:rPr lang="cs-CZ" sz="2400" b="1" smtClean="0">
                <a:latin typeface="Cambria" pitchFamily="18" charset="0"/>
              </a:rPr>
              <a:t>15 </a:t>
            </a:r>
          </a:p>
          <a:p>
            <a:r>
              <a:rPr lang="cs-CZ" sz="2400" smtClean="0">
                <a:latin typeface="Cambria" pitchFamily="18" charset="0"/>
              </a:rPr>
              <a:t>…, s </a:t>
            </a:r>
            <a:r>
              <a:rPr lang="cs-CZ" sz="2400" b="1" smtClean="0">
                <a:latin typeface="Cambria" pitchFamily="18" charset="0"/>
              </a:rPr>
              <a:t>legalizací umělého přerušení těhotenství</a:t>
            </a:r>
            <a:r>
              <a:rPr lang="cs-CZ" sz="2400" smtClean="0">
                <a:latin typeface="Cambria" pitchFamily="18" charset="0"/>
              </a:rPr>
              <a:t> (zákon z roku 1957) a se vznikem politicky motivovaných interrupčních komisí se hodnoty zvýšily </a:t>
            </a:r>
            <a:r>
              <a:rPr lang="cs-CZ" sz="2400" b="1" smtClean="0">
                <a:latin typeface="Cambria" pitchFamily="18" charset="0"/>
              </a:rPr>
              <a:t>na konci 50. let až na 65</a:t>
            </a:r>
          </a:p>
          <a:p>
            <a:r>
              <a:rPr lang="cs-CZ" sz="2400" smtClean="0">
                <a:latin typeface="Cambria" pitchFamily="18" charset="0"/>
              </a:rPr>
              <a:t>…, hodnoty postupně klesaly k číslu 40, aby se </a:t>
            </a:r>
            <a:r>
              <a:rPr lang="cs-CZ" sz="2400" b="1" smtClean="0">
                <a:latin typeface="Cambria" pitchFamily="18" charset="0"/>
              </a:rPr>
              <a:t>na konci 80.  a na začátku 90. let dostaly až téměř ke 100</a:t>
            </a:r>
            <a:r>
              <a:rPr lang="cs-CZ" sz="2400" smtClean="0">
                <a:latin typeface="Cambria" pitchFamily="18" charset="0"/>
              </a:rPr>
              <a:t> (1:1..) </a:t>
            </a:r>
          </a:p>
          <a:p>
            <a:endParaRPr lang="cs-CZ" sz="240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endParaRPr lang="cs-CZ" sz="2400" smtClean="0">
              <a:latin typeface="Cambria" pitchFamily="18" charset="0"/>
            </a:endParaRP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b="1" smtClean="0">
                <a:latin typeface="Cambria" pitchFamily="18" charset="0"/>
              </a:rPr>
              <a:t>V dlouhodobějším pohledu (posledních 25 let) mají ukazatele potratovosti v ČR klesající tendenci</a:t>
            </a:r>
          </a:p>
          <a:p>
            <a:endParaRPr lang="cs-CZ" sz="2400" b="1" smtClean="0">
              <a:latin typeface="Cambria" pitchFamily="18" charset="0"/>
            </a:endParaRPr>
          </a:p>
          <a:p>
            <a:r>
              <a:rPr lang="cs-CZ" sz="2400" b="1" smtClean="0">
                <a:latin typeface="Cambria" pitchFamily="18" charset="0"/>
              </a:rPr>
              <a:t>v současné době</a:t>
            </a:r>
            <a:r>
              <a:rPr lang="cs-CZ" sz="2400" smtClean="0">
                <a:latin typeface="Cambria" pitchFamily="18" charset="0"/>
              </a:rPr>
              <a:t> se </a:t>
            </a:r>
            <a:r>
              <a:rPr lang="cs-CZ" sz="2400" b="1" smtClean="0">
                <a:latin typeface="Cambria" pitchFamily="18" charset="0"/>
              </a:rPr>
              <a:t>index potratovosti</a:t>
            </a:r>
            <a:r>
              <a:rPr lang="cs-CZ" sz="2400" smtClean="0">
                <a:latin typeface="Cambria" pitchFamily="18" charset="0"/>
              </a:rPr>
              <a:t> pohybuje v České republice kolem hodnot </a:t>
            </a:r>
            <a:r>
              <a:rPr lang="cs-CZ" sz="2400" b="1" smtClean="0">
                <a:latin typeface="Cambria" pitchFamily="18" charset="0"/>
              </a:rPr>
              <a:t>33-35 %</a:t>
            </a:r>
            <a:r>
              <a:rPr lang="cs-CZ" sz="2400" smtClean="0">
                <a:latin typeface="Cambria" pitchFamily="18" charset="0"/>
              </a:rPr>
              <a:t>, tzn. že na 100 narozených dětí připadá 33-35 potratů </a:t>
            </a:r>
          </a:p>
          <a:p>
            <a:endParaRPr lang="cs-CZ" sz="2400" smtClean="0">
              <a:latin typeface="Cambria" pitchFamily="18" charset="0"/>
            </a:endParaRPr>
          </a:p>
          <a:p>
            <a:endParaRPr lang="cs-CZ" sz="2400" smtClean="0">
              <a:latin typeface="Cambria" pitchFamily="18" charset="0"/>
            </a:endParaRPr>
          </a:p>
          <a:p>
            <a:endParaRPr lang="cs-CZ" smtClean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29" name="Picture 5" descr="144427-4067-enync-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819150"/>
            <a:ext cx="8208963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8496300" cy="6191250"/>
          </a:xfrm>
        </p:spPr>
        <p:txBody>
          <a:bodyPr/>
          <a:lstStyle/>
          <a:p>
            <a:r>
              <a:rPr lang="cs-CZ" sz="2400" b="1" smtClean="0">
                <a:latin typeface="Cambria" pitchFamily="18" charset="0"/>
              </a:rPr>
              <a:t>Mimořádná pozornost</a:t>
            </a:r>
            <a:r>
              <a:rPr lang="cs-CZ" sz="2400" smtClean="0">
                <a:latin typeface="Cambria" pitchFamily="18" charset="0"/>
              </a:rPr>
              <a:t> je v rámci mortality přisuzována </a:t>
            </a:r>
            <a:r>
              <a:rPr lang="cs-CZ" sz="2400" b="1" i="1" u="sng" smtClean="0">
                <a:latin typeface="Cambria" pitchFamily="18" charset="0"/>
              </a:rPr>
              <a:t>úmrtnosti nejmladších skupin obyvatelstva</a:t>
            </a:r>
            <a:r>
              <a:rPr lang="cs-CZ" sz="2400" smtClean="0">
                <a:latin typeface="Cambria" pitchFamily="18" charset="0"/>
              </a:rPr>
              <a:t>, která bývá obvykle vyšší než v následujících věkových kategoriích. Vyvíjí se úsilí o poznání jejich příčin a snahy o její snížení. Statisticky se vykazuje především: 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dětská úmrtnost (do 5 let věku), </a:t>
            </a:r>
            <a:endParaRPr lang="cs-CZ" sz="2400" b="1" i="1" smtClean="0">
              <a:latin typeface="Cambria" pitchFamily="18" charset="0"/>
            </a:endParaRPr>
          </a:p>
          <a:p>
            <a:endParaRPr lang="cs-CZ" sz="2400" b="1" i="1" smtClean="0">
              <a:latin typeface="Cambria" pitchFamily="18" charset="0"/>
            </a:endParaRPr>
          </a:p>
          <a:p>
            <a:r>
              <a:rPr lang="cs-CZ" sz="2400" b="1" i="1" u="sng" smtClean="0">
                <a:latin typeface="Cambria" pitchFamily="18" charset="0"/>
              </a:rPr>
              <a:t>kojenecká úmrtnost</a:t>
            </a:r>
            <a:r>
              <a:rPr lang="cs-CZ" sz="2400" smtClean="0">
                <a:latin typeface="Cambria" pitchFamily="18" charset="0"/>
              </a:rPr>
              <a:t> (do jednoho roku dítěte), </a:t>
            </a:r>
            <a:endParaRPr lang="cs-CZ" sz="2400" i="1" smtClean="0">
              <a:latin typeface="Cambria" pitchFamily="18" charset="0"/>
            </a:endParaRPr>
          </a:p>
          <a:p>
            <a:endParaRPr lang="cs-CZ" sz="2400" i="1" smtClean="0">
              <a:latin typeface="Cambria" pitchFamily="18" charset="0"/>
            </a:endParaRPr>
          </a:p>
          <a:p>
            <a:r>
              <a:rPr lang="cs-CZ" sz="2400" i="1" smtClean="0">
                <a:latin typeface="Cambria" pitchFamily="18" charset="0"/>
              </a:rPr>
              <a:t>novorozenecká úmrtnost</a:t>
            </a:r>
            <a:r>
              <a:rPr lang="cs-CZ" sz="2400" smtClean="0">
                <a:latin typeface="Cambria" pitchFamily="18" charset="0"/>
              </a:rPr>
              <a:t> (0-27 dní), </a:t>
            </a:r>
          </a:p>
          <a:p>
            <a:r>
              <a:rPr lang="cs-CZ" sz="2400" smtClean="0">
                <a:latin typeface="Cambria" pitchFamily="18" charset="0"/>
              </a:rPr>
              <a:t>případně i úmrtnost pro menší intervaly počátečního období života (např. úmrtnost prvního dne života, časná novorozenecká úmrtnost – 0-6 dní, atd.).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3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r>
              <a:rPr lang="cs-CZ" sz="2400" smtClean="0">
                <a:latin typeface="Cambria" pitchFamily="18" charset="0"/>
              </a:rPr>
              <a:t>V praxi se pro vystižení úmrtnosti nejmladších věkových skupin používá především</a:t>
            </a:r>
            <a:r>
              <a:rPr lang="cs-CZ" sz="2400" b="1" i="1" smtClean="0">
                <a:latin typeface="Cambria" pitchFamily="18" charset="0"/>
              </a:rPr>
              <a:t> </a:t>
            </a:r>
            <a:r>
              <a:rPr lang="cs-CZ" sz="2400" b="1" i="1" u="sng" smtClean="0">
                <a:latin typeface="Cambria" pitchFamily="18" charset="0"/>
              </a:rPr>
              <a:t>kvocient kojenecké úmrtnosti</a:t>
            </a:r>
            <a:r>
              <a:rPr lang="cs-CZ" sz="2400" smtClean="0">
                <a:latin typeface="Cambria" pitchFamily="18" charset="0"/>
              </a:rPr>
              <a:t>, který je definován jako </a:t>
            </a:r>
            <a:r>
              <a:rPr lang="cs-CZ" sz="2400" b="1" i="1" smtClean="0">
                <a:latin typeface="Cambria" pitchFamily="18" charset="0"/>
              </a:rPr>
              <a:t>počet zemřelých ve stáří do jednoho roku na 1000 živě narozených téhož kalendářního roku</a:t>
            </a:r>
            <a:r>
              <a:rPr lang="cs-CZ" sz="2400" i="1" smtClean="0">
                <a:latin typeface="Cambria" pitchFamily="18" charset="0"/>
              </a:rPr>
              <a:t>:</a:t>
            </a:r>
          </a:p>
          <a:p>
            <a:endParaRPr lang="cs-CZ" sz="2400" i="1" smtClean="0">
              <a:latin typeface="Cambria" pitchFamily="18" charset="0"/>
            </a:endParaRPr>
          </a:p>
          <a:p>
            <a:endParaRPr lang="cs-CZ" sz="2400" i="1" smtClean="0">
              <a:latin typeface="Cambria" pitchFamily="18" charset="0"/>
            </a:endParaRPr>
          </a:p>
          <a:p>
            <a:endParaRPr lang="cs-CZ" sz="2400" i="1" smtClean="0">
              <a:latin typeface="Cambria" pitchFamily="18" charset="0"/>
            </a:endParaRPr>
          </a:p>
          <a:p>
            <a:r>
              <a:rPr lang="cs-CZ" sz="2000" i="1" smtClean="0">
                <a:latin typeface="Cambria" pitchFamily="18" charset="0"/>
              </a:rPr>
              <a:t>D</a:t>
            </a:r>
            <a:r>
              <a:rPr lang="cs-CZ" sz="2000" i="1" baseline="-25000" smtClean="0">
                <a:latin typeface="Cambria" pitchFamily="18" charset="0"/>
              </a:rPr>
              <a:t>0 </a:t>
            </a:r>
            <a:r>
              <a:rPr lang="cs-CZ" sz="2000" i="1" smtClean="0">
                <a:latin typeface="Cambria" pitchFamily="18" charset="0"/>
              </a:rPr>
              <a:t>– počet zemřelých do 1 roku života (v dokončeném věku 0) ve sledovaném období</a:t>
            </a:r>
          </a:p>
          <a:p>
            <a:r>
              <a:rPr lang="cs-CZ" sz="2400" smtClean="0">
                <a:latin typeface="Cambria" pitchFamily="18" charset="0"/>
              </a:rPr>
              <a:t>Podobně se vypočte </a:t>
            </a:r>
            <a:r>
              <a:rPr lang="cs-CZ" sz="2400" b="1" i="1" u="sng" smtClean="0">
                <a:latin typeface="Cambria" pitchFamily="18" charset="0"/>
              </a:rPr>
              <a:t>novorozenecká úmrtnost</a:t>
            </a:r>
            <a:r>
              <a:rPr lang="cs-CZ" sz="2400" smtClean="0">
                <a:latin typeface="Cambria" pitchFamily="18" charset="0"/>
              </a:rPr>
              <a:t>:</a:t>
            </a:r>
          </a:p>
          <a:p>
            <a:endParaRPr lang="cs-CZ" sz="2400" smtClean="0">
              <a:latin typeface="Cambria" pitchFamily="18" charset="0"/>
            </a:endParaRPr>
          </a:p>
          <a:p>
            <a:endParaRPr lang="cs-CZ" sz="2400" smtClean="0">
              <a:latin typeface="Cambria" pitchFamily="18" charset="0"/>
            </a:endParaRP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000" i="1" smtClean="0">
                <a:latin typeface="Cambria" pitchFamily="18" charset="0"/>
              </a:rPr>
              <a:t>D</a:t>
            </a:r>
            <a:r>
              <a:rPr lang="cs-CZ" sz="2000" i="1" baseline="-25000" smtClean="0">
                <a:latin typeface="Cambria" pitchFamily="18" charset="0"/>
              </a:rPr>
              <a:t>0</a:t>
            </a:r>
            <a:r>
              <a:rPr lang="cs-CZ" sz="2000" i="1" smtClean="0">
                <a:latin typeface="Cambria" pitchFamily="18" charset="0"/>
              </a:rPr>
              <a:t>-27 – počet zemřelých v průběhu prvních 0-27 dní </a:t>
            </a:r>
          </a:p>
          <a:p>
            <a:endParaRPr lang="cs-CZ" sz="2000" i="1" smtClean="0">
              <a:latin typeface="Cambria" pitchFamily="18" charset="0"/>
            </a:endParaRPr>
          </a:p>
        </p:txBody>
      </p:sp>
      <p:sp>
        <p:nvSpPr>
          <p:cNvPr id="36894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6891" name="Object 27"/>
          <p:cNvGraphicFramePr>
            <a:graphicFrameLocks noChangeAspect="1"/>
          </p:cNvGraphicFramePr>
          <p:nvPr/>
        </p:nvGraphicFramePr>
        <p:xfrm>
          <a:off x="2843213" y="2420938"/>
          <a:ext cx="2447925" cy="965200"/>
        </p:xfrm>
        <a:graphic>
          <a:graphicData uri="http://schemas.openxmlformats.org/presentationml/2006/ole">
            <p:oleObj spid="_x0000_s36891" name="Rovnice" r:id="rId4" imgW="990170" imgH="393529" progId="Equation.3">
              <p:embed/>
            </p:oleObj>
          </a:graphicData>
        </a:graphic>
      </p:graphicFrame>
      <p:sp>
        <p:nvSpPr>
          <p:cNvPr id="36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6892" name="Object 28"/>
          <p:cNvGraphicFramePr>
            <a:graphicFrameLocks noChangeAspect="1"/>
          </p:cNvGraphicFramePr>
          <p:nvPr/>
        </p:nvGraphicFramePr>
        <p:xfrm>
          <a:off x="2843213" y="4797425"/>
          <a:ext cx="2736850" cy="911225"/>
        </p:xfrm>
        <a:graphic>
          <a:graphicData uri="http://schemas.openxmlformats.org/presentationml/2006/ole">
            <p:oleObj spid="_x0000_s36892" name="Rovnice" r:id="rId5" imgW="1167893" imgH="393529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cs-CZ" sz="2400" smtClean="0">
                <a:latin typeface="Cambria" pitchFamily="18" charset="0"/>
              </a:rPr>
              <a:t>Nejčastěji se z praktických důvodů používá </a:t>
            </a:r>
            <a:r>
              <a:rPr lang="cs-CZ" sz="2400" b="1" i="1" u="sng" smtClean="0">
                <a:latin typeface="Cambria" pitchFamily="18" charset="0"/>
              </a:rPr>
              <a:t>kvocient kojenecké úmrtnosti</a:t>
            </a:r>
            <a:r>
              <a:rPr lang="cs-CZ" sz="2400" u="sng" smtClean="0">
                <a:latin typeface="Cambria" pitchFamily="18" charset="0"/>
              </a:rPr>
              <a:t> </a:t>
            </a:r>
          </a:p>
          <a:p>
            <a:endParaRPr lang="cs-CZ" sz="2400" u="sng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Ukazatel je k dispozici i v mezinárodním měřítku a zpravidla se </a:t>
            </a:r>
            <a:r>
              <a:rPr lang="cs-CZ" sz="2400" b="1" u="sng" smtClean="0">
                <a:latin typeface="Cambria" pitchFamily="18" charset="0"/>
              </a:rPr>
              <a:t>považuje za jeden z ukazatelů, jenž vystihuje životní úrovně dané země</a:t>
            </a:r>
            <a:r>
              <a:rPr lang="cs-CZ" sz="2400" smtClean="0">
                <a:latin typeface="Cambria" pitchFamily="18" charset="0"/>
              </a:rPr>
              <a:t> – ukazatel zprostředkovaně hovoří o kvalitě a výši životní úrovně, zdravotnické a sociální péči, kulturní úrovni, apod.</a:t>
            </a:r>
          </a:p>
        </p:txBody>
      </p:sp>
      <p:pic>
        <p:nvPicPr>
          <p:cNvPr id="38914" name="Picture 3" descr="IM_slider1_413571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716338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18" name="Group 442"/>
          <p:cNvGraphicFramePr>
            <a:graphicFrameLocks noGrp="1"/>
          </p:cNvGraphicFramePr>
          <p:nvPr/>
        </p:nvGraphicFramePr>
        <p:xfrm>
          <a:off x="323850" y="1196975"/>
          <a:ext cx="8496300" cy="4752975"/>
        </p:xfrm>
        <a:graphic>
          <a:graphicData uri="http://schemas.openxmlformats.org/drawingml/2006/table">
            <a:tbl>
              <a:tblPr/>
              <a:tblGrid>
                <a:gridCol w="2054225"/>
                <a:gridCol w="1189038"/>
                <a:gridCol w="1189037"/>
                <a:gridCol w="850900"/>
                <a:gridCol w="849313"/>
                <a:gridCol w="849312"/>
                <a:gridCol w="1514475"/>
              </a:tblGrid>
              <a:tr h="663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území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hrubá míra úmrtnosti (‰)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kojenecká úmrtnost (‰)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střední délka života při narození (roky)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podíl starších 65 let na populaci (%)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celkem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muži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ženy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Afrika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Asie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Evropa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Latinská Amerika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Severní Amerika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Oceánie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    Austrálie </a:t>
                      </a:r>
                      <a:endParaRPr kumimoji="0" lang="cs-CZ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    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    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    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Svět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52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68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66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45" name="Rectangle 440"/>
          <p:cNvSpPr>
            <a:spLocks noChangeArrowheads="1"/>
          </p:cNvSpPr>
          <p:nvPr/>
        </p:nvSpPr>
        <p:spPr bwMode="auto">
          <a:xfrm>
            <a:off x="611188" y="6054725"/>
            <a:ext cx="5040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latin typeface="Cambria" pitchFamily="18" charset="0"/>
                <a:cs typeface="Times New Roman" pitchFamily="18" charset="0"/>
              </a:rPr>
              <a:t>Zdroj: 2007 World population data sheet (http://www.prb.org).</a:t>
            </a:r>
            <a:endParaRPr lang="cs-CZ" sz="1400">
              <a:latin typeface="Cambria" pitchFamily="18" charset="0"/>
            </a:endParaRPr>
          </a:p>
        </p:txBody>
      </p:sp>
      <p:sp>
        <p:nvSpPr>
          <p:cNvPr id="41046" name="Text Box 441"/>
          <p:cNvSpPr txBox="1">
            <a:spLocks noChangeArrowheads="1"/>
          </p:cNvSpPr>
          <p:nvPr/>
        </p:nvSpPr>
        <p:spPr bwMode="auto">
          <a:xfrm>
            <a:off x="2268538" y="260350"/>
            <a:ext cx="462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Svět - základní charakteristiky úmrtnosti </a:t>
            </a:r>
          </a:p>
          <a:p>
            <a:r>
              <a:rPr lang="cs-CZ" b="1"/>
              <a:t>a související charakteristiky v roce 2006</a:t>
            </a:r>
            <a:r>
              <a:rPr lang="cs-CZ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2195513" y="18891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Svět - základní charakteristiky úmrtnosti </a:t>
            </a:r>
          </a:p>
          <a:p>
            <a:r>
              <a:rPr lang="cs-CZ" b="1"/>
              <a:t>a související charakteristiky v roce 2015</a:t>
            </a:r>
          </a:p>
        </p:txBody>
      </p:sp>
      <p:sp>
        <p:nvSpPr>
          <p:cNvPr id="43010" name="Rectangle 441"/>
          <p:cNvSpPr>
            <a:spLocks noChangeArrowheads="1"/>
          </p:cNvSpPr>
          <p:nvPr/>
        </p:nvSpPr>
        <p:spPr bwMode="auto">
          <a:xfrm>
            <a:off x="684213" y="6308725"/>
            <a:ext cx="5040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ambria" pitchFamily="18" charset="0"/>
              </a:rPr>
              <a:t>Zdroj: 2015 World population data sheet (http://www.prb.org).</a:t>
            </a:r>
          </a:p>
        </p:txBody>
      </p:sp>
      <p:graphicFrame>
        <p:nvGraphicFramePr>
          <p:cNvPr id="43096" name="Group 88"/>
          <p:cNvGraphicFramePr>
            <a:graphicFrameLocks noGrp="1"/>
          </p:cNvGraphicFramePr>
          <p:nvPr/>
        </p:nvGraphicFramePr>
        <p:xfrm>
          <a:off x="468313" y="981075"/>
          <a:ext cx="8424862" cy="5253038"/>
        </p:xfrm>
        <a:graphic>
          <a:graphicData uri="http://schemas.openxmlformats.org/drawingml/2006/table">
            <a:tbl>
              <a:tblPr/>
              <a:tblGrid>
                <a:gridCol w="2036762"/>
                <a:gridCol w="1179513"/>
                <a:gridCol w="1177925"/>
                <a:gridCol w="842962"/>
                <a:gridCol w="842963"/>
                <a:gridCol w="842962"/>
                <a:gridCol w="1501775"/>
              </a:tblGrid>
              <a:tr h="731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území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hrubá míra úmrtnosti (‰)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kojenecká úmrtnost (‰)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střední délka života při narození (roky)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podíl starších 65 let na populaci (%)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celkem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muži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ženy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Afrika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Asie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Evropa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Latinská Amerika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Severní Amerika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Oceánie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    Austrálie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     82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    80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    84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15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Svět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37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69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73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/>
                          <a:cs typeface="Times New Roman" pitchFamily="18" charset="0"/>
                        </a:rPr>
                        <a:t>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58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59" name="AutoShape 9" descr="Výsledek obrázku pro kojenecká úmrtnos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5060" name="Picture 11" descr="explainingprogress_infantmortality50s2000s-ros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-242888"/>
            <a:ext cx="8135937" cy="745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2000px-2012_Infant_mortality_rate_per_1000_live_births,_under-5,_world_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9313"/>
            <a:ext cx="91440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5" descr="3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0" y="95250"/>
            <a:ext cx="70485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health-infant-mortality-rate-per-1000-live-births-oecd-2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57213"/>
            <a:ext cx="83534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sah 2"/>
          <p:cNvSpPr>
            <a:spLocks noGrp="1"/>
          </p:cNvSpPr>
          <p:nvPr>
            <p:ph idx="1"/>
          </p:nvPr>
        </p:nvSpPr>
        <p:spPr>
          <a:xfrm>
            <a:off x="323850" y="476250"/>
            <a:ext cx="8496300" cy="5976938"/>
          </a:xfrm>
        </p:spPr>
        <p:txBody>
          <a:bodyPr/>
          <a:lstStyle/>
          <a:p>
            <a:r>
              <a:rPr lang="cs-CZ" sz="2400" b="1" i="1" u="sng" smtClean="0">
                <a:latin typeface="Cambria" pitchFamily="18" charset="0"/>
              </a:rPr>
              <a:t>Úmrtnost (mortalita)</a:t>
            </a:r>
            <a:r>
              <a:rPr lang="cs-CZ" sz="2400" b="1" u="sng" smtClean="0">
                <a:latin typeface="Cambria" pitchFamily="18" charset="0"/>
              </a:rPr>
              <a:t> je druhou rozhodující složkou přirozeného pohybu obyvatel</a:t>
            </a:r>
            <a:endParaRPr lang="cs-CZ" sz="2400" b="1" u="sng" smtClean="0">
              <a:latin typeface="Arial" charset="0"/>
            </a:endParaRPr>
          </a:p>
          <a:p>
            <a:endParaRPr lang="cs-CZ" sz="2400" b="1" u="sng" smtClean="0">
              <a:latin typeface="Arial" charset="0"/>
            </a:endParaRPr>
          </a:p>
          <a:p>
            <a:r>
              <a:rPr lang="cs-CZ" sz="2400" b="1" smtClean="0">
                <a:latin typeface="Cambria" pitchFamily="18" charset="0"/>
              </a:rPr>
              <a:t>Úmrtí </a:t>
            </a:r>
            <a:r>
              <a:rPr lang="cs-CZ" sz="2400" smtClean="0">
                <a:latin typeface="Cambria" pitchFamily="18" charset="0"/>
              </a:rPr>
              <a:t>se historicky stalo </a:t>
            </a:r>
            <a:r>
              <a:rPr lang="cs-CZ" sz="2400" b="1" smtClean="0">
                <a:latin typeface="Cambria" pitchFamily="18" charset="0"/>
              </a:rPr>
              <a:t>první událostí</a:t>
            </a:r>
            <a:r>
              <a:rPr lang="cs-CZ" sz="2400" smtClean="0">
                <a:latin typeface="Cambria" pitchFamily="18" charset="0"/>
              </a:rPr>
              <a:t>, o kterou se </a:t>
            </a:r>
            <a:r>
              <a:rPr lang="cs-CZ" sz="2400" b="1" smtClean="0">
                <a:latin typeface="Cambria" pitchFamily="18" charset="0"/>
              </a:rPr>
              <a:t>demografie začala zajímat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r>
              <a:rPr lang="cs-CZ" sz="2400" smtClean="0">
                <a:latin typeface="Cambria" pitchFamily="18" charset="0"/>
              </a:rPr>
              <a:t>Nezajímala se ovšem o individuální zvláštnosti každého úmrtí, ale o </a:t>
            </a:r>
            <a:r>
              <a:rPr lang="cs-CZ" sz="2400" b="1" smtClean="0">
                <a:latin typeface="Cambria" pitchFamily="18" charset="0"/>
              </a:rPr>
              <a:t>úmrtí jako hromadný jev</a:t>
            </a:r>
            <a:r>
              <a:rPr lang="cs-CZ" sz="2400" smtClean="0">
                <a:latin typeface="Cambria" pitchFamily="18" charset="0"/>
              </a:rPr>
              <a:t>, tedy o </a:t>
            </a:r>
            <a:r>
              <a:rPr lang="cs-CZ" sz="2400" b="1" smtClean="0">
                <a:latin typeface="Cambria" pitchFamily="18" charset="0"/>
              </a:rPr>
              <a:t>proces vymírání určité populace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b="1" smtClean="0">
                <a:latin typeface="Cambria" pitchFamily="18" charset="0"/>
              </a:rPr>
              <a:t>Počátky studia úmrtnosti</a:t>
            </a:r>
            <a:r>
              <a:rPr lang="cs-CZ" sz="2400" smtClean="0">
                <a:latin typeface="Cambria" pitchFamily="18" charset="0"/>
              </a:rPr>
              <a:t> jsou spojeny se jménem </a:t>
            </a:r>
            <a:r>
              <a:rPr lang="cs-CZ" sz="2400" b="1" smtClean="0">
                <a:latin typeface="Cambria" pitchFamily="18" charset="0"/>
              </a:rPr>
              <a:t>zakladatele demografie J. Graunta</a:t>
            </a:r>
            <a:r>
              <a:rPr lang="cs-CZ" sz="2400" smtClean="0">
                <a:latin typeface="Cambria" pitchFamily="18" charset="0"/>
              </a:rPr>
              <a:t> a s jeho nejdůležitějším spisem z roku 1662 (</a:t>
            </a:r>
            <a:r>
              <a:rPr lang="cs-CZ" sz="2000" i="1" smtClean="0">
                <a:latin typeface="Cambria" pitchFamily="18" charset="0"/>
              </a:rPr>
              <a:t>Natural and Political Observations mentioned in a following Index, and made upon the Bills of Mortality</a:t>
            </a:r>
            <a:r>
              <a:rPr lang="cs-CZ" sz="2400" smtClean="0">
                <a:latin typeface="Cambria" pitchFamily="18" charset="0"/>
              </a:rPr>
              <a:t>), jež svým významem tehdy přesáhl hranice vlastní demografie</a:t>
            </a:r>
          </a:p>
          <a:p>
            <a:endParaRPr lang="cs-CZ" sz="240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 descr="1436975260_52-cr-zdravi-kojenc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3900" y="260350"/>
            <a:ext cx="51562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5" descr="2196388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0" y="290513"/>
            <a:ext cx="55245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pPr algn="ctr">
              <a:buFont typeface="Arial" charset="0"/>
              <a:buNone/>
            </a:pPr>
            <a:r>
              <a:rPr lang="cs-CZ" b="1" i="1" smtClean="0">
                <a:solidFill>
                  <a:srgbClr val="FF0000"/>
                </a:solidFill>
                <a:latin typeface="Cambria" pitchFamily="18" charset="0"/>
              </a:rPr>
              <a:t>Proč je na tom Česká republika </a:t>
            </a:r>
          </a:p>
          <a:p>
            <a:pPr algn="ctr">
              <a:buFont typeface="Arial" charset="0"/>
              <a:buNone/>
            </a:pPr>
            <a:r>
              <a:rPr lang="cs-CZ" b="1" i="1" smtClean="0">
                <a:solidFill>
                  <a:srgbClr val="FF0000"/>
                </a:solidFill>
                <a:latin typeface="Cambria" pitchFamily="18" charset="0"/>
              </a:rPr>
              <a:t>v mezinárodním srovnání tak dobře?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362950" cy="61198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 u="sng" smtClean="0">
                <a:latin typeface="Cambria" pitchFamily="18" charset="0"/>
              </a:rPr>
              <a:t>Kojenecká úmrtnost v České republice </a:t>
            </a:r>
          </a:p>
          <a:p>
            <a:pPr algn="ctr">
              <a:buFont typeface="Arial" charset="0"/>
              <a:buNone/>
            </a:pPr>
            <a:endParaRPr lang="cs-CZ" sz="2400" b="1" u="sng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Jestliže </a:t>
            </a:r>
            <a:r>
              <a:rPr lang="cs-CZ" sz="2400" b="1" smtClean="0">
                <a:latin typeface="Cambria" pitchFamily="18" charset="0"/>
              </a:rPr>
              <a:t>na přelomu 19. a 20. století umíralo</a:t>
            </a:r>
            <a:r>
              <a:rPr lang="cs-CZ" sz="2400" smtClean="0">
                <a:latin typeface="Cambria" pitchFamily="18" charset="0"/>
              </a:rPr>
              <a:t> před dosažením prvních narozenin </a:t>
            </a:r>
            <a:r>
              <a:rPr lang="cs-CZ" sz="2400" b="1" smtClean="0">
                <a:latin typeface="Cambria" pitchFamily="18" charset="0"/>
              </a:rPr>
              <a:t>asi 240 - 250 dětí</a:t>
            </a:r>
            <a:r>
              <a:rPr lang="cs-CZ" sz="2400" smtClean="0">
                <a:latin typeface="Cambria" pitchFamily="18" charset="0"/>
              </a:rPr>
              <a:t> z každého tisíce živě narozených dětí (kú 240 ‰), </a:t>
            </a:r>
          </a:p>
          <a:p>
            <a:r>
              <a:rPr lang="cs-CZ" sz="2400" smtClean="0">
                <a:latin typeface="Cambria" pitchFamily="18" charset="0"/>
              </a:rPr>
              <a:t>…v 50. letech dosahovala kojenecká úmrtnost 25 - 47 ‰, </a:t>
            </a:r>
            <a:r>
              <a:rPr lang="cs-CZ" sz="2400" b="1" smtClean="0">
                <a:latin typeface="Cambria" pitchFamily="18" charset="0"/>
              </a:rPr>
              <a:t>v roce 1987 to bylo 12,1 ‰,</a:t>
            </a:r>
            <a:r>
              <a:rPr lang="cs-CZ" sz="2400" smtClean="0">
                <a:latin typeface="Cambria" pitchFamily="18" charset="0"/>
              </a:rPr>
              <a:t> což byla </a:t>
            </a:r>
            <a:r>
              <a:rPr lang="cs-CZ" sz="2400" b="1" u="sng" smtClean="0">
                <a:latin typeface="Cambria" pitchFamily="18" charset="0"/>
              </a:rPr>
              <a:t>ve srovnání s ekonomicky vyspělými zeměmi hodnota vysoká </a:t>
            </a:r>
          </a:p>
          <a:p>
            <a:endParaRPr lang="cs-CZ" sz="2400" b="1" u="sng" smtClean="0">
              <a:latin typeface="Cambria" pitchFamily="18" charset="0"/>
            </a:endParaRPr>
          </a:p>
          <a:p>
            <a:r>
              <a:rPr lang="cs-CZ" sz="2400" b="1" smtClean="0">
                <a:latin typeface="Cambria" pitchFamily="18" charset="0"/>
              </a:rPr>
              <a:t>V</a:t>
            </a:r>
            <a:r>
              <a:rPr lang="cs-CZ" sz="2400" b="1" i="1" smtClean="0">
                <a:latin typeface="Cambria" pitchFamily="18" charset="0"/>
              </a:rPr>
              <a:t> </a:t>
            </a:r>
            <a:r>
              <a:rPr lang="cs-CZ" sz="2400" b="1" smtClean="0">
                <a:latin typeface="Cambria" pitchFamily="18" charset="0"/>
              </a:rPr>
              <a:t>roce 2001</a:t>
            </a:r>
            <a:r>
              <a:rPr lang="cs-CZ" sz="2400" smtClean="0">
                <a:latin typeface="Cambria" pitchFamily="18" charset="0"/>
              </a:rPr>
              <a:t> dosáhl kvocient kojenecké úmrtnosti ještě nedávno poměrně </a:t>
            </a:r>
            <a:r>
              <a:rPr lang="cs-CZ" sz="2400" b="1" smtClean="0">
                <a:latin typeface="Cambria" pitchFamily="18" charset="0"/>
              </a:rPr>
              <a:t>obtížně představitelné hodnoty 4,0 ‰</a:t>
            </a:r>
            <a:r>
              <a:rPr lang="cs-CZ" sz="2400" smtClean="0">
                <a:latin typeface="Cambria" pitchFamily="18" charset="0"/>
              </a:rPr>
              <a:t> v průměru za obě pohlaví (u chlapců bývá asi o 1-1,5 ‰ vyšší než u děvčat) a v roce 2007 se ČR s hodnotou </a:t>
            </a:r>
            <a:r>
              <a:rPr lang="cs-CZ" sz="2400" b="1" smtClean="0">
                <a:latin typeface="Cambria" pitchFamily="18" charset="0"/>
              </a:rPr>
              <a:t>3,3 ‰</a:t>
            </a:r>
            <a:r>
              <a:rPr lang="cs-CZ" sz="2400" smtClean="0">
                <a:latin typeface="Cambria" pitchFamily="18" charset="0"/>
              </a:rPr>
              <a:t> zařadila mezi </a:t>
            </a:r>
            <a:r>
              <a:rPr lang="cs-CZ" sz="2400" b="1" u="sng" smtClean="0">
                <a:latin typeface="Cambria" pitchFamily="18" charset="0"/>
              </a:rPr>
              <a:t>prvních deset států světa</a:t>
            </a:r>
            <a:endParaRPr lang="cs-CZ" sz="240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endParaRPr lang="cs-CZ" sz="2400" b="1" smtClean="0">
              <a:latin typeface="Cambria" pitchFamily="18" charset="0"/>
            </a:endParaRPr>
          </a:p>
          <a:p>
            <a:r>
              <a:rPr lang="cs-CZ" sz="2400" b="1" smtClean="0">
                <a:latin typeface="Cambria" pitchFamily="18" charset="0"/>
              </a:rPr>
              <a:t>Aktuálně: 2,4 ‰ </a:t>
            </a:r>
            <a:r>
              <a:rPr lang="cs-CZ" sz="2400" smtClean="0">
                <a:latin typeface="Cambria" pitchFamily="18" charset="0"/>
              </a:rPr>
              <a:t>(novorozenecká úmrtnost 1,6 ‰)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Velmi nízké hodnoty všech uvedených ukazatelů svědčí především o </a:t>
            </a:r>
            <a:r>
              <a:rPr lang="cs-CZ" sz="2400" b="1" smtClean="0">
                <a:latin typeface="Cambria" pitchFamily="18" charset="0"/>
              </a:rPr>
              <a:t>vysoké kvalitě prenatální a novorozenecké lékařské péče v ČR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Česká republika je </a:t>
            </a:r>
            <a:r>
              <a:rPr lang="cs-CZ" sz="2400" b="1" smtClean="0">
                <a:latin typeface="Cambria" pitchFamily="18" charset="0"/>
              </a:rPr>
              <a:t>na druhém místě na světě</a:t>
            </a:r>
            <a:r>
              <a:rPr lang="cs-CZ" sz="2400" smtClean="0">
                <a:latin typeface="Cambria" pitchFamily="18" charset="0"/>
              </a:rPr>
              <a:t> (za Japonskem) v počtu </a:t>
            </a:r>
            <a:r>
              <a:rPr lang="cs-CZ" sz="2400" b="1" smtClean="0">
                <a:latin typeface="Cambria" pitchFamily="18" charset="0"/>
              </a:rPr>
              <a:t>preventivních návštěv dětských lékařů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5" descr="221dc0a3-397c-4fb9-97b4-8d8466e71acf?version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757238"/>
            <a:ext cx="7273925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Text Box 6"/>
          <p:cNvSpPr txBox="1">
            <a:spLocks noChangeArrowheads="1"/>
          </p:cNvSpPr>
          <p:nvPr/>
        </p:nvSpPr>
        <p:spPr bwMode="auto">
          <a:xfrm>
            <a:off x="3348038" y="188913"/>
            <a:ext cx="282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>
                <a:latin typeface="Cambria" pitchFamily="18" charset="0"/>
              </a:rPr>
              <a:t>Česká republika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kum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3" y="571500"/>
            <a:ext cx="76104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5" descr="ACzGS1zlGjmJAAAAAElFTkSuQmC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7586" name="Picture 6"/>
          <p:cNvPicPr>
            <a:picLocks noChangeAspect="1" noChangeArrowheads="1"/>
          </p:cNvPicPr>
          <p:nvPr/>
        </p:nvPicPr>
        <p:blipFill>
          <a:blip r:embed="rId3"/>
          <a:srcRect l="25990" t="22687" r="26758" b="28166"/>
          <a:stretch>
            <a:fillRect/>
          </a:stretch>
        </p:blipFill>
        <p:spPr bwMode="auto">
          <a:xfrm>
            <a:off x="395288" y="476250"/>
            <a:ext cx="8424862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/>
          <p:cNvPicPr>
            <a:picLocks noChangeAspect="1" noChangeArrowheads="1"/>
          </p:cNvPicPr>
          <p:nvPr/>
        </p:nvPicPr>
        <p:blipFill>
          <a:blip r:embed="rId3"/>
          <a:srcRect l="26588" t="30229" r="27930" b="18750"/>
          <a:stretch>
            <a:fillRect/>
          </a:stretch>
        </p:blipFill>
        <p:spPr bwMode="auto">
          <a:xfrm>
            <a:off x="395288" y="333375"/>
            <a:ext cx="8424862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/>
          <p:cNvPicPr>
            <a:picLocks noChangeAspect="1" noChangeArrowheads="1"/>
          </p:cNvPicPr>
          <p:nvPr/>
        </p:nvPicPr>
        <p:blipFill>
          <a:blip r:embed="rId3"/>
          <a:srcRect l="25990" t="28354" r="27942" b="22520"/>
          <a:stretch>
            <a:fillRect/>
          </a:stretch>
        </p:blipFill>
        <p:spPr bwMode="auto">
          <a:xfrm>
            <a:off x="395288" y="715963"/>
            <a:ext cx="820896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endParaRPr lang="cs-CZ" sz="2400" b="1" smtClean="0">
              <a:latin typeface="Cambria" pitchFamily="18" charset="0"/>
            </a:endParaRPr>
          </a:p>
          <a:p>
            <a:r>
              <a:rPr lang="cs-CZ" sz="2400" b="1" smtClean="0">
                <a:latin typeface="Cambria" pitchFamily="18" charset="0"/>
              </a:rPr>
              <a:t>Úmrtnost</a:t>
            </a:r>
            <a:r>
              <a:rPr lang="cs-CZ" sz="2400" smtClean="0">
                <a:latin typeface="Cambria" pitchFamily="18" charset="0"/>
              </a:rPr>
              <a:t> jako </a:t>
            </a:r>
            <a:r>
              <a:rPr lang="cs-CZ" sz="2400" b="1" u="sng" smtClean="0">
                <a:latin typeface="Cambria" pitchFamily="18" charset="0"/>
              </a:rPr>
              <a:t>druhá stránka reprodukce populací</a:t>
            </a:r>
            <a:r>
              <a:rPr lang="cs-CZ" sz="2400" smtClean="0">
                <a:latin typeface="Cambria" pitchFamily="18" charset="0"/>
              </a:rPr>
              <a:t> je pro jejich život </a:t>
            </a:r>
            <a:r>
              <a:rPr lang="cs-CZ" sz="2400" b="1" u="sng" smtClean="0">
                <a:latin typeface="Cambria" pitchFamily="18" charset="0"/>
              </a:rPr>
              <a:t>neméně významná</a:t>
            </a:r>
            <a:r>
              <a:rPr lang="cs-CZ" sz="2400" smtClean="0">
                <a:latin typeface="Cambria" pitchFamily="18" charset="0"/>
              </a:rPr>
              <a:t> jako stránka první – proces rození 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b="1" smtClean="0">
                <a:latin typeface="Cambria" pitchFamily="18" charset="0"/>
              </a:rPr>
              <a:t>Umožňuje </a:t>
            </a:r>
            <a:r>
              <a:rPr lang="cs-CZ" sz="2400" b="1" u="sng" smtClean="0">
                <a:latin typeface="Cambria" pitchFamily="18" charset="0"/>
              </a:rPr>
              <a:t>střídání generací</a:t>
            </a:r>
            <a:r>
              <a:rPr lang="cs-CZ" sz="2400" smtClean="0">
                <a:latin typeface="Cambria" pitchFamily="18" charset="0"/>
              </a:rPr>
              <a:t> a usnadňuje </a:t>
            </a:r>
            <a:r>
              <a:rPr lang="cs-CZ" sz="2400" b="1" u="sng" smtClean="0">
                <a:latin typeface="Cambria" pitchFamily="18" charset="0"/>
              </a:rPr>
              <a:t>adaptaci druhu měnícím se životním podmínkám </a:t>
            </a:r>
          </a:p>
          <a:p>
            <a:endParaRPr lang="cs-CZ" sz="2400" b="1" u="sng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Je nutno ji považovat za věc zcela přirozenou a nutnou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Společným zájmem </a:t>
            </a:r>
            <a:r>
              <a:rPr lang="cs-CZ" sz="2400" b="1" smtClean="0">
                <a:latin typeface="Cambria" pitchFamily="18" charset="0"/>
              </a:rPr>
              <a:t>studia demografie</a:t>
            </a:r>
            <a:r>
              <a:rPr lang="cs-CZ" sz="2400" smtClean="0">
                <a:latin typeface="Cambria" pitchFamily="18" charset="0"/>
              </a:rPr>
              <a:t>, medicíny, antropologie, geografie obyvatelstva či biologie je potom </a:t>
            </a:r>
            <a:r>
              <a:rPr lang="cs-CZ" sz="2400" b="1" u="sng" smtClean="0">
                <a:latin typeface="Cambria" pitchFamily="18" charset="0"/>
              </a:rPr>
              <a:t>proces lidského stárnutí a délka lidského života</a:t>
            </a:r>
            <a:r>
              <a:rPr lang="cs-CZ" sz="2400" smtClean="0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/>
          <p:cNvPicPr>
            <a:picLocks noChangeAspect="1" noChangeArrowheads="1"/>
          </p:cNvPicPr>
          <p:nvPr/>
        </p:nvPicPr>
        <p:blipFill>
          <a:blip r:embed="rId3"/>
          <a:srcRect l="24818" t="32124" r="27344" b="19667"/>
          <a:stretch>
            <a:fillRect/>
          </a:stretch>
        </p:blipFill>
        <p:spPr bwMode="auto">
          <a:xfrm>
            <a:off x="395288" y="476250"/>
            <a:ext cx="8424862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Podobně jako hrubá míra úmrtnosti vykazuje </a:t>
            </a:r>
            <a:r>
              <a:rPr lang="cs-CZ" sz="2400" b="1" smtClean="0">
                <a:latin typeface="Cambria" pitchFamily="18" charset="0"/>
              </a:rPr>
              <a:t>klesající tendenci ve světě také</a:t>
            </a:r>
            <a:r>
              <a:rPr lang="cs-CZ" sz="2400" b="1" i="1" smtClean="0">
                <a:latin typeface="Cambria" pitchFamily="18" charset="0"/>
              </a:rPr>
              <a:t> </a:t>
            </a:r>
            <a:r>
              <a:rPr lang="cs-CZ" sz="2400" b="1" i="1" u="sng" smtClean="0">
                <a:latin typeface="Cambria" pitchFamily="18" charset="0"/>
              </a:rPr>
              <a:t>kojenecká úmrtnost</a:t>
            </a:r>
            <a:r>
              <a:rPr lang="cs-CZ" sz="2400" smtClean="0">
                <a:latin typeface="Cambria" pitchFamily="18" charset="0"/>
              </a:rPr>
              <a:t>,</a:t>
            </a:r>
            <a:r>
              <a:rPr lang="cs-CZ" sz="2400" b="1" i="1" smtClean="0">
                <a:latin typeface="Cambria" pitchFamily="18" charset="0"/>
              </a:rPr>
              <a:t> </a:t>
            </a:r>
            <a:r>
              <a:rPr lang="cs-CZ" sz="2400" smtClean="0">
                <a:latin typeface="Cambria" pitchFamily="18" charset="0"/>
              </a:rPr>
              <a:t>a to </a:t>
            </a:r>
            <a:r>
              <a:rPr lang="cs-CZ" sz="2400" b="1" smtClean="0">
                <a:latin typeface="Cambria" pitchFamily="18" charset="0"/>
              </a:rPr>
              <a:t>daleko výrazněji</a:t>
            </a:r>
            <a:r>
              <a:rPr lang="cs-CZ" sz="2400" smtClean="0">
                <a:latin typeface="Cambria" pitchFamily="18" charset="0"/>
              </a:rPr>
              <a:t> vzhledem k původním velmi vysokým hodnotám</a:t>
            </a:r>
          </a:p>
          <a:p>
            <a:endParaRPr lang="cs-CZ" sz="2400" smtClean="0">
              <a:latin typeface="Cambria" pitchFamily="18" charset="0"/>
            </a:endParaRPr>
          </a:p>
          <a:p>
            <a:pPr>
              <a:buFont typeface="Arial" charset="0"/>
              <a:buNone/>
            </a:pPr>
            <a:r>
              <a:rPr lang="cs-CZ" sz="2400" b="1" i="1" smtClean="0">
                <a:latin typeface="Cambria" pitchFamily="18" charset="0"/>
              </a:rPr>
              <a:t>  </a:t>
            </a:r>
            <a:r>
              <a:rPr lang="cs-CZ" sz="2400" b="1" u="sng" smtClean="0">
                <a:latin typeface="Cambria" pitchFamily="18" charset="0"/>
              </a:rPr>
              <a:t>Svět</a:t>
            </a:r>
          </a:p>
          <a:p>
            <a:r>
              <a:rPr lang="cs-CZ" sz="2400" smtClean="0">
                <a:latin typeface="Cambria" pitchFamily="18" charset="0"/>
              </a:rPr>
              <a:t>Hrubá míra úmrtnosti 2006:  9 ‰ </a:t>
            </a:r>
          </a:p>
          <a:p>
            <a:r>
              <a:rPr lang="cs-CZ" sz="2400" smtClean="0">
                <a:latin typeface="Cambria" pitchFamily="18" charset="0"/>
              </a:rPr>
              <a:t>Hrubá míra úmrtnosti 2015:  8 ‰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b="1" smtClean="0">
                <a:latin typeface="Cambria" pitchFamily="18" charset="0"/>
              </a:rPr>
              <a:t>Kojenecká úmrtnost 2006:  52 ‰</a:t>
            </a:r>
          </a:p>
          <a:p>
            <a:r>
              <a:rPr lang="cs-CZ" sz="2400" b="1" smtClean="0">
                <a:latin typeface="Cambria" pitchFamily="18" charset="0"/>
              </a:rPr>
              <a:t>Kojenecká úmrtnost 2015:  37 ‰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61975"/>
          </a:xfrm>
        </p:spPr>
        <p:txBody>
          <a:bodyPr/>
          <a:lstStyle/>
          <a:p>
            <a:r>
              <a:rPr lang="cs-CZ" sz="2800" b="1" smtClean="0">
                <a:latin typeface="Cambria" pitchFamily="18" charset="0"/>
              </a:rPr>
              <a:t>STŘEDNÍ DÉLKA ŽIVOTA</a:t>
            </a:r>
          </a:p>
        </p:txBody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362950" cy="5545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Schopnost charakterizovat úroveň úmrtnosti má i ukazatel </a:t>
            </a:r>
            <a:r>
              <a:rPr lang="cs-CZ" sz="2400" b="1" i="1" u="sng" smtClean="0">
                <a:latin typeface="Cambria" pitchFamily="18" charset="0"/>
              </a:rPr>
              <a:t>střední délky života</a:t>
            </a: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Střední délka života - ukazatel </a:t>
            </a:r>
            <a:r>
              <a:rPr lang="cs-CZ" sz="2400" b="1" smtClean="0">
                <a:latin typeface="Cambria" pitchFamily="18" charset="0"/>
              </a:rPr>
              <a:t>vycházející z </a:t>
            </a:r>
            <a:r>
              <a:rPr lang="cs-CZ" sz="2400" b="1" i="1" u="sng" smtClean="0">
                <a:latin typeface="Cambria" pitchFamily="18" charset="0"/>
              </a:rPr>
              <a:t>úmrtnostních tabulek</a:t>
            </a:r>
            <a:r>
              <a:rPr lang="cs-CZ" sz="2400" smtClean="0">
                <a:latin typeface="Cambria" pitchFamily="18" charset="0"/>
              </a:rPr>
              <a:t>, vyjadřuje </a:t>
            </a:r>
            <a:r>
              <a:rPr lang="cs-CZ" sz="2400" b="1" smtClean="0">
                <a:latin typeface="Cambria" pitchFamily="18" charset="0"/>
              </a:rPr>
              <a:t>počet let, která v průměru ještě prožije osoba ve věku x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Jedná se o </a:t>
            </a:r>
            <a:r>
              <a:rPr lang="cs-CZ" sz="2400" b="1" smtClean="0">
                <a:latin typeface="Cambria" pitchFamily="18" charset="0"/>
              </a:rPr>
              <a:t>ukazatel hypotetický</a:t>
            </a:r>
            <a:r>
              <a:rPr lang="cs-CZ" sz="2400" smtClean="0">
                <a:latin typeface="Cambria" pitchFamily="18" charset="0"/>
              </a:rPr>
              <a:t>, vycházející z předpokladu </a:t>
            </a:r>
            <a:r>
              <a:rPr lang="cs-CZ" sz="2400" b="1" smtClean="0">
                <a:latin typeface="Cambria" pitchFamily="18" charset="0"/>
              </a:rPr>
              <a:t>zachování stávajících úmrtnostních poměrů</a:t>
            </a:r>
            <a:r>
              <a:rPr lang="cs-CZ" sz="2400" smtClean="0">
                <a:latin typeface="Cambria" pitchFamily="18" charset="0"/>
              </a:rPr>
              <a:t>, vyjadřuje úmrtnostní situaci v daném roce </a:t>
            </a:r>
          </a:p>
          <a:p>
            <a:pPr>
              <a:lnSpc>
                <a:spcPct val="90000"/>
              </a:lnSpc>
            </a:pPr>
            <a:endParaRPr lang="cs-CZ" sz="2400" b="1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 smtClean="0">
                <a:latin typeface="Cambria" pitchFamily="18" charset="0"/>
              </a:rPr>
              <a:t>Nejčastěji se udává střední délka života ve věku 0</a:t>
            </a:r>
            <a:r>
              <a:rPr lang="cs-CZ" sz="2400" smtClean="0">
                <a:latin typeface="Cambria" pitchFamily="18" charset="0"/>
              </a:rPr>
              <a:t>, tedy </a:t>
            </a:r>
            <a:r>
              <a:rPr lang="cs-CZ" sz="2400" b="1" smtClean="0">
                <a:latin typeface="Cambria" pitchFamily="18" charset="0"/>
              </a:rPr>
              <a:t>při narození</a:t>
            </a:r>
            <a:r>
              <a:rPr lang="cs-CZ" sz="2400" smtClean="0">
                <a:latin typeface="Cambria" pitchFamily="18" charset="0"/>
              </a:rPr>
              <a:t> (ale může být sledována také v jakémkoliv jiném věku), </a:t>
            </a:r>
            <a:r>
              <a:rPr lang="cs-CZ" sz="2400" b="1" smtClean="0">
                <a:latin typeface="Cambria" pitchFamily="18" charset="0"/>
              </a:rPr>
              <a:t>odděleně za obě pohlaví</a:t>
            </a:r>
            <a:r>
              <a:rPr lang="cs-CZ" sz="2400" smtClean="0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Nejčastěji se tedy setkáváme s termínem </a:t>
            </a:r>
            <a:r>
              <a:rPr lang="cs-CZ" sz="2400" b="1" i="1" u="sng" smtClean="0">
                <a:latin typeface="Cambria" pitchFamily="18" charset="0"/>
              </a:rPr>
              <a:t>střední délka života novorozence</a:t>
            </a:r>
            <a:r>
              <a:rPr lang="cs-CZ" sz="2400" smtClean="0">
                <a:latin typeface="Cambria" pitchFamily="18" charset="0"/>
              </a:rPr>
              <a:t>, což je průměrný počet let, kterého by se dožil novorozenec při zachování současné úmrtnosti. 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Pro střední délku života se používá i termín </a:t>
            </a:r>
            <a:r>
              <a:rPr lang="cs-CZ" sz="2400" b="1" i="1" u="sng" smtClean="0">
                <a:latin typeface="Cambria" pitchFamily="18" charset="0"/>
              </a:rPr>
              <a:t>očekávaná délka života</a:t>
            </a:r>
            <a:r>
              <a:rPr lang="cs-CZ" sz="2400" smtClean="0">
                <a:latin typeface="Cambria" pitchFamily="18" charset="0"/>
              </a:rPr>
              <a:t> nebo </a:t>
            </a:r>
            <a:r>
              <a:rPr lang="cs-CZ" sz="2400" b="1" i="1" u="sng" smtClean="0">
                <a:latin typeface="Cambria" pitchFamily="18" charset="0"/>
              </a:rPr>
              <a:t>naděje dožití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Naděje dožití patří mezi jeden z </a:t>
            </a:r>
            <a:r>
              <a:rPr lang="cs-CZ" sz="2400" b="1" smtClean="0">
                <a:latin typeface="Cambria" pitchFamily="18" charset="0"/>
              </a:rPr>
              <a:t>mezinárodně sledovaných ukazatelů</a:t>
            </a:r>
            <a:r>
              <a:rPr lang="cs-CZ" sz="2400" smtClean="0">
                <a:latin typeface="Cambria" pitchFamily="18" charset="0"/>
              </a:rPr>
              <a:t> a podobně jako kojenecká úmrtnost je ukazatelem vyjadřujícím ekonomickou a společenskou vyspělost státu</a:t>
            </a:r>
          </a:p>
          <a:p>
            <a:endParaRPr lang="cs-CZ" sz="240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cs-CZ" sz="2400" smtClean="0">
                <a:latin typeface="Cambria" pitchFamily="18" charset="0"/>
              </a:rPr>
              <a:t>V celém světě se začíná také projevovat </a:t>
            </a:r>
            <a:r>
              <a:rPr lang="cs-CZ" sz="2400" b="1" smtClean="0">
                <a:latin typeface="Cambria" pitchFamily="18" charset="0"/>
              </a:rPr>
              <a:t>proces</a:t>
            </a:r>
            <a:r>
              <a:rPr lang="cs-CZ" sz="2400" b="1" i="1" smtClean="0">
                <a:latin typeface="Cambria" pitchFamily="18" charset="0"/>
              </a:rPr>
              <a:t> </a:t>
            </a:r>
            <a:r>
              <a:rPr lang="cs-CZ" sz="2400" b="1" i="1" u="sng" smtClean="0">
                <a:latin typeface="Cambria" pitchFamily="18" charset="0"/>
              </a:rPr>
              <a:t>stárnutí populace</a:t>
            </a:r>
            <a:r>
              <a:rPr lang="cs-CZ" sz="2400" smtClean="0">
                <a:latin typeface="Cambria" pitchFamily="18" charset="0"/>
              </a:rPr>
              <a:t>, </a:t>
            </a:r>
            <a:r>
              <a:rPr lang="cs-CZ" sz="2400" b="1" smtClean="0">
                <a:latin typeface="Cambria" pitchFamily="18" charset="0"/>
              </a:rPr>
              <a:t>zvyšuje se střední délka života</a:t>
            </a:r>
            <a:r>
              <a:rPr lang="cs-CZ" sz="2400" smtClean="0">
                <a:latin typeface="Cambria" pitchFamily="18" charset="0"/>
              </a:rPr>
              <a:t> a roste počet a podíl osob ve věku nad 65 let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Prudký </a:t>
            </a:r>
            <a:r>
              <a:rPr lang="cs-CZ" sz="2400" b="1" smtClean="0">
                <a:latin typeface="Cambria" pitchFamily="18" charset="0"/>
              </a:rPr>
              <a:t>růst naděje dožití</a:t>
            </a:r>
            <a:r>
              <a:rPr lang="cs-CZ" sz="2400" smtClean="0">
                <a:latin typeface="Cambria" pitchFamily="18" charset="0"/>
              </a:rPr>
              <a:t> byl ve světě zaznamenán až v období </a:t>
            </a:r>
            <a:r>
              <a:rPr lang="cs-CZ" sz="2400" b="1" smtClean="0">
                <a:latin typeface="Cambria" pitchFamily="18" charset="0"/>
              </a:rPr>
              <a:t>posledních 100-150 let</a:t>
            </a:r>
            <a:r>
              <a:rPr lang="cs-CZ" sz="2400" smtClean="0">
                <a:latin typeface="Cambria" pitchFamily="18" charset="0"/>
              </a:rPr>
              <a:t>, přičemž hlavní nárůsty se týkaly především </a:t>
            </a:r>
            <a:r>
              <a:rPr lang="cs-CZ" sz="2400" b="1" smtClean="0">
                <a:latin typeface="Cambria" pitchFamily="18" charset="0"/>
              </a:rPr>
              <a:t>vyspělých zemí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endParaRPr lang="cs-CZ" sz="2400" smtClean="0">
              <a:latin typeface="Cambria" pitchFamily="18" charset="0"/>
            </a:endParaRPr>
          </a:p>
          <a:p>
            <a:pPr>
              <a:buFont typeface="Arial" charset="0"/>
              <a:buNone/>
            </a:pPr>
            <a:r>
              <a:rPr lang="cs-CZ" sz="2400" b="1" u="sng" smtClean="0">
                <a:latin typeface="Cambria" pitchFamily="18" charset="0"/>
              </a:rPr>
              <a:t>Svět</a:t>
            </a:r>
          </a:p>
          <a:p>
            <a:r>
              <a:rPr lang="cs-CZ" sz="2400" b="1" smtClean="0">
                <a:latin typeface="Cambria" pitchFamily="18" charset="0"/>
              </a:rPr>
              <a:t>Střední délka života 2006:  68 let </a:t>
            </a:r>
          </a:p>
          <a:p>
            <a:r>
              <a:rPr lang="cs-CZ" sz="2400" b="1" smtClean="0">
                <a:latin typeface="Cambria" pitchFamily="18" charset="0"/>
              </a:rPr>
              <a:t>Hrubá míra úmrtnosti 2015:  71 let</a:t>
            </a:r>
          </a:p>
          <a:p>
            <a:endParaRPr lang="cs-CZ" sz="240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316"/>
          <p:cNvPicPr>
            <a:picLocks noChangeAspect="1" noChangeArrowheads="1"/>
          </p:cNvPicPr>
          <p:nvPr/>
        </p:nvPicPr>
        <p:blipFill>
          <a:blip r:embed="rId3"/>
          <a:srcRect l="24805" t="16063" r="23228" b="14751"/>
          <a:stretch>
            <a:fillRect/>
          </a:stretch>
        </p:blipFill>
        <p:spPr bwMode="auto">
          <a:xfrm>
            <a:off x="827088" y="0"/>
            <a:ext cx="7704137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Text Box 2317"/>
          <p:cNvSpPr txBox="1">
            <a:spLocks noChangeArrowheads="1"/>
          </p:cNvSpPr>
          <p:nvPr/>
        </p:nvSpPr>
        <p:spPr bwMode="auto">
          <a:xfrm>
            <a:off x="592138" y="6400800"/>
            <a:ext cx="760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Městské státy: San Marino, 87, Hong-Kong 84, Singapore 83, Macao 83..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5" descr="Comparison in life expectancy between 1962 and 2004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95275"/>
            <a:ext cx="6769100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5" descr="Global_LifeExpectancy_bothsexes_2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868045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>
                <a:latin typeface="Cambria" pitchFamily="18" charset="0"/>
              </a:rPr>
              <a:t>K naději dožití je potřeba uvést ještě jednu poznámku – charakteristické jsou </a:t>
            </a:r>
            <a:r>
              <a:rPr lang="cs-CZ" sz="2400" b="1" u="sng" smtClean="0">
                <a:latin typeface="Cambria" pitchFamily="18" charset="0"/>
              </a:rPr>
              <a:t>poměrně velké rozdíly v její výši pro muže a ženy</a:t>
            </a:r>
            <a:r>
              <a:rPr lang="cs-CZ" sz="2400" smtClean="0">
                <a:latin typeface="Cambria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cs-CZ" sz="2400" smtClean="0">
                <a:latin typeface="Cambria" pitchFamily="18" charset="0"/>
              </a:rPr>
              <a:t>Ve vyspělých zemích je to všeobecný jev, rozdíl tvoří </a:t>
            </a:r>
            <a:r>
              <a:rPr lang="cs-CZ" sz="2400" i="1" smtClean="0">
                <a:latin typeface="Cambria" pitchFamily="18" charset="0"/>
              </a:rPr>
              <a:t>5-10 roků</a:t>
            </a:r>
            <a:r>
              <a:rPr lang="cs-CZ" sz="2400" smtClean="0">
                <a:latin typeface="Cambria" pitchFamily="18" charset="0"/>
              </a:rPr>
              <a:t> v prospěch ženské části populace (nejvíce v Evropě – kolem 8 let) </a:t>
            </a:r>
          </a:p>
          <a:p>
            <a:pPr>
              <a:lnSpc>
                <a:spcPct val="8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b="1" smtClean="0">
                <a:latin typeface="Cambria" pitchFamily="18" charset="0"/>
              </a:rPr>
              <a:t>V posledních letech</a:t>
            </a:r>
            <a:r>
              <a:rPr lang="cs-CZ" sz="2400" smtClean="0">
                <a:latin typeface="Cambria" pitchFamily="18" charset="0"/>
              </a:rPr>
              <a:t> se však tento </a:t>
            </a:r>
            <a:r>
              <a:rPr lang="cs-CZ" sz="2400" b="1" smtClean="0">
                <a:latin typeface="Cambria" pitchFamily="18" charset="0"/>
              </a:rPr>
              <a:t>rozdíl začíná vyrovnávat</a:t>
            </a:r>
            <a:r>
              <a:rPr lang="cs-CZ" sz="2400" smtClean="0">
                <a:latin typeface="Cambria" pitchFamily="18" charset="0"/>
              </a:rPr>
              <a:t>, a to především </a:t>
            </a:r>
            <a:r>
              <a:rPr lang="cs-CZ" sz="2400" b="1" u="sng" smtClean="0">
                <a:latin typeface="Cambria" pitchFamily="18" charset="0"/>
              </a:rPr>
              <a:t>zlepšenými úmrtnostními poměry u mužské části populace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smtClean="0">
                <a:latin typeface="Cambria" pitchFamily="18" charset="0"/>
              </a:rPr>
              <a:t>Na druhé straně </a:t>
            </a:r>
            <a:r>
              <a:rPr lang="cs-CZ" sz="2400" b="1" smtClean="0">
                <a:latin typeface="Cambria" pitchFamily="18" charset="0"/>
              </a:rPr>
              <a:t>v některých zemích (jižní Afrika, jižní Asie)</a:t>
            </a:r>
            <a:r>
              <a:rPr lang="cs-CZ" sz="2400" smtClean="0">
                <a:latin typeface="Cambria" pitchFamily="18" charset="0"/>
              </a:rPr>
              <a:t> se v souvislosti s nižší ekonomickou vyspělostí, náboženskými a dalšími tradicemi, ale i dalšími vlivy (virus HIV) můžeme setkat </a:t>
            </a:r>
            <a:r>
              <a:rPr lang="cs-CZ" sz="2400" b="1" smtClean="0">
                <a:latin typeface="Cambria" pitchFamily="18" charset="0"/>
              </a:rPr>
              <a:t>s vyšší nadějí dožití u mužů</a:t>
            </a:r>
            <a:r>
              <a:rPr lang="cs-CZ" sz="2400" smtClean="0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80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>
                <a:latin typeface="Cambria" pitchFamily="18" charset="0"/>
              </a:rPr>
              <a:t>Mezi roky 1990-2015 </a:t>
            </a:r>
            <a:r>
              <a:rPr lang="cs-CZ" altLang="cs-CZ" sz="2800" b="1" smtClean="0">
                <a:latin typeface="Cambria" pitchFamily="18" charset="0"/>
              </a:rPr>
              <a:t>vzrostla </a:t>
            </a:r>
            <a:r>
              <a:rPr lang="cs-CZ" altLang="cs-CZ" sz="2800" b="1" i="1" u="sng" smtClean="0">
                <a:latin typeface="Cambria" pitchFamily="18" charset="0"/>
              </a:rPr>
              <a:t>naděje dožití</a:t>
            </a:r>
            <a:r>
              <a:rPr lang="cs-CZ" altLang="cs-CZ" sz="2800" b="1" smtClean="0">
                <a:latin typeface="Cambria" pitchFamily="18" charset="0"/>
              </a:rPr>
              <a:t> v ČR:</a:t>
            </a:r>
            <a:r>
              <a:rPr lang="cs-CZ" altLang="cs-CZ" sz="2800" smtClean="0">
                <a:latin typeface="Cambria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buFontTx/>
              <a:buAutoNum type="arabicParenR"/>
            </a:pPr>
            <a:r>
              <a:rPr lang="cs-CZ" altLang="cs-CZ" sz="2800" b="1" i="1" smtClean="0">
                <a:latin typeface="Cambria" pitchFamily="18" charset="0"/>
              </a:rPr>
              <a:t> u mužů</a:t>
            </a:r>
            <a:r>
              <a:rPr lang="cs-CZ" altLang="cs-CZ" sz="2800" smtClean="0">
                <a:latin typeface="Cambria" pitchFamily="18" charset="0"/>
              </a:rPr>
              <a:t> při narození o </a:t>
            </a:r>
            <a:r>
              <a:rPr lang="cs-CZ" altLang="cs-CZ" sz="2800" b="1" smtClean="0">
                <a:latin typeface="Cambria" pitchFamily="18" charset="0"/>
              </a:rPr>
              <a:t>8,2 roku na 75,8 let</a:t>
            </a:r>
            <a:r>
              <a:rPr lang="cs-CZ" altLang="cs-CZ" sz="2800" smtClean="0">
                <a:latin typeface="Cambria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AutoNum type="arabicParenR"/>
            </a:pPr>
            <a:r>
              <a:rPr lang="cs-CZ" altLang="cs-CZ" sz="2800" b="1" i="1" smtClean="0">
                <a:latin typeface="Cambria" pitchFamily="18" charset="0"/>
              </a:rPr>
              <a:t> u žen</a:t>
            </a:r>
            <a:r>
              <a:rPr lang="cs-CZ" altLang="cs-CZ" sz="2800" smtClean="0">
                <a:latin typeface="Cambria" pitchFamily="18" charset="0"/>
              </a:rPr>
              <a:t> při narození o </a:t>
            </a:r>
            <a:r>
              <a:rPr lang="cs-CZ" altLang="cs-CZ" sz="2800" b="1" smtClean="0">
                <a:latin typeface="Cambria" pitchFamily="18" charset="0"/>
              </a:rPr>
              <a:t>6,3 roku na 81,7 let</a:t>
            </a:r>
            <a:r>
              <a:rPr lang="cs-CZ" altLang="cs-CZ" sz="2800" smtClean="0">
                <a:latin typeface="Cambria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>
                <a:latin typeface="Cambria" pitchFamily="18" charset="0"/>
              </a:rPr>
              <a:t>(průměr: 79)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cs-CZ" sz="2800" b="1" smtClean="0">
                <a:latin typeface="Cambria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cs-CZ" sz="2800" b="1" smtClean="0">
                <a:latin typeface="Cambria" pitchFamily="18" charset="0"/>
              </a:rPr>
              <a:t>              rozdíl mezi pohlavími se </a:t>
            </a:r>
            <a:r>
              <a:rPr lang="cs-CZ" altLang="cs-CZ" sz="2800" b="1" u="sng" smtClean="0">
                <a:latin typeface="Cambria" pitchFamily="18" charset="0"/>
              </a:rPr>
              <a:t>snižuje</a:t>
            </a:r>
            <a:r>
              <a:rPr lang="cs-CZ" altLang="cs-CZ" sz="2800" b="1" smtClean="0">
                <a:latin typeface="Cambria" pitchFamily="18" charset="0"/>
              </a:rPr>
              <a:t>!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altLang="cs-CZ" sz="2800" i="1" smtClean="0">
              <a:solidFill>
                <a:srgbClr val="333300"/>
              </a:solidFill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cs-CZ" sz="2800" b="1" i="1" smtClean="0">
                <a:solidFill>
                  <a:srgbClr val="CC3300"/>
                </a:solidFill>
                <a:latin typeface="Cambria" pitchFamily="18" charset="0"/>
              </a:rPr>
              <a:t>(Jak si stojíme ve srovnání s vyspělým světem?)</a:t>
            </a:r>
          </a:p>
          <a:p>
            <a:pPr>
              <a:lnSpc>
                <a:spcPct val="90000"/>
              </a:lnSpc>
            </a:pPr>
            <a:endParaRPr lang="cs-CZ" sz="2800" smtClean="0">
              <a:latin typeface="Cambria" pitchFamily="18" charset="0"/>
            </a:endParaRPr>
          </a:p>
        </p:txBody>
      </p:sp>
      <p:sp>
        <p:nvSpPr>
          <p:cNvPr id="92162" name="AutoShape 8"/>
          <p:cNvSpPr>
            <a:spLocks noChangeArrowheads="1"/>
          </p:cNvSpPr>
          <p:nvPr/>
        </p:nvSpPr>
        <p:spPr bwMode="auto">
          <a:xfrm>
            <a:off x="827088" y="3933825"/>
            <a:ext cx="503237" cy="71438"/>
          </a:xfrm>
          <a:prstGeom prst="rightArrow">
            <a:avLst>
              <a:gd name="adj1" fmla="val 50000"/>
              <a:gd name="adj2" fmla="val 176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6" name="Rectangle 3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8569325" cy="62642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Nejjednodušším ukazatelem intenzity úmrtnosti je </a:t>
            </a:r>
            <a:r>
              <a:rPr lang="cs-CZ" sz="2400" b="1" i="1" u="sng" smtClean="0">
                <a:latin typeface="Cambria" pitchFamily="18" charset="0"/>
              </a:rPr>
              <a:t>hrubá míra úmrtnosti</a:t>
            </a:r>
            <a:r>
              <a:rPr lang="cs-CZ" sz="2400" smtClean="0">
                <a:latin typeface="Cambria" pitchFamily="18" charset="0"/>
              </a:rPr>
              <a:t>, která vyjadřuje </a:t>
            </a:r>
            <a:r>
              <a:rPr lang="cs-CZ" sz="2400" i="1" u="sng" smtClean="0">
                <a:latin typeface="Cambria" pitchFamily="18" charset="0"/>
              </a:rPr>
              <a:t>počet zemřelých na 1000 obyvatel středního stavu</a:t>
            </a:r>
            <a:r>
              <a:rPr lang="cs-CZ" sz="2400" u="sng" smtClean="0">
                <a:latin typeface="Cambria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cs-CZ" sz="2400" u="sng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000" smtClean="0">
                <a:latin typeface="Cambria" pitchFamily="18" charset="0"/>
              </a:rPr>
              <a:t>M - počet zemřelých ve sledovaném období</a:t>
            </a:r>
            <a:r>
              <a:rPr lang="cs-CZ" smtClean="0"/>
              <a:t> </a:t>
            </a: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 u="sng" smtClean="0">
                <a:latin typeface="Cambria" pitchFamily="18" charset="0"/>
              </a:rPr>
              <a:t>Význam</a:t>
            </a:r>
            <a:r>
              <a:rPr lang="cs-CZ" sz="2400" smtClean="0">
                <a:latin typeface="Cambria" pitchFamily="18" charset="0"/>
              </a:rPr>
              <a:t> tohoto ukazatele spočívá v schopnosti </a:t>
            </a:r>
            <a:r>
              <a:rPr lang="cs-CZ" sz="2400" b="1" u="sng" smtClean="0">
                <a:latin typeface="Cambria" pitchFamily="18" charset="0"/>
              </a:rPr>
              <a:t>charakterizovat všeobecnou úroveň úmrtnosti</a:t>
            </a: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K jeho největším nedostatkům patří neschopnost </a:t>
            </a:r>
            <a:r>
              <a:rPr lang="cs-CZ" sz="2400" b="1" u="sng" smtClean="0">
                <a:latin typeface="Cambria" pitchFamily="18" charset="0"/>
              </a:rPr>
              <a:t>vyjádřit diferencovanost procesu úmrtnosti</a:t>
            </a:r>
            <a:r>
              <a:rPr lang="cs-CZ" sz="2400" smtClean="0">
                <a:latin typeface="Cambria" pitchFamily="18" charset="0"/>
              </a:rPr>
              <a:t> pro </a:t>
            </a:r>
            <a:r>
              <a:rPr lang="cs-CZ" sz="2400" b="1" u="sng" smtClean="0">
                <a:latin typeface="Cambria" pitchFamily="18" charset="0"/>
              </a:rPr>
              <a:t>jednotlivé kategorie obyvatel</a:t>
            </a:r>
            <a:r>
              <a:rPr lang="cs-CZ" sz="2400" smtClean="0">
                <a:latin typeface="Cambria" pitchFamily="18" charset="0"/>
              </a:rPr>
              <a:t> a vzhledem ke statistické povaze ukazatele se při jeho použití do jisté míry </a:t>
            </a:r>
            <a:r>
              <a:rPr lang="cs-CZ" sz="2400" b="1" u="sng" smtClean="0">
                <a:latin typeface="Cambria" pitchFamily="18" charset="0"/>
              </a:rPr>
              <a:t>ztrácí také prostorová</a:t>
            </a:r>
            <a:r>
              <a:rPr lang="cs-CZ" sz="2800" b="1" u="sng" smtClean="0">
                <a:latin typeface="Cambria" pitchFamily="18" charset="0"/>
              </a:rPr>
              <a:t> </a:t>
            </a:r>
            <a:r>
              <a:rPr lang="cs-CZ" sz="2400" b="1" u="sng" smtClean="0">
                <a:latin typeface="Cambria" pitchFamily="18" charset="0"/>
              </a:rPr>
              <a:t>diferencovanost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cs-CZ" smtClean="0"/>
          </a:p>
        </p:txBody>
      </p:sp>
      <p:sp>
        <p:nvSpPr>
          <p:cNvPr id="204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0495" name="Object 15"/>
          <p:cNvGraphicFramePr>
            <a:graphicFrameLocks noChangeAspect="1"/>
          </p:cNvGraphicFramePr>
          <p:nvPr/>
        </p:nvGraphicFramePr>
        <p:xfrm>
          <a:off x="2555875" y="2349500"/>
          <a:ext cx="2952750" cy="1081088"/>
        </p:xfrm>
        <a:graphic>
          <a:graphicData uri="http://schemas.openxmlformats.org/presentationml/2006/ole">
            <p:oleObj spid="_x0000_s20495" name="Rovnice" r:id="rId4" imgW="1066337" imgH="393529" progId="Equation.3">
              <p:embed/>
            </p:oleObj>
          </a:graphicData>
        </a:graphic>
      </p:graphicFrame>
      <p:sp>
        <p:nvSpPr>
          <p:cNvPr id="20498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sz="2800" b="1" smtClean="0">
                <a:latin typeface="Cambria" pitchFamily="18" charset="0"/>
              </a:rPr>
              <a:t>ZÁKLADNÍ UKAZATELE, PROSTOROVÉ ROZLOŽENÍ A ROZDÍLY PODLE POHLAVÍ A VĚKU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5" descr="2a81b282-a8a4-46e7-8e3e-7cff2c6b17da?version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70050"/>
            <a:ext cx="8569325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Text Box 6"/>
          <p:cNvSpPr txBox="1">
            <a:spLocks noChangeArrowheads="1"/>
          </p:cNvSpPr>
          <p:nvPr/>
        </p:nvSpPr>
        <p:spPr bwMode="auto">
          <a:xfrm>
            <a:off x="1619250" y="620713"/>
            <a:ext cx="6338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mbria" pitchFamily="18" charset="0"/>
              </a:rPr>
              <a:t>Vývoj střední délky života v České republice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5" descr="nemocimuz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76313"/>
            <a:ext cx="8569325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8" descr="2fc4e4eb-f93d-403d-a748-8c719ebef8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20738"/>
            <a:ext cx="8569325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sz="2800" b="1" smtClean="0">
                <a:latin typeface="Cambria" pitchFamily="18" charset="0"/>
              </a:rPr>
              <a:t>ÚMRTNOSTNÍ TABULKY</a:t>
            </a:r>
          </a:p>
        </p:txBody>
      </p:sp>
      <p:sp>
        <p:nvSpPr>
          <p:cNvPr id="100354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smtClean="0">
                <a:latin typeface="Cambria" pitchFamily="18" charset="0"/>
              </a:rPr>
              <a:t>Specifickou metodou</a:t>
            </a:r>
            <a:r>
              <a:rPr lang="cs-CZ" sz="2400" smtClean="0">
                <a:latin typeface="Cambria" pitchFamily="18" charset="0"/>
              </a:rPr>
              <a:t> užívanou k charakteristice řádu vymírání určité populace jsou </a:t>
            </a:r>
            <a:r>
              <a:rPr lang="cs-CZ" sz="2400" b="1" i="1" u="sng" smtClean="0">
                <a:latin typeface="Cambria" pitchFamily="18" charset="0"/>
              </a:rPr>
              <a:t>úmrtnostní tabulky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Jako kvantitativně přesné vystižení řádu vymírání jsou zatím </a:t>
            </a:r>
            <a:r>
              <a:rPr lang="cs-CZ" sz="2400" b="1" smtClean="0">
                <a:latin typeface="Cambria" pitchFamily="18" charset="0"/>
              </a:rPr>
              <a:t>nejdokonalejším nástrojem hlubší analýzy úmrtnosti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Vycházejí z ukazatele </a:t>
            </a:r>
            <a:r>
              <a:rPr lang="cs-CZ" sz="2400" b="1" i="1" u="sng" smtClean="0">
                <a:latin typeface="Cambria" pitchFamily="18" charset="0"/>
              </a:rPr>
              <a:t>pravděpodobnost úmrtí</a:t>
            </a:r>
            <a:r>
              <a:rPr lang="cs-CZ" sz="2400" smtClean="0">
                <a:latin typeface="Cambria" pitchFamily="18" charset="0"/>
              </a:rPr>
              <a:t> v </a:t>
            </a:r>
            <a:r>
              <a:rPr lang="cs-CZ" sz="2400" b="1" smtClean="0">
                <a:latin typeface="Cambria" pitchFamily="18" charset="0"/>
              </a:rPr>
              <a:t>jednotlivých věkových kategoriích</a:t>
            </a:r>
            <a:r>
              <a:rPr lang="cs-CZ" sz="2400" smtClean="0">
                <a:latin typeface="Cambria" pitchFamily="18" charset="0"/>
              </a:rPr>
              <a:t>, kde se </a:t>
            </a:r>
            <a:r>
              <a:rPr lang="cs-CZ" sz="2400" b="1" u="sng" smtClean="0">
                <a:latin typeface="Cambria" pitchFamily="18" charset="0"/>
              </a:rPr>
              <a:t>počet</a:t>
            </a:r>
            <a:r>
              <a:rPr lang="cs-CZ" sz="2400" b="1" smtClean="0">
                <a:latin typeface="Cambria" pitchFamily="18" charset="0"/>
              </a:rPr>
              <a:t> </a:t>
            </a:r>
            <a:r>
              <a:rPr lang="cs-CZ" sz="2400" b="1" u="sng" smtClean="0">
                <a:latin typeface="Cambria" pitchFamily="18" charset="0"/>
              </a:rPr>
              <a:t>zemřelých</a:t>
            </a:r>
            <a:r>
              <a:rPr lang="cs-CZ" sz="2400" u="sng" smtClean="0">
                <a:latin typeface="Cambria" pitchFamily="18" charset="0"/>
              </a:rPr>
              <a:t> </a:t>
            </a:r>
            <a:r>
              <a:rPr lang="cs-CZ" sz="2400" b="1" u="sng" smtClean="0">
                <a:latin typeface="Cambria" pitchFamily="18" charset="0"/>
              </a:rPr>
              <a:t>vztahuje</a:t>
            </a:r>
            <a:r>
              <a:rPr lang="cs-CZ" sz="2400" smtClean="0">
                <a:latin typeface="Cambria" pitchFamily="18" charset="0"/>
              </a:rPr>
              <a:t> nikoliv ke střednímu stavu obyvatel, ale </a:t>
            </a:r>
            <a:r>
              <a:rPr lang="cs-CZ" sz="2400" b="1" smtClean="0">
                <a:latin typeface="Cambria" pitchFamily="18" charset="0"/>
              </a:rPr>
              <a:t>k </a:t>
            </a:r>
            <a:r>
              <a:rPr lang="cs-CZ" sz="2400" b="1" u="sng" smtClean="0">
                <a:latin typeface="Cambria" pitchFamily="18" charset="0"/>
              </a:rPr>
              <a:t>počátečnímu počtu osob vystavených riziku úmrtí</a:t>
            </a:r>
            <a:r>
              <a:rPr lang="cs-CZ" sz="2400" smtClean="0">
                <a:latin typeface="Cambria" pitchFamily="18" charset="0"/>
              </a:rPr>
              <a:t> (</a:t>
            </a:r>
            <a:r>
              <a:rPr lang="cs-CZ" sz="2400" i="1" smtClean="0">
                <a:latin typeface="Cambria" pitchFamily="18" charset="0"/>
              </a:rPr>
              <a:t>tzn. nejčastěji k začátku roku</a:t>
            </a:r>
            <a:r>
              <a:rPr lang="cs-CZ" sz="2400" smtClean="0">
                <a:latin typeface="Cambria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Na základě tohoto ukazatele lze přejít od reálné populace k </a:t>
            </a:r>
            <a:r>
              <a:rPr lang="cs-CZ" sz="2400" b="1" smtClean="0">
                <a:latin typeface="Cambria" pitchFamily="18" charset="0"/>
              </a:rPr>
              <a:t>fiktivní tabulkové populaci</a:t>
            </a:r>
            <a:r>
              <a:rPr lang="cs-CZ" sz="2400" smtClean="0">
                <a:latin typeface="Cambria" pitchFamily="18" charset="0"/>
              </a:rPr>
              <a:t>, která vychází ze zaokrouhleného počtu narozených (např. 100 000)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endParaRPr lang="cs-CZ" sz="2400" b="1" smtClean="0">
              <a:latin typeface="Cambria" pitchFamily="18" charset="0"/>
            </a:endParaRPr>
          </a:p>
          <a:p>
            <a:r>
              <a:rPr lang="cs-CZ" sz="2400" b="1" smtClean="0">
                <a:latin typeface="Cambria" pitchFamily="18" charset="0"/>
              </a:rPr>
              <a:t>Aplikací reálných pravděpodobností úmrtí na tabulkovou populaci</a:t>
            </a:r>
            <a:r>
              <a:rPr lang="cs-CZ" sz="2400" smtClean="0">
                <a:latin typeface="Cambria" pitchFamily="18" charset="0"/>
              </a:rPr>
              <a:t> dostáváme prostřednictvím specifických výpočtů tabulkové počty žijících, zemřelých a zároveň získáváme hlavní výstup úmrtnostní tabulky - </a:t>
            </a:r>
            <a:r>
              <a:rPr lang="cs-CZ" sz="2400" b="1" i="1" u="sng" smtClean="0">
                <a:latin typeface="Cambria" pitchFamily="18" charset="0"/>
              </a:rPr>
              <a:t>střední délku života</a:t>
            </a:r>
            <a:r>
              <a:rPr lang="cs-CZ" sz="2400" smtClean="0">
                <a:latin typeface="Cambria" pitchFamily="18" charset="0"/>
              </a:rPr>
              <a:t> </a:t>
            </a:r>
            <a:r>
              <a:rPr lang="cs-CZ" sz="2400" b="1" i="1" u="sng" smtClean="0">
                <a:latin typeface="Cambria" pitchFamily="18" charset="0"/>
              </a:rPr>
              <a:t>(naději dožití),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r>
              <a:rPr lang="cs-CZ" sz="2400" smtClean="0">
                <a:latin typeface="Cambria" pitchFamily="18" charset="0"/>
              </a:rPr>
              <a:t>….definovanou jako </a:t>
            </a:r>
            <a:r>
              <a:rPr lang="cs-CZ" sz="2400" b="1" smtClean="0">
                <a:latin typeface="Cambria" pitchFamily="18" charset="0"/>
              </a:rPr>
              <a:t>průměrný počet let, které zbývá osobě ve věku x ještě prožít </a:t>
            </a:r>
          </a:p>
          <a:p>
            <a:endParaRPr lang="cs-CZ" sz="2400" b="1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Nejčastěji se tento ukazatel uvádí </a:t>
            </a:r>
            <a:r>
              <a:rPr lang="cs-CZ" sz="2400" b="1" smtClean="0">
                <a:latin typeface="Cambria" pitchFamily="18" charset="0"/>
              </a:rPr>
              <a:t>ve věku 0 let</a:t>
            </a:r>
            <a:r>
              <a:rPr lang="cs-CZ" sz="2400" smtClean="0">
                <a:latin typeface="Cambria" pitchFamily="18" charset="0"/>
              </a:rPr>
              <a:t> a je označován jako </a:t>
            </a:r>
            <a:r>
              <a:rPr lang="cs-CZ" sz="2400" b="1" smtClean="0">
                <a:latin typeface="Cambria" pitchFamily="18" charset="0"/>
              </a:rPr>
              <a:t>střední délka života při narození</a:t>
            </a:r>
          </a:p>
          <a:p>
            <a:endParaRPr lang="cs-CZ" sz="240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5" descr="tab2_11076988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796925"/>
            <a:ext cx="7848600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 descr="https://is.mendelu.cz/eknihovna/opory/download.pl?objekt=409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260350"/>
            <a:ext cx="95916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8" name="TextovéPole 1"/>
          <p:cNvSpPr txBox="1">
            <a:spLocks noChangeArrowheads="1"/>
          </p:cNvSpPr>
          <p:nvPr/>
        </p:nvSpPr>
        <p:spPr bwMode="auto">
          <a:xfrm>
            <a:off x="538163" y="5151438"/>
            <a:ext cx="8220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i="1" u="sng">
                <a:latin typeface="Cambria" pitchFamily="18" charset="0"/>
              </a:rPr>
              <a:t>Dx = počet zemřelých obyvatel ve věku x z dané populace </a:t>
            </a:r>
          </a:p>
          <a:p>
            <a:r>
              <a:rPr lang="cs-CZ" sz="2400" b="1" i="1" u="sng">
                <a:latin typeface="Cambria" pitchFamily="18" charset="0"/>
              </a:rPr>
              <a:t>a daného pohlaví</a:t>
            </a:r>
            <a:r>
              <a:rPr lang="cs-CZ" sz="2400" b="1" u="sng">
                <a:latin typeface="Cambria" pitchFamily="18" charset="0"/>
              </a:rPr>
              <a:t> </a:t>
            </a:r>
          </a:p>
        </p:txBody>
      </p:sp>
      <p:sp>
        <p:nvSpPr>
          <p:cNvPr id="106499" name="TextovéPole 2"/>
          <p:cNvSpPr txBox="1">
            <a:spLocks noChangeArrowheads="1"/>
          </p:cNvSpPr>
          <p:nvPr/>
        </p:nvSpPr>
        <p:spPr bwMode="auto">
          <a:xfrm>
            <a:off x="684213" y="4592638"/>
            <a:ext cx="2335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mbria" pitchFamily="18" charset="0"/>
              </a:rPr>
              <a:t>VSTUPNÍ DATA:</a:t>
            </a:r>
          </a:p>
        </p:txBody>
      </p:sp>
      <p:sp>
        <p:nvSpPr>
          <p:cNvPr id="106500" name="TextovéPole 3"/>
          <p:cNvSpPr txBox="1">
            <a:spLocks noChangeArrowheads="1"/>
          </p:cNvSpPr>
          <p:nvPr/>
        </p:nvSpPr>
        <p:spPr bwMode="auto">
          <a:xfrm>
            <a:off x="539750" y="5991225"/>
            <a:ext cx="523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i="1" u="sng">
                <a:latin typeface="Cambria" pitchFamily="18" charset="0"/>
              </a:rPr>
              <a:t>Px = střední stav populace ve věku x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15888"/>
            <a:ext cx="8785225" cy="66262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400" b="1" u="sng" dirty="0" smtClean="0">
                <a:latin typeface="Cambria" panose="02040503050406030204" pitchFamily="18" charset="0"/>
              </a:rPr>
              <a:t>Další ukazatelé:</a:t>
            </a:r>
          </a:p>
          <a:p>
            <a:pPr>
              <a:defRPr/>
            </a:pPr>
            <a:r>
              <a:rPr lang="cs-CZ" sz="2400" b="1" i="1" u="sng" dirty="0" err="1" smtClean="0">
                <a:latin typeface="Cambria" panose="02040503050406030204" pitchFamily="18" charset="0"/>
              </a:rPr>
              <a:t>qx</a:t>
            </a:r>
            <a:r>
              <a:rPr lang="cs-CZ" sz="2400" b="1" i="1" u="sng" dirty="0" smtClean="0">
                <a:latin typeface="Cambria" panose="02040503050406030204" pitchFamily="18" charset="0"/>
              </a:rPr>
              <a:t> = pravděpodobnost úmrtí</a:t>
            </a:r>
            <a:r>
              <a:rPr lang="cs-CZ" sz="2400" dirty="0" smtClean="0">
                <a:latin typeface="Cambria" panose="02040503050406030204" pitchFamily="18" charset="0"/>
              </a:rPr>
              <a:t>, která je odvozena ze </a:t>
            </a:r>
            <a:r>
              <a:rPr lang="cs-CZ" sz="2400" b="1" u="sng" dirty="0" smtClean="0">
                <a:latin typeface="Cambria" panose="02040503050406030204" pitchFamily="18" charset="0"/>
              </a:rPr>
              <a:t>specifických měr úmrtnosti </a:t>
            </a:r>
            <a:r>
              <a:rPr lang="cs-CZ" sz="2400" b="1" u="sng" dirty="0" err="1" smtClean="0">
                <a:latin typeface="Cambria" panose="02040503050406030204" pitchFamily="18" charset="0"/>
              </a:rPr>
              <a:t>mx</a:t>
            </a:r>
            <a:endParaRPr lang="cs-CZ" sz="2400" b="1" u="sng" dirty="0" smtClean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400" dirty="0" err="1" smtClean="0">
                <a:latin typeface="Cambria" panose="02040503050406030204" pitchFamily="18" charset="0"/>
              </a:rPr>
              <a:t>qx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>
                <a:latin typeface="Cambria" panose="02040503050406030204" pitchFamily="18" charset="0"/>
              </a:rPr>
              <a:t>udává, s jakou </a:t>
            </a:r>
            <a:r>
              <a:rPr lang="cs-CZ" sz="2400" dirty="0" smtClean="0">
                <a:latin typeface="Cambria" panose="02040503050406030204" pitchFamily="18" charset="0"/>
              </a:rPr>
              <a:t>pravděpodobností </a:t>
            </a:r>
            <a:r>
              <a:rPr lang="cs-CZ" sz="2400" dirty="0">
                <a:latin typeface="Cambria" panose="02040503050406030204" pitchFamily="18" charset="0"/>
              </a:rPr>
              <a:t>se osoba dožívající se přesného věku </a:t>
            </a:r>
            <a:r>
              <a:rPr lang="cs-CZ" sz="2400" i="1" dirty="0" smtClean="0">
                <a:latin typeface="Cambria" panose="02040503050406030204" pitchFamily="18" charset="0"/>
              </a:rPr>
              <a:t>x</a:t>
            </a:r>
            <a:r>
              <a:rPr lang="cs-CZ" sz="2400" dirty="0" smtClean="0">
                <a:latin typeface="Cambria" panose="02040503050406030204" pitchFamily="18" charset="0"/>
              </a:rPr>
              <a:t> let </a:t>
            </a:r>
            <a:r>
              <a:rPr lang="cs-CZ" sz="2400" dirty="0">
                <a:latin typeface="Cambria" panose="02040503050406030204" pitchFamily="18" charset="0"/>
              </a:rPr>
              <a:t>v daném období nedožije věku 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i="1" dirty="0" smtClean="0">
                <a:latin typeface="Cambria" panose="02040503050406030204" pitchFamily="18" charset="0"/>
              </a:rPr>
              <a:t>x + 1 </a:t>
            </a:r>
            <a:r>
              <a:rPr lang="cs-CZ" sz="2400" dirty="0" smtClean="0">
                <a:latin typeface="Cambria" panose="02040503050406030204" pitchFamily="18" charset="0"/>
              </a:rPr>
              <a:t>let</a:t>
            </a:r>
            <a:r>
              <a:rPr lang="cs-CZ" sz="2400" dirty="0">
                <a:latin typeface="Cambria" panose="02040503050406030204" pitchFamily="18" charset="0"/>
              </a:rPr>
              <a:t>, tedy že zemře před dosažením věku </a:t>
            </a:r>
            <a:r>
              <a:rPr lang="cs-CZ" sz="2400" i="1" dirty="0">
                <a:latin typeface="Cambria" panose="02040503050406030204" pitchFamily="18" charset="0"/>
              </a:rPr>
              <a:t>x + 1 </a:t>
            </a:r>
            <a:r>
              <a:rPr lang="cs-CZ" sz="2400" dirty="0" smtClean="0">
                <a:latin typeface="Cambria" panose="02040503050406030204" pitchFamily="18" charset="0"/>
              </a:rPr>
              <a:t>let </a:t>
            </a:r>
            <a:endParaRPr lang="cs-CZ" sz="24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400" dirty="0">
                <a:latin typeface="Cambria" panose="02040503050406030204" pitchFamily="18" charset="0"/>
              </a:rPr>
              <a:t>Tato pravděpodobnost se počítá </a:t>
            </a:r>
            <a:r>
              <a:rPr lang="cs-CZ" sz="2400" dirty="0" smtClean="0">
                <a:latin typeface="Cambria" panose="02040503050406030204" pitchFamily="18" charset="0"/>
              </a:rPr>
              <a:t>jako:</a:t>
            </a:r>
            <a:endParaRPr lang="cs-CZ" sz="2400" dirty="0">
              <a:latin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 </a:t>
            </a:r>
          </a:p>
          <a:p>
            <a:pPr>
              <a:defRPr/>
            </a:pPr>
            <a:endParaRPr lang="cs-CZ" sz="2400" dirty="0" smtClean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kde </a:t>
            </a:r>
            <a:r>
              <a:rPr lang="cs-CZ" sz="2400" i="1" dirty="0" err="1" smtClean="0">
                <a:latin typeface="Cambria" panose="02040503050406030204" pitchFamily="18" charset="0"/>
              </a:rPr>
              <a:t>mx</a:t>
            </a:r>
            <a:r>
              <a:rPr lang="cs-CZ" sz="2400" dirty="0" smtClean="0">
                <a:latin typeface="Cambria" panose="02040503050406030204" pitchFamily="18" charset="0"/>
              </a:rPr>
              <a:t> značí </a:t>
            </a:r>
            <a:r>
              <a:rPr lang="cs-CZ" sz="2400" dirty="0">
                <a:latin typeface="Cambria" panose="02040503050406030204" pitchFamily="18" charset="0"/>
              </a:rPr>
              <a:t>poměr celkového </a:t>
            </a:r>
            <a:r>
              <a:rPr lang="cs-CZ" sz="2400" dirty="0" smtClean="0">
                <a:latin typeface="Cambria" panose="02040503050406030204" pitchFamily="18" charset="0"/>
              </a:rPr>
              <a:t>počet zemřelých </a:t>
            </a:r>
            <a:r>
              <a:rPr lang="cs-CZ" sz="2400" dirty="0">
                <a:latin typeface="Cambria" panose="02040503050406030204" pitchFamily="18" charset="0"/>
              </a:rPr>
              <a:t>z jednotlivých generací </a:t>
            </a:r>
            <a:r>
              <a:rPr lang="cs-CZ" sz="2400" dirty="0" smtClean="0">
                <a:latin typeface="Cambria" panose="02040503050406030204" pitchFamily="18" charset="0"/>
              </a:rPr>
              <a:t>ke </a:t>
            </a:r>
            <a:r>
              <a:rPr lang="cs-CZ" sz="2400" dirty="0">
                <a:latin typeface="Cambria" panose="02040503050406030204" pitchFamily="18" charset="0"/>
              </a:rPr>
              <a:t>střednímu </a:t>
            </a:r>
            <a:r>
              <a:rPr lang="cs-CZ" sz="2400" dirty="0" smtClean="0">
                <a:latin typeface="Cambria" panose="02040503050406030204" pitchFamily="18" charset="0"/>
              </a:rPr>
              <a:t>stavu </a:t>
            </a:r>
            <a:r>
              <a:rPr lang="cs-CZ" sz="2400" dirty="0">
                <a:latin typeface="Cambria" panose="02040503050406030204" pitchFamily="18" charset="0"/>
              </a:rPr>
              <a:t>populace </a:t>
            </a:r>
          </a:p>
          <a:p>
            <a:pPr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Tento poměr </a:t>
            </a:r>
            <a:r>
              <a:rPr lang="cs-CZ" sz="2400" dirty="0">
                <a:latin typeface="Cambria" panose="02040503050406030204" pitchFamily="18" charset="0"/>
              </a:rPr>
              <a:t>se nazývá </a:t>
            </a:r>
            <a:r>
              <a:rPr lang="cs-CZ" sz="2400" b="1" i="1" u="sng" dirty="0" smtClean="0">
                <a:latin typeface="Cambria" panose="02040503050406030204" pitchFamily="18" charset="0"/>
              </a:rPr>
              <a:t>specifická </a:t>
            </a:r>
            <a:r>
              <a:rPr lang="cs-CZ" sz="2400" b="1" i="1" u="sng" dirty="0">
                <a:latin typeface="Cambria" panose="02040503050406030204" pitchFamily="18" charset="0"/>
              </a:rPr>
              <a:t>míra úmrtnosti</a:t>
            </a:r>
            <a:r>
              <a:rPr lang="cs-CZ" sz="2400" dirty="0" smtClean="0">
                <a:latin typeface="Cambria" panose="02040503050406030204" pitchFamily="18" charset="0"/>
              </a:rPr>
              <a:t>:</a:t>
            </a:r>
          </a:p>
          <a:p>
            <a:pPr>
              <a:defRPr/>
            </a:pPr>
            <a:endParaRPr lang="cs-CZ" sz="2400" dirty="0">
              <a:latin typeface="Cambria" panose="02040503050406030204" pitchFamily="18" charset="0"/>
            </a:endParaRPr>
          </a:p>
          <a:p>
            <a:pPr>
              <a:defRPr/>
            </a:pPr>
            <a:endParaRPr lang="cs-CZ" sz="2400" dirty="0" smtClean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Vynásobíme-li </a:t>
            </a:r>
            <a:r>
              <a:rPr lang="cs-CZ" sz="2400" dirty="0">
                <a:latin typeface="Cambria" panose="02040503050406030204" pitchFamily="18" charset="0"/>
              </a:rPr>
              <a:t>specifickou míru úmrtnosti 1000 krát, </a:t>
            </a:r>
            <a:r>
              <a:rPr lang="cs-CZ" sz="2400" dirty="0" smtClean="0">
                <a:latin typeface="Cambria" panose="02040503050406030204" pitchFamily="18" charset="0"/>
              </a:rPr>
              <a:t>dostaneme počet </a:t>
            </a:r>
            <a:r>
              <a:rPr lang="cs-CZ" sz="2400" dirty="0">
                <a:latin typeface="Cambria" panose="02040503050406030204" pitchFamily="18" charset="0"/>
              </a:rPr>
              <a:t>zemřelých na 1000 obyvatel</a:t>
            </a:r>
          </a:p>
          <a:p>
            <a:pPr>
              <a:defRPr/>
            </a:pPr>
            <a:endParaRPr lang="cs-CZ" sz="2400" dirty="0">
              <a:latin typeface="Cambria" panose="02040503050406030204" pitchFamily="18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/>
          <a:srcRect l="53056" t="63828" r="39719" b="33257"/>
          <a:stretch>
            <a:fillRect/>
          </a:stretch>
        </p:blipFill>
        <p:spPr bwMode="auto">
          <a:xfrm>
            <a:off x="3132138" y="3198813"/>
            <a:ext cx="2303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4"/>
          <a:srcRect l="52499" t="72963" r="42310" b="21304"/>
          <a:stretch>
            <a:fillRect/>
          </a:stretch>
        </p:blipFill>
        <p:spPr bwMode="auto">
          <a:xfrm>
            <a:off x="3313113" y="5084763"/>
            <a:ext cx="1546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Zástupný symbol pro obsah 2"/>
          <p:cNvSpPr>
            <a:spLocks noGrp="1"/>
          </p:cNvSpPr>
          <p:nvPr>
            <p:ph idx="1"/>
          </p:nvPr>
        </p:nvSpPr>
        <p:spPr>
          <a:xfrm>
            <a:off x="323850" y="333375"/>
            <a:ext cx="8496300" cy="6191250"/>
          </a:xfrm>
        </p:spPr>
        <p:txBody>
          <a:bodyPr/>
          <a:lstStyle/>
          <a:p>
            <a:r>
              <a:rPr lang="cs-CZ" sz="2400" smtClean="0">
                <a:latin typeface="Cambria" pitchFamily="18" charset="0"/>
              </a:rPr>
              <a:t>Doplňkem pravděpodobnosti úmrtí </a:t>
            </a:r>
            <a:r>
              <a:rPr lang="cs-CZ" sz="2400" i="1" smtClean="0">
                <a:latin typeface="Cambria" pitchFamily="18" charset="0"/>
              </a:rPr>
              <a:t>x</a:t>
            </a:r>
            <a:r>
              <a:rPr lang="cs-CZ" sz="2400" smtClean="0">
                <a:latin typeface="Cambria" pitchFamily="18" charset="0"/>
              </a:rPr>
              <a:t>-letého jedince </a:t>
            </a:r>
            <a:r>
              <a:rPr lang="cs-CZ" sz="2400" i="1" smtClean="0">
                <a:latin typeface="Cambria" pitchFamily="18" charset="0"/>
              </a:rPr>
              <a:t>qx</a:t>
            </a:r>
            <a:r>
              <a:rPr lang="cs-CZ" sz="2400" smtClean="0">
                <a:latin typeface="Cambria" pitchFamily="18" charset="0"/>
              </a:rPr>
              <a:t> je </a:t>
            </a:r>
            <a:r>
              <a:rPr lang="cs-CZ" sz="2400" b="1" i="1" u="sng" smtClean="0">
                <a:latin typeface="Cambria" pitchFamily="18" charset="0"/>
              </a:rPr>
              <a:t>pravděpodobnost dožití ve věku x 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Tato pravděpodobnost se označuje jako </a:t>
            </a:r>
            <a:r>
              <a:rPr lang="cs-CZ" sz="2400" b="1" i="1" u="sng" smtClean="0">
                <a:latin typeface="Cambria" pitchFamily="18" charset="0"/>
              </a:rPr>
              <a:t>px</a:t>
            </a:r>
            <a:r>
              <a:rPr lang="cs-CZ" sz="2400" smtClean="0">
                <a:latin typeface="Cambria" pitchFamily="18" charset="0"/>
              </a:rPr>
              <a:t> a udává, s jakou pravděpodobností se osoba dožívající se přesného věku </a:t>
            </a:r>
            <a:r>
              <a:rPr lang="cs-CZ" sz="2400" i="1" smtClean="0">
                <a:latin typeface="Cambria" pitchFamily="18" charset="0"/>
              </a:rPr>
              <a:t>x</a:t>
            </a:r>
            <a:r>
              <a:rPr lang="cs-CZ" sz="2400" smtClean="0">
                <a:latin typeface="Cambria" pitchFamily="18" charset="0"/>
              </a:rPr>
              <a:t> let v daném období dožije věku </a:t>
            </a:r>
            <a:r>
              <a:rPr lang="cs-CZ" sz="2400" i="1" smtClean="0">
                <a:latin typeface="Cambria" pitchFamily="18" charset="0"/>
              </a:rPr>
              <a:t>x + 1 </a:t>
            </a:r>
            <a:r>
              <a:rPr lang="cs-CZ" sz="2400" smtClean="0">
                <a:latin typeface="Cambria" pitchFamily="18" charset="0"/>
              </a:rPr>
              <a:t>let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Pravděpodobnost dožití ve věku </a:t>
            </a:r>
            <a:r>
              <a:rPr lang="cs-CZ" sz="2400" i="1" smtClean="0">
                <a:latin typeface="Cambria" pitchFamily="18" charset="0"/>
              </a:rPr>
              <a:t>x</a:t>
            </a:r>
            <a:r>
              <a:rPr lang="cs-CZ" sz="2400" smtClean="0">
                <a:latin typeface="Cambria" pitchFamily="18" charset="0"/>
              </a:rPr>
              <a:t> se počítá jako:</a:t>
            </a:r>
          </a:p>
          <a:p>
            <a:endParaRPr lang="cs-CZ" smtClean="0"/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Musí proto platit následující rovnost: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/>
          <a:srcRect l="52361" t="74197" r="41801" b="22597"/>
          <a:stretch>
            <a:fillRect/>
          </a:stretch>
        </p:blipFill>
        <p:spPr bwMode="auto">
          <a:xfrm>
            <a:off x="3303588" y="3890963"/>
            <a:ext cx="20018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/>
          <a:srcRect l="52014" t="47900" r="41805" b="49541"/>
          <a:stretch>
            <a:fillRect/>
          </a:stretch>
        </p:blipFill>
        <p:spPr bwMode="auto">
          <a:xfrm>
            <a:off x="3195638" y="5327650"/>
            <a:ext cx="20970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333375"/>
            <a:ext cx="8424862" cy="6119813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latin typeface="Cambria" panose="02040503050406030204" pitchFamily="18" charset="0"/>
              </a:rPr>
              <a:t>Dalším ukazatelem úmrtnostních tabulek je</a:t>
            </a:r>
            <a:r>
              <a:rPr lang="cs-CZ" sz="2400" i="1" dirty="0">
                <a:latin typeface="Cambria" panose="02040503050406030204" pitchFamily="18" charset="0"/>
              </a:rPr>
              <a:t> </a:t>
            </a:r>
            <a:r>
              <a:rPr lang="cs-CZ" sz="2400" b="1" i="1" u="sng" dirty="0" smtClean="0">
                <a:latin typeface="Cambria" panose="02040503050406030204" pitchFamily="18" charset="0"/>
              </a:rPr>
              <a:t>tabulkový </a:t>
            </a:r>
            <a:r>
              <a:rPr lang="cs-CZ" sz="2400" b="1" i="1" u="sng" dirty="0">
                <a:latin typeface="Cambria" panose="02040503050406030204" pitchFamily="18" charset="0"/>
              </a:rPr>
              <a:t>počet dožívajících</a:t>
            </a:r>
            <a:r>
              <a:rPr lang="cs-CZ" sz="2400" dirty="0">
                <a:latin typeface="Cambria" panose="02040503050406030204" pitchFamily="18" charset="0"/>
              </a:rPr>
              <a:t>, </a:t>
            </a:r>
            <a:r>
              <a:rPr lang="cs-CZ" sz="2400" dirty="0" smtClean="0">
                <a:latin typeface="Cambria" panose="02040503050406030204" pitchFamily="18" charset="0"/>
              </a:rPr>
              <a:t>který se označuje jako </a:t>
            </a:r>
            <a:r>
              <a:rPr lang="cs-CZ" sz="2400" b="1" i="1" u="sng" dirty="0" err="1" smtClean="0">
                <a:latin typeface="Cambria" panose="02040503050406030204" pitchFamily="18" charset="0"/>
              </a:rPr>
              <a:t>lx</a:t>
            </a:r>
            <a:endParaRPr lang="cs-CZ" sz="2400" b="1" i="1" u="sng" dirty="0">
              <a:latin typeface="Cambria" panose="02040503050406030204" pitchFamily="18" charset="0"/>
            </a:endParaRPr>
          </a:p>
          <a:p>
            <a:pPr>
              <a:defRPr/>
            </a:pPr>
            <a:endParaRPr lang="cs-CZ" sz="24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400" dirty="0">
                <a:latin typeface="Cambria" panose="02040503050406030204" pitchFamily="18" charset="0"/>
              </a:rPr>
              <a:t>Tabulkový počet dožívajících </a:t>
            </a:r>
            <a:r>
              <a:rPr lang="cs-CZ" sz="2400" dirty="0" smtClean="0">
                <a:latin typeface="Cambria" panose="02040503050406030204" pitchFamily="18" charset="0"/>
              </a:rPr>
              <a:t>je.</a:t>
            </a:r>
            <a:r>
              <a:rPr lang="cs-CZ" sz="2400" b="1" dirty="0" smtClean="0">
                <a:latin typeface="Cambria" panose="02040503050406030204" pitchFamily="18" charset="0"/>
              </a:rPr>
              <a:t> </a:t>
            </a:r>
            <a:r>
              <a:rPr lang="cs-CZ" sz="2400" b="1" dirty="0">
                <a:latin typeface="Cambria" panose="02040503050406030204" pitchFamily="18" charset="0"/>
              </a:rPr>
              <a:t>hypotetický počet osob, které se dožijí věku x let ze 100 000 živě narozených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</a:p>
          <a:p>
            <a:pPr>
              <a:defRPr/>
            </a:pPr>
            <a:endParaRPr lang="cs-CZ" sz="24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Tabulkový </a:t>
            </a:r>
            <a:r>
              <a:rPr lang="cs-CZ" sz="2400" dirty="0">
                <a:latin typeface="Cambria" panose="02040503050406030204" pitchFamily="18" charset="0"/>
              </a:rPr>
              <a:t>počet </a:t>
            </a:r>
            <a:r>
              <a:rPr lang="cs-CZ" sz="2400" dirty="0" smtClean="0">
                <a:latin typeface="Cambria" panose="02040503050406030204" pitchFamily="18" charset="0"/>
              </a:rPr>
              <a:t>dožívajících se vypočítá jako:</a:t>
            </a:r>
          </a:p>
          <a:p>
            <a:pPr>
              <a:defRPr/>
            </a:pPr>
            <a:endParaRPr lang="cs-CZ" sz="2400" dirty="0">
              <a:latin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  <a:p>
            <a:pPr marL="0" indent="0">
              <a:buFont typeface="Arial" charset="0"/>
              <a:buNone/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…, kde kořen </a:t>
            </a:r>
            <a:r>
              <a:rPr lang="cs-CZ" sz="2400" dirty="0">
                <a:latin typeface="Cambria" panose="02040503050406030204" pitchFamily="18" charset="0"/>
              </a:rPr>
              <a:t>tohoto rekurentního vzorce </a:t>
            </a:r>
            <a:r>
              <a:rPr lang="cs-CZ" sz="2400" dirty="0" smtClean="0">
                <a:latin typeface="Cambria" panose="02040503050406030204" pitchFamily="18" charset="0"/>
              </a:rPr>
              <a:t>je</a:t>
            </a:r>
            <a:r>
              <a:rPr lang="cs-CZ" sz="2400" dirty="0">
                <a:latin typeface="Cambria" panose="02040503050406030204" pitchFamily="18" charset="0"/>
              </a:rPr>
              <a:t> </a:t>
            </a:r>
            <a:r>
              <a:rPr lang="cs-CZ" sz="2400" dirty="0" smtClean="0">
                <a:latin typeface="Cambria" panose="02040503050406030204" pitchFamily="18" charset="0"/>
              </a:rPr>
              <a:t>roven</a:t>
            </a:r>
            <a:r>
              <a:rPr lang="cs-CZ" sz="2400" dirty="0">
                <a:latin typeface="Cambria" panose="02040503050406030204" pitchFamily="18" charset="0"/>
              </a:rPr>
              <a:t>: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 l="51805" t="53333" r="41389" b="43333"/>
          <a:stretch>
            <a:fillRect/>
          </a:stretch>
        </p:blipFill>
        <p:spPr bwMode="auto">
          <a:xfrm>
            <a:off x="2843213" y="3500438"/>
            <a:ext cx="23526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/>
          <a:srcRect l="52014" t="62717" r="41458" b="34567"/>
          <a:stretch>
            <a:fillRect/>
          </a:stretch>
        </p:blipFill>
        <p:spPr bwMode="auto">
          <a:xfrm>
            <a:off x="2943225" y="4905375"/>
            <a:ext cx="21542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250825" y="404813"/>
            <a:ext cx="8569325" cy="61928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Jeho </a:t>
            </a:r>
            <a:r>
              <a:rPr lang="cs-CZ" sz="2400" b="1" u="sng" smtClean="0">
                <a:latin typeface="Cambria" pitchFamily="18" charset="0"/>
              </a:rPr>
              <a:t>význam</a:t>
            </a:r>
            <a:r>
              <a:rPr lang="cs-CZ" sz="2400" smtClean="0">
                <a:latin typeface="Cambria" pitchFamily="18" charset="0"/>
              </a:rPr>
              <a:t> tak spočívá především v </a:t>
            </a:r>
            <a:r>
              <a:rPr lang="cs-CZ" sz="2400" b="1" u="sng" smtClean="0">
                <a:latin typeface="Cambria" pitchFamily="18" charset="0"/>
              </a:rPr>
              <a:t>mezinárodním měřítku</a:t>
            </a:r>
            <a:r>
              <a:rPr lang="cs-CZ" sz="2400" smtClean="0">
                <a:latin typeface="Cambria" pitchFamily="18" charset="0"/>
              </a:rPr>
              <a:t>, kde vzhledem k nedostatku detailnějších informací u mnoha populací</a:t>
            </a:r>
            <a:r>
              <a:rPr lang="cs-CZ" sz="2400" smtClean="0"/>
              <a:t> </a:t>
            </a:r>
            <a:r>
              <a:rPr lang="cs-CZ" sz="2000" smtClean="0">
                <a:latin typeface="Cambria" pitchFamily="18" charset="0"/>
              </a:rPr>
              <a:t>(některé africké a asijské země mají registraci úmrtnosti stále založenou na odhadech)</a:t>
            </a:r>
            <a:r>
              <a:rPr lang="cs-CZ" sz="2400" smtClean="0"/>
              <a:t> </a:t>
            </a:r>
            <a:r>
              <a:rPr lang="cs-CZ" sz="2400" smtClean="0">
                <a:latin typeface="Cambria" pitchFamily="18" charset="0"/>
              </a:rPr>
              <a:t>plní </a:t>
            </a:r>
            <a:r>
              <a:rPr lang="cs-CZ" sz="2400" b="1" u="sng" smtClean="0">
                <a:latin typeface="Cambria" pitchFamily="18" charset="0"/>
              </a:rPr>
              <a:t>nenahraditelnou úlohu při porovnávání úrovní úmrtnosti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cs-CZ" sz="2400" b="1" u="sng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 u="sng" smtClean="0">
                <a:latin typeface="Cambria" pitchFamily="18" charset="0"/>
              </a:rPr>
              <a:t>Charakteristickým rysem vývoje úmrtnosti ve světových </a:t>
            </a:r>
            <a:r>
              <a:rPr lang="cs-CZ" sz="2400" u="sng" smtClean="0">
                <a:latin typeface="Cambria" pitchFamily="18" charset="0"/>
              </a:rPr>
              <a:t>(globálních)</a:t>
            </a:r>
            <a:r>
              <a:rPr lang="cs-CZ" sz="2400" b="1" u="sng" smtClean="0">
                <a:latin typeface="Cambria" pitchFamily="18" charset="0"/>
              </a:rPr>
              <a:t> rozměrech</a:t>
            </a:r>
            <a:r>
              <a:rPr lang="cs-CZ" sz="2400" smtClean="0">
                <a:latin typeface="Cambria" pitchFamily="18" charset="0"/>
              </a:rPr>
              <a:t> je její </a:t>
            </a:r>
            <a:r>
              <a:rPr lang="cs-CZ" sz="2400" b="1" u="sng" smtClean="0">
                <a:latin typeface="Cambria" pitchFamily="18" charset="0"/>
              </a:rPr>
              <a:t>klesající tendence</a:t>
            </a:r>
            <a:r>
              <a:rPr lang="cs-CZ" sz="2400" smtClean="0">
                <a:latin typeface="Cambria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Za posledních </a:t>
            </a:r>
            <a:r>
              <a:rPr lang="cs-CZ" sz="2400" b="1" u="sng" smtClean="0">
                <a:latin typeface="Cambria" pitchFamily="18" charset="0"/>
              </a:rPr>
              <a:t>více než šest desetiletí</a:t>
            </a:r>
            <a:r>
              <a:rPr lang="cs-CZ" sz="2400" smtClean="0">
                <a:latin typeface="Cambria" pitchFamily="18" charset="0"/>
              </a:rPr>
              <a:t> se úmrtnost </a:t>
            </a:r>
            <a:r>
              <a:rPr lang="cs-CZ" sz="2400" b="1" u="sng" smtClean="0">
                <a:latin typeface="Cambria" pitchFamily="18" charset="0"/>
              </a:rPr>
              <a:t>snížila na méně než polovinu výchozích hodnot</a:t>
            </a:r>
          </a:p>
          <a:p>
            <a:pPr>
              <a:lnSpc>
                <a:spcPct val="90000"/>
              </a:lnSpc>
            </a:pPr>
            <a:r>
              <a:rPr lang="cs-CZ" sz="2000" smtClean="0">
                <a:latin typeface="Cambria" pitchFamily="18" charset="0"/>
              </a:rPr>
              <a:t>V první polovině 50. let dosahovala téměř 20 ‰, v 60. letech kolem 15 ‰, v 80. letech již pouze 10 ‰ </a:t>
            </a:r>
          </a:p>
          <a:p>
            <a:pPr>
              <a:lnSpc>
                <a:spcPct val="90000"/>
              </a:lnSpc>
            </a:pPr>
            <a:r>
              <a:rPr lang="cs-CZ" sz="2000" smtClean="0">
                <a:latin typeface="Cambria" pitchFamily="18" charset="0"/>
              </a:rPr>
              <a:t>Od přelomu století se udržuje na hodnotě 9 ‰, resp. i 8 ‰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Je to v zásadě </a:t>
            </a:r>
            <a:r>
              <a:rPr lang="cs-CZ" sz="2400" b="1" u="sng" smtClean="0">
                <a:latin typeface="Cambria" pitchFamily="18" charset="0"/>
              </a:rPr>
              <a:t>důsledek lepší zdravotní a sociální péče a růstu celkové životní úrovně obyvatelstva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Zástupný symbol pro obsah 2"/>
          <p:cNvSpPr>
            <a:spLocks noGrp="1"/>
          </p:cNvSpPr>
          <p:nvPr>
            <p:ph idx="1"/>
          </p:nvPr>
        </p:nvSpPr>
        <p:spPr>
          <a:xfrm>
            <a:off x="323850" y="404813"/>
            <a:ext cx="8496300" cy="6264275"/>
          </a:xfrm>
        </p:spPr>
        <p:txBody>
          <a:bodyPr/>
          <a:lstStyle/>
          <a:p>
            <a:r>
              <a:rPr lang="cs-CZ" sz="2400" b="1" i="1" u="sng" smtClean="0">
                <a:latin typeface="Cambria" pitchFamily="18" charset="0"/>
              </a:rPr>
              <a:t>Tabulkový počet zemřelých</a:t>
            </a:r>
            <a:r>
              <a:rPr lang="cs-CZ" sz="2400" smtClean="0">
                <a:latin typeface="Cambria" pitchFamily="18" charset="0"/>
              </a:rPr>
              <a:t>, který se označuje </a:t>
            </a:r>
            <a:r>
              <a:rPr lang="cs-CZ" sz="2400" b="1" i="1" u="sng" smtClean="0">
                <a:latin typeface="Cambria" pitchFamily="18" charset="0"/>
              </a:rPr>
              <a:t>dx</a:t>
            </a:r>
            <a:r>
              <a:rPr lang="cs-CZ" sz="2400" smtClean="0">
                <a:latin typeface="Cambria" pitchFamily="18" charset="0"/>
              </a:rPr>
              <a:t>, vyjadřuje </a:t>
            </a:r>
            <a:r>
              <a:rPr lang="cs-CZ" sz="2400" b="1" smtClean="0">
                <a:latin typeface="Cambria" pitchFamily="18" charset="0"/>
              </a:rPr>
              <a:t>hypotetický počet zemřelých osob v dokončeném věku x let </a:t>
            </a:r>
          </a:p>
          <a:p>
            <a:r>
              <a:rPr lang="cs-CZ" sz="2400" smtClean="0">
                <a:latin typeface="Cambria" pitchFamily="18" charset="0"/>
              </a:rPr>
              <a:t>počítá se jako rozdíl dvou po sobě jdoucích tabulkových počtů dožívajících lx a lx+1:</a:t>
            </a:r>
          </a:p>
          <a:p>
            <a:endParaRPr lang="cs-CZ" smtClean="0"/>
          </a:p>
          <a:p>
            <a:r>
              <a:rPr lang="cs-CZ" sz="2400" b="1" i="1" u="sng" smtClean="0">
                <a:latin typeface="Cambria" pitchFamily="18" charset="0"/>
              </a:rPr>
              <a:t>Tabulkový počet žijících</a:t>
            </a:r>
            <a:r>
              <a:rPr lang="cs-CZ" sz="2400" smtClean="0">
                <a:latin typeface="Cambria" pitchFamily="18" charset="0"/>
              </a:rPr>
              <a:t>, který se označuje jako </a:t>
            </a:r>
            <a:r>
              <a:rPr lang="cs-CZ" sz="2400" b="1" i="1" u="sng" smtClean="0">
                <a:latin typeface="Cambria" pitchFamily="18" charset="0"/>
              </a:rPr>
              <a:t>Lx</a:t>
            </a:r>
            <a:r>
              <a:rPr lang="cs-CZ" sz="2400" smtClean="0">
                <a:latin typeface="Cambria" pitchFamily="18" charset="0"/>
              </a:rPr>
              <a:t> je </a:t>
            </a:r>
            <a:r>
              <a:rPr lang="cs-CZ" sz="2400" b="1" smtClean="0">
                <a:latin typeface="Cambria" pitchFamily="18" charset="0"/>
              </a:rPr>
              <a:t>hypotetický průměrný počet žijících v dokončeném věku x let</a:t>
            </a:r>
          </a:p>
          <a:p>
            <a:r>
              <a:rPr lang="cs-CZ" sz="2400" smtClean="0">
                <a:latin typeface="Cambria" pitchFamily="18" charset="0"/>
              </a:rPr>
              <a:t>Počítá se jako průměr ze dvou po sobě jdoucích tabulkových počtů dožívajících (kromě věku 0) </a:t>
            </a:r>
          </a:p>
          <a:p>
            <a:r>
              <a:rPr lang="cs-CZ" sz="2400" smtClean="0">
                <a:latin typeface="Cambria" pitchFamily="18" charset="0"/>
              </a:rPr>
              <a:t>Jedná se o tzv. celkový počet “člověkoroků”, které osoby ve věku x let do věku x+1 let prožijí:</a:t>
            </a:r>
          </a:p>
          <a:p>
            <a:endParaRPr lang="cs-CZ" sz="2400" smtClean="0">
              <a:latin typeface="Cambria" pitchFamily="18" charset="0"/>
            </a:endParaRPr>
          </a:p>
          <a:p>
            <a:endParaRPr lang="cs-CZ" smtClean="0"/>
          </a:p>
          <a:p>
            <a:endParaRPr lang="cs-CZ" smtClean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 l="51666" t="35185" r="41112" b="61235"/>
          <a:stretch>
            <a:fillRect/>
          </a:stretch>
        </p:blipFill>
        <p:spPr bwMode="auto">
          <a:xfrm>
            <a:off x="3348038" y="2349500"/>
            <a:ext cx="2232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/>
          <a:srcRect l="51598" t="54816" r="41319" b="40123"/>
          <a:stretch>
            <a:fillRect/>
          </a:stretch>
        </p:blipFill>
        <p:spPr bwMode="auto">
          <a:xfrm>
            <a:off x="3779838" y="5661025"/>
            <a:ext cx="23288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Zástupný symbol pro obsah 2"/>
          <p:cNvSpPr>
            <a:spLocks noGrp="1"/>
          </p:cNvSpPr>
          <p:nvPr>
            <p:ph idx="1"/>
          </p:nvPr>
        </p:nvSpPr>
        <p:spPr>
          <a:xfrm>
            <a:off x="323850" y="404813"/>
            <a:ext cx="8496300" cy="6048375"/>
          </a:xfrm>
        </p:spPr>
        <p:txBody>
          <a:bodyPr/>
          <a:lstStyle/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Ukazatel </a:t>
            </a:r>
            <a:r>
              <a:rPr lang="cs-CZ" sz="2400" b="1" i="1" u="sng" smtClean="0">
                <a:latin typeface="Cambria" pitchFamily="18" charset="0"/>
              </a:rPr>
              <a:t>Tx</a:t>
            </a:r>
            <a:r>
              <a:rPr lang="cs-CZ" sz="2400" smtClean="0">
                <a:latin typeface="Cambria" pitchFamily="18" charset="0"/>
              </a:rPr>
              <a:t>, tzv. </a:t>
            </a:r>
            <a:r>
              <a:rPr lang="cs-CZ" sz="2400" b="1" i="1" u="sng" smtClean="0">
                <a:latin typeface="Cambria" pitchFamily="18" charset="0"/>
              </a:rPr>
              <a:t>pomocný ukazatel</a:t>
            </a:r>
            <a:r>
              <a:rPr lang="cs-CZ" sz="2400" smtClean="0">
                <a:latin typeface="Cambria" pitchFamily="18" charset="0"/>
              </a:rPr>
              <a:t>, udává, </a:t>
            </a:r>
            <a:r>
              <a:rPr lang="cs-CZ" sz="2400" b="1" smtClean="0">
                <a:latin typeface="Cambria" pitchFamily="18" charset="0"/>
              </a:rPr>
              <a:t>kolik let života má tabulková generace v daném věku x ještě před sebou:</a:t>
            </a:r>
          </a:p>
          <a:p>
            <a:endParaRPr lang="cs-CZ" smtClean="0"/>
          </a:p>
          <a:p>
            <a:endParaRPr lang="cs-CZ" smtClean="0"/>
          </a:p>
          <a:p>
            <a:r>
              <a:rPr lang="cs-CZ" sz="2400" smtClean="0">
                <a:latin typeface="Cambria" pitchFamily="18" charset="0"/>
              </a:rPr>
              <a:t>Tento ukazatel se spočítá jako </a:t>
            </a:r>
            <a:r>
              <a:rPr lang="cs-CZ" sz="2400" b="1" smtClean="0">
                <a:latin typeface="Cambria" pitchFamily="18" charset="0"/>
              </a:rPr>
              <a:t>kumulace počtu žijících osob od nejvyššího věku v tabulce (104 let) až po námi zjišťovaný věk 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/>
          <a:srcRect l="51382" t="54753" r="41133" b="42030"/>
          <a:stretch>
            <a:fillRect/>
          </a:stretch>
        </p:blipFill>
        <p:spPr bwMode="auto">
          <a:xfrm>
            <a:off x="2627313" y="1916113"/>
            <a:ext cx="28082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4"/>
          <a:srcRect l="47424" t="68025" r="37228" b="29259"/>
          <a:stretch>
            <a:fillRect/>
          </a:stretch>
        </p:blipFill>
        <p:spPr bwMode="auto">
          <a:xfrm>
            <a:off x="2124075" y="4408488"/>
            <a:ext cx="50625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r>
              <a:rPr lang="cs-CZ" sz="2400" smtClean="0">
                <a:latin typeface="Cambria" pitchFamily="18" charset="0"/>
              </a:rPr>
              <a:t>Poslední a nejdůležitější z ukazatelů (de facto „výsledek“ úmrtnostních tabulek) je tzv. </a:t>
            </a:r>
            <a:r>
              <a:rPr lang="cs-CZ" sz="2400" b="1" i="1" u="sng" smtClean="0">
                <a:latin typeface="Cambria" pitchFamily="18" charset="0"/>
              </a:rPr>
              <a:t>naděje dožití  </a:t>
            </a:r>
            <a:r>
              <a:rPr lang="cs-CZ" sz="2400" smtClean="0">
                <a:latin typeface="Cambria" pitchFamily="18" charset="0"/>
              </a:rPr>
              <a:t>neboli </a:t>
            </a:r>
            <a:r>
              <a:rPr lang="cs-CZ" sz="2400" b="1" i="1" u="sng" smtClean="0">
                <a:latin typeface="Cambria" pitchFamily="18" charset="0"/>
              </a:rPr>
              <a:t>střední délka života ex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Ta udává </a:t>
            </a:r>
            <a:r>
              <a:rPr lang="cs-CZ" sz="2400" b="1" smtClean="0">
                <a:latin typeface="Cambria" pitchFamily="18" charset="0"/>
              </a:rPr>
              <a:t>průměrný počet let, který má osoba právě x-letá naději dožít se při zachování řádu úmrtnosti za sledované období 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Střední délka života se spočítá jako:</a:t>
            </a:r>
          </a:p>
          <a:p>
            <a:endParaRPr lang="cs-CZ" smtClean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/>
          <a:srcRect l="52986" t="49136" r="42639" b="45062"/>
          <a:stretch>
            <a:fillRect/>
          </a:stretch>
        </p:blipFill>
        <p:spPr bwMode="auto">
          <a:xfrm>
            <a:off x="3276600" y="4365625"/>
            <a:ext cx="187166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endParaRPr lang="cs-CZ" sz="2400" b="1" smtClean="0">
              <a:latin typeface="Cambria" pitchFamily="18" charset="0"/>
            </a:endParaRPr>
          </a:p>
          <a:p>
            <a:endParaRPr lang="cs-CZ" sz="2400" b="1" smtClean="0">
              <a:latin typeface="Cambria" pitchFamily="18" charset="0"/>
            </a:endParaRPr>
          </a:p>
          <a:p>
            <a:r>
              <a:rPr lang="cs-CZ" sz="2400" b="1" smtClean="0">
                <a:latin typeface="Cambria" pitchFamily="18" charset="0"/>
              </a:rPr>
              <a:t>Pro odstranění náhodných výkyvů pravděpodobností úmrtí qx </a:t>
            </a:r>
            <a:r>
              <a:rPr lang="cs-CZ" sz="2400" smtClean="0">
                <a:latin typeface="Cambria" pitchFamily="18" charset="0"/>
              </a:rPr>
              <a:t>jsou tyto  pravděpodobnosti </a:t>
            </a:r>
            <a:r>
              <a:rPr lang="cs-CZ" sz="2400" b="1" smtClean="0">
                <a:latin typeface="Cambria" pitchFamily="18" charset="0"/>
              </a:rPr>
              <a:t>od věku 4 let vyrovnávány </a:t>
            </a:r>
            <a:r>
              <a:rPr lang="cs-CZ" sz="2400" smtClean="0">
                <a:latin typeface="Cambria" pitchFamily="18" charset="0"/>
              </a:rPr>
              <a:t>pomocí vztahu: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/>
          <a:srcRect l="36736" t="65062" r="25764" b="30122"/>
          <a:stretch>
            <a:fillRect/>
          </a:stretch>
        </p:blipFill>
        <p:spPr bwMode="auto">
          <a:xfrm>
            <a:off x="395288" y="3644900"/>
            <a:ext cx="84804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15888"/>
            <a:ext cx="8713788" cy="67421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2800" b="1" u="sng" smtClean="0"/>
              <a:t>DRUHY ÚMRTNOSTNÍCH TABULEK</a:t>
            </a:r>
          </a:p>
          <a:p>
            <a:pPr marL="0" indent="0">
              <a:buFont typeface="Arial" charset="0"/>
              <a:buNone/>
            </a:pPr>
            <a:endParaRPr lang="cs-CZ" sz="2400" smtClean="0">
              <a:latin typeface="Cambria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cs-CZ" sz="2400" b="1" u="sng" smtClean="0">
                <a:latin typeface="Cambria" pitchFamily="18" charset="0"/>
              </a:rPr>
              <a:t>Okamžikové (průřezové, běžné) úmrtnostní tabulky </a:t>
            </a:r>
            <a:r>
              <a:rPr lang="cs-CZ" sz="2400" smtClean="0">
                <a:latin typeface="Cambria" pitchFamily="18" charset="0"/>
              </a:rPr>
              <a:t>(nejvíce používané)</a:t>
            </a:r>
          </a:p>
          <a:p>
            <a:pPr marL="0" indent="0"/>
            <a:endParaRPr lang="cs-CZ" sz="2400" smtClean="0">
              <a:latin typeface="Cambria" pitchFamily="18" charset="0"/>
            </a:endParaRPr>
          </a:p>
          <a:p>
            <a:pPr marL="0" indent="0"/>
            <a:r>
              <a:rPr lang="cs-CZ" sz="2400" smtClean="0">
                <a:latin typeface="Cambria" pitchFamily="18" charset="0"/>
              </a:rPr>
              <a:t>Jsou založeny na </a:t>
            </a:r>
            <a:r>
              <a:rPr lang="cs-CZ" sz="2400" b="1" smtClean="0">
                <a:latin typeface="Cambria" pitchFamily="18" charset="0"/>
              </a:rPr>
              <a:t>hypotetickém sledování současně narozených osob </a:t>
            </a:r>
          </a:p>
          <a:p>
            <a:pPr marL="0" indent="0"/>
            <a:endParaRPr lang="cs-CZ" sz="2400" smtClean="0">
              <a:latin typeface="Cambria" pitchFamily="18" charset="0"/>
            </a:endParaRPr>
          </a:p>
          <a:p>
            <a:pPr marL="0" indent="0"/>
            <a:r>
              <a:rPr lang="cs-CZ" sz="2400" smtClean="0">
                <a:latin typeface="Cambria" pitchFamily="18" charset="0"/>
              </a:rPr>
              <a:t>Na tuto hypotetickou populaci se </a:t>
            </a:r>
            <a:r>
              <a:rPr lang="cs-CZ" sz="2400" b="1" smtClean="0">
                <a:latin typeface="Cambria" pitchFamily="18" charset="0"/>
              </a:rPr>
              <a:t>aplikují pravděpodobnosti úmrtí podle věku dané populace</a:t>
            </a:r>
          </a:p>
          <a:p>
            <a:pPr marL="0" indent="0"/>
            <a:endParaRPr lang="cs-CZ" sz="2400" b="1" smtClean="0">
              <a:latin typeface="Cambria" pitchFamily="18" charset="0"/>
            </a:endParaRPr>
          </a:p>
          <a:p>
            <a:pPr marL="0" indent="0"/>
            <a:r>
              <a:rPr lang="cs-CZ" sz="2400" smtClean="0">
                <a:latin typeface="Cambria" pitchFamily="18" charset="0"/>
              </a:rPr>
              <a:t>Metoda výpočtu je založena na </a:t>
            </a:r>
            <a:r>
              <a:rPr lang="cs-CZ" sz="2400" b="1" u="sng" smtClean="0">
                <a:latin typeface="Cambria" pitchFamily="18" charset="0"/>
              </a:rPr>
              <a:t>datech o souborech zemřelých v jednom nebo několika po sobě následujících kalendářních letech a žijících v těchto letech</a:t>
            </a:r>
            <a:r>
              <a:rPr lang="cs-CZ" sz="2400" smtClean="0">
                <a:latin typeface="Cambria" pitchFamily="18" charset="0"/>
              </a:rPr>
              <a:t>,</a:t>
            </a:r>
          </a:p>
          <a:p>
            <a:pPr marL="0" indent="0"/>
            <a:r>
              <a:rPr lang="cs-CZ" sz="2400" smtClean="0">
                <a:latin typeface="Cambria" pitchFamily="18" charset="0"/>
              </a:rPr>
              <a:t>…, kombinují se tedy </a:t>
            </a:r>
            <a:r>
              <a:rPr lang="cs-CZ" sz="2400" b="1" smtClean="0">
                <a:latin typeface="Cambria" pitchFamily="18" charset="0"/>
              </a:rPr>
              <a:t>údaje ze sčítání lidu a evidence přirozené měny</a:t>
            </a:r>
          </a:p>
          <a:p>
            <a:pPr marL="0" indent="0"/>
            <a:endParaRPr lang="cs-CZ" sz="2400" b="1" smtClean="0">
              <a:latin typeface="Cambria" pitchFamily="18" charset="0"/>
            </a:endParaRPr>
          </a:p>
          <a:p>
            <a:pPr marL="0" indent="0"/>
            <a:endParaRPr lang="cs-CZ" sz="2400" b="1" smtClean="0">
              <a:latin typeface="Cambria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cs-CZ" sz="280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260350"/>
            <a:ext cx="8569325" cy="64087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z="2400" b="1" u="sng" smtClean="0">
                <a:latin typeface="Cambria" pitchFamily="18" charset="0"/>
              </a:rPr>
              <a:t>Generační (kohortní) úmrtnostní tabulky </a:t>
            </a:r>
            <a:r>
              <a:rPr lang="cs-CZ" sz="2400" smtClean="0">
                <a:latin typeface="Cambria" pitchFamily="18" charset="0"/>
              </a:rPr>
              <a:t>(kvůli velké časové náročnosti prakticky dnes nepoužívané)</a:t>
            </a:r>
          </a:p>
          <a:p>
            <a:pPr marL="0" indent="0"/>
            <a:endParaRPr lang="cs-CZ" sz="2400" smtClean="0">
              <a:latin typeface="Cambria" pitchFamily="18" charset="0"/>
            </a:endParaRPr>
          </a:p>
          <a:p>
            <a:pPr marL="0" indent="0"/>
            <a:r>
              <a:rPr lang="cs-CZ" sz="2400" smtClean="0">
                <a:latin typeface="Cambria" pitchFamily="18" charset="0"/>
              </a:rPr>
              <a:t>Představují </a:t>
            </a:r>
            <a:r>
              <a:rPr lang="cs-CZ" sz="2400" b="1" u="sng" smtClean="0">
                <a:latin typeface="Cambria" pitchFamily="18" charset="0"/>
              </a:rPr>
              <a:t>záznam skutečného průběhu života konkrétní populace současně narozených jedinců od narození až do smrti posledního z nich</a:t>
            </a:r>
            <a:r>
              <a:rPr lang="cs-CZ" sz="2400" b="1" smtClean="0">
                <a:latin typeface="Cambria" pitchFamily="18" charset="0"/>
              </a:rPr>
              <a:t> </a:t>
            </a:r>
          </a:p>
          <a:p>
            <a:pPr marL="0" indent="0"/>
            <a:endParaRPr lang="cs-CZ" sz="2400" smtClean="0">
              <a:latin typeface="Cambria" pitchFamily="18" charset="0"/>
            </a:endParaRPr>
          </a:p>
          <a:p>
            <a:pPr marL="0" indent="0"/>
            <a:r>
              <a:rPr lang="cs-CZ" sz="2400" smtClean="0">
                <a:latin typeface="Cambria" pitchFamily="18" charset="0"/>
              </a:rPr>
              <a:t>Konstrukce takovéto tabulky je velice obtížná, </a:t>
            </a:r>
            <a:r>
              <a:rPr lang="cs-CZ" sz="2400" b="1" smtClean="0">
                <a:latin typeface="Cambria" pitchFamily="18" charset="0"/>
              </a:rPr>
              <a:t>předpokládá sledování populace v průběhu dlouhé doby</a:t>
            </a:r>
            <a:r>
              <a:rPr lang="cs-CZ" sz="2400" smtClean="0">
                <a:latin typeface="Cambria" pitchFamily="18" charset="0"/>
              </a:rPr>
              <a:t> (populace se zmenšuje vymíráním i migrací)</a:t>
            </a:r>
          </a:p>
          <a:p>
            <a:pPr marL="0" indent="0"/>
            <a:endParaRPr lang="cs-CZ" sz="2400" smtClean="0">
              <a:latin typeface="Cambria" pitchFamily="18" charset="0"/>
            </a:endParaRPr>
          </a:p>
          <a:p>
            <a:pPr marL="0" indent="0"/>
            <a:r>
              <a:rPr lang="cs-CZ" sz="2400" smtClean="0">
                <a:latin typeface="Cambria" pitchFamily="18" charset="0"/>
              </a:rPr>
              <a:t>Využívají se např. </a:t>
            </a:r>
            <a:r>
              <a:rPr lang="cs-CZ" sz="2400" b="1" smtClean="0">
                <a:latin typeface="Cambria" pitchFamily="18" charset="0"/>
              </a:rPr>
              <a:t>v lékařství </a:t>
            </a:r>
            <a:r>
              <a:rPr lang="cs-CZ" sz="2400" smtClean="0">
                <a:latin typeface="Cambria" pitchFamily="18" charset="0"/>
              </a:rPr>
              <a:t>– pacienti se sledují od nasazení léčby či vzniku nemoci, </a:t>
            </a:r>
            <a:r>
              <a:rPr lang="cs-CZ" sz="2400" b="1" smtClean="0">
                <a:latin typeface="Cambria" pitchFamily="18" charset="0"/>
              </a:rPr>
              <a:t>v zoologii </a:t>
            </a:r>
            <a:r>
              <a:rPr lang="cs-CZ" sz="2400" smtClean="0">
                <a:latin typeface="Cambria" pitchFamily="18" charset="0"/>
              </a:rPr>
              <a:t>(sledují se mikroby, hmyz, zvířata..)</a:t>
            </a:r>
          </a:p>
          <a:p>
            <a:pPr marL="0" indent="0"/>
            <a:endParaRPr lang="cs-CZ" sz="2400" smtClean="0">
              <a:latin typeface="Cambria" pitchFamily="18" charset="0"/>
            </a:endParaRPr>
          </a:p>
          <a:p>
            <a:pPr marL="0" indent="0"/>
            <a:endParaRPr lang="cs-CZ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404813"/>
            <a:ext cx="8424862" cy="60483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cs-CZ" sz="2400" b="1" u="sng" dirty="0" smtClean="0">
              <a:latin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cs-CZ" sz="2400" b="1" u="sng" dirty="0" smtClean="0">
                <a:latin typeface="Cambria" panose="02040503050406030204" pitchFamily="18" charset="0"/>
              </a:rPr>
              <a:t>Úplné </a:t>
            </a:r>
            <a:r>
              <a:rPr lang="cs-CZ" sz="2400" b="1" u="sng" dirty="0">
                <a:latin typeface="Cambria" panose="02040503050406030204" pitchFamily="18" charset="0"/>
              </a:rPr>
              <a:t>úmrtnostní tabulky</a:t>
            </a:r>
          </a:p>
          <a:p>
            <a:pPr>
              <a:defRPr/>
            </a:pPr>
            <a:r>
              <a:rPr lang="cs-CZ" sz="2400" dirty="0">
                <a:latin typeface="Cambria" panose="02040503050406030204" pitchFamily="18" charset="0"/>
              </a:rPr>
              <a:t>V úplných úmrtnostních tabulkách pracujeme s věkovými intervaly o délce jednoho </a:t>
            </a:r>
            <a:r>
              <a:rPr lang="cs-CZ" sz="2400" dirty="0" smtClean="0">
                <a:latin typeface="Cambria" panose="02040503050406030204" pitchFamily="18" charset="0"/>
              </a:rPr>
              <a:t>roku</a:t>
            </a:r>
            <a:endParaRPr lang="cs-CZ" sz="2400" dirty="0">
              <a:latin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sz="2400" dirty="0">
              <a:latin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cs-CZ" sz="2400" b="1" u="sng" dirty="0">
                <a:latin typeface="Cambria" panose="02040503050406030204" pitchFamily="18" charset="0"/>
              </a:rPr>
              <a:t>Zkrácené úmrtnostní tabulky</a:t>
            </a:r>
          </a:p>
          <a:p>
            <a:pPr>
              <a:defRPr/>
            </a:pPr>
            <a:r>
              <a:rPr lang="cs-CZ" sz="2400" dirty="0">
                <a:latin typeface="Cambria" panose="02040503050406030204" pitchFamily="18" charset="0"/>
              </a:rPr>
              <a:t>Ve zkrácených úmrtnostních tabulkách se vyskytují věkové </a:t>
            </a:r>
            <a:r>
              <a:rPr lang="cs-CZ" sz="2400" dirty="0" smtClean="0">
                <a:latin typeface="Cambria" panose="02040503050406030204" pitchFamily="18" charset="0"/>
              </a:rPr>
              <a:t>intervaly </a:t>
            </a:r>
            <a:r>
              <a:rPr lang="cs-CZ" sz="2400" dirty="0">
                <a:latin typeface="Cambria" panose="02040503050406030204" pitchFamily="18" charset="0"/>
              </a:rPr>
              <a:t>delší než jeden </a:t>
            </a:r>
            <a:r>
              <a:rPr lang="cs-CZ" sz="2400" dirty="0" smtClean="0">
                <a:latin typeface="Cambria" panose="02040503050406030204" pitchFamily="18" charset="0"/>
              </a:rPr>
              <a:t>rok (zpravidla 5 let: </a:t>
            </a:r>
            <a:r>
              <a:rPr lang="cs-CZ" sz="2400" dirty="0">
                <a:latin typeface="Cambria" panose="02040503050406030204" pitchFamily="18" charset="0"/>
              </a:rPr>
              <a:t>0 </a:t>
            </a:r>
            <a:r>
              <a:rPr lang="cs-CZ" sz="2400" dirty="0" smtClean="0">
                <a:latin typeface="Cambria" panose="02040503050406030204" pitchFamily="18" charset="0"/>
              </a:rPr>
              <a:t>– 4 </a:t>
            </a:r>
            <a:r>
              <a:rPr lang="cs-CZ" sz="2400" dirty="0">
                <a:latin typeface="Cambria" panose="02040503050406030204" pitchFamily="18" charset="0"/>
              </a:rPr>
              <a:t>roky, 5 </a:t>
            </a:r>
            <a:r>
              <a:rPr lang="cs-CZ" sz="2400" dirty="0" smtClean="0">
                <a:latin typeface="Cambria" panose="02040503050406030204" pitchFamily="18" charset="0"/>
              </a:rPr>
              <a:t>–</a:t>
            </a:r>
            <a:r>
              <a:rPr lang="cs-CZ" sz="2400" dirty="0">
                <a:latin typeface="Cambria" panose="02040503050406030204" pitchFamily="18" charset="0"/>
              </a:rPr>
              <a:t> </a:t>
            </a:r>
            <a:r>
              <a:rPr lang="cs-CZ" sz="2400" dirty="0" smtClean="0">
                <a:latin typeface="Cambria" panose="02040503050406030204" pitchFamily="18" charset="0"/>
              </a:rPr>
              <a:t>9 </a:t>
            </a:r>
            <a:r>
              <a:rPr lang="cs-CZ" sz="2400" dirty="0">
                <a:latin typeface="Cambria" panose="02040503050406030204" pitchFamily="18" charset="0"/>
              </a:rPr>
              <a:t>let, 10 </a:t>
            </a:r>
            <a:r>
              <a:rPr lang="cs-CZ" sz="2400" dirty="0" smtClean="0">
                <a:latin typeface="Cambria" panose="02040503050406030204" pitchFamily="18" charset="0"/>
              </a:rPr>
              <a:t>–</a:t>
            </a:r>
            <a:r>
              <a:rPr lang="cs-CZ" sz="2400" dirty="0">
                <a:latin typeface="Cambria" panose="02040503050406030204" pitchFamily="18" charset="0"/>
              </a:rPr>
              <a:t> </a:t>
            </a:r>
            <a:r>
              <a:rPr lang="cs-CZ" sz="2400" dirty="0" smtClean="0">
                <a:latin typeface="Cambria" panose="02040503050406030204" pitchFamily="18" charset="0"/>
              </a:rPr>
              <a:t>14 let</a:t>
            </a:r>
            <a:r>
              <a:rPr lang="cs-CZ" sz="2400" dirty="0">
                <a:latin typeface="Cambria" panose="02040503050406030204" pitchFamily="18" charset="0"/>
              </a:rPr>
              <a:t>,...atd. </a:t>
            </a:r>
            <a:r>
              <a:rPr lang="cs-CZ" sz="2400" dirty="0" smtClean="0">
                <a:latin typeface="Cambria" panose="02040503050406030204" pitchFamily="18" charset="0"/>
              </a:rPr>
              <a:t>)</a:t>
            </a:r>
            <a:endParaRPr lang="cs-CZ" sz="2400" dirty="0">
              <a:latin typeface="Cambria" panose="02040503050406030204" pitchFamily="18" charset="0"/>
            </a:endParaRPr>
          </a:p>
          <a:p>
            <a:pPr>
              <a:defRPr/>
            </a:pPr>
            <a:endParaRPr lang="cs-CZ" sz="2400" dirty="0" smtClean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400" b="1" dirty="0" smtClean="0">
                <a:latin typeface="Cambria" panose="02040503050406030204" pitchFamily="18" charset="0"/>
              </a:rPr>
              <a:t>Úplné </a:t>
            </a:r>
            <a:r>
              <a:rPr lang="cs-CZ" sz="2400" b="1" dirty="0">
                <a:latin typeface="Cambria" panose="02040503050406030204" pitchFamily="18" charset="0"/>
              </a:rPr>
              <a:t>úmrtnostní tabulky </a:t>
            </a:r>
            <a:r>
              <a:rPr lang="cs-CZ" sz="2400" b="1" dirty="0" smtClean="0">
                <a:latin typeface="Cambria" panose="02040503050406030204" pitchFamily="18" charset="0"/>
              </a:rPr>
              <a:t>poskytují </a:t>
            </a:r>
            <a:r>
              <a:rPr lang="cs-CZ" sz="2400" b="1" dirty="0">
                <a:latin typeface="Cambria" panose="02040503050406030204" pitchFamily="18" charset="0"/>
              </a:rPr>
              <a:t>mnohem přesnější informaci o závislosti úmrtnosti na </a:t>
            </a:r>
            <a:r>
              <a:rPr lang="cs-CZ" sz="2400" b="1" dirty="0" smtClean="0">
                <a:latin typeface="Cambria" panose="02040503050406030204" pitchFamily="18" charset="0"/>
              </a:rPr>
              <a:t>věku</a:t>
            </a:r>
            <a:endParaRPr lang="cs-CZ" sz="2400" b="1" dirty="0">
              <a:latin typeface="Cambria" panose="02040503050406030204" pitchFamily="18" charset="0"/>
            </a:endParaRP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633412"/>
          </a:xfrm>
        </p:spPr>
        <p:txBody>
          <a:bodyPr/>
          <a:lstStyle/>
          <a:p>
            <a:r>
              <a:rPr lang="cs-CZ" sz="2800" b="1" smtClean="0">
                <a:latin typeface="Cambria" pitchFamily="18" charset="0"/>
              </a:rPr>
              <a:t>NEMOCNOST, STATISTIKY ÚMRTÍ A NEJČASTĚJŠÍ PŘÍČINY ÚMRTÍ</a:t>
            </a:r>
          </a:p>
        </p:txBody>
      </p:sp>
      <p:sp>
        <p:nvSpPr>
          <p:cNvPr id="129026" name="Rectangle 3"/>
          <p:cNvSpPr>
            <a:spLocks noGrp="1"/>
          </p:cNvSpPr>
          <p:nvPr>
            <p:ph type="body" idx="1"/>
          </p:nvPr>
        </p:nvSpPr>
        <p:spPr>
          <a:xfrm>
            <a:off x="323850" y="1052513"/>
            <a:ext cx="8374063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smtClean="0">
                <a:latin typeface="Cambria" pitchFamily="18" charset="0"/>
              </a:rPr>
              <a:t>Mezi základní ukazatele, které </a:t>
            </a:r>
            <a:r>
              <a:rPr lang="cs-CZ" sz="2400" b="1" smtClean="0">
                <a:latin typeface="Cambria" pitchFamily="18" charset="0"/>
              </a:rPr>
              <a:t>kvantifikují výskyt onemocnění v populaci</a:t>
            </a:r>
            <a:r>
              <a:rPr lang="cs-CZ" sz="2400" smtClean="0">
                <a:latin typeface="Cambria" pitchFamily="18" charset="0"/>
              </a:rPr>
              <a:t>, tedy </a:t>
            </a:r>
            <a:r>
              <a:rPr lang="cs-CZ" sz="2400" b="1" i="1" u="sng" smtClean="0">
                <a:latin typeface="Cambria" pitchFamily="18" charset="0"/>
              </a:rPr>
              <a:t>nemocnost (morbiditu)</a:t>
            </a:r>
            <a:r>
              <a:rPr lang="cs-CZ" sz="2400" smtClean="0">
                <a:latin typeface="Cambria" pitchFamily="18" charset="0"/>
              </a:rPr>
              <a:t>, patří </a:t>
            </a:r>
            <a:r>
              <a:rPr lang="cs-CZ" sz="2400" b="1" i="1" u="sng" smtClean="0">
                <a:latin typeface="Cambria" pitchFamily="18" charset="0"/>
              </a:rPr>
              <a:t>prevalence</a:t>
            </a:r>
            <a:r>
              <a:rPr lang="cs-CZ" sz="2400" b="1" smtClean="0">
                <a:latin typeface="Cambria" pitchFamily="18" charset="0"/>
              </a:rPr>
              <a:t> </a:t>
            </a:r>
            <a:r>
              <a:rPr lang="cs-CZ" sz="2400" smtClean="0">
                <a:latin typeface="Cambria" pitchFamily="18" charset="0"/>
              </a:rPr>
              <a:t>a</a:t>
            </a:r>
            <a:r>
              <a:rPr lang="cs-CZ" sz="2400" b="1" smtClean="0">
                <a:latin typeface="Cambria" pitchFamily="18" charset="0"/>
              </a:rPr>
              <a:t> </a:t>
            </a:r>
            <a:r>
              <a:rPr lang="cs-CZ" sz="2400" b="1" i="1" u="sng" smtClean="0">
                <a:latin typeface="Cambria" pitchFamily="18" charset="0"/>
              </a:rPr>
              <a:t>incidence</a:t>
            </a:r>
          </a:p>
          <a:p>
            <a:pPr>
              <a:lnSpc>
                <a:spcPct val="80000"/>
              </a:lnSpc>
            </a:pPr>
            <a:endParaRPr lang="cs-CZ" sz="2400" b="1" i="1" u="sng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b="1" smtClean="0">
                <a:latin typeface="Cambria" pitchFamily="18" charset="0"/>
              </a:rPr>
              <a:t>Prevalence je ukazatelem výskytu všech existujících onemocnění (s danou diagnózou) v populaci ve zvoleném období</a:t>
            </a:r>
            <a:r>
              <a:rPr lang="cs-CZ" sz="2400" smtClean="0">
                <a:latin typeface="Cambria" pitchFamily="18" charset="0"/>
              </a:rPr>
              <a:t>, přičemž záleží na tom, jak dlouho onemocnění trvají</a:t>
            </a:r>
          </a:p>
          <a:p>
            <a:pPr>
              <a:lnSpc>
                <a:spcPct val="80000"/>
              </a:lnSpc>
            </a:pPr>
            <a:r>
              <a:rPr lang="cs-CZ" sz="2400" smtClean="0">
                <a:latin typeface="Cambria" pitchFamily="18" charset="0"/>
              </a:rPr>
              <a:t>…, prevalence tedy </a:t>
            </a:r>
            <a:r>
              <a:rPr lang="cs-CZ" sz="2400" b="1" smtClean="0">
                <a:latin typeface="Cambria" pitchFamily="18" charset="0"/>
              </a:rPr>
              <a:t>zahrnuje</a:t>
            </a:r>
            <a:r>
              <a:rPr lang="cs-CZ" sz="2400" smtClean="0">
                <a:latin typeface="Cambria" pitchFamily="18" charset="0"/>
              </a:rPr>
              <a:t> nejen nová, ale </a:t>
            </a:r>
            <a:r>
              <a:rPr lang="cs-CZ" sz="2400" b="1" smtClean="0">
                <a:latin typeface="Cambria" pitchFamily="18" charset="0"/>
              </a:rPr>
              <a:t>všechna onemocnění s danou diagnózou  existující v daném období</a:t>
            </a:r>
          </a:p>
          <a:p>
            <a:pPr>
              <a:lnSpc>
                <a:spcPct val="8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smtClean="0">
                <a:latin typeface="Cambria" pitchFamily="18" charset="0"/>
              </a:rPr>
              <a:t>Vypočte se jako </a:t>
            </a:r>
            <a:r>
              <a:rPr lang="cs-CZ" sz="2400" b="1" u="sng" smtClean="0">
                <a:latin typeface="Cambria" pitchFamily="18" charset="0"/>
              </a:rPr>
              <a:t>počet všech případů nemocnění na 100 000 obyvatel středního stavu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Zástupný symbol pro obsah 2"/>
          <p:cNvSpPr>
            <a:spLocks noGrp="1"/>
          </p:cNvSpPr>
          <p:nvPr>
            <p:ph idx="1"/>
          </p:nvPr>
        </p:nvSpPr>
        <p:spPr>
          <a:xfrm>
            <a:off x="323850" y="333375"/>
            <a:ext cx="8496300" cy="5792788"/>
          </a:xfrm>
        </p:spPr>
        <p:txBody>
          <a:bodyPr/>
          <a:lstStyle/>
          <a:p>
            <a:r>
              <a:rPr lang="cs-CZ" sz="2400" b="1" i="1" u="sng" smtClean="0">
                <a:latin typeface="Cambria" pitchFamily="18" charset="0"/>
              </a:rPr>
              <a:t>Incidence</a:t>
            </a:r>
            <a:r>
              <a:rPr lang="cs-CZ" sz="2400" b="1" smtClean="0">
                <a:latin typeface="Cambria" pitchFamily="18" charset="0"/>
              </a:rPr>
              <a:t> je ukazatelem intenzity</a:t>
            </a:r>
            <a:r>
              <a:rPr lang="cs-CZ" sz="2400" smtClean="0">
                <a:latin typeface="Cambria" pitchFamily="18" charset="0"/>
              </a:rPr>
              <a:t>, který kvantifikuje </a:t>
            </a:r>
            <a:r>
              <a:rPr lang="cs-CZ" sz="2400" b="1" smtClean="0">
                <a:latin typeface="Cambria" pitchFamily="18" charset="0"/>
              </a:rPr>
              <a:t>výskyt nově vzniklých onemocnění ve zvoleném časovém intervalu</a:t>
            </a:r>
          </a:p>
          <a:p>
            <a:r>
              <a:rPr lang="cs-CZ" sz="2400" smtClean="0">
                <a:latin typeface="Cambria" pitchFamily="18" charset="0"/>
              </a:rPr>
              <a:t>Často se počítá roční incidence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Vypočte se jako </a:t>
            </a:r>
            <a:r>
              <a:rPr lang="cs-CZ" sz="2400" b="1" u="sng" smtClean="0">
                <a:latin typeface="Cambria" pitchFamily="18" charset="0"/>
              </a:rPr>
              <a:t>počet onemocnění (nově vyskytnutých případů) na 100 000 obyvatel středního stavu</a:t>
            </a:r>
          </a:p>
          <a:p>
            <a:endParaRPr lang="cs-CZ" smtClean="0"/>
          </a:p>
        </p:txBody>
      </p:sp>
      <p:pic>
        <p:nvPicPr>
          <p:cNvPr id="131074" name="Picture 2" descr="http://classconnection.s3.amazonaws.com/296/flashcards/635296/jpg/figure_1_bathtub1313098433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243263"/>
            <a:ext cx="4789487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Zástupný symbol pro obsah 2"/>
          <p:cNvSpPr>
            <a:spLocks noGrp="1"/>
          </p:cNvSpPr>
          <p:nvPr>
            <p:ph idx="1"/>
          </p:nvPr>
        </p:nvSpPr>
        <p:spPr>
          <a:xfrm>
            <a:off x="323850" y="333375"/>
            <a:ext cx="8496300" cy="6119813"/>
          </a:xfrm>
        </p:spPr>
        <p:txBody>
          <a:bodyPr/>
          <a:lstStyle/>
          <a:p>
            <a:endParaRPr lang="cs-CZ" sz="2400" b="1" i="1" u="sng" smtClean="0">
              <a:latin typeface="Cambria" pitchFamily="18" charset="0"/>
            </a:endParaRPr>
          </a:p>
          <a:p>
            <a:endParaRPr lang="cs-CZ" sz="2400" b="1" i="1" u="sng" smtClean="0">
              <a:latin typeface="Cambria" pitchFamily="18" charset="0"/>
            </a:endParaRPr>
          </a:p>
          <a:p>
            <a:r>
              <a:rPr lang="cs-CZ" sz="2400" b="1" i="1" u="sng" smtClean="0">
                <a:latin typeface="Cambria" pitchFamily="18" charset="0"/>
              </a:rPr>
              <a:t>Příčiny smrti </a:t>
            </a:r>
            <a:r>
              <a:rPr lang="cs-CZ" sz="2400" smtClean="0">
                <a:latin typeface="Cambria" pitchFamily="18" charset="0"/>
              </a:rPr>
              <a:t>jsou obecně definovány jako </a:t>
            </a:r>
            <a:r>
              <a:rPr lang="cs-CZ" sz="2400" b="1" smtClean="0">
                <a:latin typeface="Cambria" pitchFamily="18" charset="0"/>
              </a:rPr>
              <a:t>"všechny choroby, chorobné stavy nebo úrazy, které buď vedly k smrti nebo k ní přispěly, a okolnosti nehody nebo násilí, které takové úrazy přivodily"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Zaznamenávání údajů o příčinách smrti je umožněno na formuláři “</a:t>
            </a:r>
            <a:r>
              <a:rPr lang="cs-CZ" sz="2400" b="1" smtClean="0">
                <a:latin typeface="Cambria" pitchFamily="18" charset="0"/>
              </a:rPr>
              <a:t>List o prohlídce mrtvého“</a:t>
            </a:r>
            <a:r>
              <a:rPr lang="cs-CZ" sz="2400" smtClean="0">
                <a:latin typeface="Cambria" pitchFamily="18" charset="0"/>
              </a:rPr>
              <a:t>, který je vyplňován příslušným lékařem o každé zemřelé osobě, a to zejména v jeho diagnostické části určené k tomuto účelu 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395288" y="333375"/>
            <a:ext cx="8424862" cy="61198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>
                <a:latin typeface="Cambria" pitchFamily="18" charset="0"/>
              </a:rPr>
              <a:t>Ve snaze </a:t>
            </a:r>
            <a:r>
              <a:rPr lang="cs-CZ" sz="2400" b="1" smtClean="0">
                <a:latin typeface="Cambria" pitchFamily="18" charset="0"/>
              </a:rPr>
              <a:t>lépe vyjádřit vnitřní rozdíly úmrtnosti v určité populaci</a:t>
            </a:r>
            <a:r>
              <a:rPr lang="cs-CZ" sz="2400" smtClean="0">
                <a:latin typeface="Cambria" pitchFamily="18" charset="0"/>
              </a:rPr>
              <a:t> se používá ukazatel </a:t>
            </a:r>
            <a:r>
              <a:rPr lang="cs-CZ" sz="2400" b="1" i="1" u="sng" smtClean="0">
                <a:latin typeface="Cambria" pitchFamily="18" charset="0"/>
              </a:rPr>
              <a:t>specifické úmrtnosti</a:t>
            </a:r>
            <a:endParaRPr lang="cs-CZ" sz="2400" u="sng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smtClean="0">
                <a:latin typeface="Cambria" pitchFamily="18" charset="0"/>
              </a:rPr>
              <a:t>Nejčastěji se specifické úmrtnosti konstruují pro </a:t>
            </a:r>
            <a:r>
              <a:rPr lang="cs-CZ" sz="2400" b="1" smtClean="0">
                <a:latin typeface="Cambria" pitchFamily="18" charset="0"/>
              </a:rPr>
              <a:t>výpočet úmrtnosti obyvatelstva podle věku a podle pohlaví </a:t>
            </a:r>
          </a:p>
          <a:p>
            <a:pPr>
              <a:lnSpc>
                <a:spcPct val="80000"/>
              </a:lnSpc>
            </a:pPr>
            <a:endParaRPr lang="cs-CZ" sz="2400" b="1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i="1" smtClean="0">
                <a:latin typeface="Cambria" pitchFamily="18" charset="0"/>
              </a:rPr>
              <a:t>Specifická úmrtnost podle věku</a:t>
            </a:r>
            <a:r>
              <a:rPr lang="cs-CZ" sz="2400" smtClean="0">
                <a:latin typeface="Cambria" pitchFamily="18" charset="0"/>
              </a:rPr>
              <a:t> se </a:t>
            </a:r>
            <a:r>
              <a:rPr lang="cs-CZ" sz="2400" b="1" u="sng" smtClean="0">
                <a:latin typeface="Cambria" pitchFamily="18" charset="0"/>
              </a:rPr>
              <a:t>NEvyznačuje</a:t>
            </a:r>
            <a:r>
              <a:rPr lang="cs-CZ" sz="2400" b="1" smtClean="0">
                <a:latin typeface="Cambria" pitchFamily="18" charset="0"/>
              </a:rPr>
              <a:t> stále rostoucím trendem</a:t>
            </a:r>
            <a:r>
              <a:rPr lang="cs-CZ" sz="2400" smtClean="0">
                <a:latin typeface="Cambria" pitchFamily="18" charset="0"/>
              </a:rPr>
              <a:t>, jak by bylo možné očekávat:</a:t>
            </a:r>
          </a:p>
          <a:p>
            <a:pPr>
              <a:lnSpc>
                <a:spcPct val="80000"/>
              </a:lnSpc>
            </a:pPr>
            <a:endParaRPr lang="cs-CZ" sz="2000" smtClean="0">
              <a:latin typeface="Cambria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sz="2400" b="1" i="1" u="sng" smtClean="0">
                <a:latin typeface="Cambria" pitchFamily="18" charset="0"/>
              </a:rPr>
              <a:t>vyšší hodnoty</a:t>
            </a:r>
            <a:r>
              <a:rPr lang="cs-CZ" sz="2400" smtClean="0">
                <a:latin typeface="Cambria" pitchFamily="18" charset="0"/>
              </a:rPr>
              <a:t> lze pozorovat v </a:t>
            </a:r>
            <a:r>
              <a:rPr lang="cs-CZ" sz="2400" b="1" i="1" u="sng" smtClean="0">
                <a:latin typeface="Cambria" pitchFamily="18" charset="0"/>
              </a:rPr>
              <a:t>nejmladších věkových kategoriích</a:t>
            </a:r>
            <a:r>
              <a:rPr lang="cs-CZ" sz="2400" smtClean="0">
                <a:latin typeface="Cambria" pitchFamily="18" charset="0"/>
              </a:rPr>
              <a:t> (především děti do jednoho roku – tzv. </a:t>
            </a:r>
            <a:r>
              <a:rPr lang="cs-CZ" sz="2400" b="1" i="1" u="sng" smtClean="0">
                <a:latin typeface="Cambria" pitchFamily="18" charset="0"/>
              </a:rPr>
              <a:t>kojenecká úmrtnost</a:t>
            </a:r>
            <a:r>
              <a:rPr lang="cs-CZ" sz="2400" smtClean="0">
                <a:latin typeface="Cambria" pitchFamily="18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cs-CZ" sz="2400" smtClean="0">
                <a:latin typeface="Cambria" pitchFamily="18" charset="0"/>
              </a:rPr>
              <a:t>pro následující věkové kategorie jsou charakteristické </a:t>
            </a:r>
            <a:r>
              <a:rPr lang="cs-CZ" sz="2400" b="1" i="1" smtClean="0">
                <a:latin typeface="Cambria" pitchFamily="18" charset="0"/>
              </a:rPr>
              <a:t>minimální hodnoty</a:t>
            </a:r>
          </a:p>
          <a:p>
            <a:pPr lvl="1">
              <a:lnSpc>
                <a:spcPct val="80000"/>
              </a:lnSpc>
            </a:pPr>
            <a:r>
              <a:rPr lang="cs-CZ" sz="2400" b="1" i="1" smtClean="0">
                <a:latin typeface="Cambria" pitchFamily="18" charset="0"/>
              </a:rPr>
              <a:t>opětovný nárůst</a:t>
            </a:r>
            <a:r>
              <a:rPr lang="cs-CZ" sz="2400" smtClean="0">
                <a:latin typeface="Cambria" pitchFamily="18" charset="0"/>
              </a:rPr>
              <a:t> specifických úmrtností probíhá až ve věkových kategoriích </a:t>
            </a:r>
            <a:r>
              <a:rPr lang="cs-CZ" sz="2400" b="1" i="1" smtClean="0">
                <a:latin typeface="Cambria" pitchFamily="18" charset="0"/>
              </a:rPr>
              <a:t>od třiceti let u žen a od  čtyřiceti let u mužů</a:t>
            </a:r>
            <a:endParaRPr lang="cs-CZ" sz="2400" b="1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smtClean="0">
                <a:latin typeface="Cambria" pitchFamily="18" charset="0"/>
              </a:rPr>
              <a:t>V každé části „Listu o prohlídce mrtvého“ lze zaznamenat  </a:t>
            </a:r>
            <a:r>
              <a:rPr lang="cs-CZ" sz="2400" b="1" smtClean="0">
                <a:latin typeface="Cambria" pitchFamily="18" charset="0"/>
              </a:rPr>
              <a:t>3 hlavní a 2 vedlejší příčiny</a:t>
            </a:r>
            <a:r>
              <a:rPr lang="cs-CZ" sz="2400" smtClean="0">
                <a:latin typeface="Cambria" pitchFamily="18" charset="0"/>
              </a:rPr>
              <a:t>, které ke smrti vedly přímo nebo ji spolupodmiňovaly </a:t>
            </a:r>
          </a:p>
          <a:p>
            <a:pPr>
              <a:lnSpc>
                <a:spcPct val="8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b="1" smtClean="0">
                <a:latin typeface="Cambria" pitchFamily="18" charset="0"/>
              </a:rPr>
              <a:t>Je-li zaznamenána více než jedna příčina smrti</a:t>
            </a:r>
            <a:r>
              <a:rPr lang="cs-CZ" sz="2400" smtClean="0">
                <a:latin typeface="Cambria" pitchFamily="18" charset="0"/>
              </a:rPr>
              <a:t>, je nutno provést </a:t>
            </a:r>
            <a:r>
              <a:rPr lang="cs-CZ" sz="2400" b="1" smtClean="0">
                <a:latin typeface="Cambria" pitchFamily="18" charset="0"/>
              </a:rPr>
              <a:t>výběr základní příčiny</a:t>
            </a:r>
            <a:r>
              <a:rPr lang="cs-CZ" sz="2400" smtClean="0">
                <a:latin typeface="Cambria" pitchFamily="18" charset="0"/>
              </a:rPr>
              <a:t> (</a:t>
            </a:r>
            <a:r>
              <a:rPr lang="cs-CZ" sz="2400" i="1" smtClean="0">
                <a:latin typeface="Cambria" pitchFamily="18" charset="0"/>
              </a:rPr>
              <a:t>nemoc či úraz, který započal řetěz chorobných stavů vedoucích ke smrti</a:t>
            </a:r>
            <a:r>
              <a:rPr lang="cs-CZ" sz="2400" smtClean="0">
                <a:latin typeface="Cambria" pitchFamily="18" charset="0"/>
              </a:rPr>
              <a:t>) určené ke statistické evidenci, a to </a:t>
            </a:r>
            <a:r>
              <a:rPr lang="cs-CZ" sz="2400" b="1" smtClean="0">
                <a:latin typeface="Cambria" pitchFamily="18" charset="0"/>
              </a:rPr>
              <a:t>podle přesných pravidel </a:t>
            </a:r>
          </a:p>
          <a:p>
            <a:pPr>
              <a:lnSpc>
                <a:spcPct val="8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smtClean="0">
                <a:latin typeface="Cambria" pitchFamily="18" charset="0"/>
              </a:rPr>
              <a:t>První pokus o takovou klasifikaci (</a:t>
            </a:r>
            <a:r>
              <a:rPr lang="cs-CZ" sz="2400" i="1" smtClean="0">
                <a:latin typeface="Cambria" pitchFamily="18" charset="0"/>
              </a:rPr>
              <a:t>neboli systematické uspořádání nemocí</a:t>
            </a:r>
            <a:r>
              <a:rPr lang="cs-CZ" sz="2400" smtClean="0">
                <a:latin typeface="Cambria" pitchFamily="18" charset="0"/>
              </a:rPr>
              <a:t>) učinil v roce 1893 francouzský statistik a demograf </a:t>
            </a:r>
            <a:r>
              <a:rPr lang="cs-CZ" sz="2400" b="1" smtClean="0">
                <a:latin typeface="Cambria" pitchFamily="18" charset="0"/>
              </a:rPr>
              <a:t>Jacques Bertillon </a:t>
            </a:r>
          </a:p>
          <a:p>
            <a:pPr>
              <a:lnSpc>
                <a:spcPct val="8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b="1" smtClean="0">
                <a:latin typeface="Cambria" pitchFamily="18" charset="0"/>
              </a:rPr>
              <a:t>Klasifikace je přibližně v desetiletých intervalech inovována</a:t>
            </a:r>
            <a:r>
              <a:rPr lang="cs-CZ" sz="2400" smtClean="0">
                <a:latin typeface="Cambria" pitchFamily="18" charset="0"/>
              </a:rPr>
              <a:t>, větší změny se provádějí jednou za tři roky, menší každý rok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 marL="0" indent="0" algn="ctr">
              <a:buFont typeface="Arial" charset="0"/>
              <a:buNone/>
              <a:defRPr/>
            </a:pPr>
            <a:r>
              <a:rPr lang="cs-CZ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Jaké jsou nejčastější  příčiny úmrtí v EU?</a:t>
            </a:r>
            <a:endParaRPr lang="cs-CZ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Zatím </a:t>
            </a:r>
            <a:r>
              <a:rPr lang="cs-CZ" sz="2400" b="1" u="sng" smtClean="0">
                <a:latin typeface="Cambria" pitchFamily="18" charset="0"/>
              </a:rPr>
              <a:t>poslední odhadované informace o příčinách úmrtí v EU-28 </a:t>
            </a:r>
            <a:r>
              <a:rPr lang="cs-CZ" sz="2400" smtClean="0">
                <a:latin typeface="Cambria" pitchFamily="18" charset="0"/>
              </a:rPr>
              <a:t>jsou k dispozici za referenční období 2012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Zdaleka </a:t>
            </a:r>
            <a:r>
              <a:rPr lang="cs-CZ" sz="2400" b="1" u="sng" smtClean="0">
                <a:latin typeface="Cambria" pitchFamily="18" charset="0"/>
              </a:rPr>
              <a:t>nejčastějšími příčinami úmrtí v EU </a:t>
            </a:r>
            <a:r>
              <a:rPr lang="cs-CZ" sz="2400" smtClean="0">
                <a:latin typeface="Cambria" pitchFamily="18" charset="0"/>
              </a:rPr>
              <a:t>byly </a:t>
            </a:r>
            <a:r>
              <a:rPr lang="cs-CZ" sz="2400" b="1" i="1" u="sng" smtClean="0">
                <a:latin typeface="Cambria" pitchFamily="18" charset="0"/>
              </a:rPr>
              <a:t>nemoci oběhové soustavy, rakovina a respirační choroby (dýchací soustavy)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b="1" smtClean="0">
                <a:latin typeface="Cambria" pitchFamily="18" charset="0"/>
              </a:rPr>
              <a:t>Nicméně - v letech 2004 až 2012 vykazovaly </a:t>
            </a:r>
            <a:r>
              <a:rPr lang="cs-CZ" sz="2400" b="1" u="sng" smtClean="0">
                <a:latin typeface="Cambria" pitchFamily="18" charset="0"/>
              </a:rPr>
              <a:t>standardizované míry úmrtnosti v důsledku rakoviny, ischemické choroby srdeční a dopravních nehod sestupnou tendenci</a:t>
            </a:r>
          </a:p>
          <a:p>
            <a:r>
              <a:rPr lang="cs-CZ" sz="2400" smtClean="0">
                <a:latin typeface="Cambria" pitchFamily="18" charset="0"/>
              </a:rPr>
              <a:t>…, což je pozitivní bilance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036050" cy="6597650"/>
          </a:xfrm>
        </p:spPr>
        <p:txBody>
          <a:bodyPr/>
          <a:lstStyle/>
          <a:p>
            <a:r>
              <a:rPr lang="cs-CZ" sz="2400" smtClean="0">
                <a:latin typeface="Cambria" pitchFamily="18" charset="0"/>
              </a:rPr>
              <a:t>Mezi roky </a:t>
            </a:r>
            <a:r>
              <a:rPr lang="cs-CZ" sz="2400" b="1" smtClean="0">
                <a:latin typeface="Cambria" pitchFamily="18" charset="0"/>
              </a:rPr>
              <a:t>2004 a 2012 došlo v EU-28 ke </a:t>
            </a:r>
            <a:r>
              <a:rPr lang="cs-CZ" sz="2400" b="1" u="sng" smtClean="0">
                <a:latin typeface="Cambria" pitchFamily="18" charset="0"/>
              </a:rPr>
              <a:t>snížení standardizované míry úmrtnosti v důsledku rakoviny </a:t>
            </a:r>
            <a:r>
              <a:rPr lang="cs-CZ" sz="2400" smtClean="0">
                <a:latin typeface="Cambria" pitchFamily="18" charset="0"/>
              </a:rPr>
              <a:t>o 10,2 % u mužů a o 5,5 % u žen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b="1" u="sng" smtClean="0">
                <a:latin typeface="Cambria" pitchFamily="18" charset="0"/>
              </a:rPr>
              <a:t>Větší pokles byl zaznamenán u úmrtí v důsledku ischemické choroby srdeční</a:t>
            </a:r>
            <a:r>
              <a:rPr lang="cs-CZ" sz="2400" smtClean="0">
                <a:latin typeface="Cambria" pitchFamily="18" charset="0"/>
              </a:rPr>
              <a:t>, jejichž míra se snížila o 28,5 % u mužů a o 30,4 % u žen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b="1" u="sng" smtClean="0">
                <a:latin typeface="Cambria" pitchFamily="18" charset="0"/>
              </a:rPr>
              <a:t>Ještě více poklesla míra úmrtnosti v důsledku dopravních nehod</a:t>
            </a:r>
            <a:r>
              <a:rPr lang="cs-CZ" sz="2400" smtClean="0">
                <a:latin typeface="Cambria" pitchFamily="18" charset="0"/>
              </a:rPr>
              <a:t>, a to o 40,8 % u mužů a o 43,8 % u žen 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b="1" smtClean="0">
                <a:latin typeface="Cambria" pitchFamily="18" charset="0"/>
              </a:rPr>
              <a:t>Standardizovaná míra úmrtnosti v důsledku </a:t>
            </a:r>
            <a:r>
              <a:rPr lang="cs-CZ" sz="2400" b="1" u="sng" smtClean="0">
                <a:latin typeface="Cambria" pitchFamily="18" charset="0"/>
              </a:rPr>
              <a:t>rakoviny prsu klesla </a:t>
            </a:r>
            <a:r>
              <a:rPr lang="cs-CZ" sz="2400" b="1" smtClean="0">
                <a:latin typeface="Cambria" pitchFamily="18" charset="0"/>
              </a:rPr>
              <a:t>u žen o 9,8 %, což je </a:t>
            </a:r>
            <a:r>
              <a:rPr lang="cs-CZ" sz="2400" b="1" u="sng" smtClean="0">
                <a:latin typeface="Cambria" pitchFamily="18" charset="0"/>
              </a:rPr>
              <a:t>větší pokles než u rakoviny celkově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Oproti tomu se </a:t>
            </a:r>
            <a:r>
              <a:rPr lang="cs-CZ" sz="2400" b="1" u="sng" smtClean="0">
                <a:latin typeface="Cambria" pitchFamily="18" charset="0"/>
              </a:rPr>
              <a:t>zvýšila míra úmrtnosti v důsledku nemocí nervové soustavy</a:t>
            </a:r>
            <a:r>
              <a:rPr lang="cs-CZ" sz="2400" smtClean="0">
                <a:latin typeface="Cambria" pitchFamily="18" charset="0"/>
              </a:rPr>
              <a:t>, a to o 16,3 % u mužů a o 23,3 % u žen.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88913"/>
            <a:ext cx="8569325" cy="6264275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cs-CZ" sz="2400" b="1" u="sng" dirty="0" smtClean="0">
                <a:latin typeface="Cambria" panose="02040503050406030204" pitchFamily="18" charset="0"/>
              </a:rPr>
              <a:t>OBECNÉ POZNATKY ZA ZEMĚ EU</a:t>
            </a:r>
          </a:p>
          <a:p>
            <a:pPr>
              <a:defRPr/>
            </a:pPr>
            <a:endParaRPr lang="cs-CZ" sz="2400" dirty="0" smtClean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V </a:t>
            </a:r>
            <a:r>
              <a:rPr lang="cs-CZ" sz="2400" dirty="0">
                <a:latin typeface="Cambria" panose="02040503050406030204" pitchFamily="18" charset="0"/>
              </a:rPr>
              <a:t>EU-28 činila standardizovaná míra úmrtnosti v důsledku ischemické choroby srdeční 137 úmrtí na 100 000 </a:t>
            </a:r>
            <a:r>
              <a:rPr lang="cs-CZ" sz="2400" dirty="0" smtClean="0">
                <a:latin typeface="Cambria" panose="02040503050406030204" pitchFamily="18" charset="0"/>
              </a:rPr>
              <a:t>obyvatel</a:t>
            </a:r>
          </a:p>
          <a:p>
            <a:pPr>
              <a:defRPr/>
            </a:pPr>
            <a:endParaRPr lang="cs-CZ" sz="24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400" dirty="0">
                <a:latin typeface="Cambria" panose="02040503050406030204" pitchFamily="18" charset="0"/>
              </a:rPr>
              <a:t>Nejvyšší standardizovanou míru úmrtnosti v důsledku rakoviny plic a rakoviny tlustého střeva a konečníku </a:t>
            </a:r>
            <a:r>
              <a:rPr lang="cs-CZ" sz="2400" dirty="0" smtClean="0">
                <a:latin typeface="Cambria" panose="02040503050406030204" pitchFamily="18" charset="0"/>
              </a:rPr>
              <a:t>mělo Maďarsko</a:t>
            </a:r>
          </a:p>
          <a:p>
            <a:pPr>
              <a:defRPr/>
            </a:pPr>
            <a:endParaRPr lang="cs-CZ" sz="24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400" dirty="0">
                <a:latin typeface="Cambria" panose="02040503050406030204" pitchFamily="18" charset="0"/>
              </a:rPr>
              <a:t>Třetí nejčastější příčinou úmrtí v EU-28 byly respirační </a:t>
            </a:r>
            <a:r>
              <a:rPr lang="cs-CZ" sz="2400" dirty="0" smtClean="0">
                <a:latin typeface="Cambria" panose="02040503050406030204" pitchFamily="18" charset="0"/>
              </a:rPr>
              <a:t>choroby</a:t>
            </a:r>
          </a:p>
          <a:p>
            <a:pPr>
              <a:defRPr/>
            </a:pPr>
            <a:endParaRPr lang="cs-CZ" sz="24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400" dirty="0">
                <a:latin typeface="Cambria" panose="02040503050406030204" pitchFamily="18" charset="0"/>
              </a:rPr>
              <a:t>Zdaleka nejvyšší standardizovanou míru úmrtnosti v důsledku nemocí nervového systému vykázalo Finsko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Zástupný symbol pro obsah 2"/>
          <p:cNvSpPr>
            <a:spLocks noGrp="1"/>
          </p:cNvSpPr>
          <p:nvPr>
            <p:ph idx="1"/>
          </p:nvPr>
        </p:nvSpPr>
        <p:spPr>
          <a:xfrm>
            <a:off x="395288" y="476250"/>
            <a:ext cx="8353425" cy="5832475"/>
          </a:xfrm>
        </p:spPr>
        <p:txBody>
          <a:bodyPr/>
          <a:lstStyle/>
          <a:p>
            <a:r>
              <a:rPr lang="cs-CZ" sz="2400" smtClean="0">
                <a:latin typeface="Cambria" pitchFamily="18" charset="0"/>
              </a:rPr>
              <a:t>Nejnižší standardizovanou míru úmrtnosti v důsledku sebevražd má Řecko a Kypr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Nejnižší standardizovaná míra úmrtnosti v důsledku dopravních nehod byla zaznamenána ve Spojeném království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Standardizovaná míra úmrtnosti byla téměř ve všech hlavních příčinách úmrtí vyšší u mužů než u žen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Nejvyšší incidenci ischemické choroby srdeční u mužů mají pobaltské členské státy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400" b="1" u="sng" smtClean="0">
                <a:latin typeface="Cambria" pitchFamily="18" charset="0"/>
              </a:rPr>
              <a:t>Standardizovaná úmrtnost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b="1" u="sng" smtClean="0">
                <a:latin typeface="Cambria" pitchFamily="18" charset="0"/>
              </a:rPr>
              <a:t>umožňuje nezkreslené srovnání dvou populací lišících se svou</a:t>
            </a:r>
            <a:r>
              <a:rPr lang="cs-CZ" sz="2400" u="sng" smtClean="0">
                <a:latin typeface="Cambria" pitchFamily="18" charset="0"/>
              </a:rPr>
              <a:t> </a:t>
            </a:r>
            <a:r>
              <a:rPr lang="cs-CZ" sz="2400" b="1" i="1" u="sng" smtClean="0">
                <a:latin typeface="Cambria" pitchFamily="18" charset="0"/>
              </a:rPr>
              <a:t>věkovou strukturou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S rostoucím věkem se úmrtnost zvyšuje, </a:t>
            </a:r>
            <a:r>
              <a:rPr lang="cs-CZ" sz="2400" b="1" smtClean="0">
                <a:latin typeface="Cambria" pitchFamily="18" charset="0"/>
              </a:rPr>
              <a:t>ukazatel </a:t>
            </a:r>
            <a:r>
              <a:rPr lang="cs-CZ" sz="2400" b="1" i="1" u="sng" smtClean="0">
                <a:latin typeface="Cambria" pitchFamily="18" charset="0"/>
              </a:rPr>
              <a:t>věkově specifické úmrtnosti</a:t>
            </a:r>
            <a:r>
              <a:rPr lang="cs-CZ" sz="2400" b="1" smtClean="0">
                <a:latin typeface="Cambria" pitchFamily="18" charset="0"/>
              </a:rPr>
              <a:t> je výrazně závislý na věku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Při </a:t>
            </a:r>
            <a:r>
              <a:rPr lang="cs-CZ" sz="2400" b="1" smtClean="0">
                <a:latin typeface="Cambria" pitchFamily="18" charset="0"/>
              </a:rPr>
              <a:t>srovnání úrovně úmrtnosti dvou populací</a:t>
            </a:r>
            <a:r>
              <a:rPr lang="cs-CZ" sz="2400" smtClean="0">
                <a:latin typeface="Cambria" pitchFamily="18" charset="0"/>
              </a:rPr>
              <a:t>, z nichž </a:t>
            </a:r>
            <a:r>
              <a:rPr lang="cs-CZ" sz="2400" b="1" smtClean="0">
                <a:latin typeface="Cambria" pitchFamily="18" charset="0"/>
              </a:rPr>
              <a:t>každá má jinou věkovou strukturu</a:t>
            </a:r>
            <a:r>
              <a:rPr lang="cs-CZ" sz="2400" smtClean="0">
                <a:latin typeface="Cambria" pitchFamily="18" charset="0"/>
              </a:rPr>
              <a:t>, pomocí ukazatele </a:t>
            </a:r>
            <a:r>
              <a:rPr lang="cs-CZ" sz="2400" b="1" i="1" u="sng" smtClean="0">
                <a:latin typeface="Cambria" pitchFamily="18" charset="0"/>
              </a:rPr>
              <a:t>hrubé míry úmrtnosti</a:t>
            </a:r>
            <a:r>
              <a:rPr lang="cs-CZ" sz="2400" smtClean="0">
                <a:latin typeface="Cambria" pitchFamily="18" charset="0"/>
              </a:rPr>
              <a:t> tak </a:t>
            </a:r>
            <a:r>
              <a:rPr lang="cs-CZ" sz="2400" b="1" smtClean="0">
                <a:latin typeface="Cambria" pitchFamily="18" charset="0"/>
              </a:rPr>
              <a:t>dochází ke </a:t>
            </a:r>
            <a:r>
              <a:rPr lang="cs-CZ" sz="2400" b="1" u="sng" smtClean="0">
                <a:latin typeface="Cambria" pitchFamily="18" charset="0"/>
              </a:rPr>
              <a:t>zkreslení</a:t>
            </a:r>
            <a:r>
              <a:rPr lang="cs-CZ" sz="2400" u="sng" smtClean="0">
                <a:latin typeface="Cambria" pitchFamily="18" charset="0"/>
              </a:rPr>
              <a:t> 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endParaRPr lang="cs-CZ" sz="240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endParaRPr lang="cs-CZ" sz="2400" b="1" u="sng" smtClean="0">
              <a:latin typeface="Cambria" pitchFamily="18" charset="0"/>
            </a:endParaRPr>
          </a:p>
          <a:p>
            <a:r>
              <a:rPr lang="cs-CZ" sz="2400" b="1" u="sng" smtClean="0">
                <a:latin typeface="Cambria" pitchFamily="18" charset="0"/>
              </a:rPr>
              <a:t>populace s větším zastoupením starých osob</a:t>
            </a:r>
            <a:r>
              <a:rPr lang="cs-CZ" sz="2400" smtClean="0">
                <a:latin typeface="Cambria" pitchFamily="18" charset="0"/>
              </a:rPr>
              <a:t>, u nichž je úmrtnost vyšší, </a:t>
            </a:r>
            <a:r>
              <a:rPr lang="cs-CZ" sz="2400" b="1" u="sng" smtClean="0">
                <a:latin typeface="Cambria" pitchFamily="18" charset="0"/>
              </a:rPr>
              <a:t>bude mít více zemřelých</a:t>
            </a:r>
            <a:r>
              <a:rPr lang="cs-CZ" sz="2400" smtClean="0">
                <a:latin typeface="Cambria" pitchFamily="18" charset="0"/>
              </a:rPr>
              <a:t> než populace s mladší věkovou strukturou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Proto se ke srovnání populací s různou věkovou strukturou užívá specifického souhrnného ukazatele </a:t>
            </a:r>
            <a:r>
              <a:rPr lang="cs-CZ" sz="2400" b="1" u="sng" smtClean="0">
                <a:latin typeface="Cambria" pitchFamily="18" charset="0"/>
              </a:rPr>
              <a:t>standardizované úmrtnosti</a:t>
            </a:r>
            <a:endParaRPr lang="cs-CZ" sz="2400" b="1" smtClean="0">
              <a:latin typeface="Cambria" pitchFamily="18" charset="0"/>
            </a:endParaRPr>
          </a:p>
          <a:p>
            <a:r>
              <a:rPr lang="cs-CZ" sz="2400" b="1" smtClean="0">
                <a:latin typeface="Cambria" pitchFamily="18" charset="0"/>
              </a:rPr>
              <a:t>…</a:t>
            </a:r>
            <a:r>
              <a:rPr lang="cs-CZ" sz="2400" smtClean="0">
                <a:latin typeface="Cambria" pitchFamily="18" charset="0"/>
              </a:rPr>
              <a:t> Je počítána buď </a:t>
            </a:r>
            <a:r>
              <a:rPr lang="cs-CZ" sz="2400" b="1" u="sng" smtClean="0">
                <a:latin typeface="Cambria" pitchFamily="18" charset="0"/>
              </a:rPr>
              <a:t>přímou či nepřímou metodou standardizace</a:t>
            </a:r>
            <a:r>
              <a:rPr lang="cs-CZ" sz="2400" smtClean="0">
                <a:latin typeface="Cambria" pitchFamily="18" charset="0"/>
              </a:rPr>
              <a:t>, kterých se obecně užívá pro odstranění zkreslujícího vlivu věkové struktury.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2"/>
          <p:cNvPicPr>
            <a:picLocks noChangeAspect="1" noChangeArrowheads="1"/>
          </p:cNvPicPr>
          <p:nvPr/>
        </p:nvPicPr>
        <p:blipFill>
          <a:blip r:embed="rId3"/>
          <a:srcRect l="37846" t="38889" r="20139" b="22594"/>
          <a:stretch>
            <a:fillRect/>
          </a:stretch>
        </p:blipFill>
        <p:spPr bwMode="auto">
          <a:xfrm>
            <a:off x="0" y="1412875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8" name="TextovéPole 1"/>
          <p:cNvSpPr txBox="1">
            <a:spLocks noChangeArrowheads="1"/>
          </p:cNvSpPr>
          <p:nvPr/>
        </p:nvSpPr>
        <p:spPr bwMode="auto">
          <a:xfrm>
            <a:off x="771525" y="260350"/>
            <a:ext cx="7600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>
                <a:latin typeface="Cambria" pitchFamily="18" charset="0"/>
              </a:rPr>
              <a:t>Příčiny úmrtí podle standardizované míry úmrtnosti </a:t>
            </a:r>
          </a:p>
          <a:p>
            <a:pPr algn="ctr"/>
            <a:r>
              <a:rPr lang="cs-CZ" sz="2400" b="1">
                <a:latin typeface="Cambria" pitchFamily="18" charset="0"/>
              </a:rPr>
              <a:t>– EU 28 (2012, na 100 tis. obyvatel)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2"/>
          <p:cNvPicPr>
            <a:picLocks noChangeAspect="1" noChangeArrowheads="1"/>
          </p:cNvPicPr>
          <p:nvPr/>
        </p:nvPicPr>
        <p:blipFill>
          <a:blip r:embed="rId3"/>
          <a:srcRect l="38402" t="38396" r="19861" b="16173"/>
          <a:stretch>
            <a:fillRect/>
          </a:stretch>
        </p:blipFill>
        <p:spPr bwMode="auto">
          <a:xfrm>
            <a:off x="0" y="901700"/>
            <a:ext cx="9144000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6" name="TextovéPole 1"/>
          <p:cNvSpPr txBox="1">
            <a:spLocks noChangeArrowheads="1"/>
          </p:cNvSpPr>
          <p:nvPr/>
        </p:nvSpPr>
        <p:spPr bwMode="auto">
          <a:xfrm>
            <a:off x="395288" y="-19050"/>
            <a:ext cx="8172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>
                <a:latin typeface="Cambria" pitchFamily="18" charset="0"/>
              </a:rPr>
              <a:t>Příčiny úmrtí podle standardizované míry úmrtnosti  </a:t>
            </a:r>
          </a:p>
          <a:p>
            <a:pPr algn="ctr"/>
            <a:r>
              <a:rPr lang="cs-CZ" sz="2400" b="1">
                <a:latin typeface="Cambria" pitchFamily="18" charset="0"/>
              </a:rPr>
              <a:t>a jednotlivých zemí– EU 28 (2012, na 100 tis. obyvatel)</a:t>
            </a:r>
          </a:p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-23813" y="2017713"/>
            <a:ext cx="1116013" cy="144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-161925" y="5157788"/>
            <a:ext cx="1116013" cy="142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1258888" y="5300663"/>
            <a:ext cx="7561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1258888" y="2162175"/>
            <a:ext cx="7561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graf_umrtnost1_11092369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060575"/>
            <a:ext cx="74168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250825" y="20605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Arial" charset="0"/>
              </a:rPr>
              <a:t>‰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611188" y="236538"/>
            <a:ext cx="85486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ambria" pitchFamily="18" charset="0"/>
              </a:rPr>
              <a:t>- </a:t>
            </a:r>
            <a:r>
              <a:rPr lang="cs-CZ" sz="2000" b="1">
                <a:latin typeface="Cambria" pitchFamily="18" charset="0"/>
              </a:rPr>
              <a:t>Křivka specifické úmrtnosti podle věkových skupin obyvatelstva</a:t>
            </a:r>
            <a:r>
              <a:rPr lang="cs-CZ" sz="2000">
                <a:latin typeface="Cambria" pitchFamily="18" charset="0"/>
              </a:rPr>
              <a:t> má </a:t>
            </a:r>
          </a:p>
          <a:p>
            <a:r>
              <a:rPr lang="cs-CZ" sz="2000">
                <a:latin typeface="Cambria" pitchFamily="18" charset="0"/>
              </a:rPr>
              <a:t>v grafickém vyjádření charakteristické </a:t>
            </a:r>
            <a:r>
              <a:rPr lang="cs-CZ" sz="2000" b="1" u="sng">
                <a:latin typeface="Cambria" pitchFamily="18" charset="0"/>
              </a:rPr>
              <a:t>„U-rozložení“</a:t>
            </a:r>
            <a:endParaRPr lang="cs-CZ" sz="2000" u="sng">
              <a:latin typeface="Cambria" pitchFamily="18" charset="0"/>
            </a:endParaRPr>
          </a:p>
          <a:p>
            <a:r>
              <a:rPr lang="cs-CZ" sz="2000">
                <a:latin typeface="Cambria" pitchFamily="18" charset="0"/>
              </a:rPr>
              <a:t>- Specifická úmrtnost podle věku se počítá většinou jen pro </a:t>
            </a:r>
            <a:r>
              <a:rPr lang="cs-CZ" sz="2000" b="1">
                <a:latin typeface="Cambria" pitchFamily="18" charset="0"/>
              </a:rPr>
              <a:t>věkové skupiny</a:t>
            </a:r>
            <a:r>
              <a:rPr lang="cs-CZ" sz="2000">
                <a:latin typeface="Cambria" pitchFamily="18" charset="0"/>
              </a:rPr>
              <a:t>, </a:t>
            </a:r>
          </a:p>
          <a:p>
            <a:r>
              <a:rPr lang="cs-CZ" sz="2000">
                <a:latin typeface="Cambria" pitchFamily="18" charset="0"/>
              </a:rPr>
              <a:t>nejčastěji </a:t>
            </a:r>
            <a:r>
              <a:rPr lang="cs-CZ" sz="2000" b="1">
                <a:latin typeface="Cambria" pitchFamily="18" charset="0"/>
              </a:rPr>
              <a:t>pětileté</a:t>
            </a:r>
            <a:r>
              <a:rPr lang="cs-CZ" sz="2000">
                <a:latin typeface="Cambria" pitchFamily="18" charset="0"/>
              </a:rPr>
              <a:t>, přičemž </a:t>
            </a:r>
            <a:r>
              <a:rPr lang="cs-CZ" sz="2000" b="1">
                <a:latin typeface="Cambria" pitchFamily="18" charset="0"/>
              </a:rPr>
              <a:t>pouze první rok života se uvádí odděleně </a:t>
            </a:r>
          </a:p>
          <a:p>
            <a:endParaRPr lang="cs-CZ" sz="200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2"/>
          <p:cNvPicPr>
            <a:picLocks noChangeAspect="1" noChangeArrowheads="1"/>
          </p:cNvPicPr>
          <p:nvPr/>
        </p:nvPicPr>
        <p:blipFill>
          <a:blip r:embed="rId3"/>
          <a:srcRect l="38887" t="41852" r="19307" b="28642"/>
          <a:stretch>
            <a:fillRect/>
          </a:stretch>
        </p:blipFill>
        <p:spPr bwMode="auto">
          <a:xfrm>
            <a:off x="0" y="1628775"/>
            <a:ext cx="9101138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4" name="TextovéPole 1"/>
          <p:cNvSpPr txBox="1">
            <a:spLocks noChangeArrowheads="1"/>
          </p:cNvSpPr>
          <p:nvPr/>
        </p:nvSpPr>
        <p:spPr bwMode="auto">
          <a:xfrm>
            <a:off x="215900" y="549275"/>
            <a:ext cx="879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>
                <a:latin typeface="Cambria" pitchFamily="18" charset="0"/>
              </a:rPr>
              <a:t>Příčiny úmrtí podle standardizované míry úmrtnosti </a:t>
            </a:r>
          </a:p>
          <a:p>
            <a:pPr algn="ctr"/>
            <a:r>
              <a:rPr lang="cs-CZ" sz="2400" b="1">
                <a:latin typeface="Cambria" pitchFamily="18" charset="0"/>
              </a:rPr>
              <a:t>– muži, EU 28 (2004-2012, 2009=100 %; na 100 tis. obyvatel)</a:t>
            </a:r>
          </a:p>
          <a:p>
            <a:pPr algn="ctr"/>
            <a:endParaRPr lang="cs-CZ"/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1384300" y="568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095375" y="5608638"/>
            <a:ext cx="681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Roste pouze počet úmrtní v důsledků nemocí nervového systému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2"/>
          <p:cNvPicPr>
            <a:picLocks noChangeAspect="1" noChangeArrowheads="1"/>
          </p:cNvPicPr>
          <p:nvPr/>
        </p:nvPicPr>
        <p:blipFill>
          <a:blip r:embed="rId3"/>
          <a:srcRect l="38402" t="41730" r="19931" b="26295"/>
          <a:stretch>
            <a:fillRect/>
          </a:stretch>
        </p:blipFill>
        <p:spPr bwMode="auto">
          <a:xfrm>
            <a:off x="0" y="1773238"/>
            <a:ext cx="9186863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2" name="TextovéPole 2"/>
          <p:cNvSpPr txBox="1">
            <a:spLocks noChangeArrowheads="1"/>
          </p:cNvSpPr>
          <p:nvPr/>
        </p:nvSpPr>
        <p:spPr bwMode="auto">
          <a:xfrm>
            <a:off x="215900" y="549275"/>
            <a:ext cx="879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>
                <a:latin typeface="Cambria" pitchFamily="18" charset="0"/>
              </a:rPr>
              <a:t>Příčiny úmrtí podle standardizované míry úmrtnosti </a:t>
            </a:r>
          </a:p>
          <a:p>
            <a:pPr algn="ctr"/>
            <a:r>
              <a:rPr lang="cs-CZ" sz="2400" b="1">
                <a:latin typeface="Cambria" pitchFamily="18" charset="0"/>
              </a:rPr>
              <a:t>– ženy, EU 28 (2004-2012, 2009=100 %; na 100 tis. obyvatel)</a:t>
            </a:r>
          </a:p>
          <a:p>
            <a:pPr algn="ctr"/>
            <a:endParaRPr lang="cs-CZ"/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023938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971550" y="5876925"/>
            <a:ext cx="681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Roste pouze počet úmrtní v důsledků nemocí nervového systému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2"/>
          <p:cNvPicPr>
            <a:picLocks noChangeAspect="1" noChangeArrowheads="1"/>
          </p:cNvPicPr>
          <p:nvPr/>
        </p:nvPicPr>
        <p:blipFill>
          <a:blip r:embed="rId3"/>
          <a:srcRect l="38680" t="42097" r="20070" b="29877"/>
          <a:stretch>
            <a:fillRect/>
          </a:stretch>
        </p:blipFill>
        <p:spPr bwMode="auto">
          <a:xfrm>
            <a:off x="-53975" y="1916113"/>
            <a:ext cx="92329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0" name="TextovéPole 1"/>
          <p:cNvSpPr txBox="1">
            <a:spLocks noChangeArrowheads="1"/>
          </p:cNvSpPr>
          <p:nvPr/>
        </p:nvSpPr>
        <p:spPr bwMode="auto">
          <a:xfrm>
            <a:off x="919163" y="404813"/>
            <a:ext cx="72882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>
                <a:latin typeface="Cambria" pitchFamily="18" charset="0"/>
              </a:rPr>
              <a:t>Úmrtí v důsledku ischemických chorob srdečních, </a:t>
            </a:r>
          </a:p>
          <a:p>
            <a:pPr algn="ctr"/>
            <a:r>
              <a:rPr lang="cs-CZ" sz="2400" b="1">
                <a:latin typeface="Cambria" pitchFamily="18" charset="0"/>
              </a:rPr>
              <a:t>standardizovaná míra úmrtnosti </a:t>
            </a:r>
          </a:p>
          <a:p>
            <a:pPr algn="ctr"/>
            <a:r>
              <a:rPr lang="cs-CZ" sz="2400" b="1">
                <a:latin typeface="Cambria" pitchFamily="18" charset="0"/>
              </a:rPr>
              <a:t>– EU 28 (2012, na 100 tis. obyvatel)</a:t>
            </a:r>
          </a:p>
          <a:p>
            <a:pPr algn="ctr"/>
            <a:endParaRPr lang="cs-CZ"/>
          </a:p>
        </p:txBody>
      </p:sp>
      <p:sp>
        <p:nvSpPr>
          <p:cNvPr id="155652" name="Oval 4"/>
          <p:cNvSpPr>
            <a:spLocks noChangeArrowheads="1"/>
          </p:cNvSpPr>
          <p:nvPr/>
        </p:nvSpPr>
        <p:spPr bwMode="auto">
          <a:xfrm>
            <a:off x="2051050" y="2852738"/>
            <a:ext cx="288925" cy="12969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5653" name="Oval 5"/>
          <p:cNvSpPr>
            <a:spLocks noChangeArrowheads="1"/>
          </p:cNvSpPr>
          <p:nvPr/>
        </p:nvSpPr>
        <p:spPr bwMode="auto">
          <a:xfrm>
            <a:off x="1331913" y="2708275"/>
            <a:ext cx="287337" cy="144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2"/>
          <p:cNvPicPr>
            <a:picLocks noChangeAspect="1" noChangeArrowheads="1"/>
          </p:cNvPicPr>
          <p:nvPr/>
        </p:nvPicPr>
        <p:blipFill>
          <a:blip r:embed="rId3"/>
          <a:srcRect l="38542" t="38765" r="20068" b="33333"/>
          <a:stretch>
            <a:fillRect/>
          </a:stretch>
        </p:blipFill>
        <p:spPr bwMode="auto">
          <a:xfrm>
            <a:off x="0" y="1989138"/>
            <a:ext cx="9144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TextovéPole 2"/>
          <p:cNvSpPr txBox="1">
            <a:spLocks noChangeArrowheads="1"/>
          </p:cNvSpPr>
          <p:nvPr/>
        </p:nvSpPr>
        <p:spPr bwMode="auto">
          <a:xfrm>
            <a:off x="2003425" y="496888"/>
            <a:ext cx="51371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>
                <a:latin typeface="Cambria" pitchFamily="18" charset="0"/>
              </a:rPr>
              <a:t>Úmrtí v důsledku sebevražd, </a:t>
            </a:r>
          </a:p>
          <a:p>
            <a:pPr algn="ctr"/>
            <a:r>
              <a:rPr lang="cs-CZ" sz="2400" b="1">
                <a:latin typeface="Cambria" pitchFamily="18" charset="0"/>
              </a:rPr>
              <a:t>standardizovaná míra úmrtnosti </a:t>
            </a:r>
          </a:p>
          <a:p>
            <a:pPr algn="ctr"/>
            <a:r>
              <a:rPr lang="cs-CZ" sz="2400" b="1">
                <a:latin typeface="Cambria" pitchFamily="18" charset="0"/>
              </a:rPr>
              <a:t>– EU 28 (2012, na 100 tis. obyvatel)</a:t>
            </a:r>
          </a:p>
          <a:p>
            <a:pPr algn="ctr"/>
            <a:endParaRPr lang="cs-CZ"/>
          </a:p>
          <a:p>
            <a:pPr algn="ctr"/>
            <a:endParaRPr lang="cs-CZ"/>
          </a:p>
        </p:txBody>
      </p:sp>
      <p:sp>
        <p:nvSpPr>
          <p:cNvPr id="157700" name="Oval 4"/>
          <p:cNvSpPr>
            <a:spLocks noChangeArrowheads="1"/>
          </p:cNvSpPr>
          <p:nvPr/>
        </p:nvSpPr>
        <p:spPr bwMode="auto">
          <a:xfrm>
            <a:off x="2987675" y="3068638"/>
            <a:ext cx="288925" cy="100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1" name="Oval 5"/>
          <p:cNvSpPr>
            <a:spLocks noChangeArrowheads="1"/>
          </p:cNvSpPr>
          <p:nvPr/>
        </p:nvSpPr>
        <p:spPr bwMode="auto">
          <a:xfrm>
            <a:off x="5148263" y="3213100"/>
            <a:ext cx="287337" cy="865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4817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z="2400" b="1" u="sng" smtClean="0">
                <a:latin typeface="Cambria" pitchFamily="18" charset="0"/>
              </a:rPr>
              <a:t>ANALÝZA PODLE VĚKU</a:t>
            </a:r>
          </a:p>
          <a:p>
            <a:pPr marL="0" indent="0"/>
            <a:r>
              <a:rPr lang="cs-CZ" sz="2400" b="1" u="sng" smtClean="0">
                <a:latin typeface="Cambria" pitchFamily="18" charset="0"/>
              </a:rPr>
              <a:t>U osob do 65 let</a:t>
            </a:r>
            <a:r>
              <a:rPr lang="cs-CZ" sz="2400" b="1" smtClean="0">
                <a:latin typeface="Cambria" pitchFamily="18" charset="0"/>
              </a:rPr>
              <a:t> </a:t>
            </a:r>
            <a:r>
              <a:rPr lang="cs-CZ" sz="2400" smtClean="0">
                <a:latin typeface="Cambria" pitchFamily="18" charset="0"/>
              </a:rPr>
              <a:t>byly hlavní příčiny úmrtnosti rozdílné, pokud jde o jejich relativní význam</a:t>
            </a:r>
          </a:p>
          <a:p>
            <a:pPr marL="0" indent="0"/>
            <a:endParaRPr lang="cs-CZ" sz="2400" smtClean="0">
              <a:latin typeface="Cambria" pitchFamily="18" charset="0"/>
            </a:endParaRPr>
          </a:p>
          <a:p>
            <a:pPr marL="0" indent="0"/>
            <a:r>
              <a:rPr lang="cs-CZ" sz="2400" smtClean="0">
                <a:latin typeface="Cambria" pitchFamily="18" charset="0"/>
              </a:rPr>
              <a:t>V této věkové skupině </a:t>
            </a:r>
            <a:r>
              <a:rPr lang="cs-CZ" sz="2400" b="1" smtClean="0">
                <a:latin typeface="Cambria" pitchFamily="18" charset="0"/>
              </a:rPr>
              <a:t>byla nejčastější příčinou úmrtí </a:t>
            </a:r>
            <a:r>
              <a:rPr lang="cs-CZ" sz="2400" b="1" u="sng" smtClean="0">
                <a:latin typeface="Cambria" pitchFamily="18" charset="0"/>
              </a:rPr>
              <a:t>rakovina</a:t>
            </a:r>
            <a:r>
              <a:rPr lang="cs-CZ" sz="2400" b="1" smtClean="0">
                <a:latin typeface="Cambria" pitchFamily="18" charset="0"/>
              </a:rPr>
              <a:t> </a:t>
            </a:r>
            <a:r>
              <a:rPr lang="cs-CZ" sz="2400" smtClean="0">
                <a:latin typeface="Cambria" pitchFamily="18" charset="0"/>
              </a:rPr>
              <a:t>– v průměru činila v roce 2012 v EU-28 standardizovaná míra úmrtnosti v jejím důsledku 82,7 úmrtí na 100 000 obyvatel </a:t>
            </a:r>
          </a:p>
          <a:p>
            <a:pPr marL="0" indent="0"/>
            <a:endParaRPr lang="cs-CZ" sz="2400" smtClean="0">
              <a:latin typeface="Cambria" pitchFamily="18" charset="0"/>
            </a:endParaRPr>
          </a:p>
          <a:p>
            <a:pPr marL="0" indent="0"/>
            <a:r>
              <a:rPr lang="cs-CZ" sz="2400" b="1" smtClean="0">
                <a:latin typeface="Cambria" pitchFamily="18" charset="0"/>
              </a:rPr>
              <a:t>Druhou nejčastější příčinou </a:t>
            </a:r>
            <a:r>
              <a:rPr lang="cs-CZ" sz="2400" smtClean="0">
                <a:latin typeface="Cambria" pitchFamily="18" charset="0"/>
              </a:rPr>
              <a:t>byly </a:t>
            </a:r>
            <a:r>
              <a:rPr lang="cs-CZ" sz="2400" b="1" u="sng" smtClean="0">
                <a:latin typeface="Cambria" pitchFamily="18" charset="0"/>
              </a:rPr>
              <a:t>nemoci oběhové soustavy </a:t>
            </a:r>
          </a:p>
          <a:p>
            <a:pPr marL="0" indent="0"/>
            <a:endParaRPr lang="cs-CZ" sz="2400" smtClean="0">
              <a:latin typeface="Cambria" pitchFamily="18" charset="0"/>
            </a:endParaRPr>
          </a:p>
          <a:p>
            <a:pPr marL="0" indent="0"/>
            <a:r>
              <a:rPr lang="cs-CZ" sz="2400" smtClean="0">
                <a:latin typeface="Cambria" pitchFamily="18" charset="0"/>
              </a:rPr>
              <a:t>Oproti údajům za celou populaci </a:t>
            </a:r>
            <a:r>
              <a:rPr lang="cs-CZ" sz="2400" b="1" u="sng" smtClean="0">
                <a:latin typeface="Cambria" pitchFamily="18" charset="0"/>
              </a:rPr>
              <a:t>nepatřily u osob mladších 65 let mezi tři hlavní příčiny úmrtnosti respirační choroby </a:t>
            </a:r>
          </a:p>
          <a:p>
            <a:pPr marL="0" indent="0"/>
            <a:r>
              <a:rPr lang="cs-CZ" sz="2400" smtClean="0">
                <a:latin typeface="Cambria" pitchFamily="18" charset="0"/>
              </a:rPr>
              <a:t>Standardizovaná míra u respiračních chorob byla například nižší než u sebevražd</a:t>
            </a:r>
          </a:p>
          <a:p>
            <a:pPr marL="0" indent="0"/>
            <a:endParaRPr lang="cs-CZ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endParaRPr lang="cs-CZ" sz="2400" smtClean="0">
              <a:latin typeface="Cambria" pitchFamily="18" charset="0"/>
            </a:endParaRP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b="1" smtClean="0">
                <a:latin typeface="Cambria" pitchFamily="18" charset="0"/>
              </a:rPr>
              <a:t>Mezi lety 2004 a 2012 míra úmrtnosti </a:t>
            </a:r>
            <a:r>
              <a:rPr lang="cs-CZ" sz="2400" b="1" u="sng" smtClean="0">
                <a:latin typeface="Cambria" pitchFamily="18" charset="0"/>
              </a:rPr>
              <a:t>osob mladších 65 let v EU-28 v důsledku každé z hlavních příčin úmrtí poklesla </a:t>
            </a:r>
            <a:r>
              <a:rPr lang="cs-CZ" sz="2400" smtClean="0">
                <a:latin typeface="Cambria" pitchFamily="18" charset="0"/>
              </a:rPr>
              <a:t>… pozitivní skutečnost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Nejvýraznější byl tento pokles u </a:t>
            </a:r>
            <a:r>
              <a:rPr lang="cs-CZ" sz="2400" b="1" u="sng" smtClean="0">
                <a:latin typeface="Cambria" pitchFamily="18" charset="0"/>
              </a:rPr>
              <a:t>dopravních nehod </a:t>
            </a:r>
            <a:r>
              <a:rPr lang="cs-CZ" sz="2400" smtClean="0">
                <a:latin typeface="Cambria" pitchFamily="18" charset="0"/>
              </a:rPr>
              <a:t>(míra úmrtnosti zde klesla o 42,8 %) a </a:t>
            </a:r>
            <a:r>
              <a:rPr lang="cs-CZ" sz="2400" b="1" u="sng" smtClean="0">
                <a:latin typeface="Cambria" pitchFamily="18" charset="0"/>
              </a:rPr>
              <a:t>ischemických chorob srdečních </a:t>
            </a:r>
            <a:r>
              <a:rPr lang="cs-CZ" sz="2400" smtClean="0">
                <a:latin typeface="Cambria" pitchFamily="18" charset="0"/>
              </a:rPr>
              <a:t>(pokles o 28,6 %) 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2"/>
          <p:cNvPicPr>
            <a:picLocks noChangeAspect="1" noChangeArrowheads="1"/>
          </p:cNvPicPr>
          <p:nvPr/>
        </p:nvPicPr>
        <p:blipFill>
          <a:blip r:embed="rId3"/>
          <a:srcRect l="38472" t="42223" r="20000" b="26295"/>
          <a:stretch>
            <a:fillRect/>
          </a:stretch>
        </p:blipFill>
        <p:spPr bwMode="auto">
          <a:xfrm>
            <a:off x="0" y="1700213"/>
            <a:ext cx="91186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2" name="TextovéPole 1"/>
          <p:cNvSpPr txBox="1">
            <a:spLocks noChangeArrowheads="1"/>
          </p:cNvSpPr>
          <p:nvPr/>
        </p:nvSpPr>
        <p:spPr bwMode="auto">
          <a:xfrm>
            <a:off x="-104775" y="331788"/>
            <a:ext cx="93297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>
                <a:latin typeface="Cambria" pitchFamily="18" charset="0"/>
              </a:rPr>
              <a:t>Příčiny úmrtí podle standardizované míry úmrtnosti </a:t>
            </a:r>
          </a:p>
          <a:p>
            <a:pPr algn="ctr"/>
            <a:r>
              <a:rPr lang="cs-CZ" sz="2400" b="1">
                <a:latin typeface="Cambria" pitchFamily="18" charset="0"/>
              </a:rPr>
              <a:t>– do 65 let, EU 28 (2004-2012, 2009=100 %; na 100 tis. obyvatel)</a:t>
            </a:r>
          </a:p>
          <a:p>
            <a:pPr algn="ctr"/>
            <a:endParaRPr lang="cs-CZ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5" descr="russia-mortal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677863"/>
            <a:ext cx="6264275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5" descr="T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2063"/>
            <a:ext cx="86423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Text Box 6"/>
          <p:cNvSpPr txBox="1">
            <a:spLocks noChangeArrowheads="1"/>
          </p:cNvSpPr>
          <p:nvPr/>
        </p:nvSpPr>
        <p:spPr bwMode="auto">
          <a:xfrm>
            <a:off x="900113" y="333375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latin typeface="Cambria" pitchFamily="18" charset="0"/>
              </a:rPr>
              <a:t>Podíl obyvatel s obezitou a nadváhou </a:t>
            </a:r>
          </a:p>
          <a:p>
            <a:pPr algn="ctr"/>
            <a:r>
              <a:rPr lang="cs-CZ" sz="2400" b="1">
                <a:latin typeface="Cambria" pitchFamily="18" charset="0"/>
              </a:rPr>
              <a:t>ve vybraných zemích Evropy</a:t>
            </a:r>
          </a:p>
        </p:txBody>
      </p:sp>
      <p:sp>
        <p:nvSpPr>
          <p:cNvPr id="167940" name="Oval 4"/>
          <p:cNvSpPr>
            <a:spLocks noChangeArrowheads="1"/>
          </p:cNvSpPr>
          <p:nvPr/>
        </p:nvSpPr>
        <p:spPr bwMode="auto">
          <a:xfrm>
            <a:off x="611188" y="3141663"/>
            <a:ext cx="865187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7942" name="Oval 6"/>
          <p:cNvSpPr>
            <a:spLocks noChangeArrowheads="1"/>
          </p:cNvSpPr>
          <p:nvPr/>
        </p:nvSpPr>
        <p:spPr bwMode="auto">
          <a:xfrm>
            <a:off x="5148263" y="3860800"/>
            <a:ext cx="792162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 marL="0" indent="0" algn="ctr">
              <a:buFont typeface="Arial" charset="0"/>
              <a:buNone/>
              <a:defRPr/>
            </a:pPr>
            <a:r>
              <a:rPr lang="cs-CZ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Jaké jsou nejčastější příčiny úmrtí v ČR?</a:t>
            </a:r>
            <a:endParaRPr lang="cs-CZ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620713"/>
            <a:ext cx="7893050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800" b="1" u="sng" dirty="0" smtClean="0">
                <a:latin typeface="Cambria" panose="02040503050406030204" pitchFamily="18" charset="0"/>
              </a:rPr>
              <a:t>NEJČASTĚJŠÍ PŘÍČINY ÚMRTÍ V ČESKÉ REPUBLICE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800" b="1" u="sng" dirty="0" smtClean="0">
                <a:latin typeface="Cambria" panose="02040503050406030204" pitchFamily="18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400" b="1" dirty="0" smtClean="0">
                <a:latin typeface="Cambria" panose="02040503050406030204" pitchFamily="18" charset="0"/>
              </a:rPr>
              <a:t>Rok 2013</a:t>
            </a:r>
          </a:p>
          <a:p>
            <a:pPr marL="0" indent="0">
              <a:buFont typeface="Arial" charset="0"/>
              <a:buNone/>
              <a:defRPr/>
            </a:pPr>
            <a:endParaRPr lang="cs-CZ" sz="2400" b="1" dirty="0">
              <a:latin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sz="2400" b="1" dirty="0" smtClean="0">
              <a:latin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sz="2400" b="1" dirty="0">
              <a:latin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sz="2400" b="1" dirty="0" smtClean="0">
              <a:latin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sz="2400" b="1" dirty="0">
              <a:latin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sz="2400" b="1" dirty="0" smtClean="0">
              <a:latin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sz="2400" b="1" dirty="0">
              <a:latin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sz="2400" b="1" dirty="0" smtClean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400" b="1" dirty="0" smtClean="0">
                <a:latin typeface="Cambria" panose="02040503050406030204" pitchFamily="18" charset="0"/>
              </a:rPr>
              <a:t>Novotvary ovšem dlouhodobě relativně „posilují“ na úkor ostatních příčin..</a:t>
            </a:r>
            <a:endParaRPr lang="cs-CZ" sz="2400" b="1" dirty="0">
              <a:latin typeface="Cambria" panose="0204050305040603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sz="2800" b="1" u="sng" dirty="0">
              <a:latin typeface="Cambria" panose="02040503050406030204" pitchFamily="18" charset="0"/>
            </a:endParaRPr>
          </a:p>
        </p:txBody>
      </p:sp>
      <p:pic>
        <p:nvPicPr>
          <p:cNvPr id="172034" name="Picture 2" descr="P&amp;rcaron;í&amp;ccaron;iny úmrt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2060575"/>
            <a:ext cx="66960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400" b="1" u="sng" dirty="0">
                <a:latin typeface="Cambria" panose="02040503050406030204" pitchFamily="18" charset="0"/>
              </a:rPr>
              <a:t>Nejvýznamnější rizikové faktory vzniku kardiovaskulárních chorob </a:t>
            </a:r>
            <a:r>
              <a:rPr lang="cs-CZ" sz="2400" dirty="0">
                <a:latin typeface="Cambria" panose="02040503050406030204" pitchFamily="18" charset="0"/>
              </a:rPr>
              <a:t>přitom jsou:</a:t>
            </a:r>
          </a:p>
          <a:p>
            <a:pPr>
              <a:defRPr/>
            </a:pPr>
            <a:r>
              <a:rPr lang="cs-CZ" sz="2400" b="1" dirty="0">
                <a:latin typeface="Cambria" panose="02040503050406030204" pitchFamily="18" charset="0"/>
              </a:rPr>
              <a:t>vysoká hladina cholesterolu</a:t>
            </a:r>
          </a:p>
          <a:p>
            <a:pPr>
              <a:defRPr/>
            </a:pPr>
            <a:r>
              <a:rPr lang="cs-CZ" sz="2400" b="1" dirty="0">
                <a:latin typeface="Cambria" panose="02040503050406030204" pitchFamily="18" charset="0"/>
              </a:rPr>
              <a:t>kouření</a:t>
            </a:r>
          </a:p>
          <a:p>
            <a:pPr>
              <a:defRPr/>
            </a:pPr>
            <a:r>
              <a:rPr lang="cs-CZ" sz="2400" b="1" dirty="0">
                <a:latin typeface="Cambria" panose="02040503050406030204" pitchFamily="18" charset="0"/>
              </a:rPr>
              <a:t>vysoký krevní tlak</a:t>
            </a:r>
          </a:p>
          <a:p>
            <a:pPr>
              <a:defRPr/>
            </a:pPr>
            <a:endParaRPr lang="cs-CZ" sz="2400" dirty="0" smtClean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Všechny </a:t>
            </a:r>
            <a:r>
              <a:rPr lang="cs-CZ" sz="2400" dirty="0">
                <a:latin typeface="Cambria" panose="02040503050406030204" pitchFamily="18" charset="0"/>
              </a:rPr>
              <a:t>uvedené rizikové faktory souvisí s </a:t>
            </a:r>
            <a:r>
              <a:rPr lang="cs-CZ" sz="2400" b="1" dirty="0">
                <a:latin typeface="Cambria" panose="02040503050406030204" pitchFamily="18" charset="0"/>
              </a:rPr>
              <a:t>kvalitou životního </a:t>
            </a:r>
            <a:r>
              <a:rPr lang="cs-CZ" sz="2400" b="1" dirty="0" smtClean="0">
                <a:latin typeface="Cambria" panose="02040503050406030204" pitchFamily="18" charset="0"/>
              </a:rPr>
              <a:t>stylu </a:t>
            </a:r>
          </a:p>
          <a:p>
            <a:pPr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Je </a:t>
            </a:r>
            <a:r>
              <a:rPr lang="cs-CZ" sz="2400" dirty="0">
                <a:latin typeface="Cambria" panose="02040503050406030204" pitchFamily="18" charset="0"/>
              </a:rPr>
              <a:t>prokázáno, že až 70 % všech onemocnění je způsobeno </a:t>
            </a:r>
            <a:r>
              <a:rPr lang="cs-CZ" sz="2400" b="1" dirty="0">
                <a:latin typeface="Cambria" panose="02040503050406030204" pitchFamily="18" charset="0"/>
              </a:rPr>
              <a:t>nesprávným životním </a:t>
            </a:r>
            <a:r>
              <a:rPr lang="cs-CZ" sz="2400" b="1" dirty="0" smtClean="0">
                <a:latin typeface="Cambria" panose="02040503050406030204" pitchFamily="18" charset="0"/>
              </a:rPr>
              <a:t>stylem </a:t>
            </a:r>
          </a:p>
          <a:p>
            <a:pPr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Ke </a:t>
            </a:r>
            <a:r>
              <a:rPr lang="cs-CZ" sz="2400" dirty="0">
                <a:latin typeface="Cambria" panose="02040503050406030204" pitchFamily="18" charset="0"/>
              </a:rPr>
              <a:t>zdravějšímu životnímu stylu vedou tři snadné kroky, které spolu tvoří pravidlo 0-5-15</a:t>
            </a:r>
            <a:r>
              <a:rPr lang="cs-CZ" sz="2400" dirty="0" smtClean="0">
                <a:latin typeface="Cambria" panose="02040503050406030204" pitchFamily="18" charset="0"/>
              </a:rPr>
              <a:t>: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   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(Copak to asi je to „0-5-15)?</a:t>
            </a:r>
            <a:endParaRPr lang="cs-CZ" sz="24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Zástupný symbol pro obsah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cs-CZ" b="1" smtClean="0">
                <a:latin typeface="Cambria" pitchFamily="18" charset="0"/>
              </a:rPr>
              <a:t>0</a:t>
            </a:r>
            <a:r>
              <a:rPr lang="cs-CZ" smtClean="0">
                <a:latin typeface="Cambria" pitchFamily="18" charset="0"/>
              </a:rPr>
              <a:t> cigaret </a:t>
            </a:r>
          </a:p>
          <a:p>
            <a:endParaRPr lang="cs-CZ" b="1" smtClean="0">
              <a:latin typeface="Cambria" pitchFamily="18" charset="0"/>
            </a:endParaRPr>
          </a:p>
          <a:p>
            <a:r>
              <a:rPr lang="cs-CZ" b="1" smtClean="0">
                <a:latin typeface="Cambria" pitchFamily="18" charset="0"/>
              </a:rPr>
              <a:t>5</a:t>
            </a:r>
            <a:r>
              <a:rPr lang="cs-CZ" smtClean="0">
                <a:latin typeface="Cambria" pitchFamily="18" charset="0"/>
              </a:rPr>
              <a:t> kusů ovoce nebo zeleniny denně </a:t>
            </a:r>
          </a:p>
          <a:p>
            <a:endParaRPr lang="cs-CZ" smtClean="0">
              <a:latin typeface="Cambria" pitchFamily="18" charset="0"/>
            </a:endParaRPr>
          </a:p>
          <a:p>
            <a:r>
              <a:rPr lang="cs-CZ" smtClean="0">
                <a:latin typeface="Cambria" pitchFamily="18" charset="0"/>
              </a:rPr>
              <a:t>a </a:t>
            </a:r>
            <a:r>
              <a:rPr lang="cs-CZ" b="1" smtClean="0">
                <a:latin typeface="Cambria" pitchFamily="18" charset="0"/>
              </a:rPr>
              <a:t>15</a:t>
            </a:r>
            <a:r>
              <a:rPr lang="cs-CZ" smtClean="0">
                <a:latin typeface="Cambria" pitchFamily="18" charset="0"/>
              </a:rPr>
              <a:t> minut sportu denně</a:t>
            </a:r>
          </a:p>
          <a:p>
            <a:endParaRPr lang="cs-CZ" smtClean="0">
              <a:latin typeface="Cambria" pitchFamily="18" charset="0"/>
            </a:endParaRPr>
          </a:p>
          <a:p>
            <a:r>
              <a:rPr lang="cs-CZ" smtClean="0">
                <a:latin typeface="Cambria" pitchFamily="18" charset="0"/>
              </a:rPr>
              <a:t>A mimochodem: </a:t>
            </a:r>
            <a:r>
              <a:rPr lang="cs-CZ" b="1" smtClean="0">
                <a:latin typeface="Cambria" pitchFamily="18" charset="0"/>
              </a:rPr>
              <a:t>Do čtyřiceti let je v ČR nejčastější příčinou smrti sebevražda…</a:t>
            </a:r>
            <a:endParaRPr lang="cs-CZ" smtClean="0">
              <a:latin typeface="Cambria" pitchFamily="18" charset="0"/>
            </a:endParaRPr>
          </a:p>
          <a:p>
            <a:endParaRPr lang="cs-CZ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400" b="1" u="sng" smtClean="0">
                <a:latin typeface="Cambria" pitchFamily="18" charset="0"/>
              </a:rPr>
              <a:t>Pohled demografa: tradiční české diagnózy se daří léčit</a:t>
            </a:r>
            <a:r>
              <a:rPr lang="cs-CZ" sz="2400" b="1" smtClean="0">
                <a:latin typeface="Cambria" pitchFamily="18" charset="0"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400" b="1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b="1" smtClean="0">
                <a:latin typeface="Cambria" pitchFamily="18" charset="0"/>
              </a:rPr>
              <a:t>Prakticky v každém věku je úmrtnost mužů vyšší než žen</a:t>
            </a:r>
            <a:r>
              <a:rPr lang="cs-CZ" sz="2400" smtClean="0">
                <a:latin typeface="Cambria" pitchFamily="18" charset="0"/>
              </a:rPr>
              <a:t> (stabilně platí i pro kojenecký věk = před dovršením prvního roku)</a:t>
            </a:r>
          </a:p>
          <a:p>
            <a:pPr>
              <a:lnSpc>
                <a:spcPct val="8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b="1" smtClean="0">
                <a:latin typeface="Cambria" pitchFamily="18" charset="0"/>
              </a:rPr>
              <a:t>Po úmrtnosti na příčiny spojené s kojeneckým věkem</a:t>
            </a:r>
            <a:r>
              <a:rPr lang="cs-CZ" sz="2400" smtClean="0">
                <a:latin typeface="Cambria" pitchFamily="18" charset="0"/>
              </a:rPr>
              <a:t> (stavy vzniklé v perinatálním období a vrozené vady) </a:t>
            </a:r>
            <a:r>
              <a:rPr lang="cs-CZ" sz="2400" b="1" smtClean="0">
                <a:latin typeface="Cambria" pitchFamily="18" charset="0"/>
              </a:rPr>
              <a:t>postupně začíná dominovat úmrtnost na vnější příčiny</a:t>
            </a:r>
          </a:p>
          <a:p>
            <a:pPr>
              <a:lnSpc>
                <a:spcPct val="8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b="1" smtClean="0">
                <a:latin typeface="Cambria" pitchFamily="18" charset="0"/>
              </a:rPr>
              <a:t>U mužů po 15. roku věku úmrtnost prudce roste vlivem rizikovějšího chování</a:t>
            </a:r>
            <a:r>
              <a:rPr lang="cs-CZ" sz="2400" smtClean="0">
                <a:latin typeface="Cambria" pitchFamily="18" charset="0"/>
              </a:rPr>
              <a:t> (u žen takový nárůst zdaleka není)</a:t>
            </a:r>
          </a:p>
          <a:p>
            <a:pPr>
              <a:lnSpc>
                <a:spcPct val="8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400" b="1" smtClean="0">
                <a:latin typeface="Cambria" pitchFamily="18" charset="0"/>
              </a:rPr>
              <a:t>U žen okolo 30. až 35. roku začíná nabývat na významu úmrtnost na zhoubné novotvary </a:t>
            </a:r>
            <a:r>
              <a:rPr lang="cs-CZ" sz="2400" b="1" i="1" smtClean="0">
                <a:solidFill>
                  <a:srgbClr val="FF0000"/>
                </a:solidFill>
                <a:latin typeface="Cambria" pitchFamily="18" charset="0"/>
              </a:rPr>
              <a:t>(jaké?)</a:t>
            </a:r>
            <a:r>
              <a:rPr lang="cs-CZ" sz="2400" smtClean="0">
                <a:latin typeface="Cambria" pitchFamily="18" charset="0"/>
              </a:rPr>
              <a:t>, která je již vyšší než úmrtnost na vnější příčiny smrti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976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smtClean="0">
                <a:latin typeface="Cambria" pitchFamily="18" charset="0"/>
              </a:rPr>
              <a:t>U mužů úmrtnost na vnější příčiny dominuje až do 40 až 45 let</a:t>
            </a:r>
            <a:r>
              <a:rPr lang="cs-CZ" sz="2400" smtClean="0">
                <a:latin typeface="Cambria" pitchFamily="18" charset="0"/>
              </a:rPr>
              <a:t> a až </a:t>
            </a:r>
            <a:r>
              <a:rPr lang="cs-CZ" sz="2400" b="1" smtClean="0">
                <a:latin typeface="Cambria" pitchFamily="18" charset="0"/>
              </a:rPr>
              <a:t>poté začíná být úmrtnost na novotvary a nemoci oběhové soustavy vyšší</a:t>
            </a:r>
          </a:p>
          <a:p>
            <a:pPr>
              <a:lnSpc>
                <a:spcPct val="90000"/>
              </a:lnSpc>
            </a:pPr>
            <a:endParaRPr lang="cs-CZ" sz="2400" b="1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 smtClean="0">
                <a:latin typeface="Cambria" pitchFamily="18" charset="0"/>
              </a:rPr>
              <a:t>Od věku 65 let jsou u mužů již nejčastější úmrtí na nemoci oběhové soustavy</a:t>
            </a:r>
          </a:p>
          <a:p>
            <a:pPr>
              <a:lnSpc>
                <a:spcPct val="90000"/>
              </a:lnSpc>
            </a:pPr>
            <a:endParaRPr lang="cs-CZ" sz="2400" b="1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 smtClean="0">
                <a:latin typeface="Cambria" pitchFamily="18" charset="0"/>
              </a:rPr>
              <a:t>U žen je</a:t>
            </a:r>
            <a:r>
              <a:rPr lang="cs-CZ" sz="2400" smtClean="0">
                <a:latin typeface="Cambria" pitchFamily="18" charset="0"/>
              </a:rPr>
              <a:t> dnes </a:t>
            </a:r>
            <a:r>
              <a:rPr lang="cs-CZ" sz="2400" b="1" smtClean="0">
                <a:latin typeface="Cambria" pitchFamily="18" charset="0"/>
              </a:rPr>
              <a:t>úmrtnost na nemoci oběhového</a:t>
            </a:r>
            <a:r>
              <a:rPr lang="cs-CZ" sz="2400" smtClean="0">
                <a:latin typeface="Cambria" pitchFamily="18" charset="0"/>
              </a:rPr>
              <a:t> </a:t>
            </a:r>
            <a:r>
              <a:rPr lang="cs-CZ" sz="2400" b="1" smtClean="0">
                <a:latin typeface="Cambria" pitchFamily="18" charset="0"/>
              </a:rPr>
              <a:t>systému</a:t>
            </a:r>
            <a:r>
              <a:rPr lang="cs-CZ" sz="2400" smtClean="0">
                <a:latin typeface="Cambria" pitchFamily="18" charset="0"/>
              </a:rPr>
              <a:t> oproti úmrtnosti na nádorová onemocnění </a:t>
            </a:r>
            <a:r>
              <a:rPr lang="cs-CZ" sz="2400" b="1" smtClean="0">
                <a:latin typeface="Cambria" pitchFamily="18" charset="0"/>
              </a:rPr>
              <a:t>vyšší až po sedmdesátce</a:t>
            </a:r>
          </a:p>
          <a:p>
            <a:pPr>
              <a:lnSpc>
                <a:spcPct val="90000"/>
              </a:lnSpc>
            </a:pPr>
            <a:endParaRPr lang="cs-CZ" sz="2400" b="1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Za </a:t>
            </a:r>
            <a:r>
              <a:rPr lang="cs-CZ" sz="2400" b="1" smtClean="0">
                <a:latin typeface="Cambria" pitchFamily="18" charset="0"/>
              </a:rPr>
              <a:t>značným poklesem úmrtnosti</a:t>
            </a:r>
            <a:r>
              <a:rPr lang="cs-CZ" sz="2400" smtClean="0">
                <a:latin typeface="Cambria" pitchFamily="18" charset="0"/>
              </a:rPr>
              <a:t> a tím </a:t>
            </a:r>
            <a:r>
              <a:rPr lang="cs-CZ" sz="2400" b="1" smtClean="0">
                <a:latin typeface="Cambria" pitchFamily="18" charset="0"/>
              </a:rPr>
              <a:t>prodloužení naděje dožití českých mužů a žen</a:t>
            </a:r>
            <a:r>
              <a:rPr lang="cs-CZ" sz="2400" smtClean="0">
                <a:latin typeface="Cambria" pitchFamily="18" charset="0"/>
              </a:rPr>
              <a:t> v posledních dvaceti letech stálo zejména </a:t>
            </a:r>
            <a:r>
              <a:rPr lang="cs-CZ" sz="2400" b="1" smtClean="0">
                <a:latin typeface="Cambria" pitchFamily="18" charset="0"/>
              </a:rPr>
              <a:t>snížení úmrtnosti na nemoci oběhové soustavy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3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8569325" cy="626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Snížila se i vnější úmrtnost, </a:t>
            </a:r>
            <a:r>
              <a:rPr lang="cs-CZ" sz="2400" b="1" smtClean="0">
                <a:latin typeface="Cambria" pitchFamily="18" charset="0"/>
              </a:rPr>
              <a:t>oproti počátku 90. let je nižší úmrtnost na sebevraždy</a:t>
            </a:r>
            <a:r>
              <a:rPr lang="cs-CZ" sz="2400" smtClean="0">
                <a:latin typeface="Cambria" pitchFamily="18" charset="0"/>
              </a:rPr>
              <a:t>, v posledních cca 10 letech se </a:t>
            </a:r>
            <a:r>
              <a:rPr lang="cs-CZ" sz="2400" b="1" smtClean="0">
                <a:latin typeface="Cambria" pitchFamily="18" charset="0"/>
              </a:rPr>
              <a:t>snížila i úmrtnost na dopravní nehody</a:t>
            </a:r>
          </a:p>
          <a:p>
            <a:pPr>
              <a:lnSpc>
                <a:spcPct val="90000"/>
              </a:lnSpc>
            </a:pPr>
            <a:endParaRPr lang="cs-CZ" sz="2400" b="1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 smtClean="0">
                <a:latin typeface="Cambria" pitchFamily="18" charset="0"/>
              </a:rPr>
              <a:t>Klesá úmrtnost mužů na zhoubný novotvar</a:t>
            </a:r>
            <a:r>
              <a:rPr lang="cs-CZ" sz="2400" smtClean="0">
                <a:latin typeface="Cambria" pitchFamily="18" charset="0"/>
              </a:rPr>
              <a:t> </a:t>
            </a:r>
            <a:r>
              <a:rPr lang="cs-CZ" sz="2400" b="1" smtClean="0">
                <a:latin typeface="Cambria" pitchFamily="18" charset="0"/>
              </a:rPr>
              <a:t>plic</a:t>
            </a:r>
            <a:r>
              <a:rPr lang="cs-CZ" sz="2400" smtClean="0">
                <a:latin typeface="Cambria" pitchFamily="18" charset="0"/>
              </a:rPr>
              <a:t>, zatímco u žen pokles není pozorován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 smtClean="0">
                <a:latin typeface="Cambria" pitchFamily="18" charset="0"/>
              </a:rPr>
              <a:t>Rakovina prsu je sice nejčastějším nádorovým onemocněním</a:t>
            </a:r>
            <a:r>
              <a:rPr lang="cs-CZ" sz="2400" smtClean="0">
                <a:latin typeface="Cambria" pitchFamily="18" charset="0"/>
              </a:rPr>
              <a:t>, nicméně i zde je </a:t>
            </a:r>
            <a:r>
              <a:rPr lang="cs-CZ" sz="2400" b="1" smtClean="0">
                <a:latin typeface="Cambria" pitchFamily="18" charset="0"/>
              </a:rPr>
              <a:t>zaznamenáván pozitivní trend jejího snižování</a:t>
            </a:r>
          </a:p>
          <a:p>
            <a:pPr>
              <a:lnSpc>
                <a:spcPct val="90000"/>
              </a:lnSpc>
            </a:pPr>
            <a:endParaRPr lang="cs-CZ" sz="2400" b="1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Pozitivní je, že zhruba </a:t>
            </a:r>
            <a:r>
              <a:rPr lang="cs-CZ" sz="2400" b="1" smtClean="0">
                <a:latin typeface="Cambria" pitchFamily="18" charset="0"/>
              </a:rPr>
              <a:t>od roku 2005 dochází k poklesu úmrtnosti na rakovinu tlustého střeva a konečníku</a:t>
            </a:r>
            <a:r>
              <a:rPr lang="cs-CZ" sz="2400" smtClean="0">
                <a:latin typeface="Cambria" pitchFamily="18" charset="0"/>
              </a:rPr>
              <a:t>, jejíž </a:t>
            </a:r>
            <a:r>
              <a:rPr lang="cs-CZ" sz="2400" b="1" smtClean="0">
                <a:latin typeface="Cambria" pitchFamily="18" charset="0"/>
              </a:rPr>
              <a:t>vysoká úroveň je pro Českou republiku typická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 smtClean="0">
                <a:latin typeface="Cambria" pitchFamily="18" charset="0"/>
              </a:rPr>
              <a:t>Častou příčinou úmrtí 40 až 50letých mužů je onemocnění jater</a:t>
            </a:r>
            <a:r>
              <a:rPr lang="cs-CZ" sz="2400" smtClean="0">
                <a:latin typeface="Cambria" pitchFamily="18" charset="0"/>
              </a:rPr>
              <a:t>, zřejmě související s životním stylem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3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8569325" cy="62642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800" b="1" u="sng" smtClean="0">
                <a:latin typeface="Cambria" pitchFamily="18" charset="0"/>
              </a:rPr>
              <a:t>Pohled lékaře: Klíčové jsou nemoci srdce a cév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 smtClean="0">
                <a:latin typeface="Cambria" pitchFamily="18" charset="0"/>
              </a:rPr>
              <a:t>U dětí jsou ve statistice četnější dědičné problémy a problémy s mozkem</a:t>
            </a:r>
            <a:r>
              <a:rPr lang="cs-CZ" sz="2400" smtClean="0">
                <a:latin typeface="Cambria" pitchFamily="18" charset="0"/>
              </a:rPr>
              <a:t>, s mírnou nadsázkou by se dalo říct, že rozpoznání a </a:t>
            </a:r>
            <a:r>
              <a:rPr lang="cs-CZ" sz="2400" b="1" smtClean="0">
                <a:latin typeface="Cambria" pitchFamily="18" charset="0"/>
              </a:rPr>
              <a:t>moderní kardiochirurgie úmrtí na srdeční chorobu v dětském věku téměř vymazala </a:t>
            </a:r>
          </a:p>
          <a:p>
            <a:pPr>
              <a:lnSpc>
                <a:spcPct val="90000"/>
              </a:lnSpc>
            </a:pPr>
            <a:endParaRPr lang="cs-CZ" sz="2400" b="1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 smtClean="0">
                <a:latin typeface="Cambria" pitchFamily="18" charset="0"/>
              </a:rPr>
              <a:t>U mladých žen bývá problém v kombinaci antikoncepce a kouření tabáku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…Pokud se sejdou s dědičnými dispozicemi, </a:t>
            </a:r>
            <a:r>
              <a:rPr lang="cs-CZ" sz="2400" b="1" smtClean="0">
                <a:latin typeface="Cambria" pitchFamily="18" charset="0"/>
              </a:rPr>
              <a:t>zvyšuje se pravděpodobnost žilní trombózy</a:t>
            </a:r>
            <a:r>
              <a:rPr lang="cs-CZ" sz="2400" smtClean="0">
                <a:latin typeface="Cambria" pitchFamily="18" charset="0"/>
              </a:rPr>
              <a:t> a následné </a:t>
            </a:r>
            <a:r>
              <a:rPr lang="cs-CZ" sz="2400" b="1" smtClean="0">
                <a:latin typeface="Cambria" pitchFamily="18" charset="0"/>
              </a:rPr>
              <a:t>závažné plicní embolie</a:t>
            </a:r>
            <a:r>
              <a:rPr lang="cs-CZ" sz="2400" smtClean="0">
                <a:latin typeface="Cambria" pitchFamily="18" charset="0"/>
              </a:rPr>
              <a:t> až padesátinásobně 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 smtClean="0">
                <a:latin typeface="Cambria" pitchFamily="18" charset="0"/>
              </a:rPr>
              <a:t>Kolem čtyřicítky se mezi nejčastějšími příčinami objevuje selhání jater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…Jde často o </a:t>
            </a:r>
            <a:r>
              <a:rPr lang="cs-CZ" sz="2400" b="1" smtClean="0">
                <a:latin typeface="Cambria" pitchFamily="18" charset="0"/>
              </a:rPr>
              <a:t>lidi sociálně slabé a bez domova</a:t>
            </a:r>
          </a:p>
          <a:p>
            <a:pPr>
              <a:lnSpc>
                <a:spcPct val="90000"/>
              </a:lnSpc>
            </a:pPr>
            <a:endParaRPr lang="cs-CZ" sz="2400" b="1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3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smtClean="0">
                <a:latin typeface="Cambria" pitchFamily="18" charset="0"/>
              </a:rPr>
              <a:t>Schopnost jater vyrovnat se s užíváním alkoholu není k ženám spravedlivá</a:t>
            </a:r>
            <a:r>
              <a:rPr lang="cs-CZ" sz="2400" smtClean="0">
                <a:latin typeface="Cambria" pitchFamily="18" charset="0"/>
              </a:rPr>
              <a:t> a obecně se dá říci, že je takřka </a:t>
            </a:r>
            <a:r>
              <a:rPr lang="cs-CZ" sz="2400" b="1" smtClean="0">
                <a:latin typeface="Cambria" pitchFamily="18" charset="0"/>
              </a:rPr>
              <a:t>třetinová oproti stejné funkci jater mužských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Je tedy pravděpodobné, že i proto je </a:t>
            </a:r>
            <a:r>
              <a:rPr lang="cs-CZ" sz="2400" b="1" smtClean="0">
                <a:latin typeface="Cambria" pitchFamily="18" charset="0"/>
              </a:rPr>
              <a:t>žen zemřelých v souvislosti s onemocněním jater poměrně hodně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</p:txBody>
      </p:sp>
      <p:pic>
        <p:nvPicPr>
          <p:cNvPr id="186370" name="Picture 5" descr="158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573463"/>
            <a:ext cx="4103688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1" name="Picture 7" descr="piti_piva1-f405_220?det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644900"/>
            <a:ext cx="3857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435975" cy="59769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 smtClean="0">
                <a:latin typeface="Cambria" pitchFamily="18" charset="0"/>
              </a:rPr>
              <a:t>Nižší výskyt srdečních onemocnění u žen mezi čtyřicítkou a padesátkou</a:t>
            </a:r>
            <a:r>
              <a:rPr lang="cs-CZ" sz="2400" smtClean="0">
                <a:latin typeface="Cambria" pitchFamily="18" charset="0"/>
              </a:rPr>
              <a:t> se vysvětluje tím, že až </a:t>
            </a:r>
            <a:r>
              <a:rPr lang="cs-CZ" sz="2400" b="1" smtClean="0">
                <a:latin typeface="Cambria" pitchFamily="18" charset="0"/>
              </a:rPr>
              <a:t>do menopauzy jsou před nemocemi srdce „chráněny estrogeny“ </a:t>
            </a:r>
          </a:p>
          <a:p>
            <a:pPr>
              <a:lnSpc>
                <a:spcPct val="90000"/>
              </a:lnSpc>
            </a:pPr>
            <a:endParaRPr lang="cs-CZ" sz="2400" b="1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 smtClean="0">
                <a:latin typeface="Cambria" pitchFamily="18" charset="0"/>
              </a:rPr>
              <a:t>Příčinou asi 60 % všech úmrtí jsou v západním světě nemoci srdce a cév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400" b="1" smtClean="0">
                <a:latin typeface="Cambria" pitchFamily="18" charset="0"/>
              </a:rPr>
              <a:t>V posledních dvaceti letech se tento poměr výrazně snižuje</a:t>
            </a:r>
            <a:r>
              <a:rPr lang="cs-CZ" sz="2400" smtClean="0">
                <a:latin typeface="Cambria" pitchFamily="18" charset="0"/>
              </a:rPr>
              <a:t>, klíčovou roli zde sehrává výzkum a zavádění nových terapií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 smtClean="0">
                <a:latin typeface="Cambria" pitchFamily="18" charset="0"/>
              </a:rPr>
              <a:t>S lepší diagnostikou onkologických onemocnění se zvyšuje jejich zastoupení v souhrnných statistikách</a:t>
            </a:r>
            <a:r>
              <a:rPr lang="cs-CZ" sz="2400" smtClean="0">
                <a:latin typeface="Cambria" pitchFamily="18" charset="0"/>
              </a:rPr>
              <a:t>, ale i zde je možné říct, že </a:t>
            </a:r>
            <a:r>
              <a:rPr lang="cs-CZ" sz="2400" b="1" smtClean="0">
                <a:latin typeface="Cambria" pitchFamily="18" charset="0"/>
              </a:rPr>
              <a:t>rozvoj výzkumu je klíčový pro prodlužování střední délky života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2"/>
          <p:cNvPicPr>
            <a:picLocks noChangeAspect="1" noChangeArrowheads="1"/>
          </p:cNvPicPr>
          <p:nvPr/>
        </p:nvPicPr>
        <p:blipFill>
          <a:blip r:embed="rId3"/>
          <a:srcRect l="31876" t="44691" r="37639" b="32098"/>
          <a:stretch>
            <a:fillRect/>
          </a:stretch>
        </p:blipFill>
        <p:spPr bwMode="auto">
          <a:xfrm>
            <a:off x="15875" y="1628775"/>
            <a:ext cx="9128125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6" name="TextovéPole 1"/>
          <p:cNvSpPr txBox="1">
            <a:spLocks noChangeArrowheads="1"/>
          </p:cNvSpPr>
          <p:nvPr/>
        </p:nvSpPr>
        <p:spPr bwMode="auto">
          <a:xfrm>
            <a:off x="2414588" y="715963"/>
            <a:ext cx="4330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mbria" pitchFamily="18" charset="0"/>
              </a:rPr>
              <a:t>Česká republika – muži, 2009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9769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Z hlediska </a:t>
            </a:r>
            <a:r>
              <a:rPr lang="cs-CZ" sz="2400" b="1" smtClean="0">
                <a:latin typeface="Cambria" pitchFamily="18" charset="0"/>
              </a:rPr>
              <a:t>specifické úmrtnosti podle pohlaví</a:t>
            </a:r>
            <a:r>
              <a:rPr lang="cs-CZ" sz="2400" smtClean="0">
                <a:latin typeface="Cambria" pitchFamily="18" charset="0"/>
              </a:rPr>
              <a:t> je v české populaci zřetelná </a:t>
            </a:r>
            <a:r>
              <a:rPr lang="cs-CZ" sz="2400" b="1" u="sng" smtClean="0">
                <a:latin typeface="Cambria" pitchFamily="18" charset="0"/>
              </a:rPr>
              <a:t>vyšší úroveň mužské úmrtnosti</a:t>
            </a:r>
            <a:r>
              <a:rPr lang="cs-CZ" sz="2400" smtClean="0">
                <a:latin typeface="Cambria" pitchFamily="18" charset="0"/>
              </a:rPr>
              <a:t>, která se projevuje </a:t>
            </a:r>
            <a:r>
              <a:rPr lang="cs-CZ" sz="2400" b="1" i="1" u="sng" smtClean="0">
                <a:latin typeface="Cambria" pitchFamily="18" charset="0"/>
              </a:rPr>
              <a:t>ve</a:t>
            </a:r>
            <a:r>
              <a:rPr lang="cs-CZ" sz="2400" i="1" u="sng" smtClean="0">
                <a:latin typeface="Cambria" pitchFamily="18" charset="0"/>
              </a:rPr>
              <a:t> </a:t>
            </a:r>
            <a:r>
              <a:rPr lang="cs-CZ" sz="2400" b="1" u="sng" smtClean="0">
                <a:latin typeface="Cambria" pitchFamily="18" charset="0"/>
              </a:rPr>
              <a:t>všech věkových kategoriích</a:t>
            </a:r>
            <a:r>
              <a:rPr lang="cs-CZ" sz="2400" smtClean="0">
                <a:latin typeface="Cambria" pitchFamily="18" charset="0"/>
              </a:rPr>
              <a:t> – tento jev se označuje jako tzv. </a:t>
            </a:r>
            <a:r>
              <a:rPr lang="cs-CZ" sz="2400" b="1" i="1" u="sng" smtClean="0">
                <a:latin typeface="Cambria" pitchFamily="18" charset="0"/>
              </a:rPr>
              <a:t>mužská nadúmrtnost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Nadúmrtnost mužů je typická pro </a:t>
            </a:r>
            <a:r>
              <a:rPr lang="cs-CZ" sz="2400" b="1" u="sng" smtClean="0">
                <a:latin typeface="Cambria" pitchFamily="18" charset="0"/>
              </a:rPr>
              <a:t>většinu vyspělých zemí</a:t>
            </a:r>
            <a:r>
              <a:rPr lang="cs-CZ" sz="2400" smtClean="0">
                <a:latin typeface="Cambria" pitchFamily="18" charset="0"/>
              </a:rPr>
              <a:t> světa, resp. pro země s nízkou intenzitou úmrtnosti 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Mezi jednotlivými populacemi jsou však výrazné rozdíly a zejména </a:t>
            </a:r>
            <a:r>
              <a:rPr lang="cs-CZ" sz="2400" b="1" smtClean="0">
                <a:latin typeface="Cambria" pitchFamily="18" charset="0"/>
              </a:rPr>
              <a:t>u zemí s vyšší úrovní úmrtnosti</a:t>
            </a:r>
            <a:r>
              <a:rPr lang="cs-CZ" sz="2400" smtClean="0">
                <a:latin typeface="Cambria" pitchFamily="18" charset="0"/>
              </a:rPr>
              <a:t> je možné v některých věkových skupinách nalézt </a:t>
            </a:r>
            <a:r>
              <a:rPr lang="cs-CZ" sz="2400" b="1" i="1" u="sng" smtClean="0">
                <a:latin typeface="Cambria" pitchFamily="18" charset="0"/>
              </a:rPr>
              <a:t>nadúmrtnost žen</a:t>
            </a: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400" smtClean="0">
                <a:latin typeface="Cambria" pitchFamily="18" charset="0"/>
              </a:rPr>
              <a:t>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400" smtClean="0">
                <a:latin typeface="Cambria" pitchFamily="18" charset="0"/>
              </a:rPr>
              <a:t>    </a:t>
            </a:r>
            <a:r>
              <a:rPr lang="cs-CZ" sz="2400" b="1" i="1" smtClean="0">
                <a:solidFill>
                  <a:srgbClr val="FF0000"/>
                </a:solidFill>
                <a:latin typeface="Cambria" pitchFamily="18" charset="0"/>
              </a:rPr>
              <a:t>(už víme, kde..)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2"/>
          <p:cNvPicPr>
            <a:picLocks noChangeAspect="1" noChangeArrowheads="1"/>
          </p:cNvPicPr>
          <p:nvPr/>
        </p:nvPicPr>
        <p:blipFill>
          <a:blip r:embed="rId3"/>
          <a:srcRect l="47430" t="36049" r="21877" b="40865"/>
          <a:stretch>
            <a:fillRect/>
          </a:stretch>
        </p:blipFill>
        <p:spPr bwMode="auto">
          <a:xfrm>
            <a:off x="-49213" y="1557338"/>
            <a:ext cx="9220201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4" name="TextovéPole 1"/>
          <p:cNvSpPr txBox="1">
            <a:spLocks noChangeArrowheads="1"/>
          </p:cNvSpPr>
          <p:nvPr/>
        </p:nvSpPr>
        <p:spPr bwMode="auto">
          <a:xfrm>
            <a:off x="2843213" y="549275"/>
            <a:ext cx="42513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mbria" pitchFamily="18" charset="0"/>
              </a:rPr>
              <a:t>Česká republika – ženy, 2009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Picture 2"/>
          <p:cNvPicPr>
            <a:picLocks noChangeAspect="1" noChangeArrowheads="1"/>
          </p:cNvPicPr>
          <p:nvPr/>
        </p:nvPicPr>
        <p:blipFill>
          <a:blip r:embed="rId3"/>
          <a:srcRect l="47430" t="41852" r="21806" b="22346"/>
          <a:stretch>
            <a:fillRect/>
          </a:stretch>
        </p:blipFill>
        <p:spPr bwMode="auto">
          <a:xfrm>
            <a:off x="250825" y="611188"/>
            <a:ext cx="8748713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2" descr="http://img.ihned.cz/attachment.php/130/47269130/3j8CP4sN57H9RxMrnqp1ilVbedB6GJWg/72991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89725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61975"/>
          </a:xfrm>
        </p:spPr>
        <p:txBody>
          <a:bodyPr/>
          <a:lstStyle/>
          <a:p>
            <a:r>
              <a:rPr lang="cs-CZ" sz="2800" b="1" smtClean="0">
                <a:latin typeface="Cambria" pitchFamily="18" charset="0"/>
              </a:rPr>
              <a:t>POTRATOVOST</a:t>
            </a:r>
          </a:p>
        </p:txBody>
      </p:sp>
      <p:sp>
        <p:nvSpPr>
          <p:cNvPr id="198658" name="Rectangle 3"/>
          <p:cNvSpPr>
            <a:spLocks noGrp="1"/>
          </p:cNvSpPr>
          <p:nvPr>
            <p:ph type="body" idx="1"/>
          </p:nvPr>
        </p:nvSpPr>
        <p:spPr>
          <a:xfrm>
            <a:off x="395288" y="981075"/>
            <a:ext cx="8424862" cy="55435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400" b="1" i="1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 i="1" u="sng" smtClean="0">
                <a:latin typeface="Cambria" pitchFamily="18" charset="0"/>
              </a:rPr>
              <a:t>Potratovost</a:t>
            </a:r>
            <a:r>
              <a:rPr lang="cs-CZ" sz="2400" smtClean="0">
                <a:latin typeface="Cambria" pitchFamily="18" charset="0"/>
              </a:rPr>
              <a:t> je </a:t>
            </a:r>
            <a:r>
              <a:rPr lang="cs-CZ" sz="2400" b="1" smtClean="0">
                <a:latin typeface="Cambria" pitchFamily="18" charset="0"/>
              </a:rPr>
              <a:t>demografický proces</a:t>
            </a:r>
            <a:r>
              <a:rPr lang="cs-CZ" sz="2400" smtClean="0">
                <a:latin typeface="Cambria" pitchFamily="18" charset="0"/>
              </a:rPr>
              <a:t>, který se váže k oběma základním procesům lidské reprodukce - </a:t>
            </a:r>
            <a:r>
              <a:rPr lang="cs-CZ" sz="2400" b="1" smtClean="0">
                <a:latin typeface="Cambria" pitchFamily="18" charset="0"/>
              </a:rPr>
              <a:t>k porodnosti i k úmrtnosti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smtClean="0">
                <a:latin typeface="Cambria" pitchFamily="18" charset="0"/>
              </a:rPr>
              <a:t>Za </a:t>
            </a:r>
            <a:r>
              <a:rPr lang="cs-CZ" sz="2400" b="1" u="sng" smtClean="0">
                <a:latin typeface="Cambria" pitchFamily="18" charset="0"/>
              </a:rPr>
              <a:t>hlavní faktory</a:t>
            </a:r>
            <a:r>
              <a:rPr lang="cs-CZ" sz="2400" smtClean="0">
                <a:latin typeface="Cambria" pitchFamily="18" charset="0"/>
              </a:rPr>
              <a:t> ovlivňující úroveň potratovosti na mezinárodní úrovni lze považovat </a:t>
            </a:r>
            <a:r>
              <a:rPr lang="cs-CZ" sz="2400" b="1" smtClean="0">
                <a:latin typeface="Cambria" pitchFamily="18" charset="0"/>
              </a:rPr>
              <a:t>legislativní ustanovení</a:t>
            </a:r>
            <a:r>
              <a:rPr lang="cs-CZ" sz="2400" smtClean="0">
                <a:latin typeface="Cambria" pitchFamily="18" charset="0"/>
              </a:rPr>
              <a:t>, </a:t>
            </a:r>
            <a:r>
              <a:rPr lang="cs-CZ" sz="2400" b="1" smtClean="0">
                <a:latin typeface="Cambria" pitchFamily="18" charset="0"/>
              </a:rPr>
              <a:t>antikoncepci</a:t>
            </a:r>
            <a:r>
              <a:rPr lang="cs-CZ" sz="2400" smtClean="0">
                <a:latin typeface="Cambria" pitchFamily="18" charset="0"/>
              </a:rPr>
              <a:t> (dostupnost, rozšíření, metody), </a:t>
            </a:r>
            <a:r>
              <a:rPr lang="cs-CZ" sz="2400" b="1" smtClean="0">
                <a:latin typeface="Cambria" pitchFamily="18" charset="0"/>
              </a:rPr>
              <a:t>společenské klima</a:t>
            </a:r>
            <a:r>
              <a:rPr lang="cs-CZ" sz="2400" smtClean="0">
                <a:latin typeface="Cambria" pitchFamily="18" charset="0"/>
              </a:rPr>
              <a:t>, </a:t>
            </a:r>
            <a:r>
              <a:rPr lang="cs-CZ" sz="2400" b="1" smtClean="0">
                <a:latin typeface="Cambria" pitchFamily="18" charset="0"/>
              </a:rPr>
              <a:t>individuální vlivy</a:t>
            </a:r>
            <a:r>
              <a:rPr lang="cs-CZ" sz="2400" smtClean="0">
                <a:latin typeface="Cambria" pitchFamily="18" charset="0"/>
              </a:rPr>
              <a:t> (náboženské přesvědčení, úroveň vzdělání, ekonomická situace) a </a:t>
            </a:r>
            <a:r>
              <a:rPr lang="cs-CZ" sz="2400" b="1" smtClean="0">
                <a:latin typeface="Cambria" pitchFamily="18" charset="0"/>
              </a:rPr>
              <a:t>reprodukční zdraví populace 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1" name="Rectangle 3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8496300" cy="6119813"/>
          </a:xfrm>
        </p:spPr>
        <p:txBody>
          <a:bodyPr/>
          <a:lstStyle/>
          <a:p>
            <a:r>
              <a:rPr lang="cs-CZ" sz="2400" smtClean="0">
                <a:latin typeface="Cambria" pitchFamily="18" charset="0"/>
              </a:rPr>
              <a:t>Nejjednodušším ukazatelem vyjadřujícím úroveň potratovosti je </a:t>
            </a:r>
            <a:r>
              <a:rPr lang="cs-CZ" sz="2400" b="1" i="1" u="sng" smtClean="0">
                <a:latin typeface="Cambria" pitchFamily="18" charset="0"/>
              </a:rPr>
              <a:t>hrubá míra potratovosti</a:t>
            </a:r>
            <a:r>
              <a:rPr lang="cs-CZ" sz="2400" smtClean="0">
                <a:latin typeface="Cambria" pitchFamily="18" charset="0"/>
              </a:rPr>
              <a:t>, která je definována jako </a:t>
            </a:r>
            <a:r>
              <a:rPr lang="cs-CZ" sz="2400" b="1" i="1" smtClean="0">
                <a:latin typeface="Cambria" pitchFamily="18" charset="0"/>
              </a:rPr>
              <a:t>počet potratů připadajících na 1000 obyvatel středního stavu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Jako u všech hrubých měr i zde platí, že </a:t>
            </a:r>
            <a:r>
              <a:rPr lang="cs-CZ" sz="2400" b="1" smtClean="0">
                <a:latin typeface="Cambria" pitchFamily="18" charset="0"/>
              </a:rPr>
              <a:t>je ovlivněna nestejnou věkovou strukturou srovnávaných populací</a:t>
            </a:r>
            <a:r>
              <a:rPr lang="cs-CZ" sz="2400" smtClean="0">
                <a:latin typeface="Cambria" pitchFamily="18" charset="0"/>
              </a:rPr>
              <a:t> </a:t>
            </a:r>
          </a:p>
          <a:p>
            <a:endParaRPr lang="cs-CZ" sz="2400" smtClean="0">
              <a:latin typeface="Cambria" pitchFamily="18" charset="0"/>
            </a:endParaRPr>
          </a:p>
          <a:p>
            <a:endParaRPr lang="cs-CZ" sz="2400" smtClean="0">
              <a:latin typeface="Cambria" pitchFamily="18" charset="0"/>
            </a:endParaRPr>
          </a:p>
          <a:p>
            <a:endParaRPr lang="cs-CZ" sz="2400" smtClean="0">
              <a:latin typeface="Cambria" pitchFamily="18" charset="0"/>
            </a:endParaRPr>
          </a:p>
          <a:p>
            <a:endParaRPr lang="cs-CZ" sz="2400" smtClean="0">
              <a:latin typeface="Cambria" pitchFamily="18" charset="0"/>
            </a:endParaRPr>
          </a:p>
          <a:p>
            <a:endParaRPr lang="cs-CZ" sz="2400" smtClean="0">
              <a:latin typeface="Cambria" pitchFamily="18" charset="0"/>
            </a:endParaRPr>
          </a:p>
          <a:p>
            <a:r>
              <a:rPr lang="cs-CZ" sz="2000" smtClean="0">
                <a:latin typeface="Cambria" pitchFamily="18" charset="0"/>
              </a:rPr>
              <a:t>A – celkový počet potratů za sledované období</a:t>
            </a:r>
          </a:p>
        </p:txBody>
      </p:sp>
      <p:sp>
        <p:nvSpPr>
          <p:cNvPr id="116752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16750" name="Object 14"/>
          <p:cNvGraphicFramePr>
            <a:graphicFrameLocks noChangeAspect="1"/>
          </p:cNvGraphicFramePr>
          <p:nvPr/>
        </p:nvGraphicFramePr>
        <p:xfrm>
          <a:off x="2339975" y="3500438"/>
          <a:ext cx="3455988" cy="1254125"/>
        </p:xfrm>
        <a:graphic>
          <a:graphicData uri="http://schemas.openxmlformats.org/presentationml/2006/ole">
            <p:oleObj spid="_x0000_s116750" name="Rovnice" r:id="rId4" imgW="1079032" imgH="393529" progId="Equation.3">
              <p:embed/>
            </p:oleObj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5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endParaRPr lang="cs-CZ" sz="2400" smtClean="0">
              <a:latin typeface="Cambria" pitchFamily="18" charset="0"/>
            </a:endParaRPr>
          </a:p>
          <a:p>
            <a:r>
              <a:rPr lang="cs-CZ" sz="2400" smtClean="0">
                <a:latin typeface="Cambria" pitchFamily="18" charset="0"/>
              </a:rPr>
              <a:t>Výstižnějším ukazatelem je </a:t>
            </a:r>
            <a:r>
              <a:rPr lang="cs-CZ" sz="2400" b="1" i="1" u="sng" smtClean="0">
                <a:latin typeface="Cambria" pitchFamily="18" charset="0"/>
              </a:rPr>
              <a:t>index potratovosti</a:t>
            </a:r>
            <a:r>
              <a:rPr lang="cs-CZ" sz="2400" smtClean="0">
                <a:latin typeface="Cambria" pitchFamily="18" charset="0"/>
              </a:rPr>
              <a:t>, který se vypočte jako </a:t>
            </a:r>
            <a:r>
              <a:rPr lang="cs-CZ" sz="2400" b="1" smtClean="0">
                <a:latin typeface="Cambria" pitchFamily="18" charset="0"/>
              </a:rPr>
              <a:t>počet potratů na 100 narozených dětí</a:t>
            </a:r>
          </a:p>
          <a:p>
            <a:endParaRPr lang="cs-CZ" sz="2400" smtClean="0">
              <a:latin typeface="Cambria" pitchFamily="18" charset="0"/>
            </a:endParaRPr>
          </a:p>
          <a:p>
            <a:endParaRPr lang="cs-CZ" smtClean="0"/>
          </a:p>
        </p:txBody>
      </p:sp>
      <p:sp>
        <p:nvSpPr>
          <p:cNvPr id="1331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33134" name="Object 14"/>
          <p:cNvGraphicFramePr>
            <a:graphicFrameLocks noChangeAspect="1"/>
          </p:cNvGraphicFramePr>
          <p:nvPr/>
        </p:nvGraphicFramePr>
        <p:xfrm>
          <a:off x="2627313" y="2708275"/>
          <a:ext cx="3240087" cy="1444625"/>
        </p:xfrm>
        <a:graphic>
          <a:graphicData uri="http://schemas.openxmlformats.org/presentationml/2006/ole">
            <p:oleObj spid="_x0000_s133134" name="Rovnice" r:id="rId4" imgW="875920" imgH="393529" progId="Equation.3">
              <p:embed/>
            </p:oleObj>
          </a:graphicData>
        </a:graphic>
      </p:graphicFrame>
      <p:sp>
        <p:nvSpPr>
          <p:cNvPr id="133137" name="Rectangle 6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5" descr="l_s53_44d52b7d72547001189f8c520b1924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1190625"/>
            <a:ext cx="89535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5" descr="1297340249683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39700"/>
            <a:ext cx="7991475" cy="652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5" descr="united-nations-legal-grounds-for-abor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81100"/>
            <a:ext cx="8713788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Picture 5" descr="worlda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4" name="Text Box 6"/>
          <p:cNvSpPr txBox="1">
            <a:spLocks noChangeArrowheads="1"/>
          </p:cNvSpPr>
          <p:nvPr/>
        </p:nvSpPr>
        <p:spPr bwMode="auto">
          <a:xfrm>
            <a:off x="1258888" y="476250"/>
            <a:ext cx="6881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mbria" pitchFamily="18" charset="0"/>
              </a:rPr>
              <a:t>Podíl přerušených těhotenství – potratů (2010)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9143</TotalTime>
  <Words>4013</Words>
  <Application>Microsoft Office PowerPoint</Application>
  <PresentationFormat>Předvádění na obrazovce (4:3)</PresentationFormat>
  <Paragraphs>593</Paragraphs>
  <Slides>106</Slides>
  <Notes>106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Šablona návrhu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106</vt:i4>
      </vt:variant>
    </vt:vector>
  </HeadingPairs>
  <TitlesOfParts>
    <vt:vector size="114" baseType="lpstr">
      <vt:lpstr>Arial</vt:lpstr>
      <vt:lpstr>Calibri</vt:lpstr>
      <vt:lpstr>Verdana</vt:lpstr>
      <vt:lpstr>Cambria</vt:lpstr>
      <vt:lpstr>Arial Unicode MS</vt:lpstr>
      <vt:lpstr>Times New Roman</vt:lpstr>
      <vt:lpstr>Motiv systému Office</vt:lpstr>
      <vt:lpstr>Rovnice</vt:lpstr>
      <vt:lpstr>Přednáška č. 6  ÚMRTNOST</vt:lpstr>
      <vt:lpstr>Snímek 2</vt:lpstr>
      <vt:lpstr>Snímek 3</vt:lpstr>
      <vt:lpstr>ZÁKLADNÍ UKAZATELE, PROSTOROVÉ ROZLOŽENÍ A ROZDÍLY PODLE POHLAVÍ A VĚKU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STŘEDNÍ DÉLKA ŽIVOTA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ÚMRTNOSTNÍ TABULKY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NEMOCNOST, STATISTIKY ÚMRTÍ A NEJČASTĚJŠÍ PŘÍČINY ÚMRTÍ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  <vt:lpstr>Snímek 67</vt:lpstr>
      <vt:lpstr>Snímek 68</vt:lpstr>
      <vt:lpstr>Snímek 69</vt:lpstr>
      <vt:lpstr>Snímek 70</vt:lpstr>
      <vt:lpstr>Snímek 71</vt:lpstr>
      <vt:lpstr>Snímek 72</vt:lpstr>
      <vt:lpstr>Snímek 73</vt:lpstr>
      <vt:lpstr>Snímek 74</vt:lpstr>
      <vt:lpstr>Snímek 75</vt:lpstr>
      <vt:lpstr>Snímek 76</vt:lpstr>
      <vt:lpstr>Snímek 77</vt:lpstr>
      <vt:lpstr>Snímek 78</vt:lpstr>
      <vt:lpstr>Snímek 79</vt:lpstr>
      <vt:lpstr>Snímek 80</vt:lpstr>
      <vt:lpstr>Snímek 81</vt:lpstr>
      <vt:lpstr>Snímek 82</vt:lpstr>
      <vt:lpstr>Snímek 83</vt:lpstr>
      <vt:lpstr>Snímek 84</vt:lpstr>
      <vt:lpstr>Snímek 85</vt:lpstr>
      <vt:lpstr>Snímek 86</vt:lpstr>
      <vt:lpstr>Snímek 87</vt:lpstr>
      <vt:lpstr>Snímek 88</vt:lpstr>
      <vt:lpstr>Snímek 89</vt:lpstr>
      <vt:lpstr>Snímek 90</vt:lpstr>
      <vt:lpstr>Snímek 91</vt:lpstr>
      <vt:lpstr>Snímek 92</vt:lpstr>
      <vt:lpstr>POTRATOVOST</vt:lpstr>
      <vt:lpstr>Snímek 94</vt:lpstr>
      <vt:lpstr>Snímek 95</vt:lpstr>
      <vt:lpstr>Snímek 96</vt:lpstr>
      <vt:lpstr>Snímek 97</vt:lpstr>
      <vt:lpstr>Snímek 98</vt:lpstr>
      <vt:lpstr>Snímek 99</vt:lpstr>
      <vt:lpstr>Snímek 100</vt:lpstr>
      <vt:lpstr>Snímek 101</vt:lpstr>
      <vt:lpstr>Snímek 102</vt:lpstr>
      <vt:lpstr> Potratovost v České republice </vt:lpstr>
      <vt:lpstr>Snímek 104</vt:lpstr>
      <vt:lpstr>Snímek 105</vt:lpstr>
      <vt:lpstr>Snímek 106</vt:lpstr>
    </vt:vector>
  </TitlesOfParts>
  <Company>ESF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Kunc Josef</dc:creator>
  <cp:lastModifiedBy>adm_kunc</cp:lastModifiedBy>
  <cp:revision>132</cp:revision>
  <dcterms:created xsi:type="dcterms:W3CDTF">2012-02-15T10:52:45Z</dcterms:created>
  <dcterms:modified xsi:type="dcterms:W3CDTF">2016-03-30T11:04:01Z</dcterms:modified>
</cp:coreProperties>
</file>