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5"/>
  </p:handoutMasterIdLst>
  <p:sldIdLst>
    <p:sldId id="256" r:id="rId2"/>
    <p:sldId id="257" r:id="rId3"/>
    <p:sldId id="258" r:id="rId4"/>
    <p:sldId id="259" r:id="rId5"/>
    <p:sldId id="260" r:id="rId6"/>
    <p:sldId id="261" r:id="rId7"/>
    <p:sldId id="262" r:id="rId8"/>
    <p:sldId id="263" r:id="rId9"/>
    <p:sldId id="265" r:id="rId10"/>
    <p:sldId id="266" r:id="rId11"/>
    <p:sldId id="269" r:id="rId12"/>
    <p:sldId id="268" r:id="rId13"/>
    <p:sldId id="270" r:id="rId14"/>
    <p:sldId id="273" r:id="rId15"/>
    <p:sldId id="272" r:id="rId16"/>
    <p:sldId id="271" r:id="rId17"/>
    <p:sldId id="274" r:id="rId18"/>
    <p:sldId id="275" r:id="rId19"/>
    <p:sldId id="276" r:id="rId20"/>
    <p:sldId id="279" r:id="rId21"/>
    <p:sldId id="280" r:id="rId22"/>
    <p:sldId id="281" r:id="rId23"/>
    <p:sldId id="282" r:id="rId24"/>
    <p:sldId id="283" r:id="rId25"/>
    <p:sldId id="284" r:id="rId26"/>
    <p:sldId id="285" r:id="rId27"/>
    <p:sldId id="287" r:id="rId28"/>
    <p:sldId id="286"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Lst>
  <p:sldSz cx="9144000" cy="6858000" type="screen4x3"/>
  <p:notesSz cx="6808788" cy="99425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82" autoAdjust="0"/>
    <p:restoredTop sz="94628" autoAdjust="0"/>
  </p:normalViewPr>
  <p:slideViewPr>
    <p:cSldViewPr>
      <p:cViewPr>
        <p:scale>
          <a:sx n="93" d="100"/>
          <a:sy n="93" d="100"/>
        </p:scale>
        <p:origin x="-432" y="-318"/>
      </p:cViewPr>
      <p:guideLst>
        <p:guide orient="horz" pos="2160"/>
        <p:guide pos="2880"/>
      </p:guideLst>
    </p:cSldViewPr>
  </p:slideViewPr>
  <p:outlineViewPr>
    <p:cViewPr>
      <p:scale>
        <a:sx n="33" d="100"/>
        <a:sy n="33" d="100"/>
      </p:scale>
      <p:origin x="114" y="1927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89543BF3-5AE5-4921-BFB3-108CEC6E04CE}" type="datetimeFigureOut">
              <a:rPr lang="cs-CZ" smtClean="0"/>
              <a:t>23.2.2016</a:t>
            </a:fld>
            <a:endParaRPr lang="cs-CZ"/>
          </a:p>
        </p:txBody>
      </p:sp>
      <p:sp>
        <p:nvSpPr>
          <p:cNvPr id="4" name="Zástupný symbol pro zápatí 3"/>
          <p:cNvSpPr>
            <a:spLocks noGrp="1"/>
          </p:cNvSpPr>
          <p:nvPr>
            <p:ph type="ftr" sz="quarter" idx="2"/>
          </p:nvPr>
        </p:nvSpPr>
        <p:spPr>
          <a:xfrm>
            <a:off x="0" y="9444038"/>
            <a:ext cx="2951163" cy="4968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6038" y="9444038"/>
            <a:ext cx="2951162" cy="496887"/>
          </a:xfrm>
          <a:prstGeom prst="rect">
            <a:avLst/>
          </a:prstGeom>
        </p:spPr>
        <p:txBody>
          <a:bodyPr vert="horz" lIns="91440" tIns="45720" rIns="91440" bIns="45720" rtlCol="0" anchor="b"/>
          <a:lstStyle>
            <a:lvl1pPr algn="r">
              <a:defRPr sz="1200"/>
            </a:lvl1pPr>
          </a:lstStyle>
          <a:p>
            <a:fld id="{21900E6D-62FE-4AED-A1C9-AF78367EAFF6}" type="slidenum">
              <a:rPr lang="cs-CZ" smtClean="0"/>
              <a:t>‹#›</a:t>
            </a:fld>
            <a:endParaRPr lang="cs-CZ"/>
          </a:p>
        </p:txBody>
      </p:sp>
    </p:spTree>
    <p:extLst>
      <p:ext uri="{BB962C8B-B14F-4D97-AF65-F5344CB8AC3E}">
        <p14:creationId xmlns:p14="http://schemas.microsoft.com/office/powerpoint/2010/main" val="4062969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23.2.2016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23.2.2016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23.2.2016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23.2.2016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23.2.2016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23.2.2016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8A2481B-5154-415F-B752-558547769AA3}" type="datetimeFigureOut">
              <a:rPr lang="cs-CZ" smtClean="0"/>
              <a:pPr/>
              <a:t>23.2.2016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18A2481B-5154-415F-B752-558547769AA3}" type="datetimeFigureOut">
              <a:rPr lang="cs-CZ" smtClean="0"/>
              <a:pPr/>
              <a:t>23.2.2016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23.2.2016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23.2.2016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23.2.2016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23.2.2016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am.ac.uk/__data/assets/image/0005/185225/2007BM5740_michelangelo_david_plaster_cast.jpg"/>
          <p:cNvPicPr>
            <a:picLocks noChangeAspect="1" noChangeArrowheads="1"/>
          </p:cNvPicPr>
          <p:nvPr/>
        </p:nvPicPr>
        <p:blipFill>
          <a:blip r:embed="rId2" cstate="print"/>
          <a:srcRect/>
          <a:stretch>
            <a:fillRect/>
          </a:stretch>
        </p:blipFill>
        <p:spPr bwMode="auto">
          <a:xfrm>
            <a:off x="0" y="0"/>
            <a:ext cx="3803915" cy="5705872"/>
          </a:xfrm>
          <a:prstGeom prst="rect">
            <a:avLst/>
          </a:prstGeom>
          <a:noFill/>
        </p:spPr>
      </p:pic>
      <p:pic>
        <p:nvPicPr>
          <p:cNvPr id="1030" name="Picture 6" descr="http://www.martinfukan.wz.cz/images/noty01.jpg"/>
          <p:cNvPicPr>
            <a:picLocks noChangeAspect="1" noChangeArrowheads="1"/>
          </p:cNvPicPr>
          <p:nvPr/>
        </p:nvPicPr>
        <p:blipFill>
          <a:blip r:embed="rId3" cstate="print"/>
          <a:srcRect/>
          <a:stretch>
            <a:fillRect/>
          </a:stretch>
        </p:blipFill>
        <p:spPr bwMode="auto">
          <a:xfrm>
            <a:off x="0" y="4193704"/>
            <a:ext cx="4262874" cy="2664296"/>
          </a:xfrm>
          <a:prstGeom prst="rect">
            <a:avLst/>
          </a:prstGeom>
          <a:noFill/>
        </p:spPr>
      </p:pic>
      <p:pic>
        <p:nvPicPr>
          <p:cNvPr id="1034" name="Picture 10" descr="http://img.blesk.cz/img/1/full/421423-img-michael-jackson-andy-warhol-crop.jpg"/>
          <p:cNvPicPr>
            <a:picLocks noChangeAspect="1" noChangeArrowheads="1"/>
          </p:cNvPicPr>
          <p:nvPr/>
        </p:nvPicPr>
        <p:blipFill>
          <a:blip r:embed="rId4" cstate="print"/>
          <a:srcRect/>
          <a:stretch>
            <a:fillRect/>
          </a:stretch>
        </p:blipFill>
        <p:spPr bwMode="auto">
          <a:xfrm>
            <a:off x="2889432" y="3501008"/>
            <a:ext cx="2906704" cy="3356992"/>
          </a:xfrm>
          <a:prstGeom prst="rect">
            <a:avLst/>
          </a:prstGeom>
          <a:noFill/>
        </p:spPr>
      </p:pic>
      <p:pic>
        <p:nvPicPr>
          <p:cNvPr id="1032" name="Picture 8" descr="http://www.slezskabrana.cz/gallery/gal37_obr1250750936_141.jpg"/>
          <p:cNvPicPr>
            <a:picLocks noChangeAspect="1" noChangeArrowheads="1"/>
          </p:cNvPicPr>
          <p:nvPr/>
        </p:nvPicPr>
        <p:blipFill>
          <a:blip r:embed="rId5" cstate="print"/>
          <a:srcRect/>
          <a:stretch>
            <a:fillRect/>
          </a:stretch>
        </p:blipFill>
        <p:spPr bwMode="auto">
          <a:xfrm>
            <a:off x="5269435" y="2465512"/>
            <a:ext cx="3874565" cy="4392488"/>
          </a:xfrm>
          <a:prstGeom prst="rect">
            <a:avLst/>
          </a:prstGeom>
          <a:noFill/>
        </p:spPr>
      </p:pic>
      <p:pic>
        <p:nvPicPr>
          <p:cNvPr id="1028" name="Picture 4" descr="http://obrazky.4ever.sk/data/download/ine/stara-kniha-218818.jpg"/>
          <p:cNvPicPr>
            <a:picLocks noChangeAspect="1" noChangeArrowheads="1"/>
          </p:cNvPicPr>
          <p:nvPr/>
        </p:nvPicPr>
        <p:blipFill>
          <a:blip r:embed="rId6" cstate="print"/>
          <a:srcRect/>
          <a:stretch>
            <a:fillRect/>
          </a:stretch>
        </p:blipFill>
        <p:spPr bwMode="auto">
          <a:xfrm>
            <a:off x="3199418" y="0"/>
            <a:ext cx="5944582" cy="3906937"/>
          </a:xfrm>
          <a:prstGeom prst="rect">
            <a:avLst/>
          </a:prstGeom>
          <a:noFill/>
        </p:spPr>
      </p:pic>
      <p:pic>
        <p:nvPicPr>
          <p:cNvPr id="1035" name="Picture 11"/>
          <p:cNvPicPr>
            <a:picLocks noChangeAspect="1" noChangeArrowheads="1"/>
          </p:cNvPicPr>
          <p:nvPr/>
        </p:nvPicPr>
        <p:blipFill>
          <a:blip r:embed="rId7" cstate="print"/>
          <a:srcRect/>
          <a:stretch>
            <a:fillRect/>
          </a:stretch>
        </p:blipFill>
        <p:spPr bwMode="auto">
          <a:xfrm>
            <a:off x="0" y="2636912"/>
            <a:ext cx="9144000" cy="1872208"/>
          </a:xfrm>
          <a:prstGeom prst="rect">
            <a:avLst/>
          </a:prstGeom>
          <a:noFill/>
          <a:ln w="9525">
            <a:noFill/>
            <a:miter lim="800000"/>
            <a:headEnd/>
            <a:tailEnd/>
          </a:ln>
        </p:spPr>
      </p:pic>
      <p:sp>
        <p:nvSpPr>
          <p:cNvPr id="2" name="Nadpis 1"/>
          <p:cNvSpPr>
            <a:spLocks noGrp="1"/>
          </p:cNvSpPr>
          <p:nvPr>
            <p:ph type="ctrTitle"/>
          </p:nvPr>
        </p:nvSpPr>
        <p:spPr>
          <a:xfrm>
            <a:off x="323528" y="2420888"/>
            <a:ext cx="8568952" cy="2160240"/>
          </a:xfrm>
        </p:spPr>
        <p:txBody>
          <a:bodyPr>
            <a:normAutofit/>
          </a:bodyPr>
          <a:lstStyle/>
          <a:p>
            <a:r>
              <a:rPr lang="cs-CZ" b="1" dirty="0" err="1" smtClean="0">
                <a:latin typeface="Times New Roman" pitchFamily="18" charset="0"/>
                <a:cs typeface="Times New Roman" pitchFamily="18" charset="0"/>
              </a:rPr>
              <a:t>Culture</a:t>
            </a:r>
            <a:r>
              <a:rPr lang="cs-CZ" b="1" dirty="0" smtClean="0">
                <a:latin typeface="Times New Roman" pitchFamily="18" charset="0"/>
                <a:cs typeface="Times New Roman" pitchFamily="18" charset="0"/>
              </a:rPr>
              <a:t> and </a:t>
            </a:r>
            <a:r>
              <a:rPr lang="cs-CZ" b="1" dirty="0" err="1" smtClean="0">
                <a:latin typeface="Times New Roman" pitchFamily="18" charset="0"/>
                <a:cs typeface="Times New Roman" pitchFamily="18" charset="0"/>
              </a:rPr>
              <a:t>Mass</a:t>
            </a:r>
            <a:r>
              <a:rPr lang="cs-CZ" b="1" dirty="0" smtClean="0">
                <a:latin typeface="Times New Roman" pitchFamily="18" charset="0"/>
                <a:cs typeface="Times New Roman" pitchFamily="18" charset="0"/>
              </a:rPr>
              <a:t> Media </a:t>
            </a:r>
            <a:r>
              <a:rPr lang="cs-CZ" b="1" dirty="0" err="1" smtClean="0">
                <a:latin typeface="Times New Roman" pitchFamily="18" charset="0"/>
                <a:cs typeface="Times New Roman" pitchFamily="18" charset="0"/>
              </a:rPr>
              <a:t>Economy</a:t>
            </a:r>
            <a:endParaRPr lang="cs-CZ"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3816424"/>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r>
              <a:rPr lang="cs-CZ" dirty="0" smtClean="0"/>
              <a:t/>
            </a:r>
            <a:br>
              <a:rPr lang="cs-CZ" dirty="0" smtClean="0"/>
            </a:br>
            <a:r>
              <a:rPr lang="cs-CZ" dirty="0" smtClean="0"/>
              <a:t>Definition of </a:t>
            </a:r>
            <a:r>
              <a:rPr lang="cs-CZ" dirty="0" err="1" smtClean="0"/>
              <a:t>arts</a:t>
            </a:r>
            <a:r>
              <a:rPr lang="cs-CZ" dirty="0" smtClean="0"/>
              <a:t> </a:t>
            </a:r>
            <a:endParaRPr lang="cs-CZ" dirty="0"/>
          </a:p>
        </p:txBody>
      </p:sp>
      <p:sp>
        <p:nvSpPr>
          <p:cNvPr id="3" name="Zástupný symbol pro obsah 2"/>
          <p:cNvSpPr>
            <a:spLocks noGrp="1"/>
          </p:cNvSpPr>
          <p:nvPr>
            <p:ph idx="1"/>
          </p:nvPr>
        </p:nvSpPr>
        <p:spPr/>
        <p:txBody>
          <a:bodyPr>
            <a:normAutofit/>
          </a:bodyPr>
          <a:lstStyle/>
          <a:p>
            <a:r>
              <a:rPr lang="en-US" dirty="0" smtClean="0"/>
              <a:t>the expression or application of human creative</a:t>
            </a:r>
            <a:r>
              <a:rPr lang="cs-CZ" dirty="0" smtClean="0"/>
              <a:t> </a:t>
            </a:r>
            <a:r>
              <a:rPr lang="en-US" dirty="0" smtClean="0"/>
              <a:t>skill and imagination, typically in a visual form such as painting or sculpture, producing works to be appreciated primarily for their beauty or emotional power (Oxford dictionary)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img.ihned.cz/attachment.php/920/37000920/aiostuv45EF7GHIJLOlbdeghpqr1TUAn/USA_NORSKO_VYTVARNE_AUKCE_MUNCH_717.jpg"/>
          <p:cNvPicPr>
            <a:picLocks noChangeAspect="1" noChangeArrowheads="1"/>
          </p:cNvPicPr>
          <p:nvPr/>
        </p:nvPicPr>
        <p:blipFill>
          <a:blip r:embed="rId2" cstate="print"/>
          <a:srcRect/>
          <a:stretch>
            <a:fillRect/>
          </a:stretch>
        </p:blipFill>
        <p:spPr bwMode="auto">
          <a:xfrm>
            <a:off x="0" y="0"/>
            <a:ext cx="9154776" cy="6858000"/>
          </a:xfrm>
          <a:prstGeom prst="rect">
            <a:avLst/>
          </a:prstGeom>
          <a:noFill/>
        </p:spPr>
      </p:pic>
      <p:pic>
        <p:nvPicPr>
          <p:cNvPr id="5" name="Picture 4"/>
          <p:cNvPicPr>
            <a:picLocks noChangeAspect="1" noChangeArrowheads="1"/>
          </p:cNvPicPr>
          <p:nvPr/>
        </p:nvPicPr>
        <p:blipFill>
          <a:blip r:embed="rId3" cstate="print"/>
          <a:srcRect/>
          <a:stretch>
            <a:fillRect/>
          </a:stretch>
        </p:blipFill>
        <p:spPr bwMode="auto">
          <a:xfrm>
            <a:off x="0" y="2996952"/>
            <a:ext cx="9144000" cy="1368152"/>
          </a:xfrm>
          <a:prstGeom prst="rect">
            <a:avLst/>
          </a:prstGeom>
          <a:noFill/>
          <a:ln w="9525">
            <a:noFill/>
            <a:miter lim="800000"/>
            <a:headEnd/>
            <a:tailEnd/>
          </a:ln>
        </p:spPr>
      </p:pic>
      <p:sp>
        <p:nvSpPr>
          <p:cNvPr id="2" name="Nadpis 1"/>
          <p:cNvSpPr>
            <a:spLocks noGrp="1"/>
          </p:cNvSpPr>
          <p:nvPr>
            <p:ph type="title"/>
          </p:nvPr>
        </p:nvSpPr>
        <p:spPr>
          <a:xfrm>
            <a:off x="899592" y="2420888"/>
            <a:ext cx="7772400" cy="1944216"/>
          </a:xfrm>
        </p:spPr>
        <p:txBody>
          <a:bodyPr>
            <a:normAutofit/>
          </a:bodyPr>
          <a:lstStyle/>
          <a:p>
            <a:r>
              <a:rPr lang="cs-CZ" dirty="0" smtClean="0"/>
              <a:t/>
            </a:r>
            <a:br>
              <a:rPr lang="cs-CZ" dirty="0" smtClean="0"/>
            </a:br>
            <a:r>
              <a:rPr lang="en-US" dirty="0" smtClean="0"/>
              <a:t>II. DEFINITION OF CULTURAL ECONOMICS </a:t>
            </a:r>
            <a:endParaRPr lang="cs-CZ"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20/37000920/aiostuv45EF7GHIJLOlbdeghpqr1TUAn/USA_NORSKO_VYTVARNE_AUKCE_MUNCH_717.jpg"/>
          <p:cNvPicPr>
            <a:picLocks noChangeAspect="1" noChangeArrowheads="1"/>
          </p:cNvPicPr>
          <p:nvPr/>
        </p:nvPicPr>
        <p:blipFill>
          <a:blip r:embed="rId2" cstate="print"/>
          <a:srcRect/>
          <a:stretch>
            <a:fillRect/>
          </a:stretch>
        </p:blipFill>
        <p:spPr bwMode="auto">
          <a:xfrm>
            <a:off x="0" y="0"/>
            <a:ext cx="9154776"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844824"/>
            <a:ext cx="8280920" cy="4032448"/>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548680"/>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r>
              <a:rPr lang="cs-CZ" dirty="0" smtClean="0"/>
              <a:t/>
            </a:r>
            <a:br>
              <a:rPr lang="cs-CZ" dirty="0" smtClean="0"/>
            </a:br>
            <a:r>
              <a:rPr lang="cs-CZ" dirty="0" err="1" smtClean="0"/>
              <a:t>Cultural</a:t>
            </a:r>
            <a:r>
              <a:rPr lang="cs-CZ" dirty="0" smtClean="0"/>
              <a:t> </a:t>
            </a:r>
            <a:r>
              <a:rPr lang="cs-CZ" dirty="0" err="1" smtClean="0"/>
              <a:t>Economics</a:t>
            </a:r>
            <a:r>
              <a:rPr lang="cs-CZ" dirty="0" smtClean="0"/>
              <a:t> </a:t>
            </a:r>
            <a:endParaRPr lang="cs-CZ" dirty="0"/>
          </a:p>
        </p:txBody>
      </p:sp>
      <p:sp>
        <p:nvSpPr>
          <p:cNvPr id="3" name="Zástupný symbol pro obsah 2"/>
          <p:cNvSpPr>
            <a:spLocks noGrp="1"/>
          </p:cNvSpPr>
          <p:nvPr>
            <p:ph idx="1"/>
          </p:nvPr>
        </p:nvSpPr>
        <p:spPr>
          <a:xfrm>
            <a:off x="395536" y="1916832"/>
            <a:ext cx="8229600" cy="4525963"/>
          </a:xfrm>
        </p:spPr>
        <p:txBody>
          <a:bodyPr>
            <a:normAutofit/>
          </a:bodyPr>
          <a:lstStyle/>
          <a:p>
            <a:r>
              <a:rPr lang="en-US" b="1" dirty="0" smtClean="0"/>
              <a:t>“Economics of the arts” vs. “Cultural economics”</a:t>
            </a:r>
            <a:endParaRPr lang="cs-CZ" b="1" dirty="0" smtClean="0"/>
          </a:p>
          <a:p>
            <a:pPr lvl="1">
              <a:buFont typeface="Courier New" pitchFamily="49" charset="0"/>
              <a:buChar char="o"/>
            </a:pPr>
            <a:r>
              <a:rPr lang="en-US" dirty="0" smtClean="0"/>
              <a:t>“Economics of the arts” more specific and narrow than the subject matter included in cultural economics</a:t>
            </a:r>
            <a:endParaRPr lang="cs-CZ" dirty="0" smtClean="0"/>
          </a:p>
          <a:p>
            <a:pPr lvl="1">
              <a:buFont typeface="Courier New" pitchFamily="49" charset="0"/>
              <a:buChar char="o"/>
            </a:pPr>
            <a:r>
              <a:rPr lang="en-US" dirty="0" smtClean="0"/>
              <a:t>“Cultural economics” covers the creative and performing arts and heritage, as well as the cultural industries. </a:t>
            </a:r>
          </a:p>
          <a:p>
            <a:endParaRPr lang="cs-CZ"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20/37000920/aiostuv45EF7GHIJLOlbdeghpqr1TUAn/USA_NORSKO_VYTVARNE_AUKCE_MUNCH_717.jpg"/>
          <p:cNvPicPr>
            <a:picLocks noChangeAspect="1" noChangeArrowheads="1"/>
          </p:cNvPicPr>
          <p:nvPr/>
        </p:nvPicPr>
        <p:blipFill>
          <a:blip r:embed="rId2" cstate="print"/>
          <a:srcRect/>
          <a:stretch>
            <a:fillRect/>
          </a:stretch>
        </p:blipFill>
        <p:spPr bwMode="auto">
          <a:xfrm>
            <a:off x="0" y="0"/>
            <a:ext cx="9154776"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844824"/>
            <a:ext cx="8280920" cy="4032448"/>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548680"/>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r>
              <a:rPr lang="cs-CZ" dirty="0" smtClean="0"/>
              <a:t/>
            </a:r>
            <a:br>
              <a:rPr lang="cs-CZ" dirty="0" smtClean="0"/>
            </a:br>
            <a:r>
              <a:rPr lang="cs-CZ" dirty="0" err="1" smtClean="0"/>
              <a:t>Cultural</a:t>
            </a:r>
            <a:r>
              <a:rPr lang="cs-CZ" dirty="0" smtClean="0"/>
              <a:t> </a:t>
            </a:r>
            <a:r>
              <a:rPr lang="cs-CZ" dirty="0" err="1" smtClean="0"/>
              <a:t>economics</a:t>
            </a:r>
            <a:r>
              <a:rPr lang="cs-CZ" dirty="0" smtClean="0"/>
              <a:t> (</a:t>
            </a:r>
            <a:r>
              <a:rPr lang="cs-CZ" dirty="0" err="1" smtClean="0"/>
              <a:t>cont</a:t>
            </a:r>
            <a:r>
              <a:rPr lang="cs-CZ" dirty="0" smtClean="0"/>
              <a:t>.) </a:t>
            </a:r>
            <a:endParaRPr lang="cs-CZ" dirty="0"/>
          </a:p>
        </p:txBody>
      </p:sp>
      <p:sp>
        <p:nvSpPr>
          <p:cNvPr id="3" name="Zástupný symbol pro obsah 2"/>
          <p:cNvSpPr>
            <a:spLocks noGrp="1"/>
          </p:cNvSpPr>
          <p:nvPr>
            <p:ph idx="1"/>
          </p:nvPr>
        </p:nvSpPr>
        <p:spPr>
          <a:xfrm>
            <a:off x="395536" y="2060848"/>
            <a:ext cx="8229600" cy="4277072"/>
          </a:xfrm>
        </p:spPr>
        <p:txBody>
          <a:bodyPr/>
          <a:lstStyle/>
          <a:p>
            <a:r>
              <a:rPr lang="en-US" b="1" dirty="0" smtClean="0"/>
              <a:t>Cultural economics is the application of economics to the production, distribution and consumption of all cultural goods and services. </a:t>
            </a:r>
          </a:p>
          <a:p>
            <a:endParaRPr lang="cs-CZ"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im9.cz/iR/importprodukt-orig/721/72152f9156285dfd5168381c586206ba.jpg"/>
          <p:cNvPicPr>
            <a:picLocks noChangeAspect="1" noChangeArrowheads="1"/>
          </p:cNvPicPr>
          <p:nvPr/>
        </p:nvPicPr>
        <p:blipFill>
          <a:blip r:embed="rId2" cstate="print"/>
          <a:srcRect/>
          <a:stretch>
            <a:fillRect/>
          </a:stretch>
        </p:blipFill>
        <p:spPr bwMode="auto">
          <a:xfrm>
            <a:off x="0" y="-1"/>
            <a:ext cx="9144000" cy="6882979"/>
          </a:xfrm>
          <a:prstGeom prst="rect">
            <a:avLst/>
          </a:prstGeom>
          <a:noFill/>
        </p:spPr>
      </p:pic>
      <p:pic>
        <p:nvPicPr>
          <p:cNvPr id="3" name="Picture 4"/>
          <p:cNvPicPr>
            <a:picLocks noChangeAspect="1" noChangeArrowheads="1"/>
          </p:cNvPicPr>
          <p:nvPr/>
        </p:nvPicPr>
        <p:blipFill>
          <a:blip r:embed="rId3" cstate="print"/>
          <a:srcRect/>
          <a:stretch>
            <a:fillRect/>
          </a:stretch>
        </p:blipFill>
        <p:spPr bwMode="auto">
          <a:xfrm>
            <a:off x="0" y="2492896"/>
            <a:ext cx="9144000" cy="1152128"/>
          </a:xfrm>
          <a:prstGeom prst="rect">
            <a:avLst/>
          </a:prstGeom>
          <a:noFill/>
          <a:ln w="9525">
            <a:noFill/>
            <a:miter lim="800000"/>
            <a:headEnd/>
            <a:tailEnd/>
          </a:ln>
        </p:spPr>
      </p:pic>
      <p:sp>
        <p:nvSpPr>
          <p:cNvPr id="2" name="Nadpis 1"/>
          <p:cNvSpPr>
            <a:spLocks noGrp="1"/>
          </p:cNvSpPr>
          <p:nvPr>
            <p:ph type="title"/>
          </p:nvPr>
        </p:nvSpPr>
        <p:spPr>
          <a:xfrm>
            <a:off x="899592" y="2204864"/>
            <a:ext cx="7772400" cy="1362075"/>
          </a:xfrm>
        </p:spPr>
        <p:txBody>
          <a:bodyPr>
            <a:normAutofit fontScale="90000"/>
          </a:bodyPr>
          <a:lstStyle/>
          <a:p>
            <a:r>
              <a:rPr lang="cs-CZ" dirty="0" smtClean="0"/>
              <a:t/>
            </a:r>
            <a:br>
              <a:rPr lang="cs-CZ" dirty="0" smtClean="0"/>
            </a:br>
            <a:r>
              <a:rPr lang="en-US" dirty="0" smtClean="0"/>
              <a:t>III. CULTURAL GOODS AND SERVICES </a:t>
            </a:r>
            <a:endParaRPr lang="cs-CZ"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im9.cz/iR/importprodukt-orig/721/72152f9156285dfd5168381c586206ba.jpg"/>
          <p:cNvPicPr>
            <a:picLocks noChangeAspect="1" noChangeArrowheads="1"/>
          </p:cNvPicPr>
          <p:nvPr/>
        </p:nvPicPr>
        <p:blipFill>
          <a:blip r:embed="rId2" cstate="print"/>
          <a:srcRect/>
          <a:stretch>
            <a:fillRect/>
          </a:stretch>
        </p:blipFill>
        <p:spPr bwMode="auto">
          <a:xfrm>
            <a:off x="0" y="-27384"/>
            <a:ext cx="9144000" cy="6882979"/>
          </a:xfrm>
          <a:prstGeom prst="rect">
            <a:avLst/>
          </a:prstGeom>
          <a:noFill/>
        </p:spPr>
      </p:pic>
      <p:pic>
        <p:nvPicPr>
          <p:cNvPr id="4" name="Picture 3"/>
          <p:cNvPicPr>
            <a:picLocks noChangeAspect="1" noChangeArrowheads="1"/>
          </p:cNvPicPr>
          <p:nvPr/>
        </p:nvPicPr>
        <p:blipFill>
          <a:blip r:embed="rId3" cstate="print"/>
          <a:srcRect/>
          <a:stretch>
            <a:fillRect/>
          </a:stretch>
        </p:blipFill>
        <p:spPr bwMode="auto">
          <a:xfrm>
            <a:off x="323528" y="1772816"/>
            <a:ext cx="8280920" cy="3672408"/>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0" y="548680"/>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r>
              <a:rPr lang="cs-CZ" dirty="0" smtClean="0"/>
              <a:t/>
            </a:r>
            <a:br>
              <a:rPr lang="cs-CZ" dirty="0" smtClean="0"/>
            </a:br>
            <a:r>
              <a:rPr lang="cs-CZ" dirty="0" err="1" smtClean="0"/>
              <a:t>Cultural</a:t>
            </a:r>
            <a:r>
              <a:rPr lang="cs-CZ" dirty="0" smtClean="0"/>
              <a:t> </a:t>
            </a:r>
            <a:r>
              <a:rPr lang="cs-CZ" dirty="0" err="1" smtClean="0"/>
              <a:t>goods</a:t>
            </a:r>
            <a:r>
              <a:rPr lang="cs-CZ" dirty="0" smtClean="0"/>
              <a:t> and </a:t>
            </a:r>
            <a:r>
              <a:rPr lang="cs-CZ" dirty="0" err="1" smtClean="0"/>
              <a:t>services</a:t>
            </a:r>
            <a:r>
              <a:rPr lang="cs-CZ" dirty="0" smtClean="0"/>
              <a:t> </a:t>
            </a:r>
            <a:endParaRPr lang="cs-CZ" dirty="0"/>
          </a:p>
        </p:txBody>
      </p:sp>
      <p:sp>
        <p:nvSpPr>
          <p:cNvPr id="3" name="Zástupný symbol pro obsah 2"/>
          <p:cNvSpPr>
            <a:spLocks noGrp="1"/>
          </p:cNvSpPr>
          <p:nvPr>
            <p:ph idx="1"/>
          </p:nvPr>
        </p:nvSpPr>
        <p:spPr>
          <a:xfrm>
            <a:off x="395536" y="1700808"/>
            <a:ext cx="8229600" cy="4525963"/>
          </a:xfrm>
        </p:spPr>
        <p:txBody>
          <a:bodyPr/>
          <a:lstStyle/>
          <a:p>
            <a:r>
              <a:rPr lang="en-US" dirty="0" smtClean="0"/>
              <a:t>Name cultural goods and services you know.</a:t>
            </a:r>
            <a:endParaRPr lang="cs-CZ" dirty="0" smtClean="0"/>
          </a:p>
          <a:p>
            <a:pPr lvl="1">
              <a:buFont typeface="Courier New" pitchFamily="49" charset="0"/>
              <a:buChar char="o"/>
            </a:pPr>
            <a:endParaRPr lang="cs-CZ" dirty="0" smtClean="0"/>
          </a:p>
          <a:p>
            <a:pPr lvl="1">
              <a:buFont typeface="Courier New" pitchFamily="49" charset="0"/>
              <a:buChar char="o"/>
            </a:pPr>
            <a:endParaRPr lang="cs-CZ" dirty="0" smtClean="0"/>
          </a:p>
          <a:p>
            <a:pPr lvl="1">
              <a:buFont typeface="Courier New" pitchFamily="49" charset="0"/>
              <a:buChar char="o"/>
            </a:pPr>
            <a:endParaRPr lang="cs-CZ" dirty="0" smtClean="0"/>
          </a:p>
          <a:p>
            <a:pPr lvl="1">
              <a:buFont typeface="Courier New" pitchFamily="49" charset="0"/>
              <a:buChar char="o"/>
            </a:pPr>
            <a:r>
              <a:rPr lang="cs-CZ" dirty="0" err="1" smtClean="0"/>
              <a:t>Group</a:t>
            </a:r>
            <a:r>
              <a:rPr lang="cs-CZ" dirty="0" smtClean="0"/>
              <a:t> discussion </a:t>
            </a:r>
          </a:p>
          <a:p>
            <a:endParaRPr lang="cs-CZ"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im9.cz/iR/importprodukt-orig/721/72152f9156285dfd5168381c586206ba.jpg"/>
          <p:cNvPicPr>
            <a:picLocks noChangeAspect="1" noChangeArrowheads="1"/>
          </p:cNvPicPr>
          <p:nvPr/>
        </p:nvPicPr>
        <p:blipFill>
          <a:blip r:embed="rId2" cstate="print"/>
          <a:srcRect/>
          <a:stretch>
            <a:fillRect/>
          </a:stretch>
        </p:blipFill>
        <p:spPr bwMode="auto">
          <a:xfrm>
            <a:off x="0" y="-1"/>
            <a:ext cx="9144000" cy="6882979"/>
          </a:xfrm>
          <a:prstGeom prst="rect">
            <a:avLst/>
          </a:prstGeom>
          <a:noFill/>
        </p:spPr>
      </p:pic>
      <p:pic>
        <p:nvPicPr>
          <p:cNvPr id="5" name="Picture 4"/>
          <p:cNvPicPr>
            <a:picLocks noChangeAspect="1" noChangeArrowheads="1"/>
          </p:cNvPicPr>
          <p:nvPr/>
        </p:nvPicPr>
        <p:blipFill>
          <a:blip r:embed="rId3" cstate="print"/>
          <a:srcRect/>
          <a:stretch>
            <a:fillRect/>
          </a:stretch>
        </p:blipFill>
        <p:spPr bwMode="auto">
          <a:xfrm>
            <a:off x="0" y="548680"/>
            <a:ext cx="9144000" cy="1080120"/>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a:stretch>
            <a:fillRect/>
          </a:stretch>
        </p:blipFill>
        <p:spPr bwMode="auto">
          <a:xfrm>
            <a:off x="323528" y="1844824"/>
            <a:ext cx="8280920" cy="4464496"/>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r>
              <a:rPr lang="cs-CZ" dirty="0" smtClean="0"/>
              <a:t/>
            </a:r>
            <a:br>
              <a:rPr lang="cs-CZ" dirty="0" smtClean="0"/>
            </a:br>
            <a:r>
              <a:rPr lang="en-US" dirty="0" smtClean="0"/>
              <a:t>Cultural goods and services (cont.) </a:t>
            </a:r>
            <a:endParaRPr lang="cs-CZ" dirty="0"/>
          </a:p>
        </p:txBody>
      </p:sp>
      <p:sp>
        <p:nvSpPr>
          <p:cNvPr id="3" name="Zástupný symbol pro obsah 2"/>
          <p:cNvSpPr>
            <a:spLocks noGrp="1"/>
          </p:cNvSpPr>
          <p:nvPr>
            <p:ph idx="1"/>
          </p:nvPr>
        </p:nvSpPr>
        <p:spPr>
          <a:xfrm>
            <a:off x="323528" y="1916832"/>
            <a:ext cx="8229600" cy="4525963"/>
          </a:xfrm>
        </p:spPr>
        <p:txBody>
          <a:bodyPr>
            <a:normAutofit fontScale="70000" lnSpcReduction="20000"/>
          </a:bodyPr>
          <a:lstStyle/>
          <a:p>
            <a:r>
              <a:rPr lang="cs-CZ" dirty="0" err="1" smtClean="0"/>
              <a:t>Ballet</a:t>
            </a:r>
            <a:endParaRPr lang="cs-CZ" dirty="0" smtClean="0"/>
          </a:p>
          <a:p>
            <a:r>
              <a:rPr lang="cs-CZ" dirty="0" smtClean="0"/>
              <a:t>Opera</a:t>
            </a:r>
          </a:p>
          <a:p>
            <a:r>
              <a:rPr lang="cs-CZ" dirty="0" err="1" smtClean="0"/>
              <a:t>Orchestras</a:t>
            </a:r>
            <a:endParaRPr lang="cs-CZ" dirty="0" smtClean="0"/>
          </a:p>
          <a:p>
            <a:r>
              <a:rPr lang="cs-CZ" dirty="0" err="1" smtClean="0"/>
              <a:t>Heritage</a:t>
            </a:r>
            <a:endParaRPr lang="cs-CZ" dirty="0" smtClean="0"/>
          </a:p>
          <a:p>
            <a:r>
              <a:rPr lang="cs-CZ" dirty="0" err="1" smtClean="0"/>
              <a:t>Museums</a:t>
            </a:r>
            <a:endParaRPr lang="cs-CZ" dirty="0" smtClean="0"/>
          </a:p>
          <a:p>
            <a:r>
              <a:rPr lang="cs-CZ" dirty="0" smtClean="0"/>
              <a:t>Publishing</a:t>
            </a:r>
          </a:p>
          <a:p>
            <a:r>
              <a:rPr lang="cs-CZ" dirty="0" err="1" smtClean="0"/>
              <a:t>Cinema</a:t>
            </a:r>
            <a:endParaRPr lang="cs-CZ" dirty="0" smtClean="0"/>
          </a:p>
          <a:p>
            <a:r>
              <a:rPr lang="cs-CZ" dirty="0" err="1" smtClean="0"/>
              <a:t>Television</a:t>
            </a:r>
            <a:endParaRPr lang="cs-CZ" dirty="0" smtClean="0"/>
          </a:p>
          <a:p>
            <a:r>
              <a:rPr lang="cs-CZ" dirty="0" err="1" smtClean="0"/>
              <a:t>Broadcasting</a:t>
            </a:r>
            <a:endParaRPr lang="cs-CZ" dirty="0" smtClean="0"/>
          </a:p>
          <a:p>
            <a:r>
              <a:rPr lang="cs-CZ" dirty="0" smtClean="0"/>
              <a:t>Music</a:t>
            </a:r>
          </a:p>
          <a:p>
            <a:r>
              <a:rPr lang="en-US" dirty="0" smtClean="0"/>
              <a:t>Visual arts(architecture, design, crafts, etc.)</a:t>
            </a:r>
            <a:endParaRPr lang="cs-CZ" dirty="0" smtClean="0"/>
          </a:p>
          <a:p>
            <a:r>
              <a:rPr lang="cs-CZ" dirty="0" err="1" smtClean="0"/>
              <a:t>Festivals</a:t>
            </a:r>
            <a:r>
              <a:rPr lang="cs-CZ" dirty="0" smtClean="0"/>
              <a:t> </a:t>
            </a:r>
          </a:p>
          <a:p>
            <a:r>
              <a:rPr lang="cs-CZ" dirty="0" smtClean="0"/>
              <a:t>…</a:t>
            </a:r>
          </a:p>
          <a:p>
            <a:endParaRPr lang="cs-CZ"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im9.cz/iR/importprodukt-orig/721/72152f9156285dfd5168381c586206ba.jpg"/>
          <p:cNvPicPr>
            <a:picLocks noChangeAspect="1" noChangeArrowheads="1"/>
          </p:cNvPicPr>
          <p:nvPr/>
        </p:nvPicPr>
        <p:blipFill>
          <a:blip r:embed="rId2" cstate="print"/>
          <a:srcRect/>
          <a:stretch>
            <a:fillRect/>
          </a:stretch>
        </p:blipFill>
        <p:spPr bwMode="auto">
          <a:xfrm>
            <a:off x="0" y="-1"/>
            <a:ext cx="9144000" cy="6882979"/>
          </a:xfrm>
          <a:prstGeom prst="rect">
            <a:avLst/>
          </a:prstGeom>
          <a:noFill/>
        </p:spPr>
      </p:pic>
      <p:pic>
        <p:nvPicPr>
          <p:cNvPr id="4" name="Picture 3"/>
          <p:cNvPicPr>
            <a:picLocks noChangeAspect="1" noChangeArrowheads="1"/>
          </p:cNvPicPr>
          <p:nvPr/>
        </p:nvPicPr>
        <p:blipFill>
          <a:blip r:embed="rId3" cstate="print"/>
          <a:srcRect/>
          <a:stretch>
            <a:fillRect/>
          </a:stretch>
        </p:blipFill>
        <p:spPr bwMode="auto">
          <a:xfrm>
            <a:off x="323528" y="1844824"/>
            <a:ext cx="8280920" cy="4392488"/>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0" y="548680"/>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r>
              <a:rPr lang="cs-CZ" dirty="0" smtClean="0"/>
              <a:t/>
            </a:r>
            <a:br>
              <a:rPr lang="cs-CZ" dirty="0" smtClean="0"/>
            </a:br>
            <a:r>
              <a:rPr lang="cs-CZ" dirty="0" err="1" smtClean="0"/>
              <a:t>Cultural</a:t>
            </a:r>
            <a:r>
              <a:rPr lang="cs-CZ" dirty="0" smtClean="0"/>
              <a:t> </a:t>
            </a:r>
            <a:r>
              <a:rPr lang="cs-CZ" dirty="0" err="1" smtClean="0"/>
              <a:t>goods</a:t>
            </a:r>
            <a:r>
              <a:rPr lang="cs-CZ" dirty="0" smtClean="0"/>
              <a:t> and </a:t>
            </a:r>
            <a:r>
              <a:rPr lang="cs-CZ" dirty="0" err="1" smtClean="0"/>
              <a:t>services</a:t>
            </a:r>
            <a:r>
              <a:rPr lang="cs-CZ" dirty="0" smtClean="0"/>
              <a:t> </a:t>
            </a:r>
            <a:endParaRPr lang="cs-CZ" dirty="0"/>
          </a:p>
        </p:txBody>
      </p:sp>
      <p:sp>
        <p:nvSpPr>
          <p:cNvPr id="3" name="Zástupný symbol pro obsah 2"/>
          <p:cNvSpPr>
            <a:spLocks noGrp="1"/>
          </p:cNvSpPr>
          <p:nvPr>
            <p:ph idx="1"/>
          </p:nvPr>
        </p:nvSpPr>
        <p:spPr>
          <a:xfrm>
            <a:off x="395536" y="1844824"/>
            <a:ext cx="8229600" cy="4525963"/>
          </a:xfrm>
        </p:spPr>
        <p:txBody>
          <a:bodyPr>
            <a:normAutofit fontScale="85000" lnSpcReduction="20000"/>
          </a:bodyPr>
          <a:lstStyle/>
          <a:p>
            <a:r>
              <a:rPr lang="en-US" dirty="0" smtClean="0"/>
              <a:t>Contain creative or artistic element</a:t>
            </a:r>
            <a:endParaRPr lang="cs-CZ" dirty="0" smtClean="0"/>
          </a:p>
          <a:p>
            <a:r>
              <a:rPr lang="cs-CZ" dirty="0" err="1" smtClean="0"/>
              <a:t>Tangible</a:t>
            </a:r>
            <a:r>
              <a:rPr lang="cs-CZ" dirty="0" smtClean="0"/>
              <a:t> (</a:t>
            </a:r>
            <a:r>
              <a:rPr lang="cs-CZ" dirty="0" err="1" smtClean="0"/>
              <a:t>goods</a:t>
            </a:r>
            <a:r>
              <a:rPr lang="cs-CZ" dirty="0" smtClean="0"/>
              <a:t>) vs. </a:t>
            </a:r>
            <a:r>
              <a:rPr lang="cs-CZ" dirty="0" err="1" smtClean="0"/>
              <a:t>Intangible</a:t>
            </a:r>
            <a:r>
              <a:rPr lang="cs-CZ" dirty="0" smtClean="0"/>
              <a:t> (</a:t>
            </a:r>
            <a:r>
              <a:rPr lang="cs-CZ" dirty="0" err="1" smtClean="0"/>
              <a:t>services</a:t>
            </a:r>
            <a:r>
              <a:rPr lang="cs-CZ" dirty="0" smtClean="0"/>
              <a:t>)</a:t>
            </a:r>
          </a:p>
          <a:p>
            <a:pPr lvl="1">
              <a:buFont typeface="Courier New" pitchFamily="49" charset="0"/>
              <a:buChar char="o"/>
            </a:pPr>
            <a:r>
              <a:rPr lang="cs-CZ" dirty="0" err="1" smtClean="0"/>
              <a:t>Examples</a:t>
            </a:r>
            <a:r>
              <a:rPr lang="cs-CZ" dirty="0" smtClean="0"/>
              <a:t>?</a:t>
            </a:r>
          </a:p>
          <a:p>
            <a:r>
              <a:rPr lang="cs-CZ" dirty="0" err="1" smtClean="0"/>
              <a:t>Immovable</a:t>
            </a:r>
            <a:r>
              <a:rPr lang="cs-CZ" dirty="0" smtClean="0"/>
              <a:t> vs. </a:t>
            </a:r>
            <a:r>
              <a:rPr lang="cs-CZ" dirty="0" err="1" smtClean="0"/>
              <a:t>Movable</a:t>
            </a:r>
            <a:endParaRPr lang="cs-CZ" dirty="0" smtClean="0"/>
          </a:p>
          <a:p>
            <a:pPr lvl="1">
              <a:buFont typeface="Courier New" pitchFamily="49" charset="0"/>
              <a:buChar char="o"/>
            </a:pPr>
            <a:r>
              <a:rPr lang="cs-CZ" dirty="0" err="1" smtClean="0"/>
              <a:t>Examples</a:t>
            </a:r>
            <a:r>
              <a:rPr lang="cs-CZ" dirty="0" smtClean="0"/>
              <a:t>?</a:t>
            </a:r>
          </a:p>
          <a:p>
            <a:r>
              <a:rPr lang="en-US" dirty="0" smtClean="0"/>
              <a:t>Durable vs. Exist in particular time span</a:t>
            </a:r>
            <a:endParaRPr lang="cs-CZ" dirty="0" smtClean="0"/>
          </a:p>
          <a:p>
            <a:pPr lvl="1">
              <a:buFont typeface="Courier New" pitchFamily="49" charset="0"/>
              <a:buChar char="o"/>
            </a:pPr>
            <a:r>
              <a:rPr lang="cs-CZ" dirty="0" err="1" smtClean="0"/>
              <a:t>Examples</a:t>
            </a:r>
            <a:r>
              <a:rPr lang="cs-CZ" dirty="0" smtClean="0"/>
              <a:t>?</a:t>
            </a:r>
          </a:p>
          <a:p>
            <a:r>
              <a:rPr lang="en-US" dirty="0" smtClean="0"/>
              <a:t>Final (supplied to consumers) vs. Intermediate (involved in production of other cultural products or non-cultural output)</a:t>
            </a:r>
            <a:endParaRPr lang="cs-CZ" dirty="0" smtClean="0"/>
          </a:p>
          <a:p>
            <a:pPr lvl="1">
              <a:buFont typeface="Courier New" pitchFamily="49" charset="0"/>
              <a:buChar char="o"/>
            </a:pPr>
            <a:r>
              <a:rPr lang="cs-CZ" dirty="0" err="1" smtClean="0"/>
              <a:t>Examples</a:t>
            </a:r>
            <a:r>
              <a:rPr lang="cs-CZ" dirty="0" smtClean="0"/>
              <a:t>? </a:t>
            </a:r>
          </a:p>
          <a:p>
            <a:pPr>
              <a:buNone/>
            </a:pPr>
            <a:endParaRPr lang="cs-CZ"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im9.cz/iR/importprodukt-orig/721/72152f9156285dfd5168381c586206ba.jpg"/>
          <p:cNvPicPr>
            <a:picLocks noChangeAspect="1" noChangeArrowheads="1"/>
          </p:cNvPicPr>
          <p:nvPr/>
        </p:nvPicPr>
        <p:blipFill>
          <a:blip r:embed="rId2" cstate="print"/>
          <a:srcRect/>
          <a:stretch>
            <a:fillRect/>
          </a:stretch>
        </p:blipFill>
        <p:spPr bwMode="auto">
          <a:xfrm>
            <a:off x="0" y="-1"/>
            <a:ext cx="9144000" cy="6882979"/>
          </a:xfrm>
          <a:prstGeom prst="rect">
            <a:avLst/>
          </a:prstGeom>
          <a:noFill/>
        </p:spPr>
      </p:pic>
      <p:pic>
        <p:nvPicPr>
          <p:cNvPr id="4" name="Picture 3"/>
          <p:cNvPicPr>
            <a:picLocks noChangeAspect="1" noChangeArrowheads="1"/>
          </p:cNvPicPr>
          <p:nvPr/>
        </p:nvPicPr>
        <p:blipFill>
          <a:blip r:embed="rId3" cstate="print"/>
          <a:srcRect/>
          <a:stretch>
            <a:fillRect/>
          </a:stretch>
        </p:blipFill>
        <p:spPr bwMode="auto">
          <a:xfrm>
            <a:off x="323528" y="1844824"/>
            <a:ext cx="8280920" cy="4032448"/>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0" y="548680"/>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r>
              <a:rPr lang="cs-CZ" dirty="0" smtClean="0"/>
              <a:t/>
            </a:r>
            <a:br>
              <a:rPr lang="cs-CZ" dirty="0" smtClean="0"/>
            </a:br>
            <a:r>
              <a:rPr lang="en-US" dirty="0" smtClean="0"/>
              <a:t>Cultural goods and services (cont.) </a:t>
            </a:r>
            <a:endParaRPr lang="cs-CZ" dirty="0"/>
          </a:p>
        </p:txBody>
      </p:sp>
      <p:sp>
        <p:nvSpPr>
          <p:cNvPr id="3" name="Zástupný symbol pro obsah 2"/>
          <p:cNvSpPr>
            <a:spLocks noGrp="1"/>
          </p:cNvSpPr>
          <p:nvPr>
            <p:ph idx="1"/>
          </p:nvPr>
        </p:nvSpPr>
        <p:spPr>
          <a:xfrm>
            <a:off x="395536" y="1916833"/>
            <a:ext cx="8229600" cy="4176464"/>
          </a:xfrm>
        </p:spPr>
        <p:txBody>
          <a:bodyPr/>
          <a:lstStyle/>
          <a:p>
            <a:r>
              <a:rPr lang="en-US" dirty="0" smtClean="0"/>
              <a:t>Have cultural goods any common elements with all other goods and services? </a:t>
            </a:r>
          </a:p>
          <a:p>
            <a:pPr>
              <a:buNone/>
            </a:pPr>
            <a:endParaRPr lang="cs-CZ"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im9.cz/iR/importprodukt-orig/721/72152f9156285dfd5168381c586206ba.jpg"/>
          <p:cNvPicPr>
            <a:picLocks noChangeAspect="1" noChangeArrowheads="1"/>
          </p:cNvPicPr>
          <p:nvPr/>
        </p:nvPicPr>
        <p:blipFill>
          <a:blip r:embed="rId2" cstate="print"/>
          <a:srcRect/>
          <a:stretch>
            <a:fillRect/>
          </a:stretch>
        </p:blipFill>
        <p:spPr bwMode="auto">
          <a:xfrm>
            <a:off x="0" y="0"/>
            <a:ext cx="9144000" cy="6882979"/>
          </a:xfrm>
          <a:prstGeom prst="rect">
            <a:avLst/>
          </a:prstGeom>
          <a:noFill/>
        </p:spPr>
      </p:pic>
      <p:pic>
        <p:nvPicPr>
          <p:cNvPr id="4" name="Picture 3"/>
          <p:cNvPicPr>
            <a:picLocks noChangeAspect="1" noChangeArrowheads="1"/>
          </p:cNvPicPr>
          <p:nvPr/>
        </p:nvPicPr>
        <p:blipFill>
          <a:blip r:embed="rId3" cstate="print"/>
          <a:srcRect/>
          <a:stretch>
            <a:fillRect/>
          </a:stretch>
        </p:blipFill>
        <p:spPr bwMode="auto">
          <a:xfrm>
            <a:off x="323528" y="1844824"/>
            <a:ext cx="8424936" cy="4176464"/>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0" y="548680"/>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r>
              <a:rPr lang="cs-CZ" dirty="0" smtClean="0"/>
              <a:t/>
            </a:r>
            <a:br>
              <a:rPr lang="cs-CZ" dirty="0" smtClean="0"/>
            </a:br>
            <a:r>
              <a:rPr lang="en-US" dirty="0" smtClean="0"/>
              <a:t>Cultural goods and services (cont.) </a:t>
            </a:r>
            <a:endParaRPr lang="cs-CZ" dirty="0"/>
          </a:p>
        </p:txBody>
      </p:sp>
      <p:sp>
        <p:nvSpPr>
          <p:cNvPr id="3" name="Zástupný symbol pro obsah 2"/>
          <p:cNvSpPr>
            <a:spLocks noGrp="1"/>
          </p:cNvSpPr>
          <p:nvPr>
            <p:ph idx="1"/>
          </p:nvPr>
        </p:nvSpPr>
        <p:spPr>
          <a:xfrm>
            <a:off x="395536" y="1844825"/>
            <a:ext cx="8229600" cy="4392488"/>
          </a:xfrm>
        </p:spPr>
        <p:txBody>
          <a:bodyPr>
            <a:normAutofit fontScale="85000" lnSpcReduction="20000"/>
          </a:bodyPr>
          <a:lstStyle/>
          <a:p>
            <a:r>
              <a:rPr lang="cs-CZ" b="1" dirty="0" err="1" smtClean="0"/>
              <a:t>Yes</a:t>
            </a:r>
            <a:endParaRPr lang="cs-CZ" b="1" dirty="0" smtClean="0"/>
          </a:p>
          <a:p>
            <a:pPr lvl="1">
              <a:buFont typeface="Courier New" pitchFamily="49" charset="0"/>
              <a:buChar char="o"/>
            </a:pPr>
            <a:r>
              <a:rPr lang="en-US" dirty="0" smtClean="0"/>
              <a:t>Their production utilizes resources of land, labour and capital and other inputs, particularly human ingenuity.</a:t>
            </a:r>
            <a:endParaRPr lang="cs-CZ" dirty="0" smtClean="0"/>
          </a:p>
          <a:p>
            <a:pPr lvl="1">
              <a:buFont typeface="Courier New" pitchFamily="49" charset="0"/>
              <a:buChar char="o"/>
            </a:pPr>
            <a:r>
              <a:rPr lang="en-US" dirty="0" smtClean="0"/>
              <a:t>These resources may have other</a:t>
            </a:r>
            <a:r>
              <a:rPr lang="cs-CZ" dirty="0" smtClean="0"/>
              <a:t> </a:t>
            </a:r>
            <a:r>
              <a:rPr lang="en-US" dirty="0" smtClean="0"/>
              <a:t>uses, so have an opportunity cost and a price. </a:t>
            </a:r>
          </a:p>
          <a:p>
            <a:pPr>
              <a:buNone/>
            </a:pPr>
            <a:endParaRPr lang="cs-CZ" dirty="0" smtClean="0"/>
          </a:p>
          <a:p>
            <a:r>
              <a:rPr lang="cs-CZ" b="1" dirty="0" smtClean="0"/>
              <a:t>No</a:t>
            </a:r>
          </a:p>
          <a:p>
            <a:pPr lvl="1">
              <a:buFont typeface="Courier New" pitchFamily="49" charset="0"/>
              <a:buChar char="o"/>
            </a:pPr>
            <a:r>
              <a:rPr lang="en-US" dirty="0" smtClean="0"/>
              <a:t>They are not all sold on the market, though many are, as are the labour services of artists and other creative workers.</a:t>
            </a:r>
            <a:endParaRPr lang="cs-CZ" dirty="0" smtClean="0"/>
          </a:p>
          <a:p>
            <a:pPr lvl="1">
              <a:buFont typeface="Courier New" pitchFamily="49" charset="0"/>
              <a:buChar char="o"/>
            </a:pPr>
            <a:r>
              <a:rPr lang="en-US" dirty="0" smtClean="0"/>
              <a:t>Some are supplied by the government and may be provided free of charge, being financed out of taxes. </a:t>
            </a:r>
          </a:p>
          <a:p>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http://www.cz.artfans.eu/images/citajici-zena.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pic>
        <p:nvPicPr>
          <p:cNvPr id="14338" name="Picture 2" descr="http://www.slavneobrazy.cz/obr/pict/1522.jpg"/>
          <p:cNvPicPr>
            <a:picLocks noChangeAspect="1" noChangeArrowheads="1"/>
          </p:cNvPicPr>
          <p:nvPr/>
        </p:nvPicPr>
        <p:blipFill>
          <a:blip r:embed="rId3" cstate="print"/>
          <a:srcRect/>
          <a:stretch>
            <a:fillRect/>
          </a:stretch>
        </p:blipFill>
        <p:spPr bwMode="auto">
          <a:xfrm>
            <a:off x="0" y="-1"/>
            <a:ext cx="4572000" cy="6936321"/>
          </a:xfrm>
          <a:prstGeom prst="rect">
            <a:avLst/>
          </a:prstGeom>
          <a:noFill/>
        </p:spPr>
      </p:pic>
      <p:pic>
        <p:nvPicPr>
          <p:cNvPr id="14342" name="Picture 6"/>
          <p:cNvPicPr>
            <a:picLocks noChangeAspect="1" noChangeArrowheads="1"/>
          </p:cNvPicPr>
          <p:nvPr/>
        </p:nvPicPr>
        <p:blipFill>
          <a:blip r:embed="rId4" cstate="print"/>
          <a:srcRect/>
          <a:stretch>
            <a:fillRect/>
          </a:stretch>
        </p:blipFill>
        <p:spPr bwMode="auto">
          <a:xfrm>
            <a:off x="0" y="2132856"/>
            <a:ext cx="9144000" cy="1944216"/>
          </a:xfrm>
          <a:prstGeom prst="rect">
            <a:avLst/>
          </a:prstGeom>
          <a:noFill/>
          <a:ln w="9525">
            <a:noFill/>
            <a:miter lim="800000"/>
            <a:headEnd/>
            <a:tailEnd/>
          </a:ln>
        </p:spPr>
      </p:pic>
      <p:sp>
        <p:nvSpPr>
          <p:cNvPr id="2" name="Nadpis 1"/>
          <p:cNvSpPr>
            <a:spLocks noGrp="1"/>
          </p:cNvSpPr>
          <p:nvPr>
            <p:ph type="ctrTitle"/>
          </p:nvPr>
        </p:nvSpPr>
        <p:spPr/>
        <p:txBody>
          <a:bodyPr>
            <a:normAutofit/>
          </a:bodyPr>
          <a:lstStyle/>
          <a:p>
            <a:r>
              <a:rPr lang="cs-CZ" dirty="0" smtClean="0"/>
              <a:t>DEFINING CULTURE</a:t>
            </a:r>
            <a:br>
              <a:rPr lang="cs-CZ" dirty="0" smtClean="0"/>
            </a:br>
            <a:r>
              <a:rPr lang="cs-CZ" dirty="0" smtClean="0"/>
              <a:t>CULTURAL POLICY</a:t>
            </a:r>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luelue.pl/media/catalog/product/cache/1/image/c8f85e1c25c27561e43e5c68af54764c/p/l/pleasure_boats_at_argenteuil_by_monet_80x70.jpg"/>
          <p:cNvPicPr>
            <a:picLocks noChangeAspect="1" noChangeArrowheads="1"/>
          </p:cNvPicPr>
          <p:nvPr/>
        </p:nvPicPr>
        <p:blipFill>
          <a:blip r:embed="rId2" cstate="print"/>
          <a:srcRect/>
          <a:stretch>
            <a:fillRect/>
          </a:stretch>
        </p:blipFill>
        <p:spPr bwMode="auto">
          <a:xfrm>
            <a:off x="0" y="0"/>
            <a:ext cx="9144000" cy="6884081"/>
          </a:xfrm>
          <a:prstGeom prst="rect">
            <a:avLst/>
          </a:prstGeom>
          <a:noFill/>
        </p:spPr>
      </p:pic>
      <p:pic>
        <p:nvPicPr>
          <p:cNvPr id="3" name="Picture 4"/>
          <p:cNvPicPr>
            <a:picLocks noChangeAspect="1" noChangeArrowheads="1"/>
          </p:cNvPicPr>
          <p:nvPr/>
        </p:nvPicPr>
        <p:blipFill>
          <a:blip r:embed="rId3" cstate="print"/>
          <a:srcRect/>
          <a:stretch>
            <a:fillRect/>
          </a:stretch>
        </p:blipFill>
        <p:spPr bwMode="auto">
          <a:xfrm>
            <a:off x="0" y="2636912"/>
            <a:ext cx="9144000" cy="1080120"/>
          </a:xfrm>
          <a:prstGeom prst="rect">
            <a:avLst/>
          </a:prstGeom>
          <a:noFill/>
          <a:ln w="9525">
            <a:noFill/>
            <a:miter lim="800000"/>
            <a:headEnd/>
            <a:tailEnd/>
          </a:ln>
        </p:spPr>
      </p:pic>
      <p:sp>
        <p:nvSpPr>
          <p:cNvPr id="2" name="Nadpis 1"/>
          <p:cNvSpPr>
            <a:spLocks noGrp="1"/>
          </p:cNvSpPr>
          <p:nvPr>
            <p:ph type="title"/>
          </p:nvPr>
        </p:nvSpPr>
        <p:spPr>
          <a:xfrm>
            <a:off x="611560" y="2204864"/>
            <a:ext cx="7772400" cy="1362075"/>
          </a:xfrm>
        </p:spPr>
        <p:txBody>
          <a:bodyPr/>
          <a:lstStyle/>
          <a:p>
            <a:r>
              <a:rPr lang="cs-CZ" dirty="0" smtClean="0"/>
              <a:t/>
            </a:r>
            <a:br>
              <a:rPr lang="cs-CZ" dirty="0" smtClean="0"/>
            </a:br>
            <a:r>
              <a:rPr lang="cs-CZ" dirty="0" smtClean="0"/>
              <a:t>IV. CULTURAL POLICY </a:t>
            </a:r>
            <a:endParaRPr lang="cs-CZ"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luelue.pl/media/catalog/product/cache/1/image/c8f85e1c25c27561e43e5c68af54764c/p/l/pleasure_boats_at_argenteuil_by_monet_80x70.jpg"/>
          <p:cNvPicPr>
            <a:picLocks noChangeAspect="1" noChangeArrowheads="1"/>
          </p:cNvPicPr>
          <p:nvPr/>
        </p:nvPicPr>
        <p:blipFill>
          <a:blip r:embed="rId2" cstate="print"/>
          <a:srcRect/>
          <a:stretch>
            <a:fillRect/>
          </a:stretch>
        </p:blipFill>
        <p:spPr bwMode="auto">
          <a:xfrm>
            <a:off x="0" y="0"/>
            <a:ext cx="9144000" cy="6884081"/>
          </a:xfrm>
          <a:prstGeom prst="rect">
            <a:avLst/>
          </a:prstGeom>
          <a:noFill/>
        </p:spPr>
      </p:pic>
      <p:pic>
        <p:nvPicPr>
          <p:cNvPr id="4" name="Picture 3"/>
          <p:cNvPicPr>
            <a:picLocks noChangeAspect="1" noChangeArrowheads="1"/>
          </p:cNvPicPr>
          <p:nvPr/>
        </p:nvPicPr>
        <p:blipFill>
          <a:blip r:embed="rId3" cstate="print"/>
          <a:srcRect/>
          <a:stretch>
            <a:fillRect/>
          </a:stretch>
        </p:blipFill>
        <p:spPr bwMode="auto">
          <a:xfrm>
            <a:off x="251520" y="2276872"/>
            <a:ext cx="8280920" cy="3672408"/>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0" y="548680"/>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r>
              <a:rPr lang="cs-CZ" dirty="0" smtClean="0"/>
              <a:t/>
            </a:r>
            <a:br>
              <a:rPr lang="cs-CZ" dirty="0" smtClean="0"/>
            </a:br>
            <a:r>
              <a:rPr lang="cs-CZ" dirty="0" err="1" smtClean="0"/>
              <a:t>Cultural</a:t>
            </a:r>
            <a:r>
              <a:rPr lang="cs-CZ" dirty="0" smtClean="0"/>
              <a:t> </a:t>
            </a:r>
            <a:r>
              <a:rPr lang="cs-CZ" dirty="0" err="1" smtClean="0"/>
              <a:t>policy</a:t>
            </a:r>
            <a:r>
              <a:rPr lang="cs-CZ" dirty="0" smtClean="0"/>
              <a:t> </a:t>
            </a:r>
            <a:endParaRPr lang="cs-CZ" dirty="0"/>
          </a:p>
        </p:txBody>
      </p:sp>
      <p:sp>
        <p:nvSpPr>
          <p:cNvPr id="3" name="Zástupný symbol pro obsah 2"/>
          <p:cNvSpPr>
            <a:spLocks noGrp="1"/>
          </p:cNvSpPr>
          <p:nvPr>
            <p:ph idx="1"/>
          </p:nvPr>
        </p:nvSpPr>
        <p:spPr>
          <a:xfrm>
            <a:off x="395536" y="2332037"/>
            <a:ext cx="8229600" cy="3905275"/>
          </a:xfrm>
        </p:spPr>
        <p:txBody>
          <a:bodyPr/>
          <a:lstStyle/>
          <a:p>
            <a:r>
              <a:rPr lang="en-US" dirty="0" smtClean="0"/>
              <a:t>Priorities of the state regarding culture, general idea of the government’s role in culture</a:t>
            </a:r>
            <a:endParaRPr lang="cs-CZ" dirty="0" smtClean="0"/>
          </a:p>
          <a:p>
            <a:r>
              <a:rPr lang="cs-CZ" dirty="0" err="1" smtClean="0"/>
              <a:t>Production</a:t>
            </a:r>
            <a:r>
              <a:rPr lang="cs-CZ" dirty="0" smtClean="0"/>
              <a:t> and </a:t>
            </a:r>
            <a:r>
              <a:rPr lang="cs-CZ" dirty="0" err="1" smtClean="0"/>
              <a:t>supply</a:t>
            </a:r>
            <a:r>
              <a:rPr lang="cs-CZ" dirty="0" smtClean="0"/>
              <a:t> </a:t>
            </a:r>
            <a:r>
              <a:rPr lang="cs-CZ" dirty="0" err="1" smtClean="0"/>
              <a:t>side</a:t>
            </a:r>
            <a:r>
              <a:rPr lang="cs-CZ" dirty="0" smtClean="0"/>
              <a:t> </a:t>
            </a:r>
          </a:p>
          <a:p>
            <a:endParaRPr lang="cs-CZ"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luelue.pl/media/catalog/product/cache/1/image/c8f85e1c25c27561e43e5c68af54764c/p/l/pleasure_boats_at_argenteuil_by_monet_80x70.jpg"/>
          <p:cNvPicPr>
            <a:picLocks noChangeAspect="1" noChangeArrowheads="1"/>
          </p:cNvPicPr>
          <p:nvPr/>
        </p:nvPicPr>
        <p:blipFill>
          <a:blip r:embed="rId2" cstate="print"/>
          <a:srcRect/>
          <a:stretch>
            <a:fillRect/>
          </a:stretch>
        </p:blipFill>
        <p:spPr bwMode="auto">
          <a:xfrm>
            <a:off x="0" y="0"/>
            <a:ext cx="9144000" cy="6884081"/>
          </a:xfrm>
          <a:prstGeom prst="rect">
            <a:avLst/>
          </a:prstGeom>
          <a:noFill/>
        </p:spPr>
      </p:pic>
      <p:pic>
        <p:nvPicPr>
          <p:cNvPr id="4" name="Picture 3"/>
          <p:cNvPicPr>
            <a:picLocks noChangeAspect="1" noChangeArrowheads="1"/>
          </p:cNvPicPr>
          <p:nvPr/>
        </p:nvPicPr>
        <p:blipFill>
          <a:blip r:embed="rId3" cstate="print"/>
          <a:srcRect/>
          <a:stretch>
            <a:fillRect/>
          </a:stretch>
        </p:blipFill>
        <p:spPr bwMode="auto">
          <a:xfrm>
            <a:off x="323528" y="1844824"/>
            <a:ext cx="8280920" cy="4032448"/>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0" y="548680"/>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r>
              <a:rPr lang="cs-CZ" dirty="0" smtClean="0"/>
              <a:t/>
            </a:r>
            <a:br>
              <a:rPr lang="cs-CZ" dirty="0" smtClean="0"/>
            </a:br>
            <a:r>
              <a:rPr lang="cs-CZ" dirty="0" err="1" smtClean="0"/>
              <a:t>Cultural</a:t>
            </a:r>
            <a:r>
              <a:rPr lang="cs-CZ" dirty="0" smtClean="0"/>
              <a:t> </a:t>
            </a:r>
            <a:r>
              <a:rPr lang="cs-CZ" dirty="0" err="1" smtClean="0"/>
              <a:t>policy</a:t>
            </a:r>
            <a:r>
              <a:rPr lang="cs-CZ" dirty="0" smtClean="0"/>
              <a:t> (</a:t>
            </a:r>
            <a:r>
              <a:rPr lang="cs-CZ" dirty="0" err="1" smtClean="0"/>
              <a:t>cont</a:t>
            </a:r>
            <a:r>
              <a:rPr lang="cs-CZ" dirty="0" smtClean="0"/>
              <a:t>.) </a:t>
            </a:r>
            <a:endParaRPr lang="cs-CZ" dirty="0"/>
          </a:p>
        </p:txBody>
      </p:sp>
      <p:sp>
        <p:nvSpPr>
          <p:cNvPr id="3" name="Zástupný symbol pro obsah 2"/>
          <p:cNvSpPr>
            <a:spLocks noGrp="1"/>
          </p:cNvSpPr>
          <p:nvPr>
            <p:ph idx="1"/>
          </p:nvPr>
        </p:nvSpPr>
        <p:spPr>
          <a:xfrm>
            <a:off x="395536" y="2132856"/>
            <a:ext cx="8229600" cy="4525963"/>
          </a:xfrm>
        </p:spPr>
        <p:txBody>
          <a:bodyPr/>
          <a:lstStyle/>
          <a:p>
            <a:r>
              <a:rPr lang="en-US" dirty="0" smtClean="0"/>
              <a:t>Before – concerned only “high culture”</a:t>
            </a:r>
            <a:endParaRPr lang="cs-CZ" dirty="0" smtClean="0"/>
          </a:p>
          <a:p>
            <a:r>
              <a:rPr lang="en-US" dirty="0" smtClean="0"/>
              <a:t>Now – broadened out, includes also cultural industries, crafts, etc. </a:t>
            </a:r>
          </a:p>
          <a:p>
            <a:endParaRPr lang="cs-CZ"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luelue.pl/media/catalog/product/cache/1/image/c8f85e1c25c27561e43e5c68af54764c/p/l/pleasure_boats_at_argenteuil_by_monet_80x70.jpg"/>
          <p:cNvPicPr>
            <a:picLocks noChangeAspect="1" noChangeArrowheads="1"/>
          </p:cNvPicPr>
          <p:nvPr/>
        </p:nvPicPr>
        <p:blipFill>
          <a:blip r:embed="rId2" cstate="print"/>
          <a:srcRect/>
          <a:stretch>
            <a:fillRect/>
          </a:stretch>
        </p:blipFill>
        <p:spPr bwMode="auto">
          <a:xfrm>
            <a:off x="0" y="0"/>
            <a:ext cx="9144000" cy="6884081"/>
          </a:xfrm>
          <a:prstGeom prst="rect">
            <a:avLst/>
          </a:prstGeom>
          <a:noFill/>
        </p:spPr>
      </p:pic>
      <p:pic>
        <p:nvPicPr>
          <p:cNvPr id="4" name="Picture 3"/>
          <p:cNvPicPr>
            <a:picLocks noChangeAspect="1" noChangeArrowheads="1"/>
          </p:cNvPicPr>
          <p:nvPr/>
        </p:nvPicPr>
        <p:blipFill>
          <a:blip r:embed="rId3" cstate="print"/>
          <a:srcRect/>
          <a:stretch>
            <a:fillRect/>
          </a:stretch>
        </p:blipFill>
        <p:spPr bwMode="auto">
          <a:xfrm>
            <a:off x="323528" y="1844824"/>
            <a:ext cx="8280920" cy="4392488"/>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0" y="548680"/>
            <a:ext cx="9144000" cy="1080120"/>
          </a:xfrm>
          <a:prstGeom prst="rect">
            <a:avLst/>
          </a:prstGeom>
          <a:noFill/>
          <a:ln w="9525">
            <a:noFill/>
            <a:miter lim="800000"/>
            <a:headEnd/>
            <a:tailEnd/>
          </a:ln>
        </p:spPr>
      </p:pic>
      <p:sp>
        <p:nvSpPr>
          <p:cNvPr id="2" name="Nadpis 1"/>
          <p:cNvSpPr>
            <a:spLocks noGrp="1"/>
          </p:cNvSpPr>
          <p:nvPr>
            <p:ph type="title"/>
          </p:nvPr>
        </p:nvSpPr>
        <p:spPr>
          <a:xfrm>
            <a:off x="467544" y="476672"/>
            <a:ext cx="8229600" cy="1143000"/>
          </a:xfrm>
        </p:spPr>
        <p:txBody>
          <a:bodyPr>
            <a:normAutofit fontScale="90000"/>
          </a:bodyPr>
          <a:lstStyle/>
          <a:p>
            <a:r>
              <a:rPr lang="cs-CZ" dirty="0" smtClean="0"/>
              <a:t/>
            </a:r>
            <a:br>
              <a:rPr lang="cs-CZ" dirty="0" smtClean="0"/>
            </a:br>
            <a:r>
              <a:rPr lang="cs-CZ" dirty="0" err="1" smtClean="0"/>
              <a:t>Cultural</a:t>
            </a:r>
            <a:r>
              <a:rPr lang="cs-CZ" dirty="0" smtClean="0"/>
              <a:t> </a:t>
            </a:r>
            <a:r>
              <a:rPr lang="cs-CZ" dirty="0" err="1" smtClean="0"/>
              <a:t>policy</a:t>
            </a:r>
            <a:r>
              <a:rPr lang="cs-CZ" dirty="0" smtClean="0"/>
              <a:t> (</a:t>
            </a:r>
            <a:r>
              <a:rPr lang="cs-CZ" dirty="0" err="1" smtClean="0"/>
              <a:t>cont</a:t>
            </a:r>
            <a:r>
              <a:rPr lang="cs-CZ" dirty="0" smtClean="0"/>
              <a:t>.)  </a:t>
            </a:r>
            <a:br>
              <a:rPr lang="cs-CZ" dirty="0" smtClean="0"/>
            </a:br>
            <a:endParaRPr lang="cs-CZ" dirty="0"/>
          </a:p>
        </p:txBody>
      </p:sp>
      <p:sp>
        <p:nvSpPr>
          <p:cNvPr id="3" name="Zástupný symbol pro obsah 2"/>
          <p:cNvSpPr>
            <a:spLocks noGrp="1"/>
          </p:cNvSpPr>
          <p:nvPr>
            <p:ph idx="1"/>
          </p:nvPr>
        </p:nvSpPr>
        <p:spPr>
          <a:xfrm>
            <a:off x="395536" y="1916832"/>
            <a:ext cx="8229600" cy="4525963"/>
          </a:xfrm>
        </p:spPr>
        <p:txBody>
          <a:bodyPr>
            <a:normAutofit fontScale="77500" lnSpcReduction="20000"/>
          </a:bodyPr>
          <a:lstStyle/>
          <a:p>
            <a:r>
              <a:rPr lang="cs-CZ" dirty="0" err="1" smtClean="0"/>
              <a:t>Cultural</a:t>
            </a:r>
            <a:r>
              <a:rPr lang="cs-CZ" dirty="0" smtClean="0"/>
              <a:t> </a:t>
            </a:r>
            <a:r>
              <a:rPr lang="cs-CZ" dirty="0" err="1" smtClean="0"/>
              <a:t>policy</a:t>
            </a:r>
            <a:r>
              <a:rPr lang="cs-CZ" dirty="0" smtClean="0"/>
              <a:t> (</a:t>
            </a:r>
            <a:r>
              <a:rPr lang="cs-CZ" dirty="0" err="1" smtClean="0"/>
              <a:t>cont</a:t>
            </a:r>
            <a:r>
              <a:rPr lang="cs-CZ" dirty="0" smtClean="0"/>
              <a:t>.) </a:t>
            </a:r>
          </a:p>
          <a:p>
            <a:r>
              <a:rPr lang="cs-CZ" dirty="0" smtClean="0"/>
              <a:t>The EU: </a:t>
            </a:r>
          </a:p>
          <a:p>
            <a:pPr lvl="1">
              <a:buFont typeface="Courier New" pitchFamily="49" charset="0"/>
              <a:buChar char="o"/>
            </a:pPr>
            <a:r>
              <a:rPr lang="en-US" dirty="0" smtClean="0"/>
              <a:t>Supranational (authoritative governance institutions and policy-making activities above member states) </a:t>
            </a:r>
          </a:p>
          <a:p>
            <a:pPr lvl="1">
              <a:buFont typeface="Courier New" pitchFamily="49" charset="0"/>
              <a:buChar char="o"/>
            </a:pPr>
            <a:r>
              <a:rPr lang="en-US" dirty="0" err="1" smtClean="0"/>
              <a:t>Intergovernment</a:t>
            </a:r>
            <a:r>
              <a:rPr lang="en-US" dirty="0" smtClean="0"/>
              <a:t> </a:t>
            </a:r>
            <a:r>
              <a:rPr lang="en-US" dirty="0" err="1" smtClean="0"/>
              <a:t>prespective</a:t>
            </a:r>
            <a:r>
              <a:rPr lang="en-US" dirty="0" smtClean="0"/>
              <a:t> (bargaining processes among member states) </a:t>
            </a:r>
          </a:p>
          <a:p>
            <a:pPr lvl="1">
              <a:buFont typeface="Courier New" pitchFamily="49" charset="0"/>
              <a:buChar char="o"/>
            </a:pPr>
            <a:r>
              <a:rPr lang="en-US" dirty="0" err="1" smtClean="0"/>
              <a:t>Confederal</a:t>
            </a:r>
            <a:r>
              <a:rPr lang="en-US" dirty="0" smtClean="0"/>
              <a:t> </a:t>
            </a:r>
            <a:r>
              <a:rPr lang="en-US" dirty="0" err="1" smtClean="0"/>
              <a:t>consociational</a:t>
            </a:r>
            <a:r>
              <a:rPr lang="en-US" dirty="0" smtClean="0"/>
              <a:t> perspective (protect own vital interests by consensus and achieve a certain unity of goals and solve common issues) </a:t>
            </a:r>
          </a:p>
          <a:p>
            <a:r>
              <a:rPr lang="cs-CZ" dirty="0" err="1" smtClean="0"/>
              <a:t>National</a:t>
            </a:r>
            <a:r>
              <a:rPr lang="cs-CZ" dirty="0" smtClean="0"/>
              <a:t> (</a:t>
            </a:r>
            <a:r>
              <a:rPr lang="cs-CZ" dirty="0" err="1" smtClean="0"/>
              <a:t>financing</a:t>
            </a:r>
            <a:r>
              <a:rPr lang="cs-CZ" dirty="0" smtClean="0"/>
              <a:t>): </a:t>
            </a:r>
          </a:p>
          <a:p>
            <a:pPr lvl="1">
              <a:buFont typeface="Courier New" pitchFamily="49" charset="0"/>
              <a:buChar char="o"/>
            </a:pPr>
            <a:r>
              <a:rPr lang="cs-CZ" dirty="0" err="1" smtClean="0"/>
              <a:t>Central</a:t>
            </a:r>
            <a:r>
              <a:rPr lang="cs-CZ" dirty="0" smtClean="0"/>
              <a:t>,</a:t>
            </a:r>
          </a:p>
          <a:p>
            <a:pPr lvl="1">
              <a:buFont typeface="Courier New" pitchFamily="49" charset="0"/>
              <a:buChar char="o"/>
            </a:pPr>
            <a:r>
              <a:rPr lang="cs-CZ" dirty="0" err="1" smtClean="0"/>
              <a:t>Regional</a:t>
            </a:r>
            <a:endParaRPr lang="cs-CZ" dirty="0" smtClean="0"/>
          </a:p>
          <a:p>
            <a:pPr lvl="1">
              <a:buFont typeface="Courier New" pitchFamily="49" charset="0"/>
              <a:buChar char="o"/>
            </a:pPr>
            <a:r>
              <a:rPr lang="cs-CZ" dirty="0" err="1" smtClean="0"/>
              <a:t>local</a:t>
            </a:r>
            <a:r>
              <a:rPr lang="cs-CZ" dirty="0" smtClean="0"/>
              <a:t> </a:t>
            </a:r>
            <a:r>
              <a:rPr lang="cs-CZ" dirty="0" err="1" smtClean="0"/>
              <a:t>government</a:t>
            </a:r>
            <a:r>
              <a:rPr lang="cs-CZ" dirty="0" smtClean="0"/>
              <a:t> </a:t>
            </a:r>
          </a:p>
          <a:p>
            <a:endParaRPr lang="cs-CZ"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luelue.pl/media/catalog/product/cache/1/image/c8f85e1c25c27561e43e5c68af54764c/p/l/pleasure_boats_at_argenteuil_by_monet_80x70.jpg"/>
          <p:cNvPicPr>
            <a:picLocks noChangeAspect="1" noChangeArrowheads="1"/>
          </p:cNvPicPr>
          <p:nvPr/>
        </p:nvPicPr>
        <p:blipFill>
          <a:blip r:embed="rId2" cstate="print"/>
          <a:srcRect/>
          <a:stretch>
            <a:fillRect/>
          </a:stretch>
        </p:blipFill>
        <p:spPr bwMode="auto">
          <a:xfrm>
            <a:off x="0" y="0"/>
            <a:ext cx="9144000" cy="6884081"/>
          </a:xfrm>
          <a:prstGeom prst="rect">
            <a:avLst/>
          </a:prstGeom>
          <a:noFill/>
        </p:spPr>
      </p:pic>
      <p:pic>
        <p:nvPicPr>
          <p:cNvPr id="4" name="Picture 3"/>
          <p:cNvPicPr>
            <a:picLocks noChangeAspect="1" noChangeArrowheads="1"/>
          </p:cNvPicPr>
          <p:nvPr/>
        </p:nvPicPr>
        <p:blipFill>
          <a:blip r:embed="rId3" cstate="print"/>
          <a:srcRect/>
          <a:stretch>
            <a:fillRect/>
          </a:stretch>
        </p:blipFill>
        <p:spPr bwMode="auto">
          <a:xfrm>
            <a:off x="323528" y="1844824"/>
            <a:ext cx="8280920" cy="4392488"/>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0" y="548680"/>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r>
              <a:rPr lang="cs-CZ" dirty="0" smtClean="0"/>
              <a:t/>
            </a:r>
            <a:br>
              <a:rPr lang="cs-CZ" dirty="0" smtClean="0"/>
            </a:br>
            <a:r>
              <a:rPr lang="cs-CZ" dirty="0" err="1" smtClean="0"/>
              <a:t>Cultural</a:t>
            </a:r>
            <a:r>
              <a:rPr lang="cs-CZ" dirty="0" smtClean="0"/>
              <a:t> </a:t>
            </a:r>
            <a:r>
              <a:rPr lang="cs-CZ" dirty="0" err="1" smtClean="0"/>
              <a:t>policy</a:t>
            </a:r>
            <a:r>
              <a:rPr lang="cs-CZ" dirty="0" smtClean="0"/>
              <a:t> (</a:t>
            </a:r>
            <a:r>
              <a:rPr lang="cs-CZ" dirty="0" err="1" smtClean="0"/>
              <a:t>cont</a:t>
            </a:r>
            <a:r>
              <a:rPr lang="cs-CZ" dirty="0" smtClean="0"/>
              <a:t>.) </a:t>
            </a:r>
            <a:endParaRPr lang="cs-CZ" dirty="0"/>
          </a:p>
        </p:txBody>
      </p:sp>
      <p:sp>
        <p:nvSpPr>
          <p:cNvPr id="3" name="Zástupný symbol pro obsah 2"/>
          <p:cNvSpPr>
            <a:spLocks noGrp="1"/>
          </p:cNvSpPr>
          <p:nvPr>
            <p:ph idx="1"/>
          </p:nvPr>
        </p:nvSpPr>
        <p:spPr>
          <a:xfrm>
            <a:off x="467544" y="1916832"/>
            <a:ext cx="8229600" cy="4525963"/>
          </a:xfrm>
        </p:spPr>
        <p:txBody>
          <a:bodyPr>
            <a:normAutofit lnSpcReduction="10000"/>
          </a:bodyPr>
          <a:lstStyle/>
          <a:p>
            <a:r>
              <a:rPr lang="cs-CZ" b="1" dirty="0" err="1" smtClean="0"/>
              <a:t>Ownership</a:t>
            </a:r>
            <a:r>
              <a:rPr lang="cs-CZ" b="1" dirty="0" smtClean="0"/>
              <a:t> and </a:t>
            </a:r>
            <a:r>
              <a:rPr lang="cs-CZ" b="1" dirty="0" err="1" smtClean="0"/>
              <a:t>cultural</a:t>
            </a:r>
            <a:r>
              <a:rPr lang="cs-CZ" b="1" dirty="0" smtClean="0"/>
              <a:t> </a:t>
            </a:r>
            <a:r>
              <a:rPr lang="cs-CZ" b="1" dirty="0" err="1" smtClean="0"/>
              <a:t>policy</a:t>
            </a:r>
            <a:r>
              <a:rPr lang="cs-CZ" b="1" dirty="0" smtClean="0"/>
              <a:t>: </a:t>
            </a:r>
          </a:p>
          <a:p>
            <a:r>
              <a:rPr lang="en-US" dirty="0" smtClean="0"/>
              <a:t>State-owned – owned and/or managed by civil servants (in some countries), revenues and costs absorbed by local authority (heritage) </a:t>
            </a:r>
          </a:p>
          <a:p>
            <a:r>
              <a:rPr lang="en-US" dirty="0" smtClean="0"/>
              <a:t>Publicly owned organizations – mimic market forces (shops in museums) </a:t>
            </a:r>
          </a:p>
          <a:p>
            <a:r>
              <a:rPr lang="en-US" dirty="0" smtClean="0"/>
              <a:t>Private organizations – controlled by financial (subsidy) and legal means (including restrictions, prescriptions) </a:t>
            </a:r>
          </a:p>
          <a:p>
            <a:endParaRPr lang="cs-CZ"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luelue.pl/media/catalog/product/cache/1/image/c8f85e1c25c27561e43e5c68af54764c/p/l/pleasure_boats_at_argenteuil_by_monet_80x70.jpg"/>
          <p:cNvPicPr>
            <a:picLocks noChangeAspect="1" noChangeArrowheads="1"/>
          </p:cNvPicPr>
          <p:nvPr/>
        </p:nvPicPr>
        <p:blipFill>
          <a:blip r:embed="rId2" cstate="print"/>
          <a:srcRect/>
          <a:stretch>
            <a:fillRect/>
          </a:stretch>
        </p:blipFill>
        <p:spPr bwMode="auto">
          <a:xfrm>
            <a:off x="0" y="0"/>
            <a:ext cx="9144000" cy="6884081"/>
          </a:xfrm>
          <a:prstGeom prst="rect">
            <a:avLst/>
          </a:prstGeom>
          <a:noFill/>
        </p:spPr>
      </p:pic>
      <p:pic>
        <p:nvPicPr>
          <p:cNvPr id="4" name="Picture 3"/>
          <p:cNvPicPr>
            <a:picLocks noChangeAspect="1" noChangeArrowheads="1"/>
          </p:cNvPicPr>
          <p:nvPr/>
        </p:nvPicPr>
        <p:blipFill>
          <a:blip r:embed="rId3" cstate="print"/>
          <a:srcRect/>
          <a:stretch>
            <a:fillRect/>
          </a:stretch>
        </p:blipFill>
        <p:spPr bwMode="auto">
          <a:xfrm>
            <a:off x="323528" y="1844824"/>
            <a:ext cx="8280920" cy="4032448"/>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0" y="548680"/>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r>
              <a:rPr lang="cs-CZ" dirty="0" smtClean="0"/>
              <a:t/>
            </a:r>
            <a:br>
              <a:rPr lang="cs-CZ" dirty="0" smtClean="0"/>
            </a:br>
            <a:r>
              <a:rPr lang="cs-CZ" dirty="0" err="1" smtClean="0"/>
              <a:t>Hillman</a:t>
            </a:r>
            <a:r>
              <a:rPr lang="cs-CZ" dirty="0" smtClean="0"/>
              <a:t>-</a:t>
            </a:r>
            <a:r>
              <a:rPr lang="cs-CZ" dirty="0" err="1" smtClean="0"/>
              <a:t>Chartrand</a:t>
            </a:r>
            <a:r>
              <a:rPr lang="cs-CZ" dirty="0" smtClean="0"/>
              <a:t> model </a:t>
            </a:r>
            <a:endParaRPr lang="cs-CZ" dirty="0"/>
          </a:p>
        </p:txBody>
      </p:sp>
      <p:sp>
        <p:nvSpPr>
          <p:cNvPr id="3" name="Zástupný symbol pro obsah 2"/>
          <p:cNvSpPr>
            <a:spLocks noGrp="1"/>
          </p:cNvSpPr>
          <p:nvPr>
            <p:ph idx="1"/>
          </p:nvPr>
        </p:nvSpPr>
        <p:spPr>
          <a:xfrm>
            <a:off x="395536" y="1988840"/>
            <a:ext cx="8229600" cy="4525963"/>
          </a:xfrm>
        </p:spPr>
        <p:txBody>
          <a:bodyPr/>
          <a:lstStyle/>
          <a:p>
            <a:r>
              <a:rPr lang="cs-CZ" dirty="0" err="1" smtClean="0"/>
              <a:t>Facilitator</a:t>
            </a:r>
            <a:r>
              <a:rPr lang="cs-CZ" dirty="0" smtClean="0"/>
              <a:t> – Tax </a:t>
            </a:r>
            <a:r>
              <a:rPr lang="cs-CZ" dirty="0" err="1" smtClean="0"/>
              <a:t>reduces</a:t>
            </a:r>
            <a:r>
              <a:rPr lang="cs-CZ" dirty="0" smtClean="0"/>
              <a:t> for </a:t>
            </a:r>
            <a:r>
              <a:rPr lang="cs-CZ" dirty="0" err="1" smtClean="0"/>
              <a:t>donators</a:t>
            </a:r>
            <a:r>
              <a:rPr lang="cs-CZ" dirty="0" smtClean="0"/>
              <a:t> (USA)</a:t>
            </a:r>
          </a:p>
          <a:p>
            <a:r>
              <a:rPr lang="cs-CZ" dirty="0" smtClean="0"/>
              <a:t>Patron – </a:t>
            </a:r>
            <a:r>
              <a:rPr lang="cs-CZ" dirty="0" err="1" smtClean="0"/>
              <a:t>Art</a:t>
            </a:r>
            <a:r>
              <a:rPr lang="cs-CZ" dirty="0" smtClean="0"/>
              <a:t> </a:t>
            </a:r>
            <a:r>
              <a:rPr lang="cs-CZ" dirty="0" err="1" smtClean="0"/>
              <a:t>Councils</a:t>
            </a:r>
            <a:r>
              <a:rPr lang="cs-CZ" dirty="0" smtClean="0"/>
              <a:t> (UK)</a:t>
            </a:r>
          </a:p>
          <a:p>
            <a:r>
              <a:rPr lang="en-US" dirty="0" smtClean="0"/>
              <a:t>Architect – Ministry of culture (CZ, France)</a:t>
            </a:r>
            <a:endParaRPr lang="cs-CZ" dirty="0" smtClean="0"/>
          </a:p>
          <a:p>
            <a:r>
              <a:rPr lang="en-US" dirty="0" smtClean="0"/>
              <a:t>Engineer of the arts – State is owner and </a:t>
            </a:r>
            <a:r>
              <a:rPr lang="en-US" dirty="0" err="1" smtClean="0"/>
              <a:t>decisionmaker</a:t>
            </a:r>
            <a:r>
              <a:rPr lang="en-US" dirty="0" smtClean="0"/>
              <a:t> (China) </a:t>
            </a:r>
          </a:p>
          <a:p>
            <a:endParaRPr lang="cs-CZ"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luelue.pl/media/catalog/product/cache/1/image/c8f85e1c25c27561e43e5c68af54764c/p/l/pleasure_boats_at_argenteuil_by_monet_80x70.jpg"/>
          <p:cNvPicPr>
            <a:picLocks noChangeAspect="1" noChangeArrowheads="1"/>
          </p:cNvPicPr>
          <p:nvPr/>
        </p:nvPicPr>
        <p:blipFill>
          <a:blip r:embed="rId2" cstate="print"/>
          <a:srcRect/>
          <a:stretch>
            <a:fillRect/>
          </a:stretch>
        </p:blipFill>
        <p:spPr bwMode="auto">
          <a:xfrm>
            <a:off x="0" y="0"/>
            <a:ext cx="9144000" cy="6884081"/>
          </a:xfrm>
          <a:prstGeom prst="rect">
            <a:avLst/>
          </a:prstGeom>
          <a:noFill/>
        </p:spPr>
      </p:pic>
      <p:pic>
        <p:nvPicPr>
          <p:cNvPr id="4" name="Picture 3"/>
          <p:cNvPicPr>
            <a:picLocks noChangeAspect="1" noChangeArrowheads="1"/>
          </p:cNvPicPr>
          <p:nvPr/>
        </p:nvPicPr>
        <p:blipFill>
          <a:blip r:embed="rId3" cstate="print"/>
          <a:srcRect/>
          <a:stretch>
            <a:fillRect/>
          </a:stretch>
        </p:blipFill>
        <p:spPr bwMode="auto">
          <a:xfrm>
            <a:off x="323528" y="1844824"/>
            <a:ext cx="8280920" cy="4032448"/>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0" y="548680"/>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r>
              <a:rPr lang="cs-CZ" dirty="0" smtClean="0"/>
              <a:t/>
            </a:r>
            <a:br>
              <a:rPr lang="cs-CZ" dirty="0" smtClean="0"/>
            </a:br>
            <a:r>
              <a:rPr lang="cs-CZ" dirty="0" err="1" smtClean="0"/>
              <a:t>Cultural</a:t>
            </a:r>
            <a:r>
              <a:rPr lang="cs-CZ" dirty="0" smtClean="0"/>
              <a:t> </a:t>
            </a:r>
            <a:r>
              <a:rPr lang="cs-CZ" dirty="0" err="1" smtClean="0"/>
              <a:t>policy</a:t>
            </a:r>
            <a:r>
              <a:rPr lang="cs-CZ" dirty="0" smtClean="0"/>
              <a:t> (</a:t>
            </a:r>
            <a:r>
              <a:rPr lang="cs-CZ" dirty="0" err="1" smtClean="0"/>
              <a:t>cont</a:t>
            </a:r>
            <a:r>
              <a:rPr lang="cs-CZ" dirty="0" smtClean="0"/>
              <a:t>.) </a:t>
            </a:r>
            <a:endParaRPr lang="cs-CZ" dirty="0"/>
          </a:p>
        </p:txBody>
      </p:sp>
      <p:sp>
        <p:nvSpPr>
          <p:cNvPr id="3" name="Zástupný symbol pro obsah 2"/>
          <p:cNvSpPr>
            <a:spLocks noGrp="1"/>
          </p:cNvSpPr>
          <p:nvPr>
            <p:ph idx="1"/>
          </p:nvPr>
        </p:nvSpPr>
        <p:spPr>
          <a:xfrm>
            <a:off x="395536" y="2132856"/>
            <a:ext cx="8229600" cy="4525963"/>
          </a:xfrm>
        </p:spPr>
        <p:txBody>
          <a:bodyPr/>
          <a:lstStyle/>
          <a:p>
            <a:r>
              <a:rPr lang="en-US" b="1" dirty="0" smtClean="0"/>
              <a:t>Economic dimensions of cultural policy: </a:t>
            </a:r>
          </a:p>
          <a:p>
            <a:r>
              <a:rPr lang="cs-CZ" dirty="0" err="1" smtClean="0"/>
              <a:t>Intervention</a:t>
            </a:r>
            <a:r>
              <a:rPr lang="cs-CZ" dirty="0" smtClean="0"/>
              <a:t> in </a:t>
            </a:r>
            <a:r>
              <a:rPr lang="cs-CZ" dirty="0" err="1" smtClean="0"/>
              <a:t>cultural</a:t>
            </a:r>
            <a:r>
              <a:rPr lang="cs-CZ" dirty="0" smtClean="0"/>
              <a:t> </a:t>
            </a:r>
            <a:r>
              <a:rPr lang="cs-CZ" dirty="0" err="1" smtClean="0"/>
              <a:t>markets</a:t>
            </a:r>
            <a:r>
              <a:rPr lang="cs-CZ" dirty="0" smtClean="0"/>
              <a:t> </a:t>
            </a:r>
          </a:p>
          <a:p>
            <a:r>
              <a:rPr lang="en-US" dirty="0" smtClean="0"/>
              <a:t>Depends upon financial incentives and regulatory measures </a:t>
            </a:r>
          </a:p>
          <a:p>
            <a:endParaRPr lang="cs-CZ"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www.monarosa.eu/files/8813/2575/6151/Lada.jpg"/>
          <p:cNvPicPr>
            <a:picLocks noChangeAspect="1" noChangeArrowheads="1"/>
          </p:cNvPicPr>
          <p:nvPr/>
        </p:nvPicPr>
        <p:blipFill>
          <a:blip r:embed="rId2" cstate="print"/>
          <a:srcRect/>
          <a:stretch>
            <a:fillRect/>
          </a:stretch>
        </p:blipFill>
        <p:spPr bwMode="auto">
          <a:xfrm>
            <a:off x="0" y="0"/>
            <a:ext cx="9144000" cy="6850852"/>
          </a:xfrm>
          <a:prstGeom prst="rect">
            <a:avLst/>
          </a:prstGeom>
          <a:noFill/>
        </p:spPr>
      </p:pic>
      <p:pic>
        <p:nvPicPr>
          <p:cNvPr id="3" name="Picture 4"/>
          <p:cNvPicPr>
            <a:picLocks noChangeAspect="1" noChangeArrowheads="1"/>
          </p:cNvPicPr>
          <p:nvPr/>
        </p:nvPicPr>
        <p:blipFill>
          <a:blip r:embed="rId3" cstate="print"/>
          <a:srcRect/>
          <a:stretch>
            <a:fillRect/>
          </a:stretch>
        </p:blipFill>
        <p:spPr bwMode="auto">
          <a:xfrm>
            <a:off x="0" y="3068960"/>
            <a:ext cx="9144000" cy="1224136"/>
          </a:xfrm>
          <a:prstGeom prst="rect">
            <a:avLst/>
          </a:prstGeom>
          <a:noFill/>
          <a:ln w="9525">
            <a:noFill/>
            <a:miter lim="800000"/>
            <a:headEnd/>
            <a:tailEnd/>
          </a:ln>
        </p:spPr>
      </p:pic>
      <p:sp>
        <p:nvSpPr>
          <p:cNvPr id="2" name="Nadpis 1"/>
          <p:cNvSpPr>
            <a:spLocks noGrp="1"/>
          </p:cNvSpPr>
          <p:nvPr>
            <p:ph type="title"/>
          </p:nvPr>
        </p:nvSpPr>
        <p:spPr>
          <a:xfrm>
            <a:off x="755576" y="2564904"/>
            <a:ext cx="7772400" cy="1728192"/>
          </a:xfrm>
        </p:spPr>
        <p:txBody>
          <a:bodyPr>
            <a:normAutofit fontScale="90000"/>
          </a:bodyPr>
          <a:lstStyle/>
          <a:p>
            <a:r>
              <a:rPr lang="cs-CZ" dirty="0" smtClean="0"/>
              <a:t/>
            </a:r>
            <a:br>
              <a:rPr lang="cs-CZ" dirty="0" smtClean="0"/>
            </a:br>
            <a:r>
              <a:rPr lang="en-US" dirty="0" smtClean="0"/>
              <a:t>V. CULTURAL POLICY IN THE CZECH REPUBLIC </a:t>
            </a:r>
            <a:endParaRPr lang="cs-CZ"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monarosa.eu/files/8813/2575/6151/Lada.jpg"/>
          <p:cNvPicPr>
            <a:picLocks noChangeAspect="1" noChangeArrowheads="1"/>
          </p:cNvPicPr>
          <p:nvPr/>
        </p:nvPicPr>
        <p:blipFill>
          <a:blip r:embed="rId2" cstate="print"/>
          <a:srcRect/>
          <a:stretch>
            <a:fillRect/>
          </a:stretch>
        </p:blipFill>
        <p:spPr bwMode="auto">
          <a:xfrm>
            <a:off x="0" y="0"/>
            <a:ext cx="9144000" cy="6850852"/>
          </a:xfrm>
          <a:prstGeom prst="rect">
            <a:avLst/>
          </a:prstGeom>
          <a:noFill/>
        </p:spPr>
      </p:pic>
      <p:pic>
        <p:nvPicPr>
          <p:cNvPr id="4" name="Picture 3"/>
          <p:cNvPicPr>
            <a:picLocks noChangeAspect="1" noChangeArrowheads="1"/>
          </p:cNvPicPr>
          <p:nvPr/>
        </p:nvPicPr>
        <p:blipFill>
          <a:blip r:embed="rId3" cstate="print"/>
          <a:srcRect/>
          <a:stretch>
            <a:fillRect/>
          </a:stretch>
        </p:blipFill>
        <p:spPr bwMode="auto">
          <a:xfrm>
            <a:off x="323528" y="1844824"/>
            <a:ext cx="8280920" cy="4032448"/>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0" y="620688"/>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r>
              <a:rPr lang="cs-CZ" dirty="0" smtClean="0"/>
              <a:t/>
            </a:r>
            <a:br>
              <a:rPr lang="cs-CZ" dirty="0" smtClean="0"/>
            </a:br>
            <a:r>
              <a:rPr lang="en-US" dirty="0" smtClean="0"/>
              <a:t>Cultural policy in the Czech Republic </a:t>
            </a:r>
            <a:endParaRPr lang="cs-CZ" dirty="0"/>
          </a:p>
        </p:txBody>
      </p:sp>
      <p:sp>
        <p:nvSpPr>
          <p:cNvPr id="3" name="Zástupný symbol pro obsah 2"/>
          <p:cNvSpPr>
            <a:spLocks noGrp="1"/>
          </p:cNvSpPr>
          <p:nvPr>
            <p:ph idx="1"/>
          </p:nvPr>
        </p:nvSpPr>
        <p:spPr>
          <a:xfrm>
            <a:off x="395536" y="1988840"/>
            <a:ext cx="8229600" cy="4525963"/>
          </a:xfrm>
        </p:spPr>
        <p:txBody>
          <a:bodyPr>
            <a:normAutofit fontScale="77500" lnSpcReduction="20000"/>
          </a:bodyPr>
          <a:lstStyle/>
          <a:p>
            <a:r>
              <a:rPr lang="cs-CZ" dirty="0" err="1" smtClean="0"/>
              <a:t>Till</a:t>
            </a:r>
            <a:r>
              <a:rPr lang="cs-CZ" dirty="0" smtClean="0"/>
              <a:t> 1989 </a:t>
            </a:r>
          </a:p>
          <a:p>
            <a:pPr lvl="1">
              <a:buFont typeface="Courier New" pitchFamily="49" charset="0"/>
              <a:buChar char="o"/>
            </a:pPr>
            <a:r>
              <a:rPr lang="cs-CZ" dirty="0" smtClean="0"/>
              <a:t>State monopoly in </a:t>
            </a:r>
            <a:r>
              <a:rPr lang="cs-CZ" dirty="0" err="1" smtClean="0"/>
              <a:t>culture</a:t>
            </a:r>
            <a:endParaRPr lang="cs-CZ" dirty="0" smtClean="0"/>
          </a:p>
          <a:p>
            <a:pPr lvl="1">
              <a:buFont typeface="Courier New" pitchFamily="49" charset="0"/>
              <a:buChar char="o"/>
            </a:pPr>
            <a:r>
              <a:rPr lang="en-US" dirty="0" smtClean="0"/>
              <a:t>Political and ideological importance of culture</a:t>
            </a:r>
            <a:endParaRPr lang="cs-CZ" dirty="0" smtClean="0"/>
          </a:p>
          <a:p>
            <a:pPr lvl="1">
              <a:buFont typeface="Courier New" pitchFamily="49" charset="0"/>
              <a:buChar char="o"/>
            </a:pPr>
            <a:r>
              <a:rPr lang="en-US" dirty="0" smtClean="0"/>
              <a:t>No motivation for efficient functioning of state organizations </a:t>
            </a:r>
            <a:endParaRPr lang="cs-CZ" dirty="0" smtClean="0"/>
          </a:p>
          <a:p>
            <a:r>
              <a:rPr lang="cs-CZ" dirty="0" err="1" smtClean="0"/>
              <a:t>After</a:t>
            </a:r>
            <a:r>
              <a:rPr lang="cs-CZ" dirty="0" smtClean="0"/>
              <a:t> 1989</a:t>
            </a:r>
          </a:p>
          <a:p>
            <a:pPr lvl="1">
              <a:buFont typeface="Courier New" pitchFamily="49" charset="0"/>
              <a:buChar char="o"/>
            </a:pPr>
            <a:r>
              <a:rPr lang="en-US" dirty="0" smtClean="0"/>
              <a:t>Decrease in efficiency and collapsing of some cultural institutions due to inability to adapt to new economic situation</a:t>
            </a:r>
            <a:endParaRPr lang="cs-CZ" dirty="0" smtClean="0"/>
          </a:p>
          <a:p>
            <a:pPr lvl="1">
              <a:buFont typeface="Courier New" pitchFamily="49" charset="0"/>
              <a:buChar char="o"/>
            </a:pPr>
            <a:r>
              <a:rPr lang="en-US" dirty="0" smtClean="0"/>
              <a:t>Increased prices and lack of resources on maintenance and reconstruction</a:t>
            </a:r>
            <a:endParaRPr lang="cs-CZ" dirty="0" smtClean="0"/>
          </a:p>
          <a:p>
            <a:pPr lvl="1">
              <a:buFont typeface="Courier New" pitchFamily="49" charset="0"/>
              <a:buChar char="o"/>
            </a:pPr>
            <a:r>
              <a:rPr lang="en-US" dirty="0" smtClean="0"/>
              <a:t>Result – denationalization, privatization, transformation and dissolving of cultural organizations and spontaneous development of new infrastructure </a:t>
            </a:r>
          </a:p>
          <a:p>
            <a:endParaRPr lang="cs-CZ"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monarosa.eu/files/8813/2575/6151/Lada.jpg"/>
          <p:cNvPicPr>
            <a:picLocks noChangeAspect="1" noChangeArrowheads="1"/>
          </p:cNvPicPr>
          <p:nvPr/>
        </p:nvPicPr>
        <p:blipFill>
          <a:blip r:embed="rId2" cstate="print"/>
          <a:srcRect/>
          <a:stretch>
            <a:fillRect/>
          </a:stretch>
        </p:blipFill>
        <p:spPr bwMode="auto">
          <a:xfrm>
            <a:off x="0" y="0"/>
            <a:ext cx="9144000" cy="6850852"/>
          </a:xfrm>
          <a:prstGeom prst="rect">
            <a:avLst/>
          </a:prstGeom>
          <a:noFill/>
        </p:spPr>
      </p:pic>
      <p:pic>
        <p:nvPicPr>
          <p:cNvPr id="4" name="Picture 3"/>
          <p:cNvPicPr>
            <a:picLocks noChangeAspect="1" noChangeArrowheads="1"/>
          </p:cNvPicPr>
          <p:nvPr/>
        </p:nvPicPr>
        <p:blipFill>
          <a:blip r:embed="rId3" cstate="print"/>
          <a:srcRect/>
          <a:stretch>
            <a:fillRect/>
          </a:stretch>
        </p:blipFill>
        <p:spPr bwMode="auto">
          <a:xfrm>
            <a:off x="323528" y="2132856"/>
            <a:ext cx="8280920" cy="4032448"/>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0" y="548680"/>
            <a:ext cx="9144000" cy="1152128"/>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r>
              <a:rPr lang="cs-CZ" dirty="0" smtClean="0"/>
              <a:t/>
            </a:r>
            <a:br>
              <a:rPr lang="cs-CZ" dirty="0" smtClean="0"/>
            </a:br>
            <a:r>
              <a:rPr lang="en-US" dirty="0" smtClean="0"/>
              <a:t>Cultural policy in the Czech Republic (cont.) </a:t>
            </a:r>
            <a:endParaRPr lang="cs-CZ" dirty="0"/>
          </a:p>
        </p:txBody>
      </p:sp>
      <p:sp>
        <p:nvSpPr>
          <p:cNvPr id="3" name="Zástupný symbol pro obsah 2"/>
          <p:cNvSpPr>
            <a:spLocks noGrp="1"/>
          </p:cNvSpPr>
          <p:nvPr>
            <p:ph idx="1"/>
          </p:nvPr>
        </p:nvSpPr>
        <p:spPr>
          <a:xfrm>
            <a:off x="395536" y="2132856"/>
            <a:ext cx="8229600" cy="4525963"/>
          </a:xfrm>
        </p:spPr>
        <p:txBody>
          <a:bodyPr>
            <a:normAutofit/>
          </a:bodyPr>
          <a:lstStyle/>
          <a:p>
            <a:r>
              <a:rPr lang="cs-CZ" dirty="0" err="1" smtClean="0"/>
              <a:t>Cultural</a:t>
            </a:r>
            <a:r>
              <a:rPr lang="cs-CZ" dirty="0" smtClean="0"/>
              <a:t> </a:t>
            </a:r>
            <a:r>
              <a:rPr lang="cs-CZ" dirty="0" err="1" smtClean="0"/>
              <a:t>Policy</a:t>
            </a:r>
            <a:r>
              <a:rPr lang="cs-CZ" dirty="0" smtClean="0"/>
              <a:t> 2009-2014:</a:t>
            </a:r>
          </a:p>
          <a:p>
            <a:pPr marL="971550" lvl="1" indent="-514350">
              <a:buFont typeface="Courier New" pitchFamily="49" charset="0"/>
              <a:buChar char="o"/>
            </a:pPr>
            <a:r>
              <a:rPr lang="en-US" dirty="0" smtClean="0"/>
              <a:t>“the Czech Republic wants to become a cultural crossroad, it wants to utilize its natural position in a free, open and creative way in the creation of its own culture, in the preservation of cultural heritage and its application in every realm of social life.” (Czech Ministry of culture, 2009) </a:t>
            </a:r>
          </a:p>
          <a:p>
            <a:pPr>
              <a:buNone/>
            </a:pPr>
            <a:endParaRPr lang="cs-CZ"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4276"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r>
              <a:rPr lang="cs-CZ" dirty="0" smtClean="0"/>
              <a:t/>
            </a:r>
            <a:br>
              <a:rPr lang="cs-CZ" dirty="0" smtClean="0"/>
            </a:br>
            <a:r>
              <a:rPr lang="cs-CZ" dirty="0" err="1" smtClean="0"/>
              <a:t>Content</a:t>
            </a:r>
            <a:r>
              <a:rPr lang="cs-CZ" dirty="0" smtClean="0"/>
              <a:t> </a:t>
            </a:r>
            <a:endParaRPr lang="cs-CZ" dirty="0"/>
          </a:p>
        </p:txBody>
      </p:sp>
      <p:pic>
        <p:nvPicPr>
          <p:cNvPr id="54275" name="Picture 3"/>
          <p:cNvPicPr>
            <a:picLocks noChangeAspect="1" noChangeArrowheads="1"/>
          </p:cNvPicPr>
          <p:nvPr/>
        </p:nvPicPr>
        <p:blipFill>
          <a:blip r:embed="rId3" cstate="print"/>
          <a:srcRect/>
          <a:stretch>
            <a:fillRect/>
          </a:stretch>
        </p:blipFill>
        <p:spPr bwMode="auto">
          <a:xfrm>
            <a:off x="323528" y="1844824"/>
            <a:ext cx="8352928" cy="3600400"/>
          </a:xfrm>
          <a:prstGeom prst="rect">
            <a:avLst/>
          </a:prstGeom>
          <a:noFill/>
          <a:ln w="9525">
            <a:noFill/>
            <a:miter lim="800000"/>
            <a:headEnd/>
            <a:tailEnd/>
          </a:ln>
        </p:spPr>
      </p:pic>
      <p:sp>
        <p:nvSpPr>
          <p:cNvPr id="3" name="Zástupný symbol pro obsah 2"/>
          <p:cNvSpPr>
            <a:spLocks noGrp="1"/>
          </p:cNvSpPr>
          <p:nvPr>
            <p:ph idx="1"/>
          </p:nvPr>
        </p:nvSpPr>
        <p:spPr>
          <a:xfrm>
            <a:off x="457200" y="1600201"/>
            <a:ext cx="7715200" cy="4205064"/>
          </a:xfrm>
        </p:spPr>
        <p:txBody>
          <a:bodyPr>
            <a:normAutofit/>
          </a:bodyPr>
          <a:lstStyle/>
          <a:p>
            <a:endParaRPr lang="cs-CZ" dirty="0" smtClean="0"/>
          </a:p>
          <a:p>
            <a:pPr marL="571500" indent="-571500">
              <a:buAutoNum type="romanUcPeriod"/>
            </a:pPr>
            <a:r>
              <a:rPr lang="cs-CZ" dirty="0" smtClean="0"/>
              <a:t>Definition of </a:t>
            </a:r>
            <a:r>
              <a:rPr lang="cs-CZ" dirty="0" err="1" smtClean="0"/>
              <a:t>culture</a:t>
            </a:r>
            <a:endParaRPr lang="cs-CZ" dirty="0" smtClean="0"/>
          </a:p>
          <a:p>
            <a:pPr marL="571500" indent="-571500">
              <a:buAutoNum type="romanUcPeriod"/>
            </a:pPr>
            <a:r>
              <a:rPr lang="en-US" dirty="0" smtClean="0"/>
              <a:t>Definition of cultural economics</a:t>
            </a:r>
            <a:endParaRPr lang="cs-CZ" dirty="0" smtClean="0"/>
          </a:p>
          <a:p>
            <a:pPr marL="571500" indent="-571500">
              <a:buAutoNum type="romanUcPeriod"/>
            </a:pPr>
            <a:r>
              <a:rPr lang="en-US" dirty="0" smtClean="0"/>
              <a:t>Economic characteristics of cultural goods</a:t>
            </a:r>
            <a:endParaRPr lang="cs-CZ" dirty="0" smtClean="0"/>
          </a:p>
          <a:p>
            <a:pPr marL="571500" indent="-571500">
              <a:buAutoNum type="romanUcPeriod"/>
            </a:pPr>
            <a:r>
              <a:rPr lang="cs-CZ" dirty="0" err="1" smtClean="0"/>
              <a:t>Cultural</a:t>
            </a:r>
            <a:r>
              <a:rPr lang="cs-CZ" dirty="0" smtClean="0"/>
              <a:t> </a:t>
            </a:r>
            <a:r>
              <a:rPr lang="cs-CZ" dirty="0" err="1" smtClean="0"/>
              <a:t>policy</a:t>
            </a:r>
            <a:endParaRPr lang="cs-CZ" dirty="0" smtClean="0"/>
          </a:p>
          <a:p>
            <a:pPr marL="571500" indent="-571500">
              <a:buAutoNum type="romanUcPeriod"/>
            </a:pPr>
            <a:r>
              <a:rPr lang="en-US" dirty="0" smtClean="0"/>
              <a:t>Cultural policy in the Czech Republic</a:t>
            </a:r>
          </a:p>
          <a:p>
            <a:endParaRPr lang="cs-CZ"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monarosa.eu/files/8813/2575/6151/Lada.jpg"/>
          <p:cNvPicPr>
            <a:picLocks noChangeAspect="1" noChangeArrowheads="1"/>
          </p:cNvPicPr>
          <p:nvPr/>
        </p:nvPicPr>
        <p:blipFill>
          <a:blip r:embed="rId2" cstate="print"/>
          <a:srcRect/>
          <a:stretch>
            <a:fillRect/>
          </a:stretch>
        </p:blipFill>
        <p:spPr bwMode="auto">
          <a:xfrm>
            <a:off x="0" y="0"/>
            <a:ext cx="9144000" cy="6850852"/>
          </a:xfrm>
          <a:prstGeom prst="rect">
            <a:avLst/>
          </a:prstGeom>
          <a:noFill/>
        </p:spPr>
      </p:pic>
      <p:pic>
        <p:nvPicPr>
          <p:cNvPr id="4" name="Picture 3"/>
          <p:cNvPicPr>
            <a:picLocks noChangeAspect="1" noChangeArrowheads="1"/>
          </p:cNvPicPr>
          <p:nvPr/>
        </p:nvPicPr>
        <p:blipFill>
          <a:blip r:embed="rId3" cstate="print"/>
          <a:srcRect/>
          <a:stretch>
            <a:fillRect/>
          </a:stretch>
        </p:blipFill>
        <p:spPr bwMode="auto">
          <a:xfrm>
            <a:off x="323528" y="1844824"/>
            <a:ext cx="8280920" cy="4032448"/>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0" y="548680"/>
            <a:ext cx="9144000" cy="1152128"/>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r>
              <a:rPr lang="cs-CZ" dirty="0" smtClean="0"/>
              <a:t/>
            </a:r>
            <a:br>
              <a:rPr lang="cs-CZ" dirty="0" smtClean="0"/>
            </a:br>
            <a:r>
              <a:rPr lang="en-US" dirty="0" smtClean="0"/>
              <a:t>Cultural policy in the Czech Republic (cont.) </a:t>
            </a:r>
            <a:endParaRPr lang="cs-CZ" dirty="0"/>
          </a:p>
        </p:txBody>
      </p:sp>
      <p:sp>
        <p:nvSpPr>
          <p:cNvPr id="3" name="Zástupný symbol pro obsah 2"/>
          <p:cNvSpPr>
            <a:spLocks noGrp="1"/>
          </p:cNvSpPr>
          <p:nvPr>
            <p:ph idx="1"/>
          </p:nvPr>
        </p:nvSpPr>
        <p:spPr>
          <a:xfrm>
            <a:off x="467544" y="1700808"/>
            <a:ext cx="8229600" cy="4525963"/>
          </a:xfrm>
        </p:spPr>
        <p:txBody>
          <a:bodyPr>
            <a:normAutofit/>
          </a:bodyPr>
          <a:lstStyle/>
          <a:p>
            <a:r>
              <a:rPr lang="cs-CZ" dirty="0" err="1" smtClean="0"/>
              <a:t>Tasks</a:t>
            </a:r>
            <a:r>
              <a:rPr lang="cs-CZ" dirty="0" smtClean="0"/>
              <a:t> of the state:</a:t>
            </a:r>
          </a:p>
          <a:p>
            <a:pPr lvl="1">
              <a:buFont typeface="Courier New" pitchFamily="49" charset="0"/>
              <a:buChar char="o"/>
            </a:pPr>
            <a:r>
              <a:rPr lang="en-US" dirty="0" smtClean="0"/>
              <a:t>to create optimal relations between culture and other realms of life of society,</a:t>
            </a:r>
            <a:endParaRPr lang="cs-CZ" dirty="0" smtClean="0"/>
          </a:p>
          <a:p>
            <a:pPr lvl="1">
              <a:buFont typeface="Courier New" pitchFamily="49" charset="0"/>
              <a:buChar char="o"/>
            </a:pPr>
            <a:r>
              <a:rPr lang="en-US" dirty="0" smtClean="0"/>
              <a:t>develop creative opportunities in the economy, research and education, motivate donors,</a:t>
            </a:r>
            <a:endParaRPr lang="cs-CZ" dirty="0" smtClean="0"/>
          </a:p>
          <a:p>
            <a:pPr lvl="1">
              <a:buFont typeface="Courier New" pitchFamily="49" charset="0"/>
              <a:buChar char="o"/>
            </a:pPr>
            <a:r>
              <a:rPr lang="en-US" dirty="0" smtClean="0"/>
              <a:t>provide sufficient resources to strengthen the competitiveness of the state in a global environment. </a:t>
            </a:r>
          </a:p>
          <a:p>
            <a:endParaRPr lang="cs-CZ"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monarosa.eu/files/8813/2575/6151/Lada.jpg"/>
          <p:cNvPicPr>
            <a:picLocks noChangeAspect="1" noChangeArrowheads="1"/>
          </p:cNvPicPr>
          <p:nvPr/>
        </p:nvPicPr>
        <p:blipFill>
          <a:blip r:embed="rId2" cstate="print"/>
          <a:srcRect/>
          <a:stretch>
            <a:fillRect/>
          </a:stretch>
        </p:blipFill>
        <p:spPr bwMode="auto">
          <a:xfrm>
            <a:off x="0" y="0"/>
            <a:ext cx="9144000" cy="6850852"/>
          </a:xfrm>
          <a:prstGeom prst="rect">
            <a:avLst/>
          </a:prstGeom>
          <a:noFill/>
        </p:spPr>
      </p:pic>
      <p:pic>
        <p:nvPicPr>
          <p:cNvPr id="4" name="Picture 3"/>
          <p:cNvPicPr>
            <a:picLocks noChangeAspect="1" noChangeArrowheads="1"/>
          </p:cNvPicPr>
          <p:nvPr/>
        </p:nvPicPr>
        <p:blipFill>
          <a:blip r:embed="rId3" cstate="print"/>
          <a:srcRect/>
          <a:stretch>
            <a:fillRect/>
          </a:stretch>
        </p:blipFill>
        <p:spPr bwMode="auto">
          <a:xfrm>
            <a:off x="323528" y="1844824"/>
            <a:ext cx="8280920" cy="4320480"/>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0" y="548680"/>
            <a:ext cx="9144000" cy="1152128"/>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r>
              <a:rPr lang="cs-CZ" dirty="0" smtClean="0"/>
              <a:t/>
            </a:r>
            <a:br>
              <a:rPr lang="cs-CZ" dirty="0" smtClean="0"/>
            </a:br>
            <a:r>
              <a:rPr lang="en-US" dirty="0" smtClean="0"/>
              <a:t>Cultural policy in the Czech Republic (cont.) </a:t>
            </a:r>
            <a:endParaRPr lang="cs-CZ" dirty="0"/>
          </a:p>
        </p:txBody>
      </p:sp>
      <p:sp>
        <p:nvSpPr>
          <p:cNvPr id="3" name="Zástupný symbol pro obsah 2"/>
          <p:cNvSpPr>
            <a:spLocks noGrp="1"/>
          </p:cNvSpPr>
          <p:nvPr>
            <p:ph idx="1"/>
          </p:nvPr>
        </p:nvSpPr>
        <p:spPr>
          <a:xfrm>
            <a:off x="395536" y="1844824"/>
            <a:ext cx="8229600" cy="4525963"/>
          </a:xfrm>
        </p:spPr>
        <p:txBody>
          <a:bodyPr>
            <a:normAutofit fontScale="85000" lnSpcReduction="10000"/>
          </a:bodyPr>
          <a:lstStyle/>
          <a:p>
            <a:r>
              <a:rPr lang="cs-CZ" dirty="0" err="1" smtClean="0"/>
              <a:t>Objectives</a:t>
            </a:r>
            <a:r>
              <a:rPr lang="cs-CZ" dirty="0" smtClean="0"/>
              <a:t>: </a:t>
            </a:r>
          </a:p>
          <a:p>
            <a:pPr marL="514350" indent="-514350">
              <a:buFont typeface="+mj-lt"/>
              <a:buAutoNum type="arabicPeriod"/>
            </a:pPr>
            <a:r>
              <a:rPr lang="en-US" dirty="0" smtClean="0"/>
              <a:t>Use the benefits of the arts and cultural heritage and associated creativity to increase competitive strength in other areas and activities,</a:t>
            </a:r>
            <a:endParaRPr lang="cs-CZ" dirty="0" smtClean="0"/>
          </a:p>
          <a:p>
            <a:pPr marL="514350" indent="-514350">
              <a:buFont typeface="+mj-lt"/>
              <a:buAutoNum type="arabicPeriod"/>
            </a:pPr>
            <a:r>
              <a:rPr lang="en-US" dirty="0" smtClean="0"/>
              <a:t>Emphasize the role of culture in individual professional and personal development of citizens,</a:t>
            </a:r>
            <a:endParaRPr lang="cs-CZ" dirty="0" smtClean="0"/>
          </a:p>
          <a:p>
            <a:pPr marL="514350" indent="-514350">
              <a:buFont typeface="+mj-lt"/>
              <a:buAutoNum type="arabicPeriod"/>
            </a:pPr>
            <a:r>
              <a:rPr lang="en-US" dirty="0" smtClean="0"/>
              <a:t>Provide direct and indirect support to maintain existing cultural values and create new values as well,</a:t>
            </a:r>
            <a:endParaRPr lang="cs-CZ" dirty="0" smtClean="0"/>
          </a:p>
          <a:p>
            <a:pPr marL="514350" indent="-514350">
              <a:buFont typeface="+mj-lt"/>
              <a:buAutoNum type="arabicPeriod"/>
            </a:pPr>
            <a:r>
              <a:rPr lang="cs-CZ" dirty="0" err="1" smtClean="0"/>
              <a:t>Create</a:t>
            </a:r>
            <a:r>
              <a:rPr lang="cs-CZ" dirty="0" smtClean="0"/>
              <a:t> a transparent and non-</a:t>
            </a:r>
            <a:r>
              <a:rPr lang="cs-CZ" dirty="0" err="1" smtClean="0"/>
              <a:t>discriminating</a:t>
            </a:r>
            <a:r>
              <a:rPr lang="cs-CZ" dirty="0" smtClean="0"/>
              <a:t> </a:t>
            </a:r>
            <a:r>
              <a:rPr lang="cs-CZ" dirty="0" err="1" smtClean="0"/>
              <a:t>environment</a:t>
            </a:r>
            <a:r>
              <a:rPr lang="cs-CZ" dirty="0" smtClean="0"/>
              <a:t> for </a:t>
            </a:r>
            <a:r>
              <a:rPr lang="cs-CZ" dirty="0" err="1" smtClean="0"/>
              <a:t>cultural</a:t>
            </a:r>
            <a:r>
              <a:rPr lang="cs-CZ" dirty="0" smtClean="0"/>
              <a:t> </a:t>
            </a:r>
            <a:r>
              <a:rPr lang="cs-CZ" dirty="0" err="1" smtClean="0"/>
              <a:t>activities</a:t>
            </a:r>
            <a:r>
              <a:rPr lang="cs-CZ" dirty="0" smtClean="0"/>
              <a:t> </a:t>
            </a:r>
          </a:p>
          <a:p>
            <a:endParaRPr lang="cs-CZ"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monarosa.eu/files/8813/2575/6151/Lada.jpg"/>
          <p:cNvPicPr>
            <a:picLocks noChangeAspect="1" noChangeArrowheads="1"/>
          </p:cNvPicPr>
          <p:nvPr/>
        </p:nvPicPr>
        <p:blipFill>
          <a:blip r:embed="rId2" cstate="print"/>
          <a:srcRect/>
          <a:stretch>
            <a:fillRect/>
          </a:stretch>
        </p:blipFill>
        <p:spPr bwMode="auto">
          <a:xfrm>
            <a:off x="0" y="0"/>
            <a:ext cx="9144000" cy="6850852"/>
          </a:xfrm>
          <a:prstGeom prst="rect">
            <a:avLst/>
          </a:prstGeom>
          <a:noFill/>
        </p:spPr>
      </p:pic>
      <p:pic>
        <p:nvPicPr>
          <p:cNvPr id="4" name="Picture 3"/>
          <p:cNvPicPr>
            <a:picLocks noChangeAspect="1" noChangeArrowheads="1"/>
          </p:cNvPicPr>
          <p:nvPr/>
        </p:nvPicPr>
        <p:blipFill>
          <a:blip r:embed="rId3" cstate="print"/>
          <a:srcRect/>
          <a:stretch>
            <a:fillRect/>
          </a:stretch>
        </p:blipFill>
        <p:spPr bwMode="auto">
          <a:xfrm>
            <a:off x="323528" y="2060848"/>
            <a:ext cx="8424936" cy="4032448"/>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0" y="548680"/>
            <a:ext cx="9144000" cy="1224136"/>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r>
              <a:rPr lang="cs-CZ" dirty="0" smtClean="0"/>
              <a:t/>
            </a:r>
            <a:br>
              <a:rPr lang="cs-CZ" dirty="0" smtClean="0"/>
            </a:br>
            <a:r>
              <a:rPr lang="en-US" dirty="0" smtClean="0"/>
              <a:t>Cultural policy in the Czech Republic (cont.) </a:t>
            </a:r>
            <a:endParaRPr lang="cs-CZ" dirty="0"/>
          </a:p>
        </p:txBody>
      </p:sp>
      <p:sp>
        <p:nvSpPr>
          <p:cNvPr id="3" name="Zástupný symbol pro obsah 2"/>
          <p:cNvSpPr>
            <a:spLocks noGrp="1"/>
          </p:cNvSpPr>
          <p:nvPr>
            <p:ph idx="1"/>
          </p:nvPr>
        </p:nvSpPr>
        <p:spPr>
          <a:xfrm>
            <a:off x="467544" y="1988840"/>
            <a:ext cx="8229600" cy="4525963"/>
          </a:xfrm>
        </p:spPr>
        <p:txBody>
          <a:bodyPr/>
          <a:lstStyle/>
          <a:p>
            <a:r>
              <a:rPr lang="cs-CZ" dirty="0" err="1" smtClean="0"/>
              <a:t>Actual</a:t>
            </a:r>
            <a:r>
              <a:rPr lang="cs-CZ" dirty="0" smtClean="0"/>
              <a:t> </a:t>
            </a:r>
            <a:r>
              <a:rPr lang="cs-CZ" dirty="0" err="1" smtClean="0"/>
              <a:t>cultural</a:t>
            </a:r>
            <a:r>
              <a:rPr lang="cs-CZ" dirty="0" smtClean="0"/>
              <a:t> </a:t>
            </a:r>
            <a:r>
              <a:rPr lang="cs-CZ" dirty="0" err="1" smtClean="0"/>
              <a:t>policy</a:t>
            </a:r>
            <a:r>
              <a:rPr lang="cs-CZ" dirty="0" smtClean="0"/>
              <a:t> 2015-2020</a:t>
            </a:r>
          </a:p>
          <a:p>
            <a:pPr lvl="1"/>
            <a:r>
              <a:rPr lang="cs-CZ" dirty="0" err="1" smtClean="0"/>
              <a:t>Document</a:t>
            </a:r>
            <a:r>
              <a:rPr lang="cs-CZ" dirty="0" smtClean="0"/>
              <a:t>: </a:t>
            </a:r>
            <a:r>
              <a:rPr lang="cs-CZ" dirty="0" err="1" smtClean="0"/>
              <a:t>Plan</a:t>
            </a:r>
            <a:r>
              <a:rPr lang="cs-CZ" dirty="0" smtClean="0"/>
              <a:t> </a:t>
            </a:r>
            <a:r>
              <a:rPr lang="cs-CZ" dirty="0" err="1" smtClean="0"/>
              <a:t>for</a:t>
            </a:r>
            <a:r>
              <a:rPr lang="cs-CZ" dirty="0" smtClean="0"/>
              <a:t> </a:t>
            </a:r>
            <a:r>
              <a:rPr lang="cs-CZ" dirty="0" err="1" smtClean="0"/>
              <a:t>implementation</a:t>
            </a:r>
            <a:r>
              <a:rPr lang="cs-CZ" dirty="0" smtClean="0"/>
              <a:t> </a:t>
            </a:r>
            <a:r>
              <a:rPr lang="cs-CZ" dirty="0" err="1" smtClean="0"/>
              <a:t>cultural</a:t>
            </a:r>
            <a:r>
              <a:rPr lang="cs-CZ" dirty="0" smtClean="0"/>
              <a:t> </a:t>
            </a:r>
            <a:r>
              <a:rPr lang="cs-CZ" dirty="0" err="1" smtClean="0"/>
              <a:t>policy</a:t>
            </a:r>
            <a:r>
              <a:rPr lang="cs-CZ" dirty="0" smtClean="0"/>
              <a:t> 2015-2020</a:t>
            </a:r>
          </a:p>
          <a:p>
            <a:pPr lvl="2"/>
            <a:r>
              <a:rPr lang="cs-CZ" dirty="0" smtClean="0"/>
              <a:t>Support </a:t>
            </a:r>
            <a:r>
              <a:rPr lang="cs-CZ" dirty="0" err="1" smtClean="0"/>
              <a:t>of</a:t>
            </a:r>
            <a:r>
              <a:rPr lang="cs-CZ" dirty="0" smtClean="0"/>
              <a:t> </a:t>
            </a:r>
            <a:r>
              <a:rPr lang="cs-CZ" dirty="0" err="1" smtClean="0"/>
              <a:t>culture</a:t>
            </a:r>
            <a:r>
              <a:rPr lang="cs-CZ" dirty="0" smtClean="0"/>
              <a:t> identity</a:t>
            </a:r>
          </a:p>
          <a:p>
            <a:pPr lvl="2"/>
            <a:r>
              <a:rPr lang="cs-CZ" dirty="0" smtClean="0"/>
              <a:t>Support </a:t>
            </a:r>
            <a:r>
              <a:rPr lang="cs-CZ" dirty="0" err="1" smtClean="0"/>
              <a:t>of</a:t>
            </a:r>
            <a:r>
              <a:rPr lang="cs-CZ" dirty="0" smtClean="0"/>
              <a:t> </a:t>
            </a:r>
            <a:r>
              <a:rPr lang="cs-CZ" dirty="0" err="1" smtClean="0"/>
              <a:t>culture</a:t>
            </a:r>
            <a:r>
              <a:rPr lang="cs-CZ" dirty="0" smtClean="0"/>
              <a:t> </a:t>
            </a:r>
            <a:r>
              <a:rPr lang="cs-CZ" dirty="0" err="1" smtClean="0"/>
              <a:t>diversification</a:t>
            </a:r>
            <a:endParaRPr lang="cs-CZ" dirty="0" smtClean="0"/>
          </a:p>
          <a:p>
            <a:pPr lvl="2"/>
            <a:r>
              <a:rPr lang="cs-CZ" dirty="0" smtClean="0"/>
              <a:t>Support </a:t>
            </a:r>
            <a:r>
              <a:rPr lang="cs-CZ" dirty="0" err="1" smtClean="0"/>
              <a:t>of</a:t>
            </a:r>
            <a:r>
              <a:rPr lang="cs-CZ" dirty="0" smtClean="0"/>
              <a:t> </a:t>
            </a:r>
            <a:r>
              <a:rPr lang="cs-CZ" dirty="0" err="1" smtClean="0"/>
              <a:t>multicultural</a:t>
            </a:r>
            <a:r>
              <a:rPr lang="cs-CZ" dirty="0" smtClean="0"/>
              <a:t> </a:t>
            </a:r>
            <a:r>
              <a:rPr lang="cs-CZ" dirty="0" err="1" smtClean="0"/>
              <a:t>dialogue</a:t>
            </a:r>
            <a:endParaRPr lang="cs-CZ" dirty="0" smtClean="0"/>
          </a:p>
          <a:p>
            <a:pPr lvl="2"/>
            <a:endParaRPr lang="cs-CZ" dirty="0" smtClean="0"/>
          </a:p>
          <a:p>
            <a:pPr lvl="2"/>
            <a:endParaRPr lang="cs-CZ"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monarosa.eu/files/8813/2575/6151/Lada.jpg"/>
          <p:cNvPicPr>
            <a:picLocks noChangeAspect="1" noChangeArrowheads="1"/>
          </p:cNvPicPr>
          <p:nvPr/>
        </p:nvPicPr>
        <p:blipFill>
          <a:blip r:embed="rId2" cstate="print"/>
          <a:srcRect/>
          <a:stretch>
            <a:fillRect/>
          </a:stretch>
        </p:blipFill>
        <p:spPr bwMode="auto">
          <a:xfrm>
            <a:off x="0" y="0"/>
            <a:ext cx="9144000" cy="6850852"/>
          </a:xfrm>
          <a:prstGeom prst="rect">
            <a:avLst/>
          </a:prstGeom>
          <a:noFill/>
        </p:spPr>
      </p:pic>
      <p:pic>
        <p:nvPicPr>
          <p:cNvPr id="4" name="Picture 3"/>
          <p:cNvPicPr>
            <a:picLocks noChangeAspect="1" noChangeArrowheads="1"/>
          </p:cNvPicPr>
          <p:nvPr/>
        </p:nvPicPr>
        <p:blipFill>
          <a:blip r:embed="rId3" cstate="print"/>
          <a:srcRect/>
          <a:stretch>
            <a:fillRect/>
          </a:stretch>
        </p:blipFill>
        <p:spPr bwMode="auto">
          <a:xfrm>
            <a:off x="323528" y="1844824"/>
            <a:ext cx="8280920" cy="4032448"/>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0" y="548680"/>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r>
              <a:rPr lang="cs-CZ" dirty="0" smtClean="0"/>
              <a:t/>
            </a:r>
            <a:br>
              <a:rPr lang="cs-CZ" dirty="0" smtClean="0"/>
            </a:br>
            <a:r>
              <a:rPr lang="cs-CZ" dirty="0" err="1" smtClean="0"/>
              <a:t>Cultural</a:t>
            </a:r>
            <a:r>
              <a:rPr lang="cs-CZ" dirty="0" smtClean="0"/>
              <a:t> </a:t>
            </a:r>
            <a:r>
              <a:rPr lang="cs-CZ" dirty="0" err="1" smtClean="0"/>
              <a:t>policy</a:t>
            </a:r>
            <a:r>
              <a:rPr lang="cs-CZ" dirty="0" smtClean="0"/>
              <a:t> </a:t>
            </a:r>
            <a:endParaRPr lang="cs-CZ" dirty="0"/>
          </a:p>
        </p:txBody>
      </p:sp>
      <p:sp>
        <p:nvSpPr>
          <p:cNvPr id="3" name="Zástupný symbol pro obsah 2"/>
          <p:cNvSpPr>
            <a:spLocks noGrp="1"/>
          </p:cNvSpPr>
          <p:nvPr>
            <p:ph idx="1"/>
          </p:nvPr>
        </p:nvSpPr>
        <p:spPr>
          <a:xfrm>
            <a:off x="395536" y="1916832"/>
            <a:ext cx="8229600" cy="4525963"/>
          </a:xfrm>
        </p:spPr>
        <p:txBody>
          <a:bodyPr/>
          <a:lstStyle/>
          <a:p>
            <a:r>
              <a:rPr lang="en-US" dirty="0" smtClean="0"/>
              <a:t>Cultural policy in your country? </a:t>
            </a:r>
          </a:p>
          <a:p>
            <a:pPr>
              <a:buNone/>
            </a:pPr>
            <a:endParaRPr lang="cs-CZ"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atic2.r23.de/2011/12/siegerauto_der_carrera_panamericana_pop-art.jpg"/>
          <p:cNvPicPr>
            <a:picLocks noChangeAspect="1" noChangeArrowheads="1"/>
          </p:cNvPicPr>
          <p:nvPr/>
        </p:nvPicPr>
        <p:blipFill>
          <a:blip r:embed="rId2" cstate="print"/>
          <a:srcRect/>
          <a:stretch>
            <a:fillRect/>
          </a:stretch>
        </p:blipFill>
        <p:spPr bwMode="auto">
          <a:xfrm>
            <a:off x="0" y="0"/>
            <a:ext cx="9144000" cy="7062289"/>
          </a:xfrm>
          <a:prstGeom prst="rect">
            <a:avLst/>
          </a:prstGeom>
          <a:noFill/>
        </p:spPr>
      </p:pic>
      <p:pic>
        <p:nvPicPr>
          <p:cNvPr id="4" name="Picture 3"/>
          <p:cNvPicPr>
            <a:picLocks noChangeAspect="1" noChangeArrowheads="1"/>
          </p:cNvPicPr>
          <p:nvPr/>
        </p:nvPicPr>
        <p:blipFill>
          <a:blip r:embed="rId3" cstate="print"/>
          <a:srcRect/>
          <a:stretch>
            <a:fillRect/>
          </a:stretch>
        </p:blipFill>
        <p:spPr bwMode="auto">
          <a:xfrm>
            <a:off x="323528" y="1844824"/>
            <a:ext cx="8280920" cy="4392488"/>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0" y="548680"/>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r>
              <a:rPr lang="cs-CZ" dirty="0" smtClean="0"/>
              <a:t/>
            </a:r>
            <a:br>
              <a:rPr lang="cs-CZ" dirty="0" smtClean="0"/>
            </a:br>
            <a:r>
              <a:rPr lang="cs-CZ" dirty="0" err="1" smtClean="0"/>
              <a:t>Sources</a:t>
            </a:r>
            <a:r>
              <a:rPr lang="cs-CZ" dirty="0" smtClean="0"/>
              <a:t>: </a:t>
            </a:r>
            <a:endParaRPr lang="cs-CZ" dirty="0"/>
          </a:p>
        </p:txBody>
      </p:sp>
      <p:sp>
        <p:nvSpPr>
          <p:cNvPr id="3" name="Zástupný symbol pro obsah 2"/>
          <p:cNvSpPr>
            <a:spLocks noGrp="1"/>
          </p:cNvSpPr>
          <p:nvPr>
            <p:ph idx="1"/>
          </p:nvPr>
        </p:nvSpPr>
        <p:spPr>
          <a:xfrm>
            <a:off x="467544" y="1988840"/>
            <a:ext cx="8229600" cy="4525963"/>
          </a:xfrm>
        </p:spPr>
        <p:txBody>
          <a:bodyPr>
            <a:normAutofit fontScale="92500" lnSpcReduction="20000"/>
          </a:bodyPr>
          <a:lstStyle/>
          <a:p>
            <a:r>
              <a:rPr lang="cs-CZ" i="1" dirty="0" err="1" smtClean="0"/>
              <a:t>Presentation</a:t>
            </a:r>
            <a:r>
              <a:rPr lang="cs-CZ" i="1" dirty="0" smtClean="0"/>
              <a:t>  </a:t>
            </a:r>
            <a:r>
              <a:rPr lang="cs-CZ" i="1" dirty="0" err="1" smtClean="0"/>
              <a:t>made</a:t>
            </a:r>
            <a:r>
              <a:rPr lang="cs-CZ" i="1" dirty="0" smtClean="0"/>
              <a:t> by </a:t>
            </a:r>
            <a:r>
              <a:rPr lang="cs-CZ" i="1" dirty="0" err="1" smtClean="0"/>
              <a:t>Daria</a:t>
            </a:r>
            <a:r>
              <a:rPr lang="cs-CZ" i="1" dirty="0" smtClean="0"/>
              <a:t> Kuchařová</a:t>
            </a:r>
          </a:p>
          <a:p>
            <a:r>
              <a:rPr lang="en-US" i="1" dirty="0" smtClean="0"/>
              <a:t>A handbook of cultural economics. Edited by Ruth </a:t>
            </a:r>
            <a:r>
              <a:rPr lang="en-US" i="1" dirty="0" err="1" smtClean="0"/>
              <a:t>Towse</a:t>
            </a:r>
            <a:r>
              <a:rPr lang="en-US" i="1" dirty="0" smtClean="0"/>
              <a:t>. Cheltenham: Edward Elgar, 2003. </a:t>
            </a:r>
          </a:p>
          <a:p>
            <a:r>
              <a:rPr lang="cs-CZ" dirty="0" smtClean="0"/>
              <a:t>Simona </a:t>
            </a:r>
            <a:r>
              <a:rPr lang="cs-CZ" dirty="0" err="1" smtClean="0"/>
              <a:t>Škarabelová</a:t>
            </a:r>
            <a:r>
              <a:rPr lang="cs-CZ" dirty="0" smtClean="0"/>
              <a:t> </a:t>
            </a:r>
            <a:r>
              <a:rPr lang="cs-CZ" dirty="0" err="1" smtClean="0"/>
              <a:t>et</a:t>
            </a:r>
            <a:r>
              <a:rPr lang="cs-CZ" dirty="0" smtClean="0"/>
              <a:t> </a:t>
            </a:r>
            <a:r>
              <a:rPr lang="cs-CZ" dirty="0" err="1" smtClean="0"/>
              <a:t>al</a:t>
            </a:r>
            <a:r>
              <a:rPr lang="cs-CZ" dirty="0" smtClean="0"/>
              <a:t>. </a:t>
            </a:r>
            <a:r>
              <a:rPr lang="cs-CZ" i="1" dirty="0" smtClean="0"/>
              <a:t>Ekonomika kultury a masmédií. Brno: Masaryk University, 2007 </a:t>
            </a:r>
          </a:p>
          <a:p>
            <a:r>
              <a:rPr lang="en-US" dirty="0" smtClean="0"/>
              <a:t>Michelle Reeves. </a:t>
            </a:r>
            <a:r>
              <a:rPr lang="en-US" i="1" dirty="0" smtClean="0"/>
              <a:t>Measuring the economic and social impact of the arts: a review. London: Arts Council of </a:t>
            </a:r>
            <a:r>
              <a:rPr lang="en-US" i="1" dirty="0" err="1" smtClean="0"/>
              <a:t>Egland</a:t>
            </a:r>
            <a:r>
              <a:rPr lang="en-US" i="1" dirty="0" smtClean="0"/>
              <a:t>, 2002 </a:t>
            </a:r>
          </a:p>
          <a:p>
            <a:r>
              <a:rPr lang="en-US" dirty="0" smtClean="0"/>
              <a:t>National Cultural Policy Czech Republic 2009-2014. Ministry of Culture, Prague, 2009 </a:t>
            </a:r>
          </a:p>
          <a:p>
            <a:endParaRPr lang="cs-CZ"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tatic2.r23.de/2011/12/siegerauto_der_carrera_panamericana_pop-art.jpg"/>
          <p:cNvPicPr>
            <a:picLocks noChangeAspect="1" noChangeArrowheads="1"/>
          </p:cNvPicPr>
          <p:nvPr/>
        </p:nvPicPr>
        <p:blipFill>
          <a:blip r:embed="rId2" cstate="print"/>
          <a:srcRect/>
          <a:stretch>
            <a:fillRect/>
          </a:stretch>
        </p:blipFill>
        <p:spPr bwMode="auto">
          <a:xfrm>
            <a:off x="0" y="0"/>
            <a:ext cx="9144000" cy="7062289"/>
          </a:xfrm>
          <a:prstGeom prst="rect">
            <a:avLst/>
          </a:prstGeom>
          <a:noFill/>
        </p:spPr>
      </p:pic>
      <p:pic>
        <p:nvPicPr>
          <p:cNvPr id="3" name="Picture 4"/>
          <p:cNvPicPr>
            <a:picLocks noChangeAspect="1" noChangeArrowheads="1"/>
          </p:cNvPicPr>
          <p:nvPr/>
        </p:nvPicPr>
        <p:blipFill>
          <a:blip r:embed="rId3" cstate="print"/>
          <a:srcRect/>
          <a:stretch>
            <a:fillRect/>
          </a:stretch>
        </p:blipFill>
        <p:spPr bwMode="auto">
          <a:xfrm>
            <a:off x="0" y="2780928"/>
            <a:ext cx="9144000" cy="1080120"/>
          </a:xfrm>
          <a:prstGeom prst="rect">
            <a:avLst/>
          </a:prstGeom>
          <a:noFill/>
          <a:ln w="9525">
            <a:noFill/>
            <a:miter lim="800000"/>
            <a:headEnd/>
            <a:tailEnd/>
          </a:ln>
        </p:spPr>
      </p:pic>
      <p:sp>
        <p:nvSpPr>
          <p:cNvPr id="2" name="Nadpis 1"/>
          <p:cNvSpPr>
            <a:spLocks noGrp="1"/>
          </p:cNvSpPr>
          <p:nvPr>
            <p:ph type="title"/>
          </p:nvPr>
        </p:nvSpPr>
        <p:spPr>
          <a:xfrm>
            <a:off x="611560" y="2348880"/>
            <a:ext cx="7772400" cy="1362075"/>
          </a:xfrm>
        </p:spPr>
        <p:txBody>
          <a:bodyPr/>
          <a:lstStyle/>
          <a:p>
            <a:r>
              <a:rPr lang="cs-CZ" dirty="0" smtClean="0"/>
              <a:t/>
            </a:r>
            <a:br>
              <a:rPr lang="cs-CZ" dirty="0" smtClean="0"/>
            </a:br>
            <a:r>
              <a:rPr lang="cs-CZ" dirty="0" smtClean="0"/>
              <a:t>THANK YOU FOR ATTENTION! </a:t>
            </a:r>
            <a:endParaRPr lang="cs-C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420888"/>
            <a:ext cx="8229600" cy="1143000"/>
          </a:xfrm>
        </p:spPr>
        <p:txBody>
          <a:bodyPr/>
          <a:lstStyle/>
          <a:p>
            <a:r>
              <a:rPr lang="cs-CZ" dirty="0" err="1" smtClean="0"/>
              <a:t>Short</a:t>
            </a:r>
            <a:r>
              <a:rPr lang="cs-CZ" dirty="0" smtClean="0"/>
              <a:t> </a:t>
            </a:r>
            <a:r>
              <a:rPr lang="cs-CZ" dirty="0" err="1" smtClean="0"/>
              <a:t>paintings</a:t>
            </a:r>
            <a:r>
              <a:rPr lang="cs-CZ" dirty="0" smtClean="0"/>
              <a:t> </a:t>
            </a:r>
            <a:r>
              <a:rPr lang="cs-CZ" dirty="0" err="1" smtClean="0"/>
              <a:t>Quiz</a:t>
            </a:r>
            <a:r>
              <a:rPr lang="cs-CZ" dirty="0" smtClean="0"/>
              <a:t> </a:t>
            </a:r>
            <a:endParaRPr lang="cs-CZ" dirty="0"/>
          </a:p>
        </p:txBody>
      </p:sp>
      <p:sp>
        <p:nvSpPr>
          <p:cNvPr id="3" name="Nadpis 1"/>
          <p:cNvSpPr txBox="1">
            <a:spLocks/>
          </p:cNvSpPr>
          <p:nvPr/>
        </p:nvSpPr>
        <p:spPr>
          <a:xfrm>
            <a:off x="467544" y="400506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s-CZ" sz="2800" b="0" i="1" u="none" strike="noStrike" kern="1200" cap="none" spc="0" normalizeH="0" baseline="0" noProof="0" dirty="0" err="1" smtClean="0">
                <a:ln>
                  <a:noFill/>
                </a:ln>
                <a:solidFill>
                  <a:schemeClr val="tx1"/>
                </a:solidFill>
                <a:effectLst/>
                <a:uLnTx/>
                <a:uFillTx/>
                <a:latin typeface="+mj-lt"/>
                <a:ea typeface="+mj-ea"/>
                <a:cs typeface="+mj-cs"/>
              </a:rPr>
              <a:t>Who</a:t>
            </a:r>
            <a:r>
              <a:rPr kumimoji="0" lang="cs-CZ" sz="2800" b="0" i="1" u="none" strike="noStrike" kern="1200" cap="none" spc="0" normalizeH="0" baseline="0" noProof="0" dirty="0" smtClean="0">
                <a:ln>
                  <a:noFill/>
                </a:ln>
                <a:solidFill>
                  <a:schemeClr val="tx1"/>
                </a:solidFill>
                <a:effectLst/>
                <a:uLnTx/>
                <a:uFillTx/>
                <a:latin typeface="+mj-lt"/>
                <a:ea typeface="+mj-ea"/>
                <a:cs typeface="+mj-cs"/>
              </a:rPr>
              <a:t> </a:t>
            </a:r>
            <a:r>
              <a:rPr kumimoji="0" lang="cs-CZ" sz="2800" b="0" i="1" u="none" strike="noStrike" kern="1200" cap="none" spc="0" normalizeH="0" baseline="0" noProof="0" dirty="0" err="1" smtClean="0">
                <a:ln>
                  <a:noFill/>
                </a:ln>
                <a:solidFill>
                  <a:schemeClr val="tx1"/>
                </a:solidFill>
                <a:effectLst/>
                <a:uLnTx/>
                <a:uFillTx/>
                <a:latin typeface="+mj-lt"/>
                <a:ea typeface="+mj-ea"/>
                <a:cs typeface="+mj-cs"/>
              </a:rPr>
              <a:t>is</a:t>
            </a:r>
            <a:r>
              <a:rPr kumimoji="0" lang="cs-CZ" sz="2800" b="0" i="1" u="none" strike="noStrike" kern="1200" cap="none" spc="0" normalizeH="0" baseline="0" noProof="0" dirty="0" smtClean="0">
                <a:ln>
                  <a:noFill/>
                </a:ln>
                <a:solidFill>
                  <a:schemeClr val="tx1"/>
                </a:solidFill>
                <a:effectLst/>
                <a:uLnTx/>
                <a:uFillTx/>
                <a:latin typeface="+mj-lt"/>
                <a:ea typeface="+mj-ea"/>
                <a:cs typeface="+mj-cs"/>
              </a:rPr>
              <a:t> </a:t>
            </a:r>
            <a:r>
              <a:rPr kumimoji="0" lang="cs-CZ" sz="2800" b="0" i="1" u="none" strike="noStrike" kern="1200" cap="none" spc="0" normalizeH="0" baseline="0" noProof="0" dirty="0" err="1" smtClean="0">
                <a:ln>
                  <a:noFill/>
                </a:ln>
                <a:solidFill>
                  <a:schemeClr val="tx1"/>
                </a:solidFill>
                <a:effectLst/>
                <a:uLnTx/>
                <a:uFillTx/>
                <a:latin typeface="+mj-lt"/>
                <a:ea typeface="+mj-ea"/>
                <a:cs typeface="+mj-cs"/>
              </a:rPr>
              <a:t>author</a:t>
            </a:r>
            <a:r>
              <a:rPr kumimoji="0" lang="cs-CZ" sz="2800" b="0" i="1" u="none" strike="noStrike" kern="1200" cap="none" spc="0" normalizeH="0" baseline="0" noProof="0" dirty="0" smtClean="0">
                <a:ln>
                  <a:noFill/>
                </a:ln>
                <a:solidFill>
                  <a:schemeClr val="tx1"/>
                </a:solidFill>
                <a:effectLst/>
                <a:uLnTx/>
                <a:uFillTx/>
                <a:latin typeface="+mj-lt"/>
                <a:ea typeface="+mj-ea"/>
                <a:cs typeface="+mj-cs"/>
              </a:rPr>
              <a:t> </a:t>
            </a:r>
            <a:r>
              <a:rPr kumimoji="0" lang="cs-CZ" sz="2800" b="0" i="1" u="none" strike="noStrike" kern="1200" cap="none" spc="0" normalizeH="0" baseline="0" noProof="0" dirty="0" err="1" smtClean="0">
                <a:ln>
                  <a:noFill/>
                </a:ln>
                <a:solidFill>
                  <a:schemeClr val="tx1"/>
                </a:solidFill>
                <a:effectLst/>
                <a:uLnTx/>
                <a:uFillTx/>
                <a:latin typeface="+mj-lt"/>
                <a:ea typeface="+mj-ea"/>
                <a:cs typeface="+mj-cs"/>
              </a:rPr>
              <a:t>of</a:t>
            </a:r>
            <a:r>
              <a:rPr kumimoji="0" lang="cs-CZ" sz="2800" b="0" i="1" u="none" strike="noStrike" kern="1200" cap="none" spc="0" normalizeH="0" baseline="0" noProof="0" dirty="0" smtClean="0">
                <a:ln>
                  <a:noFill/>
                </a:ln>
                <a:solidFill>
                  <a:schemeClr val="tx1"/>
                </a:solidFill>
                <a:effectLst/>
                <a:uLnTx/>
                <a:uFillTx/>
                <a:latin typeface="+mj-lt"/>
                <a:ea typeface="+mj-ea"/>
                <a:cs typeface="+mj-cs"/>
              </a:rPr>
              <a:t> these </a:t>
            </a:r>
            <a:r>
              <a:rPr kumimoji="0" lang="cs-CZ" sz="2800" b="0" i="1" u="none" strike="noStrike" kern="1200" cap="none" spc="0" normalizeH="0" baseline="0" noProof="0" dirty="0" err="1" smtClean="0">
                <a:ln>
                  <a:noFill/>
                </a:ln>
                <a:solidFill>
                  <a:schemeClr val="tx1"/>
                </a:solidFill>
                <a:effectLst/>
                <a:uLnTx/>
                <a:uFillTx/>
                <a:latin typeface="+mj-lt"/>
                <a:ea typeface="+mj-ea"/>
                <a:cs typeface="+mj-cs"/>
              </a:rPr>
              <a:t>paintings</a:t>
            </a:r>
            <a:r>
              <a:rPr kumimoji="0" lang="cs-CZ" sz="2800" b="0" i="1" u="none" strike="noStrike" kern="1200" cap="none" spc="0" normalizeH="0" baseline="0" noProof="0" dirty="0" smtClean="0">
                <a:ln>
                  <a:noFill/>
                </a:ln>
                <a:solidFill>
                  <a:schemeClr val="tx1"/>
                </a:solidFill>
                <a:effectLst/>
                <a:uLnTx/>
                <a:uFillTx/>
                <a:latin typeface="+mj-lt"/>
                <a:ea typeface="+mj-ea"/>
                <a:cs typeface="+mj-cs"/>
              </a:rPr>
              <a:t>?</a:t>
            </a:r>
            <a:endParaRPr kumimoji="0" lang="cs-CZ" sz="2800" b="0"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mg.ihned.cz/attachment.php/920/37000920/aiostuv45EF7GHIJLOlbdeghpqr1TUAn/USA_NORSKO_VYTVARNE_AUKCE_MUNCH_717.jpg"/>
          <p:cNvPicPr>
            <a:picLocks noChangeAspect="1" noChangeArrowheads="1"/>
          </p:cNvPicPr>
          <p:nvPr/>
        </p:nvPicPr>
        <p:blipFill>
          <a:blip r:embed="rId2" cstate="print"/>
          <a:srcRect/>
          <a:stretch>
            <a:fillRect/>
          </a:stretch>
        </p:blipFill>
        <p:spPr bwMode="auto">
          <a:xfrm>
            <a:off x="0" y="0"/>
            <a:ext cx="9154776" cy="6858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im9.cz/iR/importprodukt-orig/721/72152f9156285dfd5168381c586206ba.jpg"/>
          <p:cNvPicPr>
            <a:picLocks noChangeAspect="1" noChangeArrowheads="1"/>
          </p:cNvPicPr>
          <p:nvPr/>
        </p:nvPicPr>
        <p:blipFill>
          <a:blip r:embed="rId2" cstate="print"/>
          <a:srcRect/>
          <a:stretch>
            <a:fillRect/>
          </a:stretch>
        </p:blipFill>
        <p:spPr bwMode="auto">
          <a:xfrm>
            <a:off x="0" y="-1"/>
            <a:ext cx="9144000" cy="688297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323528" y="1772816"/>
            <a:ext cx="8352928" cy="4248472"/>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r>
              <a:rPr lang="cs-CZ" dirty="0" smtClean="0"/>
              <a:t/>
            </a:r>
            <a:br>
              <a:rPr lang="cs-CZ" dirty="0" smtClean="0"/>
            </a:br>
            <a:r>
              <a:rPr lang="cs-CZ" dirty="0" err="1" smtClean="0"/>
              <a:t>Definitions</a:t>
            </a:r>
            <a:r>
              <a:rPr lang="cs-CZ" dirty="0" smtClean="0"/>
              <a:t> </a:t>
            </a:r>
            <a:endParaRPr lang="cs-CZ" dirty="0"/>
          </a:p>
        </p:txBody>
      </p:sp>
      <p:sp>
        <p:nvSpPr>
          <p:cNvPr id="3" name="Zástupný symbol pro obsah 2"/>
          <p:cNvSpPr>
            <a:spLocks noGrp="1"/>
          </p:cNvSpPr>
          <p:nvPr>
            <p:ph idx="1"/>
          </p:nvPr>
        </p:nvSpPr>
        <p:spPr>
          <a:xfrm>
            <a:off x="395536" y="1844824"/>
            <a:ext cx="8229600" cy="4525963"/>
          </a:xfrm>
        </p:spPr>
        <p:txBody>
          <a:bodyPr/>
          <a:lstStyle/>
          <a:p>
            <a:r>
              <a:rPr lang="cs-CZ" dirty="0" smtClean="0"/>
              <a:t>What </a:t>
            </a:r>
            <a:r>
              <a:rPr lang="cs-CZ" dirty="0" err="1" smtClean="0"/>
              <a:t>is</a:t>
            </a:r>
            <a:r>
              <a:rPr lang="cs-CZ" dirty="0" smtClean="0"/>
              <a:t> </a:t>
            </a:r>
            <a:r>
              <a:rPr lang="cs-CZ" dirty="0" err="1" smtClean="0"/>
              <a:t>culture</a:t>
            </a:r>
            <a:r>
              <a:rPr lang="cs-CZ" dirty="0" smtClean="0"/>
              <a:t>?</a:t>
            </a:r>
          </a:p>
          <a:p>
            <a:endParaRPr lang="cs-CZ" dirty="0" smtClean="0"/>
          </a:p>
          <a:p>
            <a:r>
              <a:rPr lang="cs-CZ" dirty="0" smtClean="0"/>
              <a:t>What </a:t>
            </a:r>
            <a:r>
              <a:rPr lang="cs-CZ" dirty="0" err="1" smtClean="0"/>
              <a:t>is</a:t>
            </a:r>
            <a:r>
              <a:rPr lang="cs-CZ" dirty="0" smtClean="0"/>
              <a:t> </a:t>
            </a:r>
            <a:r>
              <a:rPr lang="cs-CZ" dirty="0" err="1" smtClean="0"/>
              <a:t>art</a:t>
            </a:r>
            <a:r>
              <a:rPr lang="cs-CZ" dirty="0" smtClean="0"/>
              <a:t>?</a:t>
            </a:r>
          </a:p>
          <a:p>
            <a:endParaRPr lang="cs-CZ" dirty="0" smtClean="0"/>
          </a:p>
          <a:p>
            <a:r>
              <a:rPr lang="cs-CZ" dirty="0" err="1" smtClean="0"/>
              <a:t>Difference</a:t>
            </a:r>
            <a:r>
              <a:rPr lang="cs-CZ" dirty="0" smtClean="0"/>
              <a:t>?</a:t>
            </a:r>
          </a:p>
          <a:p>
            <a:pPr>
              <a:buNone/>
            </a:pPr>
            <a:endParaRPr lang="cs-CZ" dirty="0" smtClean="0"/>
          </a:p>
          <a:p>
            <a:pPr lvl="1">
              <a:buFont typeface="Courier New" pitchFamily="49" charset="0"/>
              <a:buChar char="o"/>
            </a:pPr>
            <a:r>
              <a:rPr lang="cs-CZ" dirty="0" err="1" smtClean="0"/>
              <a:t>Group</a:t>
            </a:r>
            <a:r>
              <a:rPr lang="cs-CZ" dirty="0" smtClean="0"/>
              <a:t> discussion</a:t>
            </a:r>
          </a:p>
          <a:p>
            <a:endParaRPr lang="cs-CZ"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luelue.pl/media/catalog/product/cache/1/image/c8f85e1c25c27561e43e5c68af54764c/p/l/pleasure_boats_at_argenteuil_by_monet_80x70.jpg"/>
          <p:cNvPicPr>
            <a:picLocks noChangeAspect="1" noChangeArrowheads="1"/>
          </p:cNvPicPr>
          <p:nvPr/>
        </p:nvPicPr>
        <p:blipFill>
          <a:blip r:embed="rId2" cstate="print"/>
          <a:srcRect/>
          <a:stretch>
            <a:fillRect/>
          </a:stretch>
        </p:blipFill>
        <p:spPr bwMode="auto">
          <a:xfrm>
            <a:off x="0" y="0"/>
            <a:ext cx="9144000" cy="6884081"/>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www.monarosa.eu/files/8813/2575/6151/Lada.jpg"/>
          <p:cNvPicPr>
            <a:picLocks noChangeAspect="1" noChangeArrowheads="1"/>
          </p:cNvPicPr>
          <p:nvPr/>
        </p:nvPicPr>
        <p:blipFill>
          <a:blip r:embed="rId2" cstate="print"/>
          <a:srcRect/>
          <a:stretch>
            <a:fillRect/>
          </a:stretch>
        </p:blipFill>
        <p:spPr bwMode="auto">
          <a:xfrm>
            <a:off x="0" y="0"/>
            <a:ext cx="9144000" cy="6850852"/>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tatic2.r23.de/2011/12/siegerauto_der_carrera_panamericana_pop-art.jpg"/>
          <p:cNvPicPr>
            <a:picLocks noChangeAspect="1" noChangeArrowheads="1"/>
          </p:cNvPicPr>
          <p:nvPr/>
        </p:nvPicPr>
        <p:blipFill>
          <a:blip r:embed="rId2" cstate="print"/>
          <a:srcRect/>
          <a:stretch>
            <a:fillRect/>
          </a:stretch>
        </p:blipFill>
        <p:spPr bwMode="auto">
          <a:xfrm>
            <a:off x="0" y="0"/>
            <a:ext cx="9144000" cy="7062289"/>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Results</a:t>
            </a:r>
            <a:endParaRPr lang="cs-CZ" dirty="0"/>
          </a:p>
        </p:txBody>
      </p:sp>
      <p:sp>
        <p:nvSpPr>
          <p:cNvPr id="3" name="Zástupný symbol pro obsah 2"/>
          <p:cNvSpPr>
            <a:spLocks noGrp="1"/>
          </p:cNvSpPr>
          <p:nvPr>
            <p:ph idx="1"/>
          </p:nvPr>
        </p:nvSpPr>
        <p:spPr/>
        <p:txBody>
          <a:bodyPr/>
          <a:lstStyle/>
          <a:p>
            <a:r>
              <a:rPr lang="cs-CZ" dirty="0" err="1" smtClean="0"/>
              <a:t>Pablo</a:t>
            </a:r>
            <a:r>
              <a:rPr lang="cs-CZ" dirty="0" smtClean="0"/>
              <a:t> </a:t>
            </a:r>
            <a:r>
              <a:rPr lang="cs-CZ" dirty="0" err="1" smtClean="0"/>
              <a:t>Picaso</a:t>
            </a:r>
            <a:endParaRPr lang="cs-CZ" dirty="0" smtClean="0"/>
          </a:p>
          <a:p>
            <a:r>
              <a:rPr lang="cs-CZ" dirty="0" smtClean="0"/>
              <a:t>Edvard </a:t>
            </a:r>
            <a:r>
              <a:rPr lang="cs-CZ" dirty="0" err="1" smtClean="0"/>
              <a:t>Munch</a:t>
            </a:r>
            <a:endParaRPr lang="cs-CZ" dirty="0" smtClean="0"/>
          </a:p>
          <a:p>
            <a:r>
              <a:rPr lang="cs-CZ" dirty="0" smtClean="0"/>
              <a:t>Vincent Van </a:t>
            </a:r>
            <a:r>
              <a:rPr lang="cs-CZ" dirty="0" err="1" smtClean="0"/>
              <a:t>Gogh</a:t>
            </a:r>
            <a:endParaRPr lang="cs-CZ" dirty="0" smtClean="0"/>
          </a:p>
          <a:p>
            <a:r>
              <a:rPr lang="cs-CZ" dirty="0" err="1" smtClean="0"/>
              <a:t>Claude</a:t>
            </a:r>
            <a:r>
              <a:rPr lang="cs-CZ" dirty="0" smtClean="0"/>
              <a:t> Monet</a:t>
            </a:r>
          </a:p>
          <a:p>
            <a:r>
              <a:rPr lang="cs-CZ" dirty="0" smtClean="0"/>
              <a:t>Josef Lada</a:t>
            </a:r>
          </a:p>
          <a:p>
            <a:r>
              <a:rPr lang="cs-CZ" dirty="0" smtClean="0"/>
              <a:t>Andy </a:t>
            </a:r>
            <a:r>
              <a:rPr lang="cs-CZ" dirty="0" err="1" smtClean="0"/>
              <a:t>Warhol</a:t>
            </a:r>
            <a:endParaRPr lang="cs-CZ" dirty="0" smtClean="0"/>
          </a:p>
          <a:p>
            <a:endParaRPr lang="cs-CZ"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7" name="Picture 4"/>
          <p:cNvPicPr>
            <a:picLocks noChangeAspect="1" noChangeArrowheads="1"/>
          </p:cNvPicPr>
          <p:nvPr/>
        </p:nvPicPr>
        <p:blipFill>
          <a:blip r:embed="rId3" cstate="print"/>
          <a:srcRect/>
          <a:stretch>
            <a:fillRect/>
          </a:stretch>
        </p:blipFill>
        <p:spPr bwMode="auto">
          <a:xfrm>
            <a:off x="0" y="2780928"/>
            <a:ext cx="9144000" cy="1440160"/>
          </a:xfrm>
          <a:prstGeom prst="rect">
            <a:avLst/>
          </a:prstGeom>
          <a:noFill/>
          <a:ln w="9525">
            <a:noFill/>
            <a:miter lim="800000"/>
            <a:headEnd/>
            <a:tailEnd/>
          </a:ln>
        </p:spPr>
      </p:pic>
      <p:sp>
        <p:nvSpPr>
          <p:cNvPr id="2" name="Nadpis 1"/>
          <p:cNvSpPr>
            <a:spLocks noGrp="1"/>
          </p:cNvSpPr>
          <p:nvPr>
            <p:ph type="title"/>
          </p:nvPr>
        </p:nvSpPr>
        <p:spPr>
          <a:xfrm>
            <a:off x="827584" y="2564904"/>
            <a:ext cx="7772400" cy="1362075"/>
          </a:xfrm>
        </p:spPr>
        <p:txBody>
          <a:bodyPr/>
          <a:lstStyle/>
          <a:p>
            <a:r>
              <a:rPr lang="cs-CZ" dirty="0" smtClean="0"/>
              <a:t/>
            </a:r>
            <a:br>
              <a:rPr lang="cs-CZ" dirty="0" smtClean="0"/>
            </a:br>
            <a:r>
              <a:rPr lang="cs-CZ" dirty="0" smtClean="0"/>
              <a:t>I. DEFINITION OF CULTURE </a:t>
            </a:r>
            <a:endParaRPr lang="cs-CZ"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352928" cy="4320480"/>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r>
              <a:rPr lang="cs-CZ" dirty="0" smtClean="0"/>
              <a:t/>
            </a:r>
            <a:br>
              <a:rPr lang="cs-CZ" dirty="0" smtClean="0"/>
            </a:br>
            <a:r>
              <a:rPr lang="cs-CZ" dirty="0" smtClean="0"/>
              <a:t>Definition of </a:t>
            </a:r>
            <a:r>
              <a:rPr lang="cs-CZ" dirty="0" err="1" smtClean="0"/>
              <a:t>culture</a:t>
            </a:r>
            <a:r>
              <a:rPr lang="cs-CZ" dirty="0" smtClean="0"/>
              <a:t> </a:t>
            </a:r>
            <a:endParaRPr lang="cs-CZ" dirty="0"/>
          </a:p>
        </p:txBody>
      </p:sp>
      <p:sp>
        <p:nvSpPr>
          <p:cNvPr id="3" name="Zástupný symbol pro obsah 2"/>
          <p:cNvSpPr>
            <a:spLocks noGrp="1"/>
          </p:cNvSpPr>
          <p:nvPr>
            <p:ph idx="1"/>
          </p:nvPr>
        </p:nvSpPr>
        <p:spPr/>
        <p:txBody>
          <a:bodyPr>
            <a:normAutofit/>
          </a:bodyPr>
          <a:lstStyle/>
          <a:p>
            <a:r>
              <a:rPr lang="en-US" dirty="0" smtClean="0"/>
              <a:t>Definition – long time discussions about this topic </a:t>
            </a:r>
            <a:endParaRPr lang="cs-CZ" dirty="0" smtClean="0"/>
          </a:p>
          <a:p>
            <a:r>
              <a:rPr lang="en-US" dirty="0" smtClean="0"/>
              <a:t>An international debate centered in UNESCO (United Nations Educational, Scientific, and Cultural Organization) since 1960s </a:t>
            </a:r>
            <a:endParaRPr lang="cs-CZ" dirty="0" smtClean="0"/>
          </a:p>
          <a:p>
            <a:pPr lvl="1">
              <a:buFont typeface="Courier New" pitchFamily="49" charset="0"/>
              <a:buChar char="o"/>
            </a:pPr>
            <a:r>
              <a:rPr lang="cs-CZ" b="1" dirty="0" smtClean="0"/>
              <a:t>Term </a:t>
            </a:r>
            <a:r>
              <a:rPr lang="cs-CZ" b="1" dirty="0" err="1" smtClean="0"/>
              <a:t>cultural</a:t>
            </a:r>
            <a:r>
              <a:rPr lang="cs-CZ" b="1" dirty="0" smtClean="0"/>
              <a:t> </a:t>
            </a:r>
            <a:r>
              <a:rPr lang="cs-CZ" b="1" dirty="0" err="1" smtClean="0"/>
              <a:t>heritage</a:t>
            </a:r>
            <a:endParaRPr lang="cs-CZ"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628800"/>
            <a:ext cx="8424936" cy="3816424"/>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r>
              <a:rPr lang="cs-CZ" dirty="0" smtClean="0"/>
              <a:t/>
            </a:r>
            <a:br>
              <a:rPr lang="cs-CZ" dirty="0" smtClean="0"/>
            </a:br>
            <a:r>
              <a:rPr lang="cs-CZ" dirty="0" smtClean="0"/>
              <a:t>Definition of </a:t>
            </a:r>
            <a:r>
              <a:rPr lang="cs-CZ" dirty="0" err="1" smtClean="0"/>
              <a:t>culture</a:t>
            </a:r>
            <a:r>
              <a:rPr lang="cs-CZ" dirty="0" smtClean="0"/>
              <a:t> (</a:t>
            </a:r>
            <a:r>
              <a:rPr lang="cs-CZ" dirty="0" err="1" smtClean="0"/>
              <a:t>cont</a:t>
            </a:r>
            <a:r>
              <a:rPr lang="cs-CZ" dirty="0" smtClean="0"/>
              <a:t>.) </a:t>
            </a:r>
            <a:endParaRPr lang="cs-CZ" dirty="0"/>
          </a:p>
        </p:txBody>
      </p:sp>
      <p:sp>
        <p:nvSpPr>
          <p:cNvPr id="3" name="Zástupný symbol pro obsah 2"/>
          <p:cNvSpPr>
            <a:spLocks noGrp="1"/>
          </p:cNvSpPr>
          <p:nvPr>
            <p:ph idx="1"/>
          </p:nvPr>
        </p:nvSpPr>
        <p:spPr/>
        <p:txBody>
          <a:bodyPr/>
          <a:lstStyle/>
          <a:p>
            <a:r>
              <a:rPr lang="en-US" dirty="0" smtClean="0"/>
              <a:t>Narrow definition – specific cultural goods and services</a:t>
            </a:r>
            <a:endParaRPr lang="cs-CZ" dirty="0" smtClean="0"/>
          </a:p>
          <a:p>
            <a:r>
              <a:rPr lang="en-US" dirty="0" smtClean="0"/>
              <a:t>Wide definition – all, what make people different from other animals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844824"/>
            <a:ext cx="8424936" cy="3816424"/>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r>
              <a:rPr lang="cs-CZ" dirty="0" smtClean="0"/>
              <a:t/>
            </a:r>
            <a:br>
              <a:rPr lang="cs-CZ" dirty="0" smtClean="0"/>
            </a:br>
            <a:r>
              <a:rPr lang="cs-CZ" dirty="0" smtClean="0"/>
              <a:t>Definition of </a:t>
            </a:r>
            <a:r>
              <a:rPr lang="cs-CZ" dirty="0" err="1" smtClean="0"/>
              <a:t>culture</a:t>
            </a:r>
            <a:r>
              <a:rPr lang="cs-CZ" dirty="0" smtClean="0"/>
              <a:t> (</a:t>
            </a:r>
            <a:r>
              <a:rPr lang="cs-CZ" dirty="0" err="1" smtClean="0"/>
              <a:t>cont</a:t>
            </a:r>
            <a:r>
              <a:rPr lang="cs-CZ" dirty="0" smtClean="0"/>
              <a:t>.) </a:t>
            </a:r>
            <a:endParaRPr lang="cs-CZ" dirty="0"/>
          </a:p>
        </p:txBody>
      </p:sp>
      <p:sp>
        <p:nvSpPr>
          <p:cNvPr id="3" name="Zástupný symbol pro obsah 2"/>
          <p:cNvSpPr>
            <a:spLocks noGrp="1"/>
          </p:cNvSpPr>
          <p:nvPr>
            <p:ph idx="1"/>
          </p:nvPr>
        </p:nvSpPr>
        <p:spPr>
          <a:xfrm>
            <a:off x="467544" y="1844824"/>
            <a:ext cx="8229600" cy="4525963"/>
          </a:xfrm>
        </p:spPr>
        <p:txBody>
          <a:bodyPr/>
          <a:lstStyle/>
          <a:p>
            <a:r>
              <a:rPr lang="en-US" dirty="0" smtClean="0"/>
              <a:t>the arts and other manifestations of human intellectual achievement regarded collectively (Oxford dictionary) </a:t>
            </a:r>
          </a:p>
          <a:p>
            <a:endParaRPr lang="cs-CZ"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ihned.cz/attachment.php/900/31119900/aistuv348BCDE7GHMNjQbdgryz1w29mn/picasso.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pic>
        <p:nvPicPr>
          <p:cNvPr id="5" name="Picture 3"/>
          <p:cNvPicPr>
            <a:picLocks noChangeAspect="1" noChangeArrowheads="1"/>
          </p:cNvPicPr>
          <p:nvPr/>
        </p:nvPicPr>
        <p:blipFill>
          <a:blip r:embed="rId3" cstate="print"/>
          <a:srcRect/>
          <a:stretch>
            <a:fillRect/>
          </a:stretch>
        </p:blipFill>
        <p:spPr bwMode="auto">
          <a:xfrm>
            <a:off x="323528" y="1700808"/>
            <a:ext cx="8352928" cy="3744416"/>
          </a:xfrm>
          <a:prstGeom prst="rect">
            <a:avLst/>
          </a:prstGeom>
          <a:noFill/>
          <a:ln w="9525">
            <a:noFill/>
            <a:miter lim="800000"/>
            <a:headEnd/>
            <a:tailEnd/>
          </a:ln>
        </p:spPr>
      </p:pic>
      <p:pic>
        <p:nvPicPr>
          <p:cNvPr id="4" name="Picture 4"/>
          <p:cNvPicPr>
            <a:picLocks noChangeAspect="1" noChangeArrowheads="1"/>
          </p:cNvPicPr>
          <p:nvPr/>
        </p:nvPicPr>
        <p:blipFill>
          <a:blip r:embed="rId3" cstate="print"/>
          <a:srcRect/>
          <a:stretch>
            <a:fillRect/>
          </a:stretch>
        </p:blipFill>
        <p:spPr bwMode="auto">
          <a:xfrm>
            <a:off x="0" y="476672"/>
            <a:ext cx="9144000" cy="1080120"/>
          </a:xfrm>
          <a:prstGeom prst="rect">
            <a:avLst/>
          </a:prstGeom>
          <a:noFill/>
          <a:ln w="9525">
            <a:noFill/>
            <a:miter lim="800000"/>
            <a:headEnd/>
            <a:tailEnd/>
          </a:ln>
        </p:spPr>
      </p:pic>
      <p:sp>
        <p:nvSpPr>
          <p:cNvPr id="2" name="Nadpis 1"/>
          <p:cNvSpPr>
            <a:spLocks noGrp="1"/>
          </p:cNvSpPr>
          <p:nvPr>
            <p:ph type="title"/>
          </p:nvPr>
        </p:nvSpPr>
        <p:spPr/>
        <p:txBody>
          <a:bodyPr>
            <a:normAutofit fontScale="90000"/>
          </a:bodyPr>
          <a:lstStyle/>
          <a:p>
            <a:r>
              <a:rPr lang="cs-CZ" dirty="0" smtClean="0"/>
              <a:t/>
            </a:r>
            <a:br>
              <a:rPr lang="cs-CZ" dirty="0" smtClean="0"/>
            </a:br>
            <a:r>
              <a:rPr lang="en-US" dirty="0" smtClean="0"/>
              <a:t>High culture vs. low culture </a:t>
            </a:r>
            <a:endParaRPr lang="cs-CZ" dirty="0"/>
          </a:p>
        </p:txBody>
      </p:sp>
      <p:sp>
        <p:nvSpPr>
          <p:cNvPr id="3" name="Zástupný symbol pro obsah 2"/>
          <p:cNvSpPr>
            <a:spLocks noGrp="1"/>
          </p:cNvSpPr>
          <p:nvPr>
            <p:ph idx="1"/>
          </p:nvPr>
        </p:nvSpPr>
        <p:spPr/>
        <p:txBody>
          <a:bodyPr/>
          <a:lstStyle/>
          <a:p>
            <a:r>
              <a:rPr lang="en-US" dirty="0" smtClean="0"/>
              <a:t>High culture = visual and performing arts, heritage </a:t>
            </a:r>
          </a:p>
          <a:p>
            <a:r>
              <a:rPr lang="en-US" dirty="0" smtClean="0"/>
              <a:t>Low culture = cultural/creative industries, mainstream </a:t>
            </a:r>
          </a:p>
          <a:p>
            <a:endParaRPr lang="cs-CZ"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TotalTime>
  <Words>998</Words>
  <Application>Microsoft Office PowerPoint</Application>
  <PresentationFormat>Předvádění na obrazovce (4:3)</PresentationFormat>
  <Paragraphs>159</Paragraphs>
  <Slides>43</Slides>
  <Notes>0</Notes>
  <HiddenSlides>0</HiddenSlides>
  <MMClips>0</MMClips>
  <ScaleCrop>false</ScaleCrop>
  <HeadingPairs>
    <vt:vector size="4" baseType="variant">
      <vt:variant>
        <vt:lpstr>Motiv</vt:lpstr>
      </vt:variant>
      <vt:variant>
        <vt:i4>1</vt:i4>
      </vt:variant>
      <vt:variant>
        <vt:lpstr>Nadpisy snímků</vt:lpstr>
      </vt:variant>
      <vt:variant>
        <vt:i4>43</vt:i4>
      </vt:variant>
    </vt:vector>
  </HeadingPairs>
  <TitlesOfParts>
    <vt:vector size="44" baseType="lpstr">
      <vt:lpstr>Motiv sady Office</vt:lpstr>
      <vt:lpstr>Culture and Mass Media Economy</vt:lpstr>
      <vt:lpstr>DEFINING CULTURE CULTURAL POLICY</vt:lpstr>
      <vt:lpstr> Content </vt:lpstr>
      <vt:lpstr> Definitions </vt:lpstr>
      <vt:lpstr> I. DEFINITION OF CULTURE </vt:lpstr>
      <vt:lpstr> Definition of culture </vt:lpstr>
      <vt:lpstr> Definition of culture (cont.) </vt:lpstr>
      <vt:lpstr> Definition of culture (cont.) </vt:lpstr>
      <vt:lpstr> High culture vs. low culture </vt:lpstr>
      <vt:lpstr> Definition of arts </vt:lpstr>
      <vt:lpstr> II. DEFINITION OF CULTURAL ECONOMICS </vt:lpstr>
      <vt:lpstr> Cultural Economics </vt:lpstr>
      <vt:lpstr> Cultural economics (cont.) </vt:lpstr>
      <vt:lpstr> III. CULTURAL GOODS AND SERVICES </vt:lpstr>
      <vt:lpstr> Cultural goods and services </vt:lpstr>
      <vt:lpstr> Cultural goods and services (cont.) </vt:lpstr>
      <vt:lpstr> Cultural goods and services </vt:lpstr>
      <vt:lpstr> Cultural goods and services (cont.) </vt:lpstr>
      <vt:lpstr> Cultural goods and services (cont.) </vt:lpstr>
      <vt:lpstr> IV. CULTURAL POLICY </vt:lpstr>
      <vt:lpstr> Cultural policy </vt:lpstr>
      <vt:lpstr> Cultural policy (cont.) </vt:lpstr>
      <vt:lpstr> Cultural policy (cont.)   </vt:lpstr>
      <vt:lpstr> Cultural policy (cont.) </vt:lpstr>
      <vt:lpstr> Hillman-Chartrand model </vt:lpstr>
      <vt:lpstr> Cultural policy (cont.) </vt:lpstr>
      <vt:lpstr> V. CULTURAL POLICY IN THE CZECH REPUBLIC </vt:lpstr>
      <vt:lpstr> Cultural policy in the Czech Republic </vt:lpstr>
      <vt:lpstr> Cultural policy in the Czech Republic (cont.) </vt:lpstr>
      <vt:lpstr> Cultural policy in the Czech Republic (cont.) </vt:lpstr>
      <vt:lpstr> Cultural policy in the Czech Republic (cont.) </vt:lpstr>
      <vt:lpstr> Cultural policy in the Czech Republic (cont.) </vt:lpstr>
      <vt:lpstr> Cultural policy </vt:lpstr>
      <vt:lpstr> Sources: </vt:lpstr>
      <vt:lpstr> THANK YOU FOR ATTENTION! </vt:lpstr>
      <vt:lpstr>Short paintings Quiz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Results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Dušan</dc:creator>
  <cp:lastModifiedBy>Müllner Vojtěch</cp:lastModifiedBy>
  <cp:revision>16</cp:revision>
  <cp:lastPrinted>2016-02-22T17:41:20Z</cp:lastPrinted>
  <dcterms:created xsi:type="dcterms:W3CDTF">2016-02-19T15:27:11Z</dcterms:created>
  <dcterms:modified xsi:type="dcterms:W3CDTF">2016-02-23T15:06:59Z</dcterms:modified>
</cp:coreProperties>
</file>