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39"/>
  </p:handoutMasterIdLst>
  <p:sldIdLst>
    <p:sldId id="256" r:id="rId2"/>
    <p:sldId id="257" r:id="rId3"/>
    <p:sldId id="289" r:id="rId4"/>
    <p:sldId id="290" r:id="rId5"/>
    <p:sldId id="291" r:id="rId6"/>
    <p:sldId id="294" r:id="rId7"/>
    <p:sldId id="295" r:id="rId8"/>
    <p:sldId id="296" r:id="rId9"/>
    <p:sldId id="298" r:id="rId10"/>
    <p:sldId id="297" r:id="rId11"/>
    <p:sldId id="259" r:id="rId12"/>
    <p:sldId id="260" r:id="rId13"/>
    <p:sldId id="271" r:id="rId14"/>
    <p:sldId id="266" r:id="rId15"/>
    <p:sldId id="267" r:id="rId16"/>
    <p:sldId id="283" r:id="rId17"/>
    <p:sldId id="284" r:id="rId18"/>
    <p:sldId id="287" r:id="rId19"/>
    <p:sldId id="301" r:id="rId20"/>
    <p:sldId id="300" r:id="rId21"/>
    <p:sldId id="285" r:id="rId22"/>
    <p:sldId id="286" r:id="rId23"/>
    <p:sldId id="261" r:id="rId24"/>
    <p:sldId id="272" r:id="rId25"/>
    <p:sldId id="270" r:id="rId26"/>
    <p:sldId id="274" r:id="rId27"/>
    <p:sldId id="273" r:id="rId28"/>
    <p:sldId id="275" r:id="rId29"/>
    <p:sldId id="281" r:id="rId30"/>
    <p:sldId id="282" r:id="rId31"/>
    <p:sldId id="276" r:id="rId32"/>
    <p:sldId id="277" r:id="rId33"/>
    <p:sldId id="278" r:id="rId34"/>
    <p:sldId id="262" r:id="rId35"/>
    <p:sldId id="279" r:id="rId36"/>
    <p:sldId id="293" r:id="rId37"/>
    <p:sldId id="302" r:id="rId38"/>
  </p:sldIdLst>
  <p:sldSz cx="9144000" cy="6858000" type="screen4x3"/>
  <p:notesSz cx="6794500" cy="99314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5FA7A10-AE3B-4E92-B186-FEA25250F5D0}" type="datetimeFigureOut">
              <a:rPr lang="cs-CZ" smtClean="0"/>
              <a:t>22.3.2016</a:t>
            </a:fld>
            <a:endParaRPr lang="cs-CZ"/>
          </a:p>
        </p:txBody>
      </p:sp>
      <p:sp>
        <p:nvSpPr>
          <p:cNvPr id="4" name="Zástupný symbol pro zápatí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66249388-40EF-41F0-8335-A9B4DFA930A0}" type="slidenum">
              <a:rPr lang="cs-CZ" smtClean="0"/>
              <a:t>‹#›</a:t>
            </a:fld>
            <a:endParaRPr lang="cs-CZ"/>
          </a:p>
        </p:txBody>
      </p:sp>
    </p:spTree>
    <p:extLst>
      <p:ext uri="{BB962C8B-B14F-4D97-AF65-F5344CB8AC3E}">
        <p14:creationId xmlns:p14="http://schemas.microsoft.com/office/powerpoint/2010/main" val="24051185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Kliknutím lze upravit styl.</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16" name="Zástupný symbol pro datum 15"/>
          <p:cNvSpPr>
            <a:spLocks noGrp="1"/>
          </p:cNvSpPr>
          <p:nvPr>
            <p:ph type="dt" sz="half" idx="10"/>
          </p:nvPr>
        </p:nvSpPr>
        <p:spPr/>
        <p:txBody>
          <a:bodyPr/>
          <a:lstStyle/>
          <a:p>
            <a:fld id="{95EC1D4A-A796-47C3-A63E-CE236FB377E2}" type="datetimeFigureOut">
              <a:rPr lang="cs-CZ" smtClean="0"/>
              <a:t>22.3.2016</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Kliknutím lze upravit styl.</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95EC1D4A-A796-47C3-A63E-CE236FB377E2}" type="datetimeFigureOut">
              <a:rPr lang="cs-CZ" smtClean="0"/>
              <a:t>22.3.2016</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9" name="Zástupný symbol pro datum 18"/>
          <p:cNvSpPr>
            <a:spLocks noGrp="1"/>
          </p:cNvSpPr>
          <p:nvPr>
            <p:ph type="dt" sz="half" idx="10"/>
          </p:nvPr>
        </p:nvSpPr>
        <p:spPr/>
        <p:txBody>
          <a:bodyPr/>
          <a:lstStyle/>
          <a:p>
            <a:fld id="{95EC1D4A-A796-47C3-A63E-CE236FB377E2}" type="datetimeFigureOut">
              <a:rPr lang="cs-CZ" smtClean="0"/>
              <a:t>22.3.2016</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AC57A5DF-1266-40EA-9282-1E66B9DE06C0}" type="slidenum">
              <a:rPr lang="cs-CZ" smtClean="0"/>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95EC1D4A-A796-47C3-A63E-CE236FB377E2}" type="datetimeFigureOut">
              <a:rPr lang="cs-CZ" smtClean="0"/>
              <a:t>22.3.2016</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95EC1D4A-A796-47C3-A63E-CE236FB377E2}" type="datetimeFigureOut">
              <a:rPr lang="cs-CZ" smtClean="0"/>
              <a:t>22.3.2016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AC57A5DF-1266-40EA-9282-1E66B9DE06C0}" type="slidenum">
              <a:rPr lang="cs-CZ" smtClean="0"/>
              <a:t>‹#›</a:t>
            </a:fld>
            <a:endParaRPr lang="cs-CZ"/>
          </a:p>
        </p:txBody>
      </p:sp>
      <p:sp>
        <p:nvSpPr>
          <p:cNvPr id="11" name="Přímá spojnic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fld id="{95EC1D4A-A796-47C3-A63E-CE236FB377E2}" type="datetimeFigureOut">
              <a:rPr lang="cs-CZ" smtClean="0"/>
              <a:t>22.3.2016</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95EC1D4A-A796-47C3-A63E-CE236FB377E2}" type="datetimeFigureOut">
              <a:rPr lang="cs-CZ" smtClean="0"/>
              <a:t>22.3.2016</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nic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95EC1D4A-A796-47C3-A63E-CE236FB377E2}" type="datetimeFigureOut">
              <a:rPr lang="cs-CZ" smtClean="0"/>
              <a:t>22.3.2016</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Kliknutím na ikonu přidáte obrázek.</a:t>
            </a:r>
            <a:endParaRPr kumimoji="0" lang="en-US" dirty="0"/>
          </a:p>
        </p:txBody>
      </p:sp>
      <p:sp>
        <p:nvSpPr>
          <p:cNvPr id="7" name="Zástupný symbol pro datum 6"/>
          <p:cNvSpPr>
            <a:spLocks noGrp="1"/>
          </p:cNvSpPr>
          <p:nvPr>
            <p:ph type="dt" sz="half" idx="10"/>
          </p:nvPr>
        </p:nvSpPr>
        <p:spPr/>
        <p:txBody>
          <a:bodyPr/>
          <a:lstStyle/>
          <a:p>
            <a:fld id="{95EC1D4A-A796-47C3-A63E-CE236FB377E2}" type="datetimeFigureOut">
              <a:rPr lang="cs-CZ" smtClean="0"/>
              <a:t>22.3.2016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AC57A5DF-1266-40EA-9282-1E66B9DE06C0}" type="slidenum">
              <a:rPr lang="cs-CZ" smtClean="0"/>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5EC1D4A-A796-47C3-A63E-CE236FB377E2}" type="datetimeFigureOut">
              <a:rPr lang="cs-CZ" smtClean="0"/>
              <a:t>22.3.2016</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C57A5DF-1266-40EA-9282-1E66B9DE06C0}" type="slidenum">
              <a:rPr lang="cs-CZ" smtClean="0"/>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Kliknutím lze upravit styl.</a:t>
            </a:r>
            <a:endParaRPr kumimoji="0"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arketingmix.co.uk/" TargetMode="External"/><Relationship Id="rId2" Type="http://schemas.openxmlformats.org/officeDocument/2006/relationships/hyperlink" Target="http://www.imdb.com/title/tt0751820/plotsummary?ref_=tt_ov_pl" TargetMode="External"/><Relationship Id="rId1" Type="http://schemas.openxmlformats.org/officeDocument/2006/relationships/slideLayout" Target="../slideLayouts/slideLayout2.xml"/><Relationship Id="rId5" Type="http://schemas.openxmlformats.org/officeDocument/2006/relationships/hyperlink" Target="http://smallbusiness.chron.com/five-types-customer-segmentation-10566.html" TargetMode="External"/><Relationship Id="rId4" Type="http://schemas.openxmlformats.org/officeDocument/2006/relationships/hyperlink" Target="http://www.smartdraw.com/marketing-mix/examples/marketing-mix-4p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smtClean="0"/>
              <a:t>Marketing </a:t>
            </a:r>
            <a:r>
              <a:rPr lang="cs-CZ" dirty="0" err="1" smtClean="0"/>
              <a:t>for</a:t>
            </a:r>
            <a:r>
              <a:rPr lang="cs-CZ" dirty="0" smtClean="0"/>
              <a:t> </a:t>
            </a:r>
            <a:r>
              <a:rPr lang="cs-CZ" dirty="0" err="1" smtClean="0"/>
              <a:t>Cultural</a:t>
            </a:r>
            <a:r>
              <a:rPr lang="cs-CZ" dirty="0" smtClean="0"/>
              <a:t> </a:t>
            </a:r>
            <a:r>
              <a:rPr lang="cs-CZ" dirty="0" err="1" smtClean="0"/>
              <a:t>Organisations</a:t>
            </a:r>
            <a:endParaRPr lang="cs-CZ" dirty="0"/>
          </a:p>
        </p:txBody>
      </p:sp>
      <p:sp>
        <p:nvSpPr>
          <p:cNvPr id="3" name="Podnadpis 2"/>
          <p:cNvSpPr>
            <a:spLocks noGrp="1"/>
          </p:cNvSpPr>
          <p:nvPr>
            <p:ph type="subTitle" idx="1"/>
          </p:nvPr>
        </p:nvSpPr>
        <p:spPr>
          <a:xfrm>
            <a:off x="5724128" y="5517232"/>
            <a:ext cx="2624336" cy="504056"/>
          </a:xfrm>
        </p:spPr>
        <p:txBody>
          <a:bodyPr>
            <a:normAutofit fontScale="92500"/>
          </a:bodyPr>
          <a:lstStyle/>
          <a:p>
            <a:r>
              <a:rPr lang="cs-CZ" dirty="0" err="1" smtClean="0"/>
              <a:t>Ing.Vojtěch</a:t>
            </a:r>
            <a:r>
              <a:rPr lang="cs-CZ" dirty="0" smtClean="0"/>
              <a:t> </a:t>
            </a:r>
            <a:r>
              <a:rPr lang="cs-CZ" dirty="0" err="1" smtClean="0"/>
              <a:t>Müllner</a:t>
            </a:r>
            <a:endParaRPr lang="cs-CZ" dirty="0"/>
          </a:p>
        </p:txBody>
      </p:sp>
    </p:spTree>
    <p:extLst>
      <p:ext uri="{BB962C8B-B14F-4D97-AF65-F5344CB8AC3E}">
        <p14:creationId xmlns:p14="http://schemas.microsoft.com/office/powerpoint/2010/main" val="110120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548680"/>
            <a:ext cx="7772400" cy="1362075"/>
          </a:xfrm>
        </p:spPr>
        <p:txBody>
          <a:bodyPr/>
          <a:lstStyle/>
          <a:p>
            <a:r>
              <a:rPr lang="cs-CZ" dirty="0"/>
              <a:t>Term marketing</a:t>
            </a:r>
          </a:p>
        </p:txBody>
      </p:sp>
    </p:spTree>
    <p:extLst>
      <p:ext uri="{BB962C8B-B14F-4D97-AF65-F5344CB8AC3E}">
        <p14:creationId xmlns:p14="http://schemas.microsoft.com/office/powerpoint/2010/main" val="229013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Term </a:t>
            </a:r>
            <a:r>
              <a:rPr lang="cs-CZ" dirty="0"/>
              <a:t>marketing</a:t>
            </a:r>
          </a:p>
        </p:txBody>
      </p:sp>
      <p:sp>
        <p:nvSpPr>
          <p:cNvPr id="3" name="Zástupný symbol pro obsah 2"/>
          <p:cNvSpPr>
            <a:spLocks noGrp="1"/>
          </p:cNvSpPr>
          <p:nvPr>
            <p:ph idx="1"/>
          </p:nvPr>
        </p:nvSpPr>
        <p:spPr/>
        <p:txBody>
          <a:bodyPr>
            <a:normAutofit/>
          </a:bodyPr>
          <a:lstStyle/>
          <a:p>
            <a:r>
              <a:rPr lang="en-US" b="1" dirty="0" smtClean="0"/>
              <a:t>Marketing </a:t>
            </a:r>
            <a:r>
              <a:rPr lang="en-US" dirty="0"/>
              <a:t>– “the process of planning and executing the conception, pricing, promotion, and distribution of ideas, goods and services to create exchanges that satisfy individual and organizational goals” (Bennet, 1995) </a:t>
            </a:r>
          </a:p>
          <a:p>
            <a:pPr marL="0" indent="0">
              <a:buNone/>
            </a:pPr>
            <a:r>
              <a:rPr lang="cs-CZ" dirty="0" smtClean="0"/>
              <a:t>	</a:t>
            </a:r>
            <a:r>
              <a:rPr lang="en-US" dirty="0" smtClean="0"/>
              <a:t>◦ </a:t>
            </a:r>
            <a:r>
              <a:rPr lang="en-US" dirty="0"/>
              <a:t>Negative view in cultural organizations </a:t>
            </a:r>
          </a:p>
          <a:p>
            <a:pPr marL="0" indent="0">
              <a:buNone/>
            </a:pPr>
            <a:r>
              <a:rPr lang="cs-CZ" dirty="0" smtClean="0"/>
              <a:t>	</a:t>
            </a:r>
            <a:r>
              <a:rPr lang="en-US" dirty="0" smtClean="0"/>
              <a:t>◦ </a:t>
            </a:r>
            <a:r>
              <a:rPr lang="en-US" dirty="0"/>
              <a:t>But, both sides (</a:t>
            </a:r>
            <a:r>
              <a:rPr lang="en-US" b="1" dirty="0"/>
              <a:t>individual </a:t>
            </a:r>
            <a:r>
              <a:rPr lang="en-US" dirty="0"/>
              <a:t>and </a:t>
            </a:r>
            <a:r>
              <a:rPr lang="cs-CZ" dirty="0" smtClean="0"/>
              <a:t>		</a:t>
            </a:r>
            <a:r>
              <a:rPr lang="en-US" b="1" dirty="0" err="1" smtClean="0"/>
              <a:t>organiuzational</a:t>
            </a:r>
            <a:r>
              <a:rPr lang="en-US" b="1" dirty="0" smtClean="0"/>
              <a:t> </a:t>
            </a:r>
            <a:r>
              <a:rPr lang="en-US" dirty="0"/>
              <a:t>goals) </a:t>
            </a:r>
          </a:p>
          <a:p>
            <a:endParaRPr lang="cs-CZ" dirty="0"/>
          </a:p>
        </p:txBody>
      </p:sp>
    </p:spTree>
    <p:extLst>
      <p:ext uri="{BB962C8B-B14F-4D97-AF65-F5344CB8AC3E}">
        <p14:creationId xmlns:p14="http://schemas.microsoft.com/office/powerpoint/2010/main" val="1661038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060848"/>
            <a:ext cx="7772400" cy="1362075"/>
          </a:xfrm>
        </p:spPr>
        <p:txBody>
          <a:bodyPr>
            <a:normAutofit fontScale="90000"/>
          </a:bodyPr>
          <a:lstStyle/>
          <a:p>
            <a:r>
              <a:rPr lang="cs-CZ" dirty="0" err="1"/>
              <a:t>Challenges</a:t>
            </a:r>
            <a:r>
              <a:rPr lang="cs-CZ" dirty="0"/>
              <a:t> </a:t>
            </a:r>
            <a:r>
              <a:rPr lang="cs-CZ" dirty="0" err="1"/>
              <a:t>for</a:t>
            </a:r>
            <a:r>
              <a:rPr lang="cs-CZ" dirty="0"/>
              <a:t> </a:t>
            </a:r>
            <a:r>
              <a:rPr lang="cs-CZ" dirty="0" err="1"/>
              <a:t>cultural</a:t>
            </a:r>
            <a:r>
              <a:rPr lang="cs-CZ" dirty="0"/>
              <a:t> </a:t>
            </a:r>
            <a:r>
              <a:rPr lang="cs-CZ" dirty="0" err="1"/>
              <a:t>organizations</a:t>
            </a:r>
            <a:r>
              <a:rPr lang="cs-CZ" dirty="0"/>
              <a:t/>
            </a:r>
            <a:br>
              <a:rPr lang="cs-CZ" dirty="0"/>
            </a:br>
            <a:endParaRPr lang="cs-CZ" dirty="0"/>
          </a:p>
        </p:txBody>
      </p:sp>
    </p:spTree>
    <p:extLst>
      <p:ext uri="{BB962C8B-B14F-4D97-AF65-F5344CB8AC3E}">
        <p14:creationId xmlns:p14="http://schemas.microsoft.com/office/powerpoint/2010/main" val="157765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Reality in </a:t>
            </a:r>
            <a:r>
              <a:rPr lang="cs-CZ" dirty="0" err="1" smtClean="0"/>
              <a:t>culture</a:t>
            </a:r>
            <a:r>
              <a:rPr lang="cs-CZ" dirty="0" smtClean="0"/>
              <a:t> </a:t>
            </a:r>
            <a:r>
              <a:rPr lang="cs-CZ" dirty="0" err="1" smtClean="0"/>
              <a:t>sector</a:t>
            </a:r>
            <a:endParaRPr lang="cs-CZ" dirty="0"/>
          </a:p>
        </p:txBody>
      </p:sp>
      <p:sp>
        <p:nvSpPr>
          <p:cNvPr id="3" name="Zástupný symbol pro obsah 2"/>
          <p:cNvSpPr>
            <a:spLocks noGrp="1"/>
          </p:cNvSpPr>
          <p:nvPr>
            <p:ph idx="1"/>
          </p:nvPr>
        </p:nvSpPr>
        <p:spPr/>
        <p:txBody>
          <a:bodyPr>
            <a:normAutofit fontScale="70000" lnSpcReduction="20000"/>
          </a:bodyPr>
          <a:lstStyle/>
          <a:p>
            <a:r>
              <a:rPr lang="en-US" dirty="0" smtClean="0"/>
              <a:t>Art </a:t>
            </a:r>
            <a:r>
              <a:rPr lang="en-US" dirty="0"/>
              <a:t>can no longer be treated as having sacred right for public support </a:t>
            </a:r>
            <a:endParaRPr lang="cs-CZ" dirty="0" smtClean="0"/>
          </a:p>
          <a:p>
            <a:endParaRPr lang="en-US" dirty="0"/>
          </a:p>
          <a:p>
            <a:r>
              <a:rPr lang="en-US" dirty="0" smtClean="0"/>
              <a:t>Culture </a:t>
            </a:r>
            <a:r>
              <a:rPr lang="en-US" dirty="0"/>
              <a:t>organizations can no longer assume that they know what consumer wants </a:t>
            </a:r>
            <a:endParaRPr lang="cs-CZ" dirty="0" smtClean="0"/>
          </a:p>
          <a:p>
            <a:endParaRPr lang="en-US" dirty="0"/>
          </a:p>
          <a:p>
            <a:r>
              <a:rPr lang="en-US" dirty="0" smtClean="0"/>
              <a:t>Consumers </a:t>
            </a:r>
            <a:r>
              <a:rPr lang="en-US" dirty="0"/>
              <a:t>living in multimedia and cross-cultural environment want more combinations of art forms and delivery methods </a:t>
            </a:r>
            <a:endParaRPr lang="cs-CZ" dirty="0" smtClean="0"/>
          </a:p>
          <a:p>
            <a:endParaRPr lang="en-US" dirty="0"/>
          </a:p>
          <a:p>
            <a:r>
              <a:rPr lang="en-US" dirty="0" smtClean="0"/>
              <a:t>Cultural </a:t>
            </a:r>
            <a:r>
              <a:rPr lang="en-US" dirty="0"/>
              <a:t>events must provide multiple benefits to meet consumer needs, while fitting in their time and budget constraints </a:t>
            </a:r>
            <a:endParaRPr lang="cs-CZ" dirty="0" smtClean="0"/>
          </a:p>
          <a:p>
            <a:endParaRPr lang="en-US" dirty="0"/>
          </a:p>
          <a:p>
            <a:r>
              <a:rPr lang="en-US" dirty="0" smtClean="0"/>
              <a:t>Current </a:t>
            </a:r>
            <a:r>
              <a:rPr lang="en-US" dirty="0"/>
              <a:t>generation doesn’t view high art as inherently more valuable than pop culture that shapes their lives </a:t>
            </a:r>
          </a:p>
          <a:p>
            <a:endParaRPr lang="cs-CZ" dirty="0"/>
          </a:p>
        </p:txBody>
      </p:sp>
    </p:spTree>
    <p:extLst>
      <p:ext uri="{BB962C8B-B14F-4D97-AF65-F5344CB8AC3E}">
        <p14:creationId xmlns:p14="http://schemas.microsoft.com/office/powerpoint/2010/main" val="118857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Challenges</a:t>
            </a:r>
            <a:r>
              <a:rPr lang="cs-CZ" dirty="0"/>
              <a:t> </a:t>
            </a:r>
            <a:r>
              <a:rPr lang="cs-CZ" dirty="0" smtClean="0"/>
              <a:t>no.1</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Answer</a:t>
            </a:r>
            <a:r>
              <a:rPr lang="cs-CZ" dirty="0" smtClean="0"/>
              <a:t> to </a:t>
            </a:r>
            <a:r>
              <a:rPr lang="cs-CZ" dirty="0" err="1" smtClean="0"/>
              <a:t>societal</a:t>
            </a:r>
            <a:r>
              <a:rPr lang="cs-CZ" dirty="0" smtClean="0"/>
              <a:t> </a:t>
            </a:r>
            <a:r>
              <a:rPr lang="cs-CZ" dirty="0" err="1" smtClean="0"/>
              <a:t>changes</a:t>
            </a:r>
            <a:endParaRPr lang="cs-CZ" dirty="0" smtClean="0"/>
          </a:p>
          <a:p>
            <a:pPr lvl="1"/>
            <a:r>
              <a:rPr lang="cs-CZ" dirty="0" smtClean="0"/>
              <a:t>More </a:t>
            </a:r>
            <a:r>
              <a:rPr lang="cs-CZ" dirty="0" err="1" smtClean="0"/>
              <a:t>stressful</a:t>
            </a:r>
            <a:r>
              <a:rPr lang="cs-CZ" dirty="0" smtClean="0"/>
              <a:t> </a:t>
            </a:r>
            <a:r>
              <a:rPr lang="cs-CZ" dirty="0" err="1" smtClean="0"/>
              <a:t>life</a:t>
            </a:r>
            <a:r>
              <a:rPr lang="cs-CZ" dirty="0" smtClean="0"/>
              <a:t> </a:t>
            </a:r>
            <a:r>
              <a:rPr lang="cs-CZ" dirty="0" err="1" smtClean="0"/>
              <a:t>than</a:t>
            </a:r>
            <a:r>
              <a:rPr lang="cs-CZ" dirty="0" smtClean="0"/>
              <a:t> a </a:t>
            </a:r>
            <a:r>
              <a:rPr lang="cs-CZ" dirty="0" err="1" smtClean="0"/>
              <a:t>genaration</a:t>
            </a:r>
            <a:r>
              <a:rPr lang="cs-CZ" dirty="0" smtClean="0"/>
              <a:t> ago</a:t>
            </a:r>
          </a:p>
          <a:p>
            <a:pPr lvl="2"/>
            <a:r>
              <a:rPr lang="cs-CZ" dirty="0" err="1" smtClean="0"/>
              <a:t>Less</a:t>
            </a:r>
            <a:r>
              <a:rPr lang="cs-CZ" dirty="0" smtClean="0"/>
              <a:t> </a:t>
            </a:r>
            <a:r>
              <a:rPr lang="cs-CZ" dirty="0" err="1" smtClean="0"/>
              <a:t>energy</a:t>
            </a:r>
            <a:r>
              <a:rPr lang="cs-CZ" dirty="0" smtClean="0"/>
              <a:t> </a:t>
            </a:r>
            <a:r>
              <a:rPr lang="cs-CZ" dirty="0" err="1" smtClean="0"/>
              <a:t>for</a:t>
            </a:r>
            <a:r>
              <a:rPr lang="cs-CZ" dirty="0" smtClean="0"/>
              <a:t> </a:t>
            </a:r>
            <a:r>
              <a:rPr lang="cs-CZ" dirty="0" err="1" smtClean="0"/>
              <a:t>leisure</a:t>
            </a:r>
            <a:r>
              <a:rPr lang="cs-CZ" dirty="0" smtClean="0"/>
              <a:t> </a:t>
            </a:r>
            <a:r>
              <a:rPr lang="cs-CZ" dirty="0" err="1" smtClean="0"/>
              <a:t>activities</a:t>
            </a:r>
            <a:endParaRPr lang="cs-CZ" dirty="0" smtClean="0"/>
          </a:p>
          <a:p>
            <a:pPr lvl="1"/>
            <a:r>
              <a:rPr lang="cs-CZ" dirty="0" err="1" smtClean="0"/>
              <a:t>World</a:t>
            </a:r>
            <a:r>
              <a:rPr lang="cs-CZ" dirty="0" smtClean="0"/>
              <a:t> has </a:t>
            </a:r>
            <a:r>
              <a:rPr lang="cs-CZ" dirty="0" err="1" smtClean="0"/>
              <a:t>become</a:t>
            </a:r>
            <a:r>
              <a:rPr lang="cs-CZ" dirty="0" smtClean="0"/>
              <a:t> </a:t>
            </a:r>
            <a:r>
              <a:rPr lang="cs-CZ" dirty="0" err="1" smtClean="0"/>
              <a:t>smaller</a:t>
            </a:r>
            <a:endParaRPr lang="cs-CZ" dirty="0" smtClean="0"/>
          </a:p>
          <a:p>
            <a:pPr lvl="2"/>
            <a:r>
              <a:rPr lang="cs-CZ" dirty="0" err="1" smtClean="0"/>
              <a:t>Cheaper</a:t>
            </a:r>
            <a:r>
              <a:rPr lang="cs-CZ" dirty="0" smtClean="0"/>
              <a:t> </a:t>
            </a:r>
            <a:r>
              <a:rPr lang="cs-CZ" dirty="0" err="1" smtClean="0"/>
              <a:t>traveling</a:t>
            </a:r>
            <a:endParaRPr lang="cs-CZ" dirty="0" smtClean="0"/>
          </a:p>
          <a:p>
            <a:pPr lvl="2"/>
            <a:r>
              <a:rPr lang="cs-CZ" dirty="0" err="1" smtClean="0"/>
              <a:t>Development</a:t>
            </a:r>
            <a:r>
              <a:rPr lang="cs-CZ" dirty="0" smtClean="0"/>
              <a:t> </a:t>
            </a:r>
            <a:r>
              <a:rPr lang="cs-CZ" dirty="0" err="1" smtClean="0"/>
              <a:t>of</a:t>
            </a:r>
            <a:r>
              <a:rPr lang="cs-CZ" dirty="0" smtClean="0"/>
              <a:t> </a:t>
            </a:r>
            <a:r>
              <a:rPr lang="cs-CZ" dirty="0" err="1" smtClean="0"/>
              <a:t>comunication</a:t>
            </a:r>
            <a:r>
              <a:rPr lang="cs-CZ" dirty="0" smtClean="0"/>
              <a:t> technology</a:t>
            </a:r>
          </a:p>
          <a:p>
            <a:pPr lvl="1"/>
            <a:r>
              <a:rPr lang="cs-CZ" dirty="0" smtClean="0"/>
              <a:t>New technology has </a:t>
            </a:r>
            <a:r>
              <a:rPr lang="cs-CZ" dirty="0" err="1" smtClean="0"/>
              <a:t>enabled</a:t>
            </a:r>
            <a:r>
              <a:rPr lang="cs-CZ" dirty="0" smtClean="0"/>
              <a:t> </a:t>
            </a:r>
            <a:r>
              <a:rPr lang="cs-CZ" dirty="0" err="1" smtClean="0"/>
              <a:t>people</a:t>
            </a:r>
            <a:r>
              <a:rPr lang="cs-CZ" dirty="0" smtClean="0"/>
              <a:t> to </a:t>
            </a:r>
            <a:r>
              <a:rPr lang="cs-CZ" dirty="0" err="1" smtClean="0"/>
              <a:t>experience</a:t>
            </a:r>
            <a:r>
              <a:rPr lang="cs-CZ" dirty="0" smtClean="0"/>
              <a:t> music and </a:t>
            </a:r>
            <a:r>
              <a:rPr lang="cs-CZ" dirty="0" err="1" smtClean="0"/>
              <a:t>visual</a:t>
            </a:r>
            <a:r>
              <a:rPr lang="cs-CZ" dirty="0" smtClean="0"/>
              <a:t> </a:t>
            </a:r>
            <a:r>
              <a:rPr lang="cs-CZ" dirty="0" err="1" smtClean="0"/>
              <a:t>arts</a:t>
            </a:r>
            <a:r>
              <a:rPr lang="cs-CZ" dirty="0" smtClean="0"/>
              <a:t> </a:t>
            </a:r>
            <a:r>
              <a:rPr lang="cs-CZ" dirty="0" err="1" smtClean="0"/>
              <a:t>from</a:t>
            </a:r>
            <a:r>
              <a:rPr lang="cs-CZ" dirty="0" smtClean="0"/>
              <a:t> </a:t>
            </a:r>
            <a:r>
              <a:rPr lang="cs-CZ" dirty="0" err="1" smtClean="0"/>
              <a:t>around</a:t>
            </a:r>
            <a:r>
              <a:rPr lang="cs-CZ" dirty="0" smtClean="0"/>
              <a:t> </a:t>
            </a:r>
            <a:r>
              <a:rPr lang="cs-CZ" dirty="0" err="1" smtClean="0"/>
              <a:t>the</a:t>
            </a:r>
            <a:r>
              <a:rPr lang="cs-CZ" dirty="0" smtClean="0"/>
              <a:t> </a:t>
            </a:r>
            <a:r>
              <a:rPr lang="cs-CZ" dirty="0" err="1" smtClean="0"/>
              <a:t>world</a:t>
            </a:r>
            <a:endParaRPr lang="cs-CZ" dirty="0" smtClean="0"/>
          </a:p>
          <a:p>
            <a:pPr lvl="2"/>
            <a:r>
              <a:rPr lang="cs-CZ" dirty="0" err="1" smtClean="0"/>
              <a:t>Tv</a:t>
            </a:r>
            <a:r>
              <a:rPr lang="cs-CZ" dirty="0" smtClean="0"/>
              <a:t> </a:t>
            </a:r>
            <a:r>
              <a:rPr lang="cs-CZ" dirty="0" err="1" smtClean="0"/>
              <a:t>broadcasting</a:t>
            </a:r>
            <a:endParaRPr lang="cs-CZ" dirty="0" smtClean="0"/>
          </a:p>
          <a:p>
            <a:pPr lvl="2"/>
            <a:r>
              <a:rPr lang="cs-CZ" dirty="0" smtClean="0"/>
              <a:t>Internet and </a:t>
            </a:r>
            <a:r>
              <a:rPr lang="cs-CZ" dirty="0" err="1" smtClean="0"/>
              <a:t>streaming</a:t>
            </a:r>
            <a:r>
              <a:rPr lang="cs-CZ" dirty="0" smtClean="0"/>
              <a:t> </a:t>
            </a:r>
            <a:r>
              <a:rPr lang="cs-CZ" dirty="0" err="1" smtClean="0"/>
              <a:t>services</a:t>
            </a:r>
            <a:endParaRPr lang="cs-CZ" dirty="0" smtClean="0"/>
          </a:p>
          <a:p>
            <a:pPr lvl="2"/>
            <a:endParaRPr lang="cs-CZ" dirty="0" smtClean="0"/>
          </a:p>
        </p:txBody>
      </p:sp>
    </p:spTree>
    <p:extLst>
      <p:ext uri="{BB962C8B-B14F-4D97-AF65-F5344CB8AC3E}">
        <p14:creationId xmlns:p14="http://schemas.microsoft.com/office/powerpoint/2010/main" val="257625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How</a:t>
            </a:r>
            <a:r>
              <a:rPr lang="cs-CZ" dirty="0" smtClean="0"/>
              <a:t> to </a:t>
            </a:r>
            <a:r>
              <a:rPr lang="cs-CZ" dirty="0" err="1" smtClean="0"/>
              <a:t>deal</a:t>
            </a:r>
            <a:r>
              <a:rPr lang="cs-CZ" dirty="0" smtClean="0"/>
              <a:t> </a:t>
            </a:r>
            <a:r>
              <a:rPr lang="cs-CZ" dirty="0" err="1" smtClean="0"/>
              <a:t>with</a:t>
            </a:r>
            <a:r>
              <a:rPr lang="cs-CZ" dirty="0" smtClean="0"/>
              <a:t> </a:t>
            </a:r>
            <a:r>
              <a:rPr lang="cs-CZ" dirty="0" err="1" smtClean="0"/>
              <a:t>challenges</a:t>
            </a:r>
            <a:endParaRPr lang="cs-CZ" dirty="0"/>
          </a:p>
        </p:txBody>
      </p:sp>
      <p:sp>
        <p:nvSpPr>
          <p:cNvPr id="3" name="Zástupný symbol pro obsah 2"/>
          <p:cNvSpPr>
            <a:spLocks noGrp="1"/>
          </p:cNvSpPr>
          <p:nvPr>
            <p:ph idx="1"/>
          </p:nvPr>
        </p:nvSpPr>
        <p:spPr/>
        <p:txBody>
          <a:bodyPr/>
          <a:lstStyle/>
          <a:p>
            <a:r>
              <a:rPr lang="cs-CZ" dirty="0" smtClean="0"/>
              <a:t>Let </a:t>
            </a:r>
            <a:r>
              <a:rPr lang="cs-CZ" dirty="0" err="1" smtClean="0"/>
              <a:t>the</a:t>
            </a:r>
            <a:r>
              <a:rPr lang="cs-CZ" dirty="0" smtClean="0"/>
              <a:t> </a:t>
            </a:r>
            <a:r>
              <a:rPr lang="cs-CZ" dirty="0" err="1" smtClean="0"/>
              <a:t>challenges</a:t>
            </a:r>
            <a:r>
              <a:rPr lang="cs-CZ" dirty="0" smtClean="0"/>
              <a:t> </a:t>
            </a:r>
            <a:r>
              <a:rPr lang="cs-CZ" dirty="0" err="1" smtClean="0"/>
              <a:t>be</a:t>
            </a:r>
            <a:r>
              <a:rPr lang="cs-CZ" dirty="0" smtClean="0"/>
              <a:t> and </a:t>
            </a:r>
            <a:r>
              <a:rPr lang="cs-CZ" dirty="0" err="1" smtClean="0"/>
              <a:t>follow</a:t>
            </a:r>
            <a:r>
              <a:rPr lang="cs-CZ" dirty="0" smtClean="0"/>
              <a:t> </a:t>
            </a:r>
            <a:r>
              <a:rPr lang="cs-CZ" dirty="0" err="1" smtClean="0"/>
              <a:t>your</a:t>
            </a:r>
            <a:r>
              <a:rPr lang="cs-CZ" dirty="0" smtClean="0"/>
              <a:t> </a:t>
            </a:r>
            <a:r>
              <a:rPr lang="cs-CZ" dirty="0" err="1" smtClean="0"/>
              <a:t>own</a:t>
            </a:r>
            <a:r>
              <a:rPr lang="cs-CZ" dirty="0" smtClean="0"/>
              <a:t> </a:t>
            </a:r>
            <a:r>
              <a:rPr lang="cs-CZ" dirty="0" err="1" smtClean="0"/>
              <a:t>way</a:t>
            </a:r>
            <a:endParaRPr lang="cs-CZ" dirty="0" smtClean="0"/>
          </a:p>
          <a:p>
            <a:pPr lvl="1"/>
            <a:r>
              <a:rPr lang="cs-CZ" dirty="0" err="1" smtClean="0"/>
              <a:t>Conservative</a:t>
            </a:r>
            <a:r>
              <a:rPr lang="cs-CZ" dirty="0" smtClean="0"/>
              <a:t> point </a:t>
            </a:r>
            <a:r>
              <a:rPr lang="cs-CZ" dirty="0" err="1" smtClean="0"/>
              <a:t>of</a:t>
            </a:r>
            <a:r>
              <a:rPr lang="cs-CZ" dirty="0" smtClean="0"/>
              <a:t> </a:t>
            </a:r>
            <a:r>
              <a:rPr lang="cs-CZ" dirty="0" err="1" smtClean="0"/>
              <a:t>view</a:t>
            </a:r>
            <a:endParaRPr lang="cs-CZ" dirty="0" smtClean="0"/>
          </a:p>
          <a:p>
            <a:r>
              <a:rPr lang="cs-CZ" dirty="0" err="1" smtClean="0"/>
              <a:t>Accept</a:t>
            </a:r>
            <a:r>
              <a:rPr lang="cs-CZ" dirty="0" smtClean="0"/>
              <a:t> </a:t>
            </a:r>
            <a:r>
              <a:rPr lang="cs-CZ" dirty="0" err="1" smtClean="0"/>
              <a:t>the</a:t>
            </a:r>
            <a:r>
              <a:rPr lang="cs-CZ" dirty="0" smtClean="0"/>
              <a:t> </a:t>
            </a:r>
            <a:r>
              <a:rPr lang="cs-CZ" dirty="0" err="1" smtClean="0"/>
              <a:t>challenges</a:t>
            </a:r>
            <a:endParaRPr lang="cs-CZ" dirty="0" smtClean="0"/>
          </a:p>
          <a:p>
            <a:pPr lvl="1"/>
            <a:r>
              <a:rPr lang="cs-CZ" dirty="0" err="1" smtClean="0"/>
              <a:t>Actual</a:t>
            </a:r>
            <a:r>
              <a:rPr lang="cs-CZ" dirty="0" smtClean="0"/>
              <a:t> point </a:t>
            </a:r>
            <a:r>
              <a:rPr lang="cs-CZ" dirty="0" err="1" smtClean="0"/>
              <a:t>of</a:t>
            </a:r>
            <a:r>
              <a:rPr lang="cs-CZ" dirty="0" smtClean="0"/>
              <a:t> </a:t>
            </a:r>
            <a:r>
              <a:rPr lang="cs-CZ" dirty="0" err="1" smtClean="0"/>
              <a:t>view</a:t>
            </a:r>
            <a:endParaRPr lang="cs-CZ" dirty="0" smtClean="0"/>
          </a:p>
          <a:p>
            <a:pPr lvl="1"/>
            <a:r>
              <a:rPr lang="cs-CZ" dirty="0" smtClean="0"/>
              <a:t>Use instrument </a:t>
            </a:r>
            <a:r>
              <a:rPr lang="cs-CZ" dirty="0" err="1" smtClean="0"/>
              <a:t>of</a:t>
            </a:r>
            <a:r>
              <a:rPr lang="cs-CZ" dirty="0" smtClean="0"/>
              <a:t> marketing (</a:t>
            </a:r>
            <a:r>
              <a:rPr lang="cs-CZ" dirty="0" err="1"/>
              <a:t>c</a:t>
            </a:r>
            <a:r>
              <a:rPr lang="cs-CZ" dirty="0" err="1" smtClean="0"/>
              <a:t>reat</a:t>
            </a:r>
            <a:r>
              <a:rPr lang="cs-CZ" dirty="0" smtClean="0"/>
              <a:t> a Marketing </a:t>
            </a:r>
            <a:r>
              <a:rPr lang="cs-CZ" dirty="0" err="1" smtClean="0"/>
              <a:t>Plan</a:t>
            </a:r>
            <a:r>
              <a:rPr lang="cs-CZ" dirty="0" smtClean="0"/>
              <a:t>)</a:t>
            </a:r>
            <a:endParaRPr lang="cs-CZ" dirty="0"/>
          </a:p>
        </p:txBody>
      </p:sp>
    </p:spTree>
    <p:extLst>
      <p:ext uri="{BB962C8B-B14F-4D97-AF65-F5344CB8AC3E}">
        <p14:creationId xmlns:p14="http://schemas.microsoft.com/office/powerpoint/2010/main" val="142339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836712"/>
            <a:ext cx="7772400" cy="1362075"/>
          </a:xfrm>
        </p:spPr>
        <p:txBody>
          <a:bodyPr/>
          <a:lstStyle/>
          <a:p>
            <a:r>
              <a:rPr lang="cs-CZ" dirty="0" smtClean="0"/>
              <a:t>Instruments </a:t>
            </a:r>
            <a:r>
              <a:rPr lang="cs-CZ" dirty="0" err="1" smtClean="0"/>
              <a:t>of</a:t>
            </a:r>
            <a:r>
              <a:rPr lang="cs-CZ" dirty="0" smtClean="0"/>
              <a:t> marketing</a:t>
            </a:r>
            <a:endParaRPr lang="cs-CZ" dirty="0"/>
          </a:p>
        </p:txBody>
      </p:sp>
    </p:spTree>
    <p:extLst>
      <p:ext uri="{BB962C8B-B14F-4D97-AF65-F5344CB8AC3E}">
        <p14:creationId xmlns:p14="http://schemas.microsoft.com/office/powerpoint/2010/main" val="338871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Examples</a:t>
            </a:r>
            <a:r>
              <a:rPr lang="cs-CZ" dirty="0" smtClean="0"/>
              <a:t> </a:t>
            </a:r>
            <a:r>
              <a:rPr lang="cs-CZ" dirty="0" err="1" smtClean="0"/>
              <a:t>of</a:t>
            </a:r>
            <a:r>
              <a:rPr lang="cs-CZ" dirty="0" smtClean="0"/>
              <a:t> Instruments</a:t>
            </a:r>
            <a:endParaRPr lang="cs-CZ" dirty="0"/>
          </a:p>
        </p:txBody>
      </p:sp>
      <p:sp>
        <p:nvSpPr>
          <p:cNvPr id="3" name="Zástupný symbol pro obsah 2"/>
          <p:cNvSpPr>
            <a:spLocks noGrp="1"/>
          </p:cNvSpPr>
          <p:nvPr>
            <p:ph idx="1"/>
          </p:nvPr>
        </p:nvSpPr>
        <p:spPr/>
        <p:txBody>
          <a:bodyPr/>
          <a:lstStyle/>
          <a:p>
            <a:r>
              <a:rPr lang="cs-CZ" dirty="0" smtClean="0"/>
              <a:t>Marketing </a:t>
            </a:r>
            <a:r>
              <a:rPr lang="cs-CZ" dirty="0" err="1" smtClean="0"/>
              <a:t>plan</a:t>
            </a:r>
            <a:endParaRPr lang="cs-CZ" dirty="0" smtClean="0"/>
          </a:p>
          <a:p>
            <a:r>
              <a:rPr lang="cs-CZ" dirty="0" smtClean="0"/>
              <a:t>Marketing mix</a:t>
            </a:r>
          </a:p>
          <a:p>
            <a:pPr lvl="1"/>
            <a:r>
              <a:rPr lang="cs-CZ" dirty="0" err="1" smtClean="0"/>
              <a:t>The</a:t>
            </a:r>
            <a:r>
              <a:rPr lang="cs-CZ" dirty="0" smtClean="0"/>
              <a:t> 4Ps </a:t>
            </a:r>
            <a:r>
              <a:rPr lang="cs-CZ" dirty="0" err="1" smtClean="0"/>
              <a:t>of</a:t>
            </a:r>
            <a:r>
              <a:rPr lang="cs-CZ" dirty="0" smtClean="0"/>
              <a:t> Marketing Mix</a:t>
            </a:r>
          </a:p>
          <a:p>
            <a:pPr lvl="1"/>
            <a:r>
              <a:rPr lang="cs-CZ" dirty="0" err="1"/>
              <a:t>The</a:t>
            </a:r>
            <a:r>
              <a:rPr lang="cs-CZ" dirty="0"/>
              <a:t> 7Ps </a:t>
            </a:r>
            <a:r>
              <a:rPr lang="cs-CZ" dirty="0" err="1"/>
              <a:t>of</a:t>
            </a:r>
            <a:r>
              <a:rPr lang="cs-CZ" dirty="0"/>
              <a:t> Marketing </a:t>
            </a:r>
            <a:r>
              <a:rPr lang="cs-CZ" dirty="0" smtClean="0"/>
              <a:t>Mix</a:t>
            </a:r>
            <a:endParaRPr lang="cs-CZ" dirty="0"/>
          </a:p>
        </p:txBody>
      </p:sp>
    </p:spTree>
    <p:extLst>
      <p:ext uri="{BB962C8B-B14F-4D97-AF65-F5344CB8AC3E}">
        <p14:creationId xmlns:p14="http://schemas.microsoft.com/office/powerpoint/2010/main" val="325654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Marketing </a:t>
            </a:r>
            <a:r>
              <a:rPr lang="cs-CZ" dirty="0" err="1" smtClean="0"/>
              <a:t>plan</a:t>
            </a:r>
            <a:endParaRPr lang="cs-CZ" dirty="0"/>
          </a:p>
        </p:txBody>
      </p:sp>
      <p:sp>
        <p:nvSpPr>
          <p:cNvPr id="3" name="Zástupný symbol pro obsah 2"/>
          <p:cNvSpPr>
            <a:spLocks noGrp="1"/>
          </p:cNvSpPr>
          <p:nvPr>
            <p:ph idx="1"/>
          </p:nvPr>
        </p:nvSpPr>
        <p:spPr/>
        <p:txBody>
          <a:bodyPr>
            <a:normAutofit fontScale="70000" lnSpcReduction="20000"/>
          </a:bodyPr>
          <a:lstStyle/>
          <a:p>
            <a:pPr marL="514350" indent="-514350">
              <a:buFont typeface="+mj-lt"/>
              <a:buAutoNum type="arabicPeriod"/>
            </a:pPr>
            <a:r>
              <a:rPr lang="cs-CZ" dirty="0" err="1" smtClean="0"/>
              <a:t>Statement</a:t>
            </a:r>
            <a:r>
              <a:rPr lang="cs-CZ" dirty="0" smtClean="0"/>
              <a:t> </a:t>
            </a:r>
            <a:r>
              <a:rPr lang="cs-CZ" dirty="0" err="1" smtClean="0"/>
              <a:t>of</a:t>
            </a:r>
            <a:r>
              <a:rPr lang="cs-CZ" dirty="0" smtClean="0"/>
              <a:t> </a:t>
            </a:r>
            <a:r>
              <a:rPr lang="cs-CZ" dirty="0" err="1" smtClean="0"/>
              <a:t>Organisational</a:t>
            </a:r>
            <a:r>
              <a:rPr lang="cs-CZ" dirty="0" smtClean="0"/>
              <a:t> </a:t>
            </a:r>
            <a:r>
              <a:rPr lang="cs-CZ" dirty="0" err="1" smtClean="0"/>
              <a:t>Mission</a:t>
            </a:r>
            <a:endParaRPr lang="cs-CZ" dirty="0" smtClean="0"/>
          </a:p>
          <a:p>
            <a:pPr marL="914400" lvl="1" indent="-514350"/>
            <a:r>
              <a:rPr lang="cs-CZ" dirty="0" err="1" smtClean="0"/>
              <a:t>Each</a:t>
            </a:r>
            <a:r>
              <a:rPr lang="cs-CZ" dirty="0" smtClean="0"/>
              <a:t> </a:t>
            </a:r>
            <a:r>
              <a:rPr lang="cs-CZ" dirty="0" err="1" smtClean="0"/>
              <a:t>organization</a:t>
            </a:r>
            <a:r>
              <a:rPr lang="cs-CZ" dirty="0" smtClean="0"/>
              <a:t> </a:t>
            </a:r>
            <a:r>
              <a:rPr lang="cs-CZ" dirty="0" err="1" smtClean="0"/>
              <a:t>is</a:t>
            </a:r>
            <a:r>
              <a:rPr lang="cs-CZ" dirty="0" smtClean="0"/>
              <a:t> </a:t>
            </a:r>
            <a:r>
              <a:rPr lang="cs-CZ" dirty="0" err="1" smtClean="0"/>
              <a:t>established</a:t>
            </a:r>
            <a:r>
              <a:rPr lang="cs-CZ" dirty="0" smtClean="0"/>
              <a:t> </a:t>
            </a:r>
            <a:r>
              <a:rPr lang="cs-CZ" dirty="0" err="1" smtClean="0"/>
              <a:t>for</a:t>
            </a:r>
            <a:r>
              <a:rPr lang="cs-CZ" dirty="0" smtClean="0"/>
              <a:t> </a:t>
            </a:r>
            <a:r>
              <a:rPr lang="cs-CZ" dirty="0" err="1" smtClean="0"/>
              <a:t>the</a:t>
            </a:r>
            <a:r>
              <a:rPr lang="cs-CZ" dirty="0" smtClean="0"/>
              <a:t> </a:t>
            </a:r>
            <a:r>
              <a:rPr lang="cs-CZ" dirty="0" err="1" smtClean="0"/>
              <a:t>purpose</a:t>
            </a:r>
            <a:r>
              <a:rPr lang="cs-CZ" dirty="0" smtClean="0"/>
              <a:t> </a:t>
            </a:r>
            <a:r>
              <a:rPr lang="cs-CZ" dirty="0" err="1" smtClean="0"/>
              <a:t>of</a:t>
            </a:r>
            <a:r>
              <a:rPr lang="cs-CZ" dirty="0" smtClean="0"/>
              <a:t> </a:t>
            </a:r>
            <a:r>
              <a:rPr lang="cs-CZ" dirty="0" err="1" smtClean="0"/>
              <a:t>achieve</a:t>
            </a:r>
            <a:r>
              <a:rPr lang="cs-CZ" dirty="0" smtClean="0"/>
              <a:t> </a:t>
            </a:r>
            <a:r>
              <a:rPr lang="cs-CZ" dirty="0" err="1" smtClean="0"/>
              <a:t>main</a:t>
            </a:r>
            <a:r>
              <a:rPr lang="cs-CZ" dirty="0" smtClean="0"/>
              <a:t> </a:t>
            </a:r>
            <a:r>
              <a:rPr lang="cs-CZ" dirty="0" err="1" smtClean="0"/>
              <a:t>goal</a:t>
            </a:r>
            <a:endParaRPr lang="cs-CZ" dirty="0" smtClean="0"/>
          </a:p>
          <a:p>
            <a:pPr marL="914400" lvl="1" indent="-514350"/>
            <a:r>
              <a:rPr lang="cs-CZ" dirty="0" err="1" smtClean="0"/>
              <a:t>Without</a:t>
            </a:r>
            <a:r>
              <a:rPr lang="cs-CZ" dirty="0" smtClean="0"/>
              <a:t> </a:t>
            </a:r>
            <a:r>
              <a:rPr lang="cs-CZ" dirty="0" err="1" smtClean="0"/>
              <a:t>goal</a:t>
            </a:r>
            <a:r>
              <a:rPr lang="cs-CZ" dirty="0" smtClean="0"/>
              <a:t> </a:t>
            </a:r>
            <a:r>
              <a:rPr lang="cs-CZ" dirty="0" err="1" smtClean="0"/>
              <a:t>we</a:t>
            </a:r>
            <a:r>
              <a:rPr lang="cs-CZ" dirty="0" smtClean="0"/>
              <a:t> </a:t>
            </a:r>
            <a:r>
              <a:rPr lang="cs-CZ" dirty="0" err="1" smtClean="0"/>
              <a:t>cannot</a:t>
            </a:r>
            <a:r>
              <a:rPr lang="cs-CZ" dirty="0" smtClean="0"/>
              <a:t> </a:t>
            </a:r>
            <a:r>
              <a:rPr lang="cs-CZ" dirty="0" err="1" smtClean="0"/>
              <a:t>find</a:t>
            </a:r>
            <a:r>
              <a:rPr lang="cs-CZ" dirty="0" smtClean="0"/>
              <a:t> </a:t>
            </a:r>
            <a:r>
              <a:rPr lang="cs-CZ" dirty="0" err="1" smtClean="0"/>
              <a:t>the</a:t>
            </a:r>
            <a:r>
              <a:rPr lang="cs-CZ" dirty="0" smtClean="0"/>
              <a:t> </a:t>
            </a:r>
            <a:r>
              <a:rPr lang="cs-CZ" dirty="0" err="1" smtClean="0"/>
              <a:t>best</a:t>
            </a:r>
            <a:r>
              <a:rPr lang="cs-CZ" dirty="0" smtClean="0"/>
              <a:t> </a:t>
            </a:r>
            <a:r>
              <a:rPr lang="cs-CZ" dirty="0" err="1" smtClean="0"/>
              <a:t>way</a:t>
            </a:r>
            <a:r>
              <a:rPr lang="cs-CZ" dirty="0" smtClean="0"/>
              <a:t> </a:t>
            </a:r>
            <a:r>
              <a:rPr lang="cs-CZ" dirty="0" err="1" smtClean="0"/>
              <a:t>for</a:t>
            </a:r>
            <a:r>
              <a:rPr lang="cs-CZ" dirty="0" smtClean="0"/>
              <a:t> </a:t>
            </a:r>
            <a:r>
              <a:rPr lang="cs-CZ" dirty="0" err="1" smtClean="0"/>
              <a:t>our</a:t>
            </a:r>
            <a:r>
              <a:rPr lang="cs-CZ" dirty="0" smtClean="0"/>
              <a:t> </a:t>
            </a:r>
            <a:r>
              <a:rPr lang="cs-CZ" dirty="0" err="1" smtClean="0"/>
              <a:t>organization</a:t>
            </a:r>
            <a:endParaRPr lang="cs-CZ" dirty="0" smtClean="0"/>
          </a:p>
          <a:p>
            <a:pPr marL="514350" indent="-514350">
              <a:buFont typeface="+mj-lt"/>
              <a:buAutoNum type="arabicPeriod"/>
            </a:pPr>
            <a:r>
              <a:rPr lang="cs-CZ" dirty="0" err="1" smtClean="0"/>
              <a:t>Environmental</a:t>
            </a:r>
            <a:r>
              <a:rPr lang="cs-CZ" dirty="0" smtClean="0"/>
              <a:t> </a:t>
            </a:r>
            <a:r>
              <a:rPr lang="cs-CZ" dirty="0" err="1" smtClean="0"/>
              <a:t>Analysis</a:t>
            </a:r>
            <a:endParaRPr lang="cs-CZ" dirty="0" smtClean="0"/>
          </a:p>
          <a:p>
            <a:pPr lvl="1"/>
            <a:r>
              <a:rPr lang="cs-CZ" dirty="0" smtClean="0"/>
              <a:t>(</a:t>
            </a:r>
            <a:r>
              <a:rPr lang="cs-CZ" dirty="0" err="1" smtClean="0"/>
              <a:t>e.g</a:t>
            </a:r>
            <a:r>
              <a:rPr lang="cs-CZ" dirty="0" smtClean="0"/>
              <a:t>. </a:t>
            </a:r>
            <a:r>
              <a:rPr lang="cs-CZ" dirty="0" err="1" smtClean="0"/>
              <a:t>purchasing</a:t>
            </a:r>
            <a:r>
              <a:rPr lang="cs-CZ" dirty="0" smtClean="0"/>
              <a:t> </a:t>
            </a:r>
            <a:r>
              <a:rPr lang="cs-CZ" dirty="0" err="1" smtClean="0"/>
              <a:t>power</a:t>
            </a:r>
            <a:r>
              <a:rPr lang="cs-CZ" dirty="0" smtClean="0"/>
              <a:t> </a:t>
            </a:r>
            <a:r>
              <a:rPr lang="cs-CZ" dirty="0" err="1" smtClean="0"/>
              <a:t>of</a:t>
            </a:r>
            <a:r>
              <a:rPr lang="cs-CZ" dirty="0" smtClean="0"/>
              <a:t> </a:t>
            </a:r>
            <a:r>
              <a:rPr lang="cs-CZ" dirty="0" err="1" smtClean="0"/>
              <a:t>population</a:t>
            </a:r>
            <a:r>
              <a:rPr lang="cs-CZ" dirty="0" smtClean="0"/>
              <a:t>, </a:t>
            </a:r>
            <a:r>
              <a:rPr lang="cs-CZ" dirty="0" err="1" smtClean="0"/>
              <a:t>location</a:t>
            </a:r>
            <a:r>
              <a:rPr lang="cs-CZ" dirty="0" smtClean="0"/>
              <a:t> </a:t>
            </a:r>
            <a:r>
              <a:rPr lang="cs-CZ" dirty="0" err="1" smtClean="0"/>
              <a:t>of</a:t>
            </a:r>
            <a:r>
              <a:rPr lang="cs-CZ" dirty="0" smtClean="0"/>
              <a:t> </a:t>
            </a:r>
            <a:r>
              <a:rPr lang="cs-CZ" dirty="0" err="1" smtClean="0"/>
              <a:t>action</a:t>
            </a:r>
            <a:r>
              <a:rPr lang="cs-CZ" dirty="0" smtClean="0"/>
              <a:t>, </a:t>
            </a:r>
            <a:r>
              <a:rPr lang="cs-CZ" dirty="0" err="1" smtClean="0"/>
              <a:t>demographic</a:t>
            </a:r>
            <a:r>
              <a:rPr lang="cs-CZ" dirty="0" smtClean="0"/>
              <a:t> </a:t>
            </a:r>
            <a:r>
              <a:rPr lang="cs-CZ" dirty="0" err="1" smtClean="0"/>
              <a:t>factors</a:t>
            </a:r>
            <a:r>
              <a:rPr lang="cs-CZ" dirty="0" smtClean="0"/>
              <a:t>, </a:t>
            </a:r>
            <a:r>
              <a:rPr lang="cs-CZ" dirty="0" err="1" smtClean="0"/>
              <a:t>etc</a:t>
            </a:r>
            <a:r>
              <a:rPr lang="cs-CZ" dirty="0" smtClean="0"/>
              <a:t>.)</a:t>
            </a:r>
          </a:p>
          <a:p>
            <a:pPr marL="514350" indent="-514350">
              <a:buFont typeface="+mj-lt"/>
              <a:buAutoNum type="arabicPeriod"/>
            </a:pPr>
            <a:r>
              <a:rPr lang="cs-CZ" dirty="0" err="1" smtClean="0"/>
              <a:t>Competitor</a:t>
            </a:r>
            <a:r>
              <a:rPr lang="cs-CZ" dirty="0" smtClean="0"/>
              <a:t> </a:t>
            </a:r>
            <a:r>
              <a:rPr lang="cs-CZ" dirty="0" err="1" smtClean="0"/>
              <a:t>Analysis</a:t>
            </a:r>
            <a:endParaRPr lang="cs-CZ" dirty="0" smtClean="0"/>
          </a:p>
          <a:p>
            <a:pPr marL="914400" lvl="1" indent="-514350"/>
            <a:r>
              <a:rPr lang="cs-CZ" sz="2900" dirty="0"/>
              <a:t>„</a:t>
            </a:r>
            <a:r>
              <a:rPr lang="cs-CZ" sz="2900" dirty="0" err="1"/>
              <a:t>We</a:t>
            </a:r>
            <a:r>
              <a:rPr lang="cs-CZ" sz="2900" dirty="0"/>
              <a:t> </a:t>
            </a:r>
            <a:r>
              <a:rPr lang="cs-CZ" sz="2900" dirty="0" err="1"/>
              <a:t>need</a:t>
            </a:r>
            <a:r>
              <a:rPr lang="cs-CZ" sz="2900" dirty="0"/>
              <a:t> to </a:t>
            </a:r>
            <a:r>
              <a:rPr lang="cs-CZ" sz="2900" dirty="0" err="1"/>
              <a:t>know</a:t>
            </a:r>
            <a:r>
              <a:rPr lang="cs-CZ" sz="2900" dirty="0"/>
              <a:t> </a:t>
            </a:r>
            <a:r>
              <a:rPr lang="cs-CZ" sz="2900" dirty="0" err="1"/>
              <a:t>our</a:t>
            </a:r>
            <a:r>
              <a:rPr lang="cs-CZ" sz="2900" dirty="0"/>
              <a:t> </a:t>
            </a:r>
            <a:r>
              <a:rPr lang="cs-CZ" sz="2900" dirty="0" err="1"/>
              <a:t>enemies</a:t>
            </a:r>
            <a:r>
              <a:rPr lang="cs-CZ" sz="2900" dirty="0"/>
              <a:t>“</a:t>
            </a:r>
          </a:p>
          <a:p>
            <a:pPr marL="514350" indent="-514350">
              <a:buFont typeface="+mj-lt"/>
              <a:buAutoNum type="arabicPeriod"/>
            </a:pPr>
            <a:r>
              <a:rPr lang="cs-CZ" dirty="0" err="1" smtClean="0"/>
              <a:t>Understanding</a:t>
            </a:r>
            <a:r>
              <a:rPr lang="cs-CZ" dirty="0" smtClean="0"/>
              <a:t> </a:t>
            </a:r>
            <a:r>
              <a:rPr lang="cs-CZ" dirty="0" err="1" smtClean="0"/>
              <a:t>Buyer</a:t>
            </a:r>
            <a:r>
              <a:rPr lang="cs-CZ" dirty="0" smtClean="0"/>
              <a:t> </a:t>
            </a:r>
            <a:r>
              <a:rPr lang="cs-CZ" dirty="0" err="1" smtClean="0"/>
              <a:t>Motivation</a:t>
            </a:r>
            <a:endParaRPr lang="cs-CZ" dirty="0" smtClean="0"/>
          </a:p>
          <a:p>
            <a:pPr lvl="1"/>
            <a:r>
              <a:rPr lang="cs-CZ" dirty="0" err="1" smtClean="0"/>
              <a:t>Why</a:t>
            </a:r>
            <a:r>
              <a:rPr lang="cs-CZ" dirty="0" smtClean="0"/>
              <a:t> are </a:t>
            </a:r>
            <a:r>
              <a:rPr lang="cs-CZ" dirty="0" err="1" smtClean="0"/>
              <a:t>the</a:t>
            </a:r>
            <a:r>
              <a:rPr lang="cs-CZ" dirty="0" smtClean="0"/>
              <a:t> </a:t>
            </a:r>
            <a:r>
              <a:rPr lang="cs-CZ" dirty="0" err="1" smtClean="0"/>
              <a:t>customers</a:t>
            </a:r>
            <a:r>
              <a:rPr lang="cs-CZ" dirty="0" smtClean="0"/>
              <a:t> </a:t>
            </a:r>
            <a:r>
              <a:rPr lang="cs-CZ" dirty="0" err="1" smtClean="0"/>
              <a:t>interested</a:t>
            </a:r>
            <a:r>
              <a:rPr lang="cs-CZ" dirty="0" smtClean="0"/>
              <a:t> in </a:t>
            </a:r>
            <a:r>
              <a:rPr lang="cs-CZ" dirty="0" err="1" smtClean="0"/>
              <a:t>our</a:t>
            </a:r>
            <a:r>
              <a:rPr lang="cs-CZ" dirty="0" smtClean="0"/>
              <a:t> </a:t>
            </a:r>
            <a:r>
              <a:rPr lang="cs-CZ" dirty="0" err="1" smtClean="0"/>
              <a:t>product</a:t>
            </a:r>
            <a:r>
              <a:rPr lang="cs-CZ" dirty="0" smtClean="0"/>
              <a:t>?</a:t>
            </a:r>
          </a:p>
          <a:p>
            <a:pPr marL="514350" indent="-514350">
              <a:buFont typeface="+mj-lt"/>
              <a:buAutoNum type="arabicPeriod"/>
            </a:pPr>
            <a:r>
              <a:rPr lang="cs-CZ" dirty="0" err="1" smtClean="0"/>
              <a:t>Segmentation</a:t>
            </a:r>
            <a:endParaRPr lang="cs-CZ" dirty="0" smtClean="0"/>
          </a:p>
          <a:p>
            <a:pPr lvl="1"/>
            <a:r>
              <a:rPr lang="cs-CZ" dirty="0" err="1" smtClean="0"/>
              <a:t>What</a:t>
            </a:r>
            <a:r>
              <a:rPr lang="cs-CZ" dirty="0" smtClean="0"/>
              <a:t> are </a:t>
            </a:r>
            <a:r>
              <a:rPr lang="cs-CZ" dirty="0" err="1" smtClean="0"/>
              <a:t>the</a:t>
            </a:r>
            <a:r>
              <a:rPr lang="cs-CZ" dirty="0" smtClean="0"/>
              <a:t> </a:t>
            </a:r>
            <a:r>
              <a:rPr lang="cs-CZ" dirty="0" err="1" smtClean="0"/>
              <a:t>group</a:t>
            </a:r>
            <a:r>
              <a:rPr lang="cs-CZ" dirty="0" smtClean="0"/>
              <a:t> </a:t>
            </a:r>
            <a:r>
              <a:rPr lang="cs-CZ" dirty="0" err="1" smtClean="0"/>
              <a:t>of</a:t>
            </a:r>
            <a:r>
              <a:rPr lang="cs-CZ" dirty="0" smtClean="0"/>
              <a:t> </a:t>
            </a:r>
            <a:r>
              <a:rPr lang="cs-CZ" dirty="0" err="1" smtClean="0"/>
              <a:t>our</a:t>
            </a:r>
            <a:r>
              <a:rPr lang="cs-CZ" dirty="0" smtClean="0"/>
              <a:t> </a:t>
            </a:r>
            <a:r>
              <a:rPr lang="cs-CZ" dirty="0" err="1" smtClean="0"/>
              <a:t>customers</a:t>
            </a:r>
            <a:r>
              <a:rPr lang="cs-CZ" dirty="0" smtClean="0"/>
              <a:t>? </a:t>
            </a:r>
          </a:p>
          <a:p>
            <a:pPr lvl="1"/>
            <a:r>
              <a:rPr lang="cs-CZ" dirty="0" err="1" smtClean="0"/>
              <a:t>What</a:t>
            </a:r>
            <a:r>
              <a:rPr lang="cs-CZ" dirty="0" smtClean="0"/>
              <a:t> are </a:t>
            </a:r>
            <a:r>
              <a:rPr lang="cs-CZ" dirty="0" err="1" smtClean="0"/>
              <a:t>the</a:t>
            </a:r>
            <a:r>
              <a:rPr lang="cs-CZ" dirty="0" smtClean="0"/>
              <a:t> </a:t>
            </a:r>
            <a:r>
              <a:rPr lang="cs-CZ" dirty="0" err="1" smtClean="0"/>
              <a:t>main</a:t>
            </a:r>
            <a:r>
              <a:rPr lang="cs-CZ" dirty="0" smtClean="0"/>
              <a:t> </a:t>
            </a:r>
            <a:r>
              <a:rPr lang="cs-CZ" dirty="0" err="1" smtClean="0"/>
              <a:t>specification</a:t>
            </a:r>
            <a:r>
              <a:rPr lang="cs-CZ" dirty="0" smtClean="0"/>
              <a:t> </a:t>
            </a:r>
            <a:r>
              <a:rPr lang="cs-CZ" dirty="0" err="1" smtClean="0"/>
              <a:t>of</a:t>
            </a:r>
            <a:r>
              <a:rPr lang="cs-CZ" dirty="0" smtClean="0"/>
              <a:t> these </a:t>
            </a:r>
            <a:r>
              <a:rPr lang="cs-CZ" dirty="0" err="1" smtClean="0"/>
              <a:t>groups</a:t>
            </a:r>
            <a:r>
              <a:rPr lang="cs-CZ" dirty="0" smtClean="0"/>
              <a:t>?</a:t>
            </a:r>
          </a:p>
        </p:txBody>
      </p:sp>
    </p:spTree>
    <p:extLst>
      <p:ext uri="{BB962C8B-B14F-4D97-AF65-F5344CB8AC3E}">
        <p14:creationId xmlns:p14="http://schemas.microsoft.com/office/powerpoint/2010/main" val="408592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Marketing </a:t>
            </a:r>
            <a:r>
              <a:rPr lang="cs-CZ" dirty="0" err="1" smtClean="0"/>
              <a:t>plan</a:t>
            </a:r>
            <a:r>
              <a:rPr lang="cs-CZ" dirty="0" smtClean="0"/>
              <a:t> (</a:t>
            </a:r>
            <a:r>
              <a:rPr lang="cs-CZ" dirty="0" err="1" smtClean="0"/>
              <a:t>cont</a:t>
            </a:r>
            <a:r>
              <a:rPr lang="cs-CZ" dirty="0" smtClean="0"/>
              <a:t>.)</a:t>
            </a:r>
            <a:endParaRPr lang="cs-CZ" dirty="0"/>
          </a:p>
        </p:txBody>
      </p:sp>
      <p:sp>
        <p:nvSpPr>
          <p:cNvPr id="3" name="Zástupný symbol pro obsah 2"/>
          <p:cNvSpPr>
            <a:spLocks noGrp="1"/>
          </p:cNvSpPr>
          <p:nvPr>
            <p:ph idx="1"/>
          </p:nvPr>
        </p:nvSpPr>
        <p:spPr/>
        <p:txBody>
          <a:bodyPr>
            <a:normAutofit fontScale="92500" lnSpcReduction="20000"/>
          </a:bodyPr>
          <a:lstStyle/>
          <a:p>
            <a:pPr marL="514350" indent="-514350">
              <a:buFont typeface="+mj-lt"/>
              <a:buAutoNum type="arabicPeriod" startAt="6"/>
            </a:pPr>
            <a:r>
              <a:rPr lang="cs-CZ" dirty="0" err="1"/>
              <a:t>Research</a:t>
            </a:r>
            <a:r>
              <a:rPr lang="cs-CZ" dirty="0"/>
              <a:t> </a:t>
            </a:r>
            <a:r>
              <a:rPr lang="cs-CZ" dirty="0" err="1" smtClean="0"/>
              <a:t>Plan</a:t>
            </a:r>
            <a:endParaRPr lang="cs-CZ" dirty="0"/>
          </a:p>
          <a:p>
            <a:pPr marL="514350" indent="-514350">
              <a:buFont typeface="+mj-lt"/>
              <a:buAutoNum type="arabicPeriod" startAt="6"/>
            </a:pPr>
            <a:r>
              <a:rPr lang="cs-CZ" dirty="0" err="1"/>
              <a:t>Product</a:t>
            </a:r>
            <a:r>
              <a:rPr lang="cs-CZ" dirty="0"/>
              <a:t> </a:t>
            </a:r>
            <a:r>
              <a:rPr lang="cs-CZ" dirty="0" err="1" smtClean="0"/>
              <a:t>Analysis</a:t>
            </a:r>
            <a:endParaRPr lang="cs-CZ" dirty="0" smtClean="0"/>
          </a:p>
          <a:p>
            <a:pPr marL="914400" lvl="1" indent="-514350"/>
            <a:r>
              <a:rPr lang="cs-CZ" dirty="0" err="1" smtClean="0"/>
              <a:t>What</a:t>
            </a:r>
            <a:r>
              <a:rPr lang="cs-CZ" dirty="0" smtClean="0"/>
              <a:t> are </a:t>
            </a:r>
            <a:r>
              <a:rPr lang="cs-CZ" dirty="0" err="1" smtClean="0"/>
              <a:t>the</a:t>
            </a:r>
            <a:r>
              <a:rPr lang="cs-CZ" dirty="0" smtClean="0"/>
              <a:t> </a:t>
            </a:r>
            <a:r>
              <a:rPr lang="cs-CZ" dirty="0" err="1" smtClean="0"/>
              <a:t>benefits</a:t>
            </a:r>
            <a:r>
              <a:rPr lang="cs-CZ" dirty="0" smtClean="0"/>
              <a:t> </a:t>
            </a:r>
            <a:r>
              <a:rPr lang="cs-CZ" dirty="0" err="1" smtClean="0"/>
              <a:t>of</a:t>
            </a:r>
            <a:r>
              <a:rPr lang="cs-CZ" dirty="0" smtClean="0"/>
              <a:t> </a:t>
            </a:r>
            <a:r>
              <a:rPr lang="cs-CZ" dirty="0" err="1" smtClean="0"/>
              <a:t>our</a:t>
            </a:r>
            <a:r>
              <a:rPr lang="cs-CZ" dirty="0" smtClean="0"/>
              <a:t> </a:t>
            </a:r>
            <a:r>
              <a:rPr lang="cs-CZ" dirty="0" err="1" smtClean="0"/>
              <a:t>product</a:t>
            </a:r>
            <a:r>
              <a:rPr lang="cs-CZ" dirty="0" smtClean="0"/>
              <a:t>?</a:t>
            </a:r>
          </a:p>
          <a:p>
            <a:pPr marL="914400" lvl="1" indent="-514350"/>
            <a:r>
              <a:rPr lang="cs-CZ" dirty="0" err="1" smtClean="0"/>
              <a:t>What</a:t>
            </a:r>
            <a:r>
              <a:rPr lang="cs-CZ" dirty="0" smtClean="0"/>
              <a:t> are </a:t>
            </a:r>
            <a:r>
              <a:rPr lang="cs-CZ" dirty="0" err="1" smtClean="0"/>
              <a:t>the</a:t>
            </a:r>
            <a:r>
              <a:rPr lang="cs-CZ" dirty="0" smtClean="0"/>
              <a:t> </a:t>
            </a:r>
            <a:r>
              <a:rPr lang="cs-CZ" dirty="0" err="1" smtClean="0"/>
              <a:t>weak</a:t>
            </a:r>
            <a:r>
              <a:rPr lang="cs-CZ" dirty="0" smtClean="0"/>
              <a:t> part </a:t>
            </a:r>
            <a:r>
              <a:rPr lang="cs-CZ" dirty="0" err="1" smtClean="0"/>
              <a:t>of</a:t>
            </a:r>
            <a:r>
              <a:rPr lang="cs-CZ" dirty="0" smtClean="0"/>
              <a:t> </a:t>
            </a:r>
            <a:r>
              <a:rPr lang="cs-CZ" dirty="0" err="1" smtClean="0"/>
              <a:t>our</a:t>
            </a:r>
            <a:r>
              <a:rPr lang="cs-CZ" dirty="0" smtClean="0"/>
              <a:t> </a:t>
            </a:r>
            <a:r>
              <a:rPr lang="cs-CZ" dirty="0" err="1" smtClean="0"/>
              <a:t>product</a:t>
            </a:r>
            <a:r>
              <a:rPr lang="cs-CZ" dirty="0" smtClean="0"/>
              <a:t>?</a:t>
            </a:r>
          </a:p>
          <a:p>
            <a:pPr marL="914400" lvl="1" indent="-514350"/>
            <a:r>
              <a:rPr lang="cs-CZ" dirty="0" smtClean="0"/>
              <a:t>SWOT </a:t>
            </a:r>
            <a:r>
              <a:rPr lang="cs-CZ" dirty="0" err="1" smtClean="0"/>
              <a:t>analysis</a:t>
            </a:r>
            <a:endParaRPr lang="cs-CZ" dirty="0"/>
          </a:p>
          <a:p>
            <a:pPr marL="514350" indent="-514350">
              <a:buFont typeface="+mj-lt"/>
              <a:buAutoNum type="arabicPeriod" startAt="6"/>
            </a:pPr>
            <a:r>
              <a:rPr lang="cs-CZ" dirty="0" err="1"/>
              <a:t>Distribution</a:t>
            </a:r>
            <a:r>
              <a:rPr lang="cs-CZ" dirty="0"/>
              <a:t> </a:t>
            </a:r>
            <a:r>
              <a:rPr lang="cs-CZ" dirty="0" err="1" smtClean="0"/>
              <a:t>Analysis</a:t>
            </a:r>
            <a:endParaRPr lang="cs-CZ" dirty="0" smtClean="0"/>
          </a:p>
          <a:p>
            <a:pPr marL="914400" lvl="1" indent="-514350"/>
            <a:r>
              <a:rPr lang="en-US" dirty="0"/>
              <a:t>How deliver product to customers?</a:t>
            </a:r>
          </a:p>
          <a:p>
            <a:pPr marL="514350" indent="-514350">
              <a:buFont typeface="+mj-lt"/>
              <a:buAutoNum type="arabicPeriod" startAt="6"/>
            </a:pPr>
            <a:r>
              <a:rPr lang="cs-CZ" dirty="0" err="1" smtClean="0"/>
              <a:t>Pricing</a:t>
            </a:r>
            <a:r>
              <a:rPr lang="cs-CZ" dirty="0" smtClean="0"/>
              <a:t> </a:t>
            </a:r>
            <a:r>
              <a:rPr lang="cs-CZ" dirty="0" err="1" smtClean="0"/>
              <a:t>Options</a:t>
            </a:r>
            <a:endParaRPr lang="cs-CZ" dirty="0" smtClean="0"/>
          </a:p>
          <a:p>
            <a:pPr lvl="1"/>
            <a:r>
              <a:rPr lang="cs-CZ" dirty="0" err="1" smtClean="0"/>
              <a:t>Comes</a:t>
            </a:r>
            <a:r>
              <a:rPr lang="cs-CZ" dirty="0" smtClean="0"/>
              <a:t> </a:t>
            </a:r>
            <a:r>
              <a:rPr lang="cs-CZ" dirty="0" err="1" smtClean="0"/>
              <a:t>from</a:t>
            </a:r>
            <a:r>
              <a:rPr lang="cs-CZ" dirty="0" smtClean="0"/>
              <a:t> </a:t>
            </a:r>
            <a:r>
              <a:rPr lang="cs-CZ" dirty="0" err="1" smtClean="0"/>
              <a:t>our</a:t>
            </a:r>
            <a:r>
              <a:rPr lang="cs-CZ" dirty="0" smtClean="0"/>
              <a:t> </a:t>
            </a:r>
            <a:r>
              <a:rPr lang="cs-CZ" dirty="0" err="1" smtClean="0"/>
              <a:t>price</a:t>
            </a:r>
            <a:r>
              <a:rPr lang="cs-CZ" dirty="0" smtClean="0"/>
              <a:t> </a:t>
            </a:r>
            <a:r>
              <a:rPr lang="cs-CZ" dirty="0" err="1" smtClean="0"/>
              <a:t>policy</a:t>
            </a:r>
            <a:endParaRPr lang="cs-CZ" dirty="0"/>
          </a:p>
          <a:p>
            <a:pPr marL="514350" indent="-514350">
              <a:buFont typeface="+mj-lt"/>
              <a:buAutoNum type="arabicPeriod" startAt="6"/>
            </a:pPr>
            <a:r>
              <a:rPr lang="cs-CZ" dirty="0" err="1"/>
              <a:t>Promotional</a:t>
            </a:r>
            <a:r>
              <a:rPr lang="cs-CZ" dirty="0"/>
              <a:t> </a:t>
            </a:r>
            <a:r>
              <a:rPr lang="cs-CZ" dirty="0" err="1" smtClean="0"/>
              <a:t>Plan</a:t>
            </a:r>
            <a:endParaRPr lang="cs-CZ" dirty="0"/>
          </a:p>
          <a:p>
            <a:pPr marL="0" indent="0">
              <a:buNone/>
            </a:pPr>
            <a:endParaRPr lang="cs-CZ" dirty="0"/>
          </a:p>
        </p:txBody>
      </p:sp>
    </p:spTree>
    <p:extLst>
      <p:ext uri="{BB962C8B-B14F-4D97-AF65-F5344CB8AC3E}">
        <p14:creationId xmlns:p14="http://schemas.microsoft.com/office/powerpoint/2010/main" val="149696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Outline</a:t>
            </a:r>
            <a:r>
              <a:rPr lang="cs-CZ" dirty="0" smtClean="0"/>
              <a:t> </a:t>
            </a:r>
            <a:r>
              <a:rPr lang="cs-CZ" dirty="0" err="1" smtClean="0"/>
              <a:t>of</a:t>
            </a:r>
            <a:r>
              <a:rPr lang="cs-CZ" dirty="0" smtClean="0"/>
              <a:t> </a:t>
            </a:r>
            <a:r>
              <a:rPr lang="cs-CZ" dirty="0" err="1" smtClean="0"/>
              <a:t>lecture</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Work</a:t>
            </a:r>
            <a:r>
              <a:rPr lang="cs-CZ" dirty="0" smtClean="0"/>
              <a:t> </a:t>
            </a:r>
            <a:r>
              <a:rPr lang="cs-CZ" dirty="0" err="1" smtClean="0"/>
              <a:t>with</a:t>
            </a:r>
            <a:r>
              <a:rPr lang="cs-CZ" dirty="0" smtClean="0"/>
              <a:t> </a:t>
            </a:r>
            <a:r>
              <a:rPr lang="cs-CZ" dirty="0" err="1" smtClean="0"/>
              <a:t>artickle</a:t>
            </a:r>
            <a:endParaRPr lang="cs-CZ" dirty="0" smtClean="0"/>
          </a:p>
          <a:p>
            <a:pPr lvl="1"/>
            <a:r>
              <a:rPr lang="cs-CZ" dirty="0" err="1" smtClean="0"/>
              <a:t>Understand</a:t>
            </a:r>
            <a:r>
              <a:rPr lang="cs-CZ" dirty="0" smtClean="0"/>
              <a:t> </a:t>
            </a:r>
            <a:r>
              <a:rPr lang="cs-CZ" dirty="0" err="1" smtClean="0"/>
              <a:t>the</a:t>
            </a:r>
            <a:r>
              <a:rPr lang="cs-CZ" dirty="0" smtClean="0"/>
              <a:t> </a:t>
            </a:r>
            <a:r>
              <a:rPr lang="cs-CZ" dirty="0" err="1" smtClean="0"/>
              <a:t>core</a:t>
            </a:r>
            <a:r>
              <a:rPr lang="cs-CZ" dirty="0" smtClean="0"/>
              <a:t> and role </a:t>
            </a:r>
            <a:r>
              <a:rPr lang="cs-CZ" dirty="0" err="1" smtClean="0"/>
              <a:t>of</a:t>
            </a:r>
            <a:r>
              <a:rPr lang="cs-CZ" dirty="0" smtClean="0"/>
              <a:t> marketing</a:t>
            </a:r>
          </a:p>
          <a:p>
            <a:r>
              <a:rPr lang="cs-CZ" dirty="0" err="1" smtClean="0"/>
              <a:t>Yes</a:t>
            </a:r>
            <a:r>
              <a:rPr lang="cs-CZ" dirty="0" smtClean="0"/>
              <a:t> </a:t>
            </a:r>
            <a:r>
              <a:rPr lang="cs-CZ" dirty="0" err="1" smtClean="0"/>
              <a:t>minister-The</a:t>
            </a:r>
            <a:r>
              <a:rPr lang="cs-CZ" dirty="0" smtClean="0"/>
              <a:t> </a:t>
            </a:r>
            <a:r>
              <a:rPr lang="cs-CZ" dirty="0" err="1"/>
              <a:t>M</a:t>
            </a:r>
            <a:r>
              <a:rPr lang="cs-CZ" dirty="0" err="1" smtClean="0"/>
              <a:t>iddle</a:t>
            </a:r>
            <a:r>
              <a:rPr lang="cs-CZ" dirty="0" smtClean="0"/>
              <a:t> </a:t>
            </a:r>
            <a:r>
              <a:rPr lang="cs-CZ" dirty="0" err="1"/>
              <a:t>C</a:t>
            </a:r>
            <a:r>
              <a:rPr lang="cs-CZ" dirty="0" err="1" smtClean="0"/>
              <a:t>lass</a:t>
            </a:r>
            <a:r>
              <a:rPr lang="cs-CZ" dirty="0" smtClean="0"/>
              <a:t> </a:t>
            </a:r>
            <a:r>
              <a:rPr lang="cs-CZ" dirty="0" err="1" smtClean="0"/>
              <a:t>Rip</a:t>
            </a:r>
            <a:endParaRPr lang="cs-CZ" dirty="0" smtClean="0"/>
          </a:p>
          <a:p>
            <a:pPr lvl="1"/>
            <a:r>
              <a:rPr lang="cs-CZ" dirty="0" err="1" smtClean="0"/>
              <a:t>Understand</a:t>
            </a:r>
            <a:r>
              <a:rPr lang="cs-CZ" dirty="0" smtClean="0"/>
              <a:t> </a:t>
            </a:r>
            <a:r>
              <a:rPr lang="cs-CZ" dirty="0" err="1" smtClean="0"/>
              <a:t>the</a:t>
            </a:r>
            <a:r>
              <a:rPr lang="cs-CZ" dirty="0"/>
              <a:t> </a:t>
            </a:r>
            <a:r>
              <a:rPr lang="cs-CZ" dirty="0" smtClean="0"/>
              <a:t>role </a:t>
            </a:r>
            <a:r>
              <a:rPr lang="cs-CZ" dirty="0" err="1" smtClean="0"/>
              <a:t>of</a:t>
            </a:r>
            <a:r>
              <a:rPr lang="cs-CZ" dirty="0" smtClean="0"/>
              <a:t> “</a:t>
            </a:r>
            <a:r>
              <a:rPr lang="cs-CZ" dirty="0" err="1" smtClean="0"/>
              <a:t>interests</a:t>
            </a:r>
            <a:r>
              <a:rPr lang="cs-CZ" dirty="0" smtClean="0"/>
              <a:t> </a:t>
            </a:r>
            <a:r>
              <a:rPr lang="cs-CZ" dirty="0" err="1" smtClean="0"/>
              <a:t>groups</a:t>
            </a:r>
            <a:r>
              <a:rPr lang="cs-CZ" dirty="0" smtClean="0"/>
              <a:t>“</a:t>
            </a:r>
          </a:p>
          <a:p>
            <a:r>
              <a:rPr lang="cs-CZ" dirty="0" err="1" smtClean="0"/>
              <a:t>Presentation</a:t>
            </a:r>
            <a:endParaRPr lang="cs-CZ" dirty="0" smtClean="0"/>
          </a:p>
          <a:p>
            <a:pPr lvl="1"/>
            <a:r>
              <a:rPr lang="cs-CZ" dirty="0" err="1" smtClean="0"/>
              <a:t>Definition</a:t>
            </a:r>
            <a:r>
              <a:rPr lang="cs-CZ" dirty="0" smtClean="0"/>
              <a:t> </a:t>
            </a:r>
            <a:r>
              <a:rPr lang="cs-CZ" dirty="0" err="1" smtClean="0"/>
              <a:t>of</a:t>
            </a:r>
            <a:r>
              <a:rPr lang="cs-CZ" dirty="0" smtClean="0"/>
              <a:t> term Marketing</a:t>
            </a:r>
          </a:p>
          <a:p>
            <a:pPr lvl="1"/>
            <a:r>
              <a:rPr lang="cs-CZ" dirty="0" err="1" smtClean="0"/>
              <a:t>Challenges</a:t>
            </a:r>
            <a:r>
              <a:rPr lang="cs-CZ" dirty="0" smtClean="0"/>
              <a:t> </a:t>
            </a:r>
            <a:r>
              <a:rPr lang="cs-CZ" dirty="0" err="1" smtClean="0"/>
              <a:t>for</a:t>
            </a:r>
            <a:r>
              <a:rPr lang="cs-CZ" dirty="0" smtClean="0"/>
              <a:t> </a:t>
            </a:r>
            <a:r>
              <a:rPr lang="cs-CZ" dirty="0" err="1" smtClean="0"/>
              <a:t>cultural</a:t>
            </a:r>
            <a:r>
              <a:rPr lang="cs-CZ" dirty="0" smtClean="0"/>
              <a:t> </a:t>
            </a:r>
            <a:r>
              <a:rPr lang="cs-CZ" dirty="0" err="1" smtClean="0"/>
              <a:t>organizatons</a:t>
            </a:r>
            <a:endParaRPr lang="cs-CZ" dirty="0" smtClean="0"/>
          </a:p>
          <a:p>
            <a:pPr lvl="1"/>
            <a:r>
              <a:rPr lang="cs-CZ" dirty="0" smtClean="0"/>
              <a:t>Instruments </a:t>
            </a:r>
            <a:r>
              <a:rPr lang="cs-CZ" dirty="0" err="1" smtClean="0"/>
              <a:t>of</a:t>
            </a:r>
            <a:r>
              <a:rPr lang="cs-CZ" dirty="0" smtClean="0"/>
              <a:t> marketing</a:t>
            </a:r>
          </a:p>
          <a:p>
            <a:pPr lvl="1"/>
            <a:r>
              <a:rPr lang="cs-CZ" dirty="0" err="1" smtClean="0"/>
              <a:t>Customers</a:t>
            </a:r>
            <a:endParaRPr lang="cs-CZ" dirty="0" smtClean="0"/>
          </a:p>
          <a:p>
            <a:pPr lvl="1"/>
            <a:endParaRPr lang="cs-CZ" dirty="0"/>
          </a:p>
        </p:txBody>
      </p:sp>
    </p:spTree>
    <p:extLst>
      <p:ext uri="{BB962C8B-B14F-4D97-AF65-F5344CB8AC3E}">
        <p14:creationId xmlns:p14="http://schemas.microsoft.com/office/powerpoint/2010/main" val="1172316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620688"/>
            <a:ext cx="7772400" cy="1362075"/>
          </a:xfrm>
        </p:spPr>
        <p:txBody>
          <a:bodyPr/>
          <a:lstStyle/>
          <a:p>
            <a:r>
              <a:rPr lang="cs-CZ" dirty="0" smtClean="0"/>
              <a:t>Marketing mix</a:t>
            </a:r>
            <a:endParaRPr lang="cs-CZ" dirty="0"/>
          </a:p>
        </p:txBody>
      </p:sp>
    </p:spTree>
    <p:extLst>
      <p:ext uri="{BB962C8B-B14F-4D97-AF65-F5344CB8AC3E}">
        <p14:creationId xmlns:p14="http://schemas.microsoft.com/office/powerpoint/2010/main" val="3287649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a:t>
            </a:r>
            <a:r>
              <a:rPr lang="cs-CZ" dirty="0" err="1" smtClean="0"/>
              <a:t>Ps</a:t>
            </a:r>
            <a:r>
              <a:rPr lang="cs-CZ" dirty="0" smtClean="0"/>
              <a:t> </a:t>
            </a:r>
            <a:r>
              <a:rPr lang="cs-CZ" dirty="0" err="1" smtClean="0"/>
              <a:t>of</a:t>
            </a:r>
            <a:r>
              <a:rPr lang="cs-CZ" dirty="0" smtClean="0"/>
              <a:t> Marketing Mix</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5976664" cy="533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94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7 </a:t>
            </a:r>
            <a:r>
              <a:rPr lang="cs-CZ" dirty="0" err="1"/>
              <a:t>Ps</a:t>
            </a:r>
            <a:r>
              <a:rPr lang="cs-CZ" dirty="0"/>
              <a:t> </a:t>
            </a:r>
            <a:r>
              <a:rPr lang="cs-CZ" dirty="0" err="1"/>
              <a:t>of</a:t>
            </a:r>
            <a:r>
              <a:rPr lang="cs-CZ" dirty="0"/>
              <a:t> Marketing Mix</a:t>
            </a:r>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9412"/>
            <a:ext cx="6552728" cy="543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97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772816"/>
            <a:ext cx="7772400" cy="1362075"/>
          </a:xfrm>
        </p:spPr>
        <p:txBody>
          <a:bodyPr>
            <a:normAutofit fontScale="90000"/>
          </a:bodyPr>
          <a:lstStyle/>
          <a:p>
            <a:r>
              <a:rPr lang="cs-CZ" dirty="0" err="1"/>
              <a:t>Customers</a:t>
            </a:r>
            <a:r>
              <a:rPr lang="cs-CZ" dirty="0"/>
              <a:t> </a:t>
            </a:r>
            <a:r>
              <a:rPr lang="cs-CZ" dirty="0" err="1"/>
              <a:t>of</a:t>
            </a:r>
            <a:r>
              <a:rPr lang="cs-CZ" dirty="0"/>
              <a:t> </a:t>
            </a:r>
            <a:r>
              <a:rPr lang="cs-CZ" dirty="0" err="1"/>
              <a:t>cultural</a:t>
            </a:r>
            <a:r>
              <a:rPr lang="cs-CZ" dirty="0"/>
              <a:t> </a:t>
            </a:r>
            <a:r>
              <a:rPr lang="cs-CZ" dirty="0" err="1"/>
              <a:t>organizations</a:t>
            </a:r>
            <a:r>
              <a:rPr lang="cs-CZ" dirty="0"/>
              <a:t/>
            </a:r>
            <a:br>
              <a:rPr lang="cs-CZ" dirty="0"/>
            </a:br>
            <a:endParaRPr lang="cs-CZ" dirty="0"/>
          </a:p>
        </p:txBody>
      </p:sp>
    </p:spTree>
    <p:extLst>
      <p:ext uri="{BB962C8B-B14F-4D97-AF65-F5344CB8AC3E}">
        <p14:creationId xmlns:p14="http://schemas.microsoft.com/office/powerpoint/2010/main" val="2354061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Customers</a:t>
            </a:r>
            <a:endParaRPr lang="cs-CZ" dirty="0"/>
          </a:p>
        </p:txBody>
      </p:sp>
      <p:sp>
        <p:nvSpPr>
          <p:cNvPr id="3" name="Zástupný symbol pro obsah 2"/>
          <p:cNvSpPr>
            <a:spLocks noGrp="1"/>
          </p:cNvSpPr>
          <p:nvPr>
            <p:ph idx="1"/>
          </p:nvPr>
        </p:nvSpPr>
        <p:spPr/>
        <p:txBody>
          <a:bodyPr>
            <a:normAutofit/>
          </a:bodyPr>
          <a:lstStyle/>
          <a:p>
            <a:r>
              <a:rPr lang="en-US" dirty="0" smtClean="0"/>
              <a:t>What </a:t>
            </a:r>
            <a:r>
              <a:rPr lang="en-US" dirty="0"/>
              <a:t>type of customers do we have in business branch</a:t>
            </a:r>
            <a:r>
              <a:rPr lang="en-US" dirty="0" smtClean="0"/>
              <a:t>?</a:t>
            </a:r>
            <a:endParaRPr lang="cs-CZ" dirty="0"/>
          </a:p>
          <a:p>
            <a:endParaRPr lang="cs-CZ" dirty="0" smtClean="0"/>
          </a:p>
          <a:p>
            <a:endParaRPr lang="cs-CZ" dirty="0"/>
          </a:p>
          <a:p>
            <a:endParaRPr lang="cs-CZ" dirty="0" smtClean="0"/>
          </a:p>
          <a:p>
            <a:r>
              <a:rPr lang="cs-CZ" dirty="0" smtClean="0"/>
              <a:t>Group </a:t>
            </a:r>
            <a:r>
              <a:rPr lang="cs-CZ" dirty="0" err="1" smtClean="0"/>
              <a:t>discussion</a:t>
            </a:r>
            <a:r>
              <a:rPr lang="cs-CZ" dirty="0" smtClean="0"/>
              <a:t>…</a:t>
            </a:r>
          </a:p>
        </p:txBody>
      </p:sp>
    </p:spTree>
    <p:extLst>
      <p:ext uri="{BB962C8B-B14F-4D97-AF65-F5344CB8AC3E}">
        <p14:creationId xmlns:p14="http://schemas.microsoft.com/office/powerpoint/2010/main" val="397591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Customers</a:t>
            </a:r>
            <a:r>
              <a:rPr lang="cs-CZ" dirty="0" smtClean="0"/>
              <a:t> in business </a:t>
            </a:r>
            <a:r>
              <a:rPr lang="cs-CZ" dirty="0" err="1" smtClean="0"/>
              <a:t>branch</a:t>
            </a:r>
            <a:endParaRPr lang="cs-CZ" dirty="0"/>
          </a:p>
        </p:txBody>
      </p:sp>
      <p:sp>
        <p:nvSpPr>
          <p:cNvPr id="3" name="Zástupný symbol pro obsah 2"/>
          <p:cNvSpPr>
            <a:spLocks noGrp="1"/>
          </p:cNvSpPr>
          <p:nvPr>
            <p:ph idx="1"/>
          </p:nvPr>
        </p:nvSpPr>
        <p:spPr/>
        <p:txBody>
          <a:bodyPr>
            <a:normAutofit/>
          </a:bodyPr>
          <a:lstStyle/>
          <a:p>
            <a:r>
              <a:rPr lang="cs-CZ" b="1" dirty="0" err="1"/>
              <a:t>Ready</a:t>
            </a:r>
            <a:r>
              <a:rPr lang="cs-CZ" b="1" dirty="0"/>
              <a:t>-to-Buy </a:t>
            </a:r>
            <a:r>
              <a:rPr lang="cs-CZ" b="1" dirty="0" err="1" smtClean="0"/>
              <a:t>Customers</a:t>
            </a:r>
            <a:endParaRPr lang="cs-CZ" b="1" dirty="0" smtClean="0"/>
          </a:p>
          <a:p>
            <a:pPr lvl="1"/>
            <a:r>
              <a:rPr lang="cs-CZ" dirty="0" smtClean="0"/>
              <a:t>O</a:t>
            </a:r>
            <a:r>
              <a:rPr lang="en-US" dirty="0" err="1" smtClean="0"/>
              <a:t>ften</a:t>
            </a:r>
            <a:r>
              <a:rPr lang="en-US" dirty="0" smtClean="0"/>
              <a:t> </a:t>
            </a:r>
            <a:r>
              <a:rPr lang="en-US" dirty="0"/>
              <a:t>have a sense of </a:t>
            </a:r>
            <a:r>
              <a:rPr lang="en-US" dirty="0" smtClean="0"/>
              <a:t>urgency</a:t>
            </a:r>
            <a:r>
              <a:rPr lang="cs-CZ" dirty="0"/>
              <a:t> </a:t>
            </a:r>
            <a:r>
              <a:rPr lang="cs-CZ" dirty="0" smtClean="0"/>
              <a:t>(</a:t>
            </a:r>
            <a:r>
              <a:rPr lang="cs-CZ" dirty="0" err="1" smtClean="0"/>
              <a:t>actual</a:t>
            </a:r>
            <a:r>
              <a:rPr lang="cs-CZ" dirty="0" smtClean="0"/>
              <a:t> </a:t>
            </a:r>
            <a:r>
              <a:rPr lang="cs-CZ" dirty="0" err="1" smtClean="0"/>
              <a:t>need</a:t>
            </a:r>
            <a:r>
              <a:rPr lang="cs-CZ" dirty="0" smtClean="0"/>
              <a:t>)</a:t>
            </a:r>
            <a:endParaRPr lang="cs-CZ" b="1" dirty="0"/>
          </a:p>
          <a:p>
            <a:r>
              <a:rPr lang="cs-CZ" b="1" dirty="0" err="1"/>
              <a:t>Repeat</a:t>
            </a:r>
            <a:r>
              <a:rPr lang="cs-CZ" b="1" dirty="0"/>
              <a:t> </a:t>
            </a:r>
            <a:r>
              <a:rPr lang="cs-CZ" b="1" dirty="0" err="1" smtClean="0"/>
              <a:t>Customer</a:t>
            </a:r>
            <a:endParaRPr lang="cs-CZ" b="1" dirty="0" smtClean="0"/>
          </a:p>
          <a:p>
            <a:pPr lvl="1"/>
            <a:r>
              <a:rPr lang="cs-CZ" dirty="0" smtClean="0"/>
              <a:t>Most </a:t>
            </a:r>
            <a:r>
              <a:rPr lang="cs-CZ" dirty="0" err="1"/>
              <a:t>loyal</a:t>
            </a:r>
            <a:r>
              <a:rPr lang="cs-CZ" dirty="0"/>
              <a:t> </a:t>
            </a:r>
            <a:r>
              <a:rPr lang="cs-CZ" dirty="0" err="1" smtClean="0"/>
              <a:t>customer</a:t>
            </a:r>
            <a:endParaRPr lang="cs-CZ" dirty="0" smtClean="0"/>
          </a:p>
          <a:p>
            <a:pPr lvl="1"/>
            <a:r>
              <a:rPr lang="cs-CZ" dirty="0" err="1" smtClean="0"/>
              <a:t>They</a:t>
            </a:r>
            <a:r>
              <a:rPr lang="cs-CZ" dirty="0" smtClean="0"/>
              <a:t> are </a:t>
            </a:r>
            <a:r>
              <a:rPr lang="cs-CZ" dirty="0" err="1" smtClean="0"/>
              <a:t>our</a:t>
            </a:r>
            <a:r>
              <a:rPr lang="cs-CZ" dirty="0" smtClean="0"/>
              <a:t> </a:t>
            </a:r>
            <a:r>
              <a:rPr lang="cs-CZ" dirty="0" err="1" smtClean="0"/>
              <a:t>customers</a:t>
            </a:r>
            <a:r>
              <a:rPr lang="cs-CZ" dirty="0" smtClean="0"/>
              <a:t> </a:t>
            </a:r>
            <a:r>
              <a:rPr lang="en-US" dirty="0"/>
              <a:t>as long as </a:t>
            </a:r>
            <a:r>
              <a:rPr lang="cs-CZ" dirty="0" err="1" smtClean="0"/>
              <a:t>we</a:t>
            </a:r>
            <a:r>
              <a:rPr lang="en-US" dirty="0" smtClean="0"/>
              <a:t> </a:t>
            </a:r>
            <a:r>
              <a:rPr lang="en-US" dirty="0"/>
              <a:t>continue to satisfy their needs</a:t>
            </a:r>
            <a:endParaRPr lang="cs-CZ" dirty="0" smtClean="0"/>
          </a:p>
          <a:p>
            <a:pPr lvl="1"/>
            <a:r>
              <a:rPr lang="en-US" dirty="0"/>
              <a:t>They represent no more than 20 percent of our customer base, but make up more than 50 percent of our </a:t>
            </a:r>
            <a:r>
              <a:rPr lang="en-US" dirty="0" smtClean="0"/>
              <a:t>sales</a:t>
            </a:r>
            <a:endParaRPr lang="cs-CZ" b="1" dirty="0"/>
          </a:p>
        </p:txBody>
      </p:sp>
    </p:spTree>
    <p:extLst>
      <p:ext uri="{BB962C8B-B14F-4D97-AF65-F5344CB8AC3E}">
        <p14:creationId xmlns:p14="http://schemas.microsoft.com/office/powerpoint/2010/main" val="1968556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Customers</a:t>
            </a:r>
            <a:r>
              <a:rPr lang="cs-CZ" dirty="0"/>
              <a:t> in business </a:t>
            </a:r>
            <a:r>
              <a:rPr lang="cs-CZ" dirty="0" err="1" smtClean="0"/>
              <a:t>branch</a:t>
            </a:r>
            <a:r>
              <a:rPr lang="cs-CZ" dirty="0" smtClean="0"/>
              <a:t> (</a:t>
            </a:r>
            <a:r>
              <a:rPr lang="cs-CZ" dirty="0" err="1" smtClean="0"/>
              <a:t>cont</a:t>
            </a:r>
            <a:r>
              <a:rPr lang="cs-CZ" dirty="0" smtClean="0"/>
              <a:t>.)</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a:t>Impulse </a:t>
            </a:r>
            <a:r>
              <a:rPr lang="cs-CZ" b="1" dirty="0" err="1"/>
              <a:t>Buying</a:t>
            </a:r>
            <a:r>
              <a:rPr lang="cs-CZ" b="1" dirty="0"/>
              <a:t> </a:t>
            </a:r>
            <a:r>
              <a:rPr lang="cs-CZ" b="1" dirty="0" err="1"/>
              <a:t>Customers</a:t>
            </a:r>
            <a:endParaRPr lang="cs-CZ" b="1" dirty="0"/>
          </a:p>
          <a:p>
            <a:pPr lvl="1"/>
            <a:r>
              <a:rPr lang="en-US" dirty="0"/>
              <a:t>Customers who make purchasing decisions based upon a whim or a great sales presentation usually are not in a position of needing anything in particular</a:t>
            </a:r>
            <a:endParaRPr lang="cs-CZ" b="1" dirty="0"/>
          </a:p>
          <a:p>
            <a:r>
              <a:rPr lang="cs-CZ" b="1" dirty="0" err="1"/>
              <a:t>Sale</a:t>
            </a:r>
            <a:r>
              <a:rPr lang="cs-CZ" b="1" dirty="0"/>
              <a:t> </a:t>
            </a:r>
            <a:r>
              <a:rPr lang="cs-CZ" b="1" dirty="0" err="1"/>
              <a:t>or</a:t>
            </a:r>
            <a:r>
              <a:rPr lang="cs-CZ" b="1" dirty="0"/>
              <a:t> </a:t>
            </a:r>
            <a:r>
              <a:rPr lang="cs-CZ" b="1" dirty="0" err="1"/>
              <a:t>Discount</a:t>
            </a:r>
            <a:r>
              <a:rPr lang="cs-CZ" b="1" dirty="0"/>
              <a:t> </a:t>
            </a:r>
            <a:r>
              <a:rPr lang="cs-CZ" b="1" dirty="0" err="1"/>
              <a:t>Customers</a:t>
            </a:r>
            <a:endParaRPr lang="cs-CZ" b="1" dirty="0"/>
          </a:p>
          <a:p>
            <a:pPr lvl="1"/>
            <a:r>
              <a:rPr lang="en-US" dirty="0"/>
              <a:t>Sale or discount customers always shop for the best deals available on the items they want to purchase</a:t>
            </a:r>
            <a:endParaRPr lang="cs-CZ" b="1" dirty="0"/>
          </a:p>
          <a:p>
            <a:r>
              <a:rPr lang="cs-CZ" b="1" dirty="0" err="1"/>
              <a:t>Potential</a:t>
            </a:r>
            <a:r>
              <a:rPr lang="cs-CZ" b="1" dirty="0"/>
              <a:t> </a:t>
            </a:r>
            <a:r>
              <a:rPr lang="cs-CZ" b="1" dirty="0" err="1"/>
              <a:t>Customers</a:t>
            </a:r>
            <a:endParaRPr lang="cs-CZ" b="1" dirty="0"/>
          </a:p>
          <a:p>
            <a:pPr lvl="1"/>
            <a:r>
              <a:rPr lang="cs-CZ" dirty="0"/>
              <a:t>U</a:t>
            </a:r>
            <a:r>
              <a:rPr lang="en-US" dirty="0" err="1"/>
              <a:t>sually</a:t>
            </a:r>
            <a:r>
              <a:rPr lang="en-US" dirty="0"/>
              <a:t> in no hurry to make a purchase</a:t>
            </a:r>
            <a:endParaRPr lang="cs-CZ" dirty="0"/>
          </a:p>
          <a:p>
            <a:pPr lvl="1"/>
            <a:r>
              <a:rPr lang="cs-CZ" dirty="0" err="1"/>
              <a:t>They</a:t>
            </a:r>
            <a:r>
              <a:rPr lang="cs-CZ" dirty="0"/>
              <a:t> </a:t>
            </a:r>
            <a:r>
              <a:rPr lang="cs-CZ" dirty="0" err="1"/>
              <a:t>need</a:t>
            </a:r>
            <a:r>
              <a:rPr lang="cs-CZ" dirty="0"/>
              <a:t> </a:t>
            </a:r>
            <a:r>
              <a:rPr lang="cs-CZ" dirty="0" err="1"/>
              <a:t>attention</a:t>
            </a:r>
            <a:r>
              <a:rPr lang="cs-CZ" dirty="0"/>
              <a:t> </a:t>
            </a:r>
            <a:r>
              <a:rPr lang="cs-CZ" dirty="0" err="1"/>
              <a:t>of</a:t>
            </a:r>
            <a:r>
              <a:rPr lang="cs-CZ" dirty="0"/>
              <a:t> </a:t>
            </a:r>
            <a:r>
              <a:rPr lang="cs-CZ" dirty="0" err="1"/>
              <a:t>seller</a:t>
            </a:r>
            <a:endParaRPr lang="cs-CZ" dirty="0"/>
          </a:p>
          <a:p>
            <a:endParaRPr lang="cs-CZ" dirty="0"/>
          </a:p>
        </p:txBody>
      </p:sp>
    </p:spTree>
    <p:extLst>
      <p:ext uri="{BB962C8B-B14F-4D97-AF65-F5344CB8AC3E}">
        <p14:creationId xmlns:p14="http://schemas.microsoft.com/office/powerpoint/2010/main" val="2188291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Customers</a:t>
            </a:r>
            <a:endParaRPr lang="cs-CZ" dirty="0"/>
          </a:p>
        </p:txBody>
      </p:sp>
      <p:sp>
        <p:nvSpPr>
          <p:cNvPr id="3" name="Zástupný symbol pro obsah 2"/>
          <p:cNvSpPr>
            <a:spLocks noGrp="1"/>
          </p:cNvSpPr>
          <p:nvPr>
            <p:ph idx="1"/>
          </p:nvPr>
        </p:nvSpPr>
        <p:spPr/>
        <p:txBody>
          <a:bodyPr/>
          <a:lstStyle/>
          <a:p>
            <a:r>
              <a:rPr lang="en-US" dirty="0" smtClean="0"/>
              <a:t>What </a:t>
            </a:r>
            <a:r>
              <a:rPr lang="en-US" dirty="0"/>
              <a:t>type of customers do we have in </a:t>
            </a:r>
            <a:r>
              <a:rPr lang="cs-CZ" dirty="0" err="1" smtClean="0"/>
              <a:t>culture</a:t>
            </a:r>
            <a:r>
              <a:rPr lang="en-US" dirty="0" smtClean="0"/>
              <a:t> </a:t>
            </a:r>
            <a:r>
              <a:rPr lang="en-US" dirty="0"/>
              <a:t>branch</a:t>
            </a:r>
            <a:r>
              <a:rPr lang="en-US" dirty="0" smtClean="0"/>
              <a:t>?</a:t>
            </a:r>
            <a:endParaRPr lang="cs-CZ" dirty="0" smtClean="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813707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t>
            </a:r>
            <a:r>
              <a:rPr lang="cs-CZ" dirty="0" err="1" smtClean="0"/>
              <a:t>ustomers</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In business </a:t>
            </a:r>
            <a:r>
              <a:rPr lang="cs-CZ" dirty="0" err="1" smtClean="0"/>
              <a:t>branch</a:t>
            </a:r>
            <a:r>
              <a:rPr lang="cs-CZ" dirty="0" smtClean="0"/>
              <a:t> and in </a:t>
            </a:r>
            <a:r>
              <a:rPr lang="cs-CZ" dirty="0" err="1" smtClean="0"/>
              <a:t>cultural</a:t>
            </a:r>
            <a:r>
              <a:rPr lang="cs-CZ" dirty="0" smtClean="0"/>
              <a:t> </a:t>
            </a:r>
            <a:r>
              <a:rPr lang="cs-CZ" dirty="0" err="1" smtClean="0"/>
              <a:t>branch</a:t>
            </a:r>
            <a:r>
              <a:rPr lang="cs-CZ" dirty="0" smtClean="0"/>
              <a:t> are </a:t>
            </a:r>
            <a:r>
              <a:rPr lang="cs-CZ" dirty="0" err="1" smtClean="0"/>
              <a:t>the</a:t>
            </a:r>
            <a:r>
              <a:rPr lang="cs-CZ" dirty="0" smtClean="0"/>
              <a:t> </a:t>
            </a:r>
            <a:r>
              <a:rPr lang="cs-CZ" dirty="0" err="1" smtClean="0"/>
              <a:t>same</a:t>
            </a:r>
            <a:r>
              <a:rPr lang="cs-CZ" dirty="0" smtClean="0"/>
              <a:t> </a:t>
            </a:r>
            <a:r>
              <a:rPr lang="cs-CZ" dirty="0" err="1" smtClean="0"/>
              <a:t>types</a:t>
            </a:r>
            <a:r>
              <a:rPr lang="cs-CZ" dirty="0" smtClean="0"/>
              <a:t> </a:t>
            </a:r>
            <a:r>
              <a:rPr lang="cs-CZ" dirty="0" err="1" smtClean="0"/>
              <a:t>of</a:t>
            </a:r>
            <a:r>
              <a:rPr lang="cs-CZ" dirty="0" smtClean="0"/>
              <a:t> </a:t>
            </a:r>
            <a:r>
              <a:rPr lang="cs-CZ" dirty="0" err="1" smtClean="0"/>
              <a:t>customers</a:t>
            </a:r>
            <a:endParaRPr lang="cs-CZ" dirty="0" smtClean="0"/>
          </a:p>
          <a:p>
            <a:pPr lvl="1"/>
            <a:r>
              <a:rPr lang="cs-CZ" b="1" dirty="0" smtClean="0"/>
              <a:t>Group </a:t>
            </a:r>
            <a:r>
              <a:rPr lang="cs-CZ" b="1" dirty="0" err="1" smtClean="0"/>
              <a:t>of</a:t>
            </a:r>
            <a:r>
              <a:rPr lang="cs-CZ" b="1" dirty="0" smtClean="0"/>
              <a:t> </a:t>
            </a:r>
            <a:r>
              <a:rPr lang="cs-CZ" b="1" dirty="0" err="1" smtClean="0"/>
              <a:t>Ready</a:t>
            </a:r>
            <a:r>
              <a:rPr lang="cs-CZ" b="1" dirty="0" smtClean="0"/>
              <a:t>-to-Buy </a:t>
            </a:r>
            <a:r>
              <a:rPr lang="cs-CZ" b="1" dirty="0" err="1" smtClean="0"/>
              <a:t>Customers</a:t>
            </a:r>
            <a:endParaRPr lang="cs-CZ" b="1" dirty="0" smtClean="0"/>
          </a:p>
          <a:p>
            <a:pPr lvl="2"/>
            <a:r>
              <a:rPr lang="cs-CZ" dirty="0" err="1" smtClean="0"/>
              <a:t>must</a:t>
            </a:r>
            <a:r>
              <a:rPr lang="cs-CZ" dirty="0" smtClean="0"/>
              <a:t> </a:t>
            </a:r>
            <a:r>
              <a:rPr lang="cs-CZ" dirty="0" err="1" smtClean="0"/>
              <a:t>be</a:t>
            </a:r>
            <a:r>
              <a:rPr lang="cs-CZ" dirty="0"/>
              <a:t> </a:t>
            </a:r>
            <a:r>
              <a:rPr lang="cs-CZ" dirty="0" err="1" smtClean="0"/>
              <a:t>impressed</a:t>
            </a:r>
            <a:r>
              <a:rPr lang="cs-CZ" dirty="0" smtClean="0"/>
              <a:t> by </a:t>
            </a:r>
            <a:r>
              <a:rPr lang="cs-CZ" dirty="0" err="1" smtClean="0"/>
              <a:t>our</a:t>
            </a:r>
            <a:r>
              <a:rPr lang="cs-CZ" dirty="0" smtClean="0"/>
              <a:t> </a:t>
            </a:r>
            <a:r>
              <a:rPr lang="cs-CZ" dirty="0" err="1" smtClean="0"/>
              <a:t>product</a:t>
            </a:r>
            <a:endParaRPr lang="cs-CZ" dirty="0" smtClean="0"/>
          </a:p>
          <a:p>
            <a:pPr lvl="1"/>
            <a:r>
              <a:rPr lang="cs-CZ" b="1" dirty="0" err="1" smtClean="0"/>
              <a:t>Loyal</a:t>
            </a:r>
            <a:r>
              <a:rPr lang="cs-CZ" b="1" dirty="0" smtClean="0"/>
              <a:t> </a:t>
            </a:r>
            <a:r>
              <a:rPr lang="cs-CZ" b="1" dirty="0" err="1" smtClean="0"/>
              <a:t>group</a:t>
            </a:r>
            <a:r>
              <a:rPr lang="cs-CZ" b="1" dirty="0" smtClean="0"/>
              <a:t> </a:t>
            </a:r>
            <a:r>
              <a:rPr lang="cs-CZ" b="1" dirty="0" err="1" smtClean="0"/>
              <a:t>of</a:t>
            </a:r>
            <a:r>
              <a:rPr lang="cs-CZ" b="1" dirty="0" smtClean="0"/>
              <a:t> </a:t>
            </a:r>
            <a:r>
              <a:rPr lang="cs-CZ" b="1" dirty="0" err="1" smtClean="0"/>
              <a:t>customers</a:t>
            </a:r>
            <a:r>
              <a:rPr lang="cs-CZ" b="1" dirty="0" smtClean="0"/>
              <a:t>/</a:t>
            </a:r>
            <a:r>
              <a:rPr lang="cs-CZ" b="1" dirty="0" err="1"/>
              <a:t>Repeat</a:t>
            </a:r>
            <a:r>
              <a:rPr lang="cs-CZ" b="1" dirty="0"/>
              <a:t> </a:t>
            </a:r>
            <a:r>
              <a:rPr lang="cs-CZ" b="1" dirty="0" err="1" smtClean="0"/>
              <a:t>Customer</a:t>
            </a:r>
            <a:endParaRPr lang="cs-CZ" b="1" dirty="0" smtClean="0"/>
          </a:p>
          <a:p>
            <a:pPr lvl="2"/>
            <a:r>
              <a:rPr lang="cs-CZ" dirty="0" err="1" smtClean="0"/>
              <a:t>They</a:t>
            </a:r>
            <a:r>
              <a:rPr lang="cs-CZ" dirty="0" smtClean="0"/>
              <a:t> visit </a:t>
            </a:r>
            <a:r>
              <a:rPr lang="cs-CZ" dirty="0" err="1" smtClean="0"/>
              <a:t>theatre</a:t>
            </a:r>
            <a:r>
              <a:rPr lang="cs-CZ" dirty="0" smtClean="0"/>
              <a:t>/</a:t>
            </a:r>
            <a:r>
              <a:rPr lang="cs-CZ" dirty="0" err="1" smtClean="0"/>
              <a:t>cinema</a:t>
            </a:r>
            <a:r>
              <a:rPr lang="cs-CZ" dirty="0" smtClean="0"/>
              <a:t>/museum </a:t>
            </a:r>
            <a:r>
              <a:rPr lang="cs-CZ" dirty="0" err="1" smtClean="0"/>
              <a:t>periodically</a:t>
            </a:r>
            <a:endParaRPr lang="cs-CZ" dirty="0" smtClean="0"/>
          </a:p>
          <a:p>
            <a:pPr lvl="1"/>
            <a:r>
              <a:rPr lang="cs-CZ" b="1" dirty="0" smtClean="0"/>
              <a:t>Group </a:t>
            </a:r>
            <a:r>
              <a:rPr lang="cs-CZ" b="1" dirty="0" err="1" smtClean="0"/>
              <a:t>of</a:t>
            </a:r>
            <a:r>
              <a:rPr lang="cs-CZ" b="1" dirty="0" smtClean="0"/>
              <a:t> Impulse </a:t>
            </a:r>
            <a:r>
              <a:rPr lang="cs-CZ" b="1" dirty="0" err="1"/>
              <a:t>Buying</a:t>
            </a:r>
            <a:r>
              <a:rPr lang="cs-CZ" b="1" dirty="0"/>
              <a:t> </a:t>
            </a:r>
            <a:r>
              <a:rPr lang="cs-CZ" b="1" dirty="0" err="1" smtClean="0"/>
              <a:t>Customers</a:t>
            </a:r>
            <a:endParaRPr lang="cs-CZ" b="1" dirty="0" smtClean="0"/>
          </a:p>
          <a:p>
            <a:pPr lvl="2"/>
            <a:r>
              <a:rPr lang="cs-CZ" dirty="0" smtClean="0"/>
              <a:t>F</a:t>
            </a:r>
            <a:r>
              <a:rPr lang="en-US" dirty="0" err="1" smtClean="0"/>
              <a:t>ollow</a:t>
            </a:r>
            <a:r>
              <a:rPr lang="en-US" dirty="0" smtClean="0"/>
              <a:t> </a:t>
            </a:r>
            <a:r>
              <a:rPr lang="en-US" dirty="0"/>
              <a:t>the </a:t>
            </a:r>
            <a:r>
              <a:rPr lang="en-US" dirty="0" smtClean="0"/>
              <a:t>trend</a:t>
            </a:r>
            <a:r>
              <a:rPr lang="cs-CZ" dirty="0" smtClean="0"/>
              <a:t>s</a:t>
            </a:r>
            <a:r>
              <a:rPr lang="en-US" dirty="0" smtClean="0"/>
              <a:t> </a:t>
            </a:r>
            <a:r>
              <a:rPr lang="en-US" dirty="0"/>
              <a:t>and </a:t>
            </a:r>
            <a:r>
              <a:rPr lang="en-US" dirty="0" smtClean="0"/>
              <a:t>feelings</a:t>
            </a:r>
            <a:endParaRPr lang="cs-CZ" dirty="0" smtClean="0"/>
          </a:p>
          <a:p>
            <a:pPr lvl="1"/>
            <a:r>
              <a:rPr lang="cs-CZ" b="1" dirty="0" smtClean="0"/>
              <a:t>Group </a:t>
            </a:r>
            <a:r>
              <a:rPr lang="cs-CZ" b="1" dirty="0" err="1" smtClean="0"/>
              <a:t>of</a:t>
            </a:r>
            <a:r>
              <a:rPr lang="cs-CZ" b="1" dirty="0" smtClean="0"/>
              <a:t> </a:t>
            </a:r>
            <a:r>
              <a:rPr lang="cs-CZ" b="1" dirty="0" err="1" smtClean="0"/>
              <a:t>Sale</a:t>
            </a:r>
            <a:r>
              <a:rPr lang="cs-CZ" b="1" dirty="0" smtClean="0"/>
              <a:t> </a:t>
            </a:r>
            <a:r>
              <a:rPr lang="cs-CZ" b="1" dirty="0" err="1"/>
              <a:t>or</a:t>
            </a:r>
            <a:r>
              <a:rPr lang="cs-CZ" b="1" dirty="0"/>
              <a:t> </a:t>
            </a:r>
            <a:r>
              <a:rPr lang="cs-CZ" b="1" dirty="0" err="1"/>
              <a:t>Discount</a:t>
            </a:r>
            <a:r>
              <a:rPr lang="cs-CZ" b="1" dirty="0"/>
              <a:t> </a:t>
            </a:r>
            <a:r>
              <a:rPr lang="cs-CZ" b="1" dirty="0" err="1" smtClean="0"/>
              <a:t>Customers</a:t>
            </a:r>
            <a:endParaRPr lang="cs-CZ" b="1" dirty="0" smtClean="0"/>
          </a:p>
          <a:p>
            <a:pPr lvl="2"/>
            <a:r>
              <a:rPr lang="cs-CZ" dirty="0" err="1" smtClean="0"/>
              <a:t>Follow</a:t>
            </a:r>
            <a:r>
              <a:rPr lang="cs-CZ" dirty="0" smtClean="0"/>
              <a:t> </a:t>
            </a:r>
            <a:r>
              <a:rPr lang="cs-CZ" dirty="0" err="1" smtClean="0"/>
              <a:t>the</a:t>
            </a:r>
            <a:r>
              <a:rPr lang="cs-CZ" dirty="0" smtClean="0"/>
              <a:t> </a:t>
            </a:r>
            <a:r>
              <a:rPr lang="cs-CZ" dirty="0" err="1" smtClean="0"/>
              <a:t>best</a:t>
            </a:r>
            <a:r>
              <a:rPr lang="cs-CZ" dirty="0" smtClean="0"/>
              <a:t> </a:t>
            </a:r>
            <a:r>
              <a:rPr lang="cs-CZ" dirty="0" err="1" smtClean="0"/>
              <a:t>offer</a:t>
            </a:r>
            <a:endParaRPr lang="cs-CZ" dirty="0" smtClean="0"/>
          </a:p>
          <a:p>
            <a:pPr lvl="1"/>
            <a:r>
              <a:rPr lang="cs-CZ" b="1" dirty="0" err="1"/>
              <a:t>Potential</a:t>
            </a:r>
            <a:r>
              <a:rPr lang="cs-CZ" b="1" dirty="0"/>
              <a:t> </a:t>
            </a:r>
            <a:r>
              <a:rPr lang="cs-CZ" b="1" dirty="0" err="1" smtClean="0"/>
              <a:t>Customers</a:t>
            </a:r>
            <a:endParaRPr lang="cs-CZ" b="1" dirty="0" smtClean="0"/>
          </a:p>
          <a:p>
            <a:pPr lvl="2"/>
            <a:r>
              <a:rPr lang="cs-CZ" dirty="0" err="1" smtClean="0"/>
              <a:t>All</a:t>
            </a:r>
            <a:r>
              <a:rPr lang="cs-CZ" dirty="0" smtClean="0"/>
              <a:t> </a:t>
            </a:r>
            <a:r>
              <a:rPr lang="cs-CZ" dirty="0" err="1" smtClean="0"/>
              <a:t>of</a:t>
            </a:r>
            <a:r>
              <a:rPr lang="cs-CZ" dirty="0" smtClean="0"/>
              <a:t> </a:t>
            </a:r>
            <a:r>
              <a:rPr lang="cs-CZ" dirty="0" err="1" smtClean="0"/>
              <a:t>the</a:t>
            </a:r>
            <a:r>
              <a:rPr lang="cs-CZ" dirty="0" smtClean="0"/>
              <a:t> </a:t>
            </a:r>
            <a:r>
              <a:rPr lang="cs-CZ" dirty="0" err="1" smtClean="0"/>
              <a:t>people</a:t>
            </a:r>
            <a:endParaRPr lang="cs-CZ" dirty="0"/>
          </a:p>
          <a:p>
            <a:pPr lvl="1"/>
            <a:endParaRPr lang="cs-CZ" dirty="0"/>
          </a:p>
          <a:p>
            <a:pPr lvl="1"/>
            <a:endParaRPr lang="cs-CZ" dirty="0" smtClean="0"/>
          </a:p>
          <a:p>
            <a:pPr lvl="1"/>
            <a:endParaRPr lang="en-US" dirty="0"/>
          </a:p>
          <a:p>
            <a:pPr lvl="1"/>
            <a:endParaRPr lang="cs-CZ" dirty="0" smtClean="0"/>
          </a:p>
          <a:p>
            <a:pPr lvl="1"/>
            <a:endParaRPr lang="cs-CZ" dirty="0"/>
          </a:p>
        </p:txBody>
      </p:sp>
    </p:spTree>
    <p:extLst>
      <p:ext uri="{BB962C8B-B14F-4D97-AF65-F5344CB8AC3E}">
        <p14:creationId xmlns:p14="http://schemas.microsoft.com/office/powerpoint/2010/main" val="375612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980728"/>
            <a:ext cx="7772400" cy="1362075"/>
          </a:xfrm>
        </p:spPr>
        <p:txBody>
          <a:bodyPr/>
          <a:lstStyle/>
          <a:p>
            <a:r>
              <a:rPr lang="cs-CZ" dirty="0" err="1" smtClean="0"/>
              <a:t>Costumers</a:t>
            </a:r>
            <a:r>
              <a:rPr lang="cs-CZ" dirty="0" smtClean="0"/>
              <a:t> </a:t>
            </a:r>
            <a:r>
              <a:rPr lang="cs-CZ" dirty="0" err="1" smtClean="0"/>
              <a:t>motivations</a:t>
            </a:r>
            <a:endParaRPr lang="cs-CZ" dirty="0"/>
          </a:p>
        </p:txBody>
      </p:sp>
    </p:spTree>
    <p:extLst>
      <p:ext uri="{BB962C8B-B14F-4D97-AF65-F5344CB8AC3E}">
        <p14:creationId xmlns:p14="http://schemas.microsoft.com/office/powerpoint/2010/main" val="230824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692696"/>
            <a:ext cx="7772400" cy="1362075"/>
          </a:xfrm>
        </p:spPr>
        <p:txBody>
          <a:bodyPr/>
          <a:lstStyle/>
          <a:p>
            <a:r>
              <a:rPr lang="cs-CZ" dirty="0" err="1" smtClean="0"/>
              <a:t>Work</a:t>
            </a:r>
            <a:r>
              <a:rPr lang="cs-CZ" dirty="0" smtClean="0"/>
              <a:t> </a:t>
            </a:r>
            <a:r>
              <a:rPr lang="cs-CZ" dirty="0" err="1" smtClean="0"/>
              <a:t>with</a:t>
            </a:r>
            <a:r>
              <a:rPr lang="cs-CZ" dirty="0" smtClean="0"/>
              <a:t> </a:t>
            </a:r>
            <a:r>
              <a:rPr lang="cs-CZ" dirty="0" err="1" smtClean="0"/>
              <a:t>article</a:t>
            </a:r>
            <a:endParaRPr lang="cs-CZ" dirty="0"/>
          </a:p>
        </p:txBody>
      </p:sp>
    </p:spTree>
    <p:extLst>
      <p:ext uri="{BB962C8B-B14F-4D97-AF65-F5344CB8AC3E}">
        <p14:creationId xmlns:p14="http://schemas.microsoft.com/office/powerpoint/2010/main" val="1579265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Costumers</a:t>
            </a:r>
            <a:r>
              <a:rPr lang="cs-CZ" dirty="0"/>
              <a:t> </a:t>
            </a:r>
            <a:r>
              <a:rPr lang="cs-CZ" dirty="0" err="1"/>
              <a:t>motivations</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Social</a:t>
            </a:r>
            <a:r>
              <a:rPr lang="cs-CZ" dirty="0" smtClean="0"/>
              <a:t> </a:t>
            </a:r>
            <a:r>
              <a:rPr lang="cs-CZ" dirty="0" err="1" smtClean="0"/>
              <a:t>Ritual</a:t>
            </a:r>
            <a:endParaRPr lang="cs-CZ" dirty="0" smtClean="0"/>
          </a:p>
          <a:p>
            <a:pPr lvl="1"/>
            <a:r>
              <a:rPr lang="cs-CZ" dirty="0" err="1" smtClean="0"/>
              <a:t>For</a:t>
            </a:r>
            <a:r>
              <a:rPr lang="cs-CZ" dirty="0" smtClean="0"/>
              <a:t> </a:t>
            </a:r>
            <a:r>
              <a:rPr lang="cs-CZ" dirty="0" err="1" smtClean="0"/>
              <a:t>the</a:t>
            </a:r>
            <a:r>
              <a:rPr lang="cs-CZ" dirty="0" smtClean="0"/>
              <a:t> </a:t>
            </a:r>
            <a:r>
              <a:rPr lang="cs-CZ" dirty="0" err="1" smtClean="0"/>
              <a:t>traditional</a:t>
            </a:r>
            <a:r>
              <a:rPr lang="cs-CZ" dirty="0" smtClean="0"/>
              <a:t> </a:t>
            </a:r>
            <a:r>
              <a:rPr lang="cs-CZ" dirty="0" err="1" smtClean="0"/>
              <a:t>high</a:t>
            </a:r>
            <a:r>
              <a:rPr lang="cs-CZ" dirty="0" smtClean="0"/>
              <a:t> art audience, </a:t>
            </a:r>
            <a:r>
              <a:rPr lang="cs-CZ" dirty="0" err="1" smtClean="0"/>
              <a:t>attendence</a:t>
            </a:r>
            <a:r>
              <a:rPr lang="cs-CZ" dirty="0" smtClean="0"/>
              <a:t> </a:t>
            </a:r>
            <a:r>
              <a:rPr lang="cs-CZ" dirty="0" err="1" smtClean="0"/>
              <a:t>may</a:t>
            </a:r>
            <a:r>
              <a:rPr lang="cs-CZ" dirty="0" smtClean="0"/>
              <a:t> </a:t>
            </a:r>
            <a:r>
              <a:rPr lang="cs-CZ" dirty="0" err="1" smtClean="0"/>
              <a:t>be</a:t>
            </a:r>
            <a:r>
              <a:rPr lang="cs-CZ" dirty="0" smtClean="0"/>
              <a:t> </a:t>
            </a:r>
            <a:r>
              <a:rPr lang="cs-CZ" dirty="0" err="1" smtClean="0"/>
              <a:t>an</a:t>
            </a:r>
            <a:r>
              <a:rPr lang="cs-CZ" dirty="0" smtClean="0"/>
              <a:t> </a:t>
            </a:r>
            <a:r>
              <a:rPr lang="cs-CZ" dirty="0" err="1" smtClean="0"/>
              <a:t>affirmation</a:t>
            </a:r>
            <a:r>
              <a:rPr lang="cs-CZ" dirty="0" smtClean="0"/>
              <a:t> </a:t>
            </a:r>
            <a:r>
              <a:rPr lang="cs-CZ" dirty="0" err="1" smtClean="0"/>
              <a:t>of</a:t>
            </a:r>
            <a:r>
              <a:rPr lang="cs-CZ" dirty="0" smtClean="0"/>
              <a:t> </a:t>
            </a:r>
            <a:r>
              <a:rPr lang="cs-CZ" dirty="0" err="1" smtClean="0"/>
              <a:t>their</a:t>
            </a:r>
            <a:r>
              <a:rPr lang="cs-CZ" dirty="0" smtClean="0"/>
              <a:t> </a:t>
            </a:r>
            <a:r>
              <a:rPr lang="cs-CZ" dirty="0" err="1" smtClean="0"/>
              <a:t>social</a:t>
            </a:r>
            <a:r>
              <a:rPr lang="cs-CZ" dirty="0" smtClean="0"/>
              <a:t> </a:t>
            </a:r>
            <a:r>
              <a:rPr lang="cs-CZ" dirty="0" err="1" smtClean="0"/>
              <a:t>values</a:t>
            </a:r>
            <a:endParaRPr lang="cs-CZ" dirty="0" smtClean="0"/>
          </a:p>
          <a:p>
            <a:r>
              <a:rPr lang="cs-CZ" dirty="0" err="1" smtClean="0"/>
              <a:t>Self-improvement</a:t>
            </a:r>
            <a:endParaRPr lang="cs-CZ" dirty="0" smtClean="0"/>
          </a:p>
          <a:p>
            <a:pPr lvl="1"/>
            <a:r>
              <a:rPr lang="cs-CZ" dirty="0" smtClean="0"/>
              <a:t>„</a:t>
            </a:r>
            <a:r>
              <a:rPr lang="cs-CZ" dirty="0" err="1" smtClean="0"/>
              <a:t>Culture</a:t>
            </a:r>
            <a:r>
              <a:rPr lang="cs-CZ" dirty="0" smtClean="0"/>
              <a:t> </a:t>
            </a:r>
            <a:r>
              <a:rPr lang="cs-CZ" dirty="0" err="1" smtClean="0"/>
              <a:t>is</a:t>
            </a:r>
            <a:r>
              <a:rPr lang="cs-CZ" dirty="0" smtClean="0"/>
              <a:t> </a:t>
            </a:r>
            <a:r>
              <a:rPr lang="cs-CZ" dirty="0" err="1" smtClean="0"/>
              <a:t>mirror</a:t>
            </a:r>
            <a:r>
              <a:rPr lang="cs-CZ" dirty="0" smtClean="0"/>
              <a:t> </a:t>
            </a:r>
            <a:r>
              <a:rPr lang="cs-CZ" dirty="0" err="1" smtClean="0"/>
              <a:t>of</a:t>
            </a:r>
            <a:r>
              <a:rPr lang="cs-CZ" dirty="0" smtClean="0"/>
              <a:t> </a:t>
            </a:r>
            <a:r>
              <a:rPr lang="cs-CZ" dirty="0" err="1" smtClean="0"/>
              <a:t>our</a:t>
            </a:r>
            <a:r>
              <a:rPr lang="cs-CZ" dirty="0" smtClean="0"/>
              <a:t> </a:t>
            </a:r>
            <a:r>
              <a:rPr lang="cs-CZ" dirty="0" err="1" smtClean="0"/>
              <a:t>behavior</a:t>
            </a:r>
            <a:r>
              <a:rPr lang="cs-CZ" dirty="0" smtClean="0"/>
              <a:t>“</a:t>
            </a:r>
          </a:p>
          <a:p>
            <a:r>
              <a:rPr lang="cs-CZ" dirty="0" smtClean="0"/>
              <a:t>Symbol </a:t>
            </a:r>
            <a:r>
              <a:rPr lang="cs-CZ" dirty="0" err="1" smtClean="0"/>
              <a:t>of</a:t>
            </a:r>
            <a:r>
              <a:rPr lang="cs-CZ" dirty="0" smtClean="0"/>
              <a:t> </a:t>
            </a:r>
            <a:r>
              <a:rPr lang="cs-CZ" dirty="0" err="1" smtClean="0"/>
              <a:t>social</a:t>
            </a:r>
            <a:r>
              <a:rPr lang="cs-CZ" dirty="0" smtClean="0"/>
              <a:t> status</a:t>
            </a:r>
          </a:p>
          <a:p>
            <a:pPr lvl="1"/>
            <a:r>
              <a:rPr lang="cs-CZ" dirty="0" err="1" smtClean="0"/>
              <a:t>Higher</a:t>
            </a:r>
            <a:r>
              <a:rPr lang="cs-CZ" dirty="0" smtClean="0"/>
              <a:t> </a:t>
            </a:r>
            <a:r>
              <a:rPr lang="cs-CZ" dirty="0" err="1" smtClean="0"/>
              <a:t>class</a:t>
            </a:r>
            <a:r>
              <a:rPr lang="cs-CZ" dirty="0" smtClean="0"/>
              <a:t> are more </a:t>
            </a:r>
            <a:r>
              <a:rPr lang="cs-CZ" dirty="0" err="1" smtClean="0"/>
              <a:t>interested</a:t>
            </a:r>
            <a:r>
              <a:rPr lang="cs-CZ" dirty="0" smtClean="0"/>
              <a:t> </a:t>
            </a:r>
            <a:r>
              <a:rPr lang="cs-CZ" dirty="0" err="1" smtClean="0"/>
              <a:t>of</a:t>
            </a:r>
            <a:r>
              <a:rPr lang="cs-CZ" dirty="0" smtClean="0"/>
              <a:t> </a:t>
            </a:r>
            <a:r>
              <a:rPr lang="cs-CZ" dirty="0" err="1" smtClean="0"/>
              <a:t>culture</a:t>
            </a:r>
            <a:endParaRPr lang="cs-CZ" dirty="0" smtClean="0"/>
          </a:p>
          <a:p>
            <a:r>
              <a:rPr lang="cs-CZ" dirty="0" err="1" smtClean="0"/>
              <a:t>Need</a:t>
            </a:r>
            <a:r>
              <a:rPr lang="cs-CZ" dirty="0" smtClean="0"/>
              <a:t> </a:t>
            </a:r>
            <a:r>
              <a:rPr lang="cs-CZ" dirty="0" err="1" smtClean="0"/>
              <a:t>of</a:t>
            </a:r>
            <a:r>
              <a:rPr lang="cs-CZ" dirty="0" smtClean="0"/>
              <a:t> </a:t>
            </a:r>
            <a:r>
              <a:rPr lang="cs-CZ" dirty="0" err="1" smtClean="0"/>
              <a:t>catharsis</a:t>
            </a:r>
            <a:endParaRPr lang="cs-CZ" dirty="0" smtClean="0"/>
          </a:p>
          <a:p>
            <a:pPr lvl="1"/>
            <a:r>
              <a:rPr lang="cs-CZ" dirty="0" err="1" smtClean="0"/>
              <a:t>Satiation</a:t>
            </a:r>
            <a:r>
              <a:rPr lang="cs-CZ" dirty="0" smtClean="0"/>
              <a:t> </a:t>
            </a:r>
            <a:r>
              <a:rPr lang="cs-CZ" dirty="0" err="1" smtClean="0"/>
              <a:t>through</a:t>
            </a:r>
            <a:r>
              <a:rPr lang="cs-CZ" dirty="0" smtClean="0"/>
              <a:t> </a:t>
            </a:r>
            <a:r>
              <a:rPr lang="cs-CZ" dirty="0" err="1" smtClean="0"/>
              <a:t>culture</a:t>
            </a:r>
            <a:r>
              <a:rPr lang="cs-CZ" dirty="0" smtClean="0"/>
              <a:t> </a:t>
            </a:r>
            <a:endParaRPr lang="cs-CZ" dirty="0"/>
          </a:p>
        </p:txBody>
      </p:sp>
    </p:spTree>
    <p:extLst>
      <p:ext uri="{BB962C8B-B14F-4D97-AF65-F5344CB8AC3E}">
        <p14:creationId xmlns:p14="http://schemas.microsoft.com/office/powerpoint/2010/main" val="588773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Visitors</a:t>
            </a:r>
            <a:r>
              <a:rPr lang="cs-CZ" dirty="0" smtClean="0"/>
              <a:t> </a:t>
            </a:r>
            <a:r>
              <a:rPr lang="cs-CZ" dirty="0" err="1" smtClean="0"/>
              <a:t>of</a:t>
            </a:r>
            <a:r>
              <a:rPr lang="cs-CZ" dirty="0" smtClean="0"/>
              <a:t> </a:t>
            </a:r>
            <a:r>
              <a:rPr lang="cs-CZ" dirty="0" err="1" smtClean="0"/>
              <a:t>cultural</a:t>
            </a:r>
            <a:r>
              <a:rPr lang="cs-CZ" dirty="0" smtClean="0"/>
              <a:t> </a:t>
            </a:r>
            <a:r>
              <a:rPr lang="cs-CZ" dirty="0" err="1" smtClean="0"/>
              <a:t>organizations</a:t>
            </a:r>
            <a:r>
              <a:rPr lang="cs-CZ" dirty="0" smtClean="0"/>
              <a:t> -</a:t>
            </a:r>
            <a:r>
              <a:rPr lang="cs-CZ" dirty="0" err="1" smtClean="0"/>
              <a:t>research</a:t>
            </a:r>
            <a:endParaRPr lang="cs-CZ"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308981" y="1554163"/>
            <a:ext cx="6678437" cy="4525962"/>
          </a:xfrm>
          <a:noFill/>
        </p:spPr>
      </p:pic>
    </p:spTree>
    <p:extLst>
      <p:ext uri="{BB962C8B-B14F-4D97-AF65-F5344CB8AC3E}">
        <p14:creationId xmlns:p14="http://schemas.microsoft.com/office/powerpoint/2010/main" val="116173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Visitors</a:t>
            </a:r>
            <a:r>
              <a:rPr lang="cs-CZ" dirty="0"/>
              <a:t> </a:t>
            </a:r>
            <a:r>
              <a:rPr lang="cs-CZ" dirty="0" err="1"/>
              <a:t>of</a:t>
            </a:r>
            <a:r>
              <a:rPr lang="cs-CZ" dirty="0"/>
              <a:t> </a:t>
            </a:r>
            <a:r>
              <a:rPr lang="cs-CZ" dirty="0" err="1"/>
              <a:t>cultural</a:t>
            </a:r>
            <a:r>
              <a:rPr lang="cs-CZ" dirty="0"/>
              <a:t> </a:t>
            </a:r>
            <a:r>
              <a:rPr lang="cs-CZ" dirty="0" err="1"/>
              <a:t>organizations</a:t>
            </a:r>
            <a:r>
              <a:rPr lang="cs-CZ" dirty="0"/>
              <a:t> -</a:t>
            </a:r>
            <a:r>
              <a:rPr lang="cs-CZ" dirty="0" err="1"/>
              <a:t>research</a:t>
            </a:r>
            <a:endParaRPr lang="cs-CZ"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0768"/>
            <a:ext cx="8964488" cy="525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129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Visitors</a:t>
            </a:r>
            <a:r>
              <a:rPr lang="cs-CZ" dirty="0"/>
              <a:t> </a:t>
            </a:r>
            <a:r>
              <a:rPr lang="cs-CZ" dirty="0" err="1"/>
              <a:t>of</a:t>
            </a:r>
            <a:r>
              <a:rPr lang="cs-CZ" dirty="0"/>
              <a:t> </a:t>
            </a:r>
            <a:r>
              <a:rPr lang="cs-CZ" dirty="0" err="1"/>
              <a:t>cultural</a:t>
            </a:r>
            <a:r>
              <a:rPr lang="cs-CZ" dirty="0"/>
              <a:t> </a:t>
            </a:r>
            <a:r>
              <a:rPr lang="cs-CZ" dirty="0" err="1"/>
              <a:t>organizations</a:t>
            </a:r>
            <a:r>
              <a:rPr lang="cs-CZ" dirty="0"/>
              <a:t> -</a:t>
            </a:r>
            <a:r>
              <a:rPr lang="cs-CZ" dirty="0" err="1"/>
              <a:t>research</a:t>
            </a:r>
            <a:endParaRPr lang="cs-CZ" dirty="0"/>
          </a:p>
        </p:txBody>
      </p:sp>
      <p:pic>
        <p:nvPicPr>
          <p:cNvPr id="4" name="Obrázek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36102" y="1554163"/>
            <a:ext cx="622419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142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24744"/>
            <a:ext cx="7772400" cy="1362075"/>
          </a:xfrm>
        </p:spPr>
        <p:txBody>
          <a:bodyPr>
            <a:normAutofit fontScale="90000"/>
          </a:bodyPr>
          <a:lstStyle/>
          <a:p>
            <a:r>
              <a:rPr lang="cs-CZ" dirty="0" err="1"/>
              <a:t>Relationship</a:t>
            </a:r>
            <a:r>
              <a:rPr lang="cs-CZ" dirty="0"/>
              <a:t> </a:t>
            </a:r>
            <a:r>
              <a:rPr lang="cs-CZ" dirty="0" err="1"/>
              <a:t>between</a:t>
            </a:r>
            <a:r>
              <a:rPr lang="cs-CZ" dirty="0"/>
              <a:t> </a:t>
            </a:r>
            <a:r>
              <a:rPr lang="cs-CZ" dirty="0" err="1" smtClean="0"/>
              <a:t>customers</a:t>
            </a:r>
            <a:r>
              <a:rPr lang="cs-CZ" dirty="0" smtClean="0"/>
              <a:t> </a:t>
            </a:r>
            <a:r>
              <a:rPr lang="cs-CZ" dirty="0" err="1"/>
              <a:t>needs</a:t>
            </a:r>
            <a:r>
              <a:rPr lang="cs-CZ" dirty="0"/>
              <a:t> </a:t>
            </a:r>
            <a:r>
              <a:rPr lang="cs-CZ" dirty="0" smtClean="0"/>
              <a:t>and </a:t>
            </a:r>
            <a:r>
              <a:rPr lang="cs-CZ" dirty="0"/>
              <a:t>marketing</a:t>
            </a:r>
            <a:br>
              <a:rPr lang="cs-CZ" dirty="0"/>
            </a:br>
            <a:endParaRPr lang="cs-CZ" dirty="0"/>
          </a:p>
        </p:txBody>
      </p:sp>
    </p:spTree>
    <p:extLst>
      <p:ext uri="{BB962C8B-B14F-4D97-AF65-F5344CB8AC3E}">
        <p14:creationId xmlns:p14="http://schemas.microsoft.com/office/powerpoint/2010/main" val="3321559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Relationship</a:t>
            </a:r>
            <a:r>
              <a:rPr lang="cs-CZ" dirty="0"/>
              <a:t> </a:t>
            </a:r>
            <a:r>
              <a:rPr lang="cs-CZ" dirty="0" err="1"/>
              <a:t>between</a:t>
            </a:r>
            <a:r>
              <a:rPr lang="cs-CZ" dirty="0"/>
              <a:t> </a:t>
            </a:r>
            <a:r>
              <a:rPr lang="cs-CZ" dirty="0" err="1"/>
              <a:t>customers</a:t>
            </a:r>
            <a:r>
              <a:rPr lang="cs-CZ" dirty="0"/>
              <a:t> </a:t>
            </a:r>
            <a:r>
              <a:rPr lang="cs-CZ" dirty="0" err="1"/>
              <a:t>needs</a:t>
            </a:r>
            <a:r>
              <a:rPr lang="cs-CZ" dirty="0"/>
              <a:t> and marketing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69001" y="1554163"/>
            <a:ext cx="5958398"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225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Source</a:t>
            </a:r>
            <a:endParaRPr lang="cs-CZ" dirty="0"/>
          </a:p>
        </p:txBody>
      </p:sp>
      <p:sp>
        <p:nvSpPr>
          <p:cNvPr id="3" name="Zástupný symbol pro obsah 2"/>
          <p:cNvSpPr>
            <a:spLocks noGrp="1"/>
          </p:cNvSpPr>
          <p:nvPr>
            <p:ph idx="1"/>
          </p:nvPr>
        </p:nvSpPr>
        <p:spPr/>
        <p:txBody>
          <a:bodyPr>
            <a:normAutofit fontScale="70000" lnSpcReduction="20000"/>
          </a:bodyPr>
          <a:lstStyle/>
          <a:p>
            <a:r>
              <a:rPr lang="en-US" dirty="0"/>
              <a:t>Marketing for Cultural </a:t>
            </a:r>
            <a:r>
              <a:rPr lang="en-US" dirty="0" err="1"/>
              <a:t>Organisations</a:t>
            </a:r>
            <a:r>
              <a:rPr lang="en-US" dirty="0"/>
              <a:t>. 2nd edition. Bonita M Kolb, </a:t>
            </a:r>
            <a:r>
              <a:rPr lang="en-US" dirty="0" smtClean="0"/>
              <a:t>2005</a:t>
            </a:r>
            <a:endParaRPr lang="cs-CZ" dirty="0" smtClean="0"/>
          </a:p>
          <a:p>
            <a:r>
              <a:rPr lang="en-US" dirty="0"/>
              <a:t>A handbook of cultural </a:t>
            </a:r>
            <a:r>
              <a:rPr lang="en-US" dirty="0" smtClean="0"/>
              <a:t>economics. </a:t>
            </a:r>
            <a:r>
              <a:rPr lang="en-US" dirty="0"/>
              <a:t>Edited by </a:t>
            </a:r>
            <a:r>
              <a:rPr lang="en-US" dirty="0" smtClean="0"/>
              <a:t>Ruth</a:t>
            </a:r>
            <a:r>
              <a:rPr lang="cs-CZ" dirty="0" smtClean="0"/>
              <a:t> </a:t>
            </a:r>
            <a:r>
              <a:rPr lang="en-US" dirty="0" err="1" smtClean="0"/>
              <a:t>Towse</a:t>
            </a:r>
            <a:r>
              <a:rPr lang="en-US" dirty="0" smtClean="0"/>
              <a:t>. </a:t>
            </a:r>
            <a:r>
              <a:rPr lang="en-US" dirty="0"/>
              <a:t>Cheltenham: </a:t>
            </a:r>
            <a:r>
              <a:rPr lang="en-US" dirty="0" smtClean="0"/>
              <a:t>Edward </a:t>
            </a:r>
            <a:r>
              <a:rPr lang="en-US" dirty="0"/>
              <a:t>Elgar, 2003</a:t>
            </a:r>
            <a:r>
              <a:rPr lang="en-US" dirty="0" smtClean="0"/>
              <a:t>.</a:t>
            </a:r>
            <a:endParaRPr lang="cs-CZ" dirty="0" smtClean="0"/>
          </a:p>
          <a:p>
            <a:r>
              <a:rPr lang="cs-CZ" dirty="0"/>
              <a:t>SVOBODA F., Kultura </a:t>
            </a:r>
            <a:r>
              <a:rPr lang="cs-CZ" dirty="0" smtClean="0"/>
              <a:t>2013</a:t>
            </a:r>
          </a:p>
          <a:p>
            <a:r>
              <a:rPr lang="cs-CZ" dirty="0" err="1" smtClean="0"/>
              <a:t>Yes</a:t>
            </a:r>
            <a:r>
              <a:rPr lang="cs-CZ" dirty="0" smtClean="0"/>
              <a:t> </a:t>
            </a:r>
            <a:r>
              <a:rPr lang="cs-CZ" dirty="0" err="1" smtClean="0"/>
              <a:t>Minister</a:t>
            </a:r>
            <a:r>
              <a:rPr lang="cs-CZ" dirty="0" smtClean="0"/>
              <a:t>: </a:t>
            </a:r>
            <a:r>
              <a:rPr lang="cs-CZ" dirty="0" smtClean="0">
                <a:hlinkClick r:id="rId2"/>
              </a:rPr>
              <a:t>http</a:t>
            </a:r>
            <a:r>
              <a:rPr lang="cs-CZ" dirty="0">
                <a:hlinkClick r:id="rId2"/>
              </a:rPr>
              <a:t>://www.imdb.com/title/tt0751820/plotsummary?ref_=</a:t>
            </a:r>
            <a:r>
              <a:rPr lang="cs-CZ" dirty="0" smtClean="0">
                <a:hlinkClick r:id="rId2"/>
              </a:rPr>
              <a:t>tt_ov_pl</a:t>
            </a:r>
            <a:endParaRPr lang="cs-CZ" dirty="0" smtClean="0"/>
          </a:p>
          <a:p>
            <a:r>
              <a:rPr lang="cs-CZ" dirty="0" err="1" smtClean="0"/>
              <a:t>Website</a:t>
            </a:r>
            <a:endParaRPr lang="cs-CZ" dirty="0" smtClean="0"/>
          </a:p>
          <a:p>
            <a:pPr lvl="1"/>
            <a:r>
              <a:rPr lang="cs-CZ" dirty="0" smtClean="0">
                <a:hlinkClick r:id="rId3"/>
              </a:rPr>
              <a:t>www.marketingmix.co.uk/</a:t>
            </a:r>
            <a:endParaRPr lang="cs-CZ" dirty="0" smtClean="0"/>
          </a:p>
          <a:p>
            <a:pPr lvl="1"/>
            <a:r>
              <a:rPr lang="cs-CZ" dirty="0" smtClean="0">
                <a:hlinkClick r:id="rId4"/>
              </a:rPr>
              <a:t>www.smartdraw.com/marketing-mix/examples/marketing-mix-4ps/</a:t>
            </a:r>
            <a:endParaRPr lang="cs-CZ" dirty="0" smtClean="0"/>
          </a:p>
          <a:p>
            <a:pPr lvl="1"/>
            <a:r>
              <a:rPr lang="cs-CZ" dirty="0" err="1" smtClean="0">
                <a:hlinkClick r:id="rId5"/>
              </a:rPr>
              <a:t>www,smallbusiness.chron.com</a:t>
            </a:r>
            <a:r>
              <a:rPr lang="cs-CZ" dirty="0" smtClean="0">
                <a:hlinkClick r:id="rId5"/>
              </a:rPr>
              <a:t>/five-types-customer-segmentation-10566.html</a:t>
            </a:r>
            <a:endParaRPr lang="cs-CZ" dirty="0" smtClean="0"/>
          </a:p>
          <a:p>
            <a:pPr lvl="1"/>
            <a:endParaRPr lang="cs-CZ" dirty="0" smtClean="0"/>
          </a:p>
          <a:p>
            <a:pPr lvl="1"/>
            <a:endParaRPr lang="cs-CZ" dirty="0" smtClean="0"/>
          </a:p>
          <a:p>
            <a:endParaRPr lang="cs-CZ" dirty="0" smtClean="0"/>
          </a:p>
        </p:txBody>
      </p:sp>
    </p:spTree>
    <p:extLst>
      <p:ext uri="{BB962C8B-B14F-4D97-AF65-F5344CB8AC3E}">
        <p14:creationId xmlns:p14="http://schemas.microsoft.com/office/powerpoint/2010/main" val="2753684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attention</a:t>
            </a:r>
            <a:endParaRPr lang="cs-CZ" dirty="0"/>
          </a:p>
        </p:txBody>
      </p:sp>
    </p:spTree>
    <p:extLst>
      <p:ext uri="{BB962C8B-B14F-4D97-AF65-F5344CB8AC3E}">
        <p14:creationId xmlns:p14="http://schemas.microsoft.com/office/powerpoint/2010/main" val="223855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Work</a:t>
            </a:r>
            <a:r>
              <a:rPr lang="cs-CZ" dirty="0"/>
              <a:t> </a:t>
            </a:r>
            <a:r>
              <a:rPr lang="cs-CZ" dirty="0" err="1"/>
              <a:t>with</a:t>
            </a:r>
            <a:r>
              <a:rPr lang="cs-CZ" dirty="0"/>
              <a:t> </a:t>
            </a:r>
            <a:r>
              <a:rPr lang="cs-CZ" dirty="0" err="1"/>
              <a:t>article</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A</a:t>
            </a:r>
            <a:r>
              <a:rPr lang="en-US" dirty="0" err="1" smtClean="0"/>
              <a:t>nswer</a:t>
            </a:r>
            <a:r>
              <a:rPr lang="en-US" dirty="0" smtClean="0"/>
              <a:t> </a:t>
            </a:r>
            <a:r>
              <a:rPr lang="en-US" dirty="0"/>
              <a:t>following questions</a:t>
            </a:r>
          </a:p>
          <a:p>
            <a:r>
              <a:rPr lang="en-US" dirty="0"/>
              <a:t>What is the situation today in cultural organizations?</a:t>
            </a:r>
          </a:p>
          <a:p>
            <a:r>
              <a:rPr lang="en-US" dirty="0"/>
              <a:t>What is the core of the </a:t>
            </a:r>
            <a:r>
              <a:rPr lang="en-US" dirty="0" smtClean="0"/>
              <a:t>changes</a:t>
            </a:r>
            <a:r>
              <a:rPr lang="en-US" dirty="0"/>
              <a:t>?</a:t>
            </a:r>
          </a:p>
          <a:p>
            <a:r>
              <a:rPr lang="en-US" dirty="0"/>
              <a:t>What are the main differences in funding of cultural organizations in time?</a:t>
            </a:r>
          </a:p>
          <a:p>
            <a:r>
              <a:rPr lang="en-US" dirty="0"/>
              <a:t>What is marketing?</a:t>
            </a:r>
          </a:p>
          <a:p>
            <a:pPr lvl="1"/>
            <a:r>
              <a:rPr lang="en-US" dirty="0"/>
              <a:t>What does the term mean?</a:t>
            </a:r>
          </a:p>
          <a:p>
            <a:pPr lvl="1"/>
            <a:r>
              <a:rPr lang="en-US" dirty="0"/>
              <a:t>What for do we need it?</a:t>
            </a:r>
          </a:p>
          <a:p>
            <a:pPr lvl="1"/>
            <a:r>
              <a:rPr lang="en-US" dirty="0"/>
              <a:t>What does the term include?</a:t>
            </a:r>
          </a:p>
          <a:p>
            <a:pPr lvl="1"/>
            <a:r>
              <a:rPr lang="en-US" dirty="0"/>
              <a:t>What is the difference between marketing in cultural organizations and in business organizations?</a:t>
            </a:r>
          </a:p>
          <a:p>
            <a:endParaRPr lang="cs-CZ" dirty="0"/>
          </a:p>
        </p:txBody>
      </p:sp>
    </p:spTree>
    <p:extLst>
      <p:ext uri="{BB962C8B-B14F-4D97-AF65-F5344CB8AC3E}">
        <p14:creationId xmlns:p14="http://schemas.microsoft.com/office/powerpoint/2010/main" val="3431089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08720"/>
            <a:ext cx="8280919" cy="1362075"/>
          </a:xfrm>
        </p:spPr>
        <p:txBody>
          <a:bodyPr/>
          <a:lstStyle/>
          <a:p>
            <a:r>
              <a:rPr lang="cs-CZ" dirty="0" err="1"/>
              <a:t>Yes</a:t>
            </a:r>
            <a:r>
              <a:rPr lang="cs-CZ" dirty="0"/>
              <a:t> </a:t>
            </a:r>
            <a:r>
              <a:rPr lang="cs-CZ" dirty="0" err="1"/>
              <a:t>minister-The</a:t>
            </a:r>
            <a:r>
              <a:rPr lang="cs-CZ" dirty="0"/>
              <a:t> </a:t>
            </a:r>
            <a:r>
              <a:rPr lang="cs-CZ" dirty="0" err="1"/>
              <a:t>Middle</a:t>
            </a:r>
            <a:r>
              <a:rPr lang="cs-CZ" dirty="0"/>
              <a:t> </a:t>
            </a:r>
            <a:r>
              <a:rPr lang="cs-CZ" dirty="0" err="1"/>
              <a:t>Class</a:t>
            </a:r>
            <a:r>
              <a:rPr lang="cs-CZ" dirty="0"/>
              <a:t> </a:t>
            </a:r>
            <a:r>
              <a:rPr lang="cs-CZ" dirty="0" err="1"/>
              <a:t>Rip</a:t>
            </a:r>
            <a:endParaRPr lang="cs-CZ" dirty="0"/>
          </a:p>
        </p:txBody>
      </p:sp>
    </p:spTree>
    <p:extLst>
      <p:ext uri="{BB962C8B-B14F-4D97-AF65-F5344CB8AC3E}">
        <p14:creationId xmlns:p14="http://schemas.microsoft.com/office/powerpoint/2010/main" val="300381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Yes</a:t>
            </a:r>
            <a:r>
              <a:rPr lang="cs-CZ" dirty="0"/>
              <a:t> </a:t>
            </a:r>
            <a:r>
              <a:rPr lang="cs-CZ" dirty="0" err="1"/>
              <a:t>minister-The</a:t>
            </a:r>
            <a:r>
              <a:rPr lang="cs-CZ" dirty="0"/>
              <a:t> </a:t>
            </a:r>
            <a:r>
              <a:rPr lang="cs-CZ" dirty="0" err="1"/>
              <a:t>Middle</a:t>
            </a:r>
            <a:r>
              <a:rPr lang="cs-CZ" dirty="0"/>
              <a:t> </a:t>
            </a:r>
            <a:r>
              <a:rPr lang="cs-CZ" dirty="0" err="1"/>
              <a:t>Class</a:t>
            </a:r>
            <a:r>
              <a:rPr lang="cs-CZ" dirty="0"/>
              <a:t> </a:t>
            </a:r>
            <a:r>
              <a:rPr lang="cs-CZ" dirty="0" err="1"/>
              <a:t>Rip</a:t>
            </a:r>
            <a:endParaRPr lang="cs-CZ" dirty="0"/>
          </a:p>
        </p:txBody>
      </p:sp>
      <p:sp>
        <p:nvSpPr>
          <p:cNvPr id="3" name="Zástupný symbol pro obsah 2"/>
          <p:cNvSpPr>
            <a:spLocks noGrp="1"/>
          </p:cNvSpPr>
          <p:nvPr>
            <p:ph idx="1"/>
          </p:nvPr>
        </p:nvSpPr>
        <p:spPr/>
        <p:txBody>
          <a:bodyPr>
            <a:normAutofit lnSpcReduction="10000"/>
          </a:bodyPr>
          <a:lstStyle/>
          <a:p>
            <a:r>
              <a:rPr lang="cs-CZ" b="1" dirty="0" smtClean="0"/>
              <a:t>Jim Hacker-</a:t>
            </a:r>
            <a:r>
              <a:rPr lang="en-US" b="1" dirty="0"/>
              <a:t> </a:t>
            </a:r>
            <a:r>
              <a:rPr lang="en-US" dirty="0"/>
              <a:t>is the Minister for Administrative Affairs</a:t>
            </a:r>
            <a:endParaRPr lang="cs-CZ" dirty="0" smtClean="0"/>
          </a:p>
          <a:p>
            <a:r>
              <a:rPr lang="en-US" b="1" dirty="0"/>
              <a:t>Sir </a:t>
            </a:r>
            <a:r>
              <a:rPr lang="en-US" b="1" dirty="0" smtClean="0"/>
              <a:t>Humphrey</a:t>
            </a:r>
            <a:r>
              <a:rPr lang="cs-CZ" dirty="0" smtClean="0"/>
              <a:t>- </a:t>
            </a:r>
            <a:r>
              <a:rPr lang="en-US" dirty="0"/>
              <a:t>serves </a:t>
            </a:r>
            <a:r>
              <a:rPr lang="en-US" dirty="0" smtClean="0"/>
              <a:t>as </a:t>
            </a:r>
            <a:r>
              <a:rPr lang="en-US" dirty="0"/>
              <a:t>Permanent Secretary under his Minister, Jim Hacker at the Department of Administrative Affairs</a:t>
            </a:r>
            <a:endParaRPr lang="cs-CZ" dirty="0" smtClean="0"/>
          </a:p>
          <a:p>
            <a:r>
              <a:rPr lang="cs-CZ" b="1" dirty="0"/>
              <a:t>Bernard </a:t>
            </a:r>
            <a:r>
              <a:rPr lang="cs-CZ" b="1" dirty="0" err="1" smtClean="0"/>
              <a:t>Woolley</a:t>
            </a:r>
            <a:r>
              <a:rPr lang="cs-CZ" b="1" dirty="0" smtClean="0"/>
              <a:t>-</a:t>
            </a:r>
            <a:r>
              <a:rPr lang="en-US" b="1" dirty="0"/>
              <a:t> </a:t>
            </a:r>
            <a:r>
              <a:rPr lang="en-US" dirty="0"/>
              <a:t>is Jim Hacker's Principal Private Secretary. His loyalties are often split between his Minister and his Civil Service boss, Sir </a:t>
            </a:r>
            <a:r>
              <a:rPr lang="en-US" dirty="0" smtClean="0"/>
              <a:t>Humphrey</a:t>
            </a:r>
            <a:endParaRPr lang="cs-CZ" dirty="0" smtClean="0"/>
          </a:p>
          <a:p>
            <a:pPr marL="0" indent="0">
              <a:buNone/>
            </a:pPr>
            <a:endParaRPr lang="cs-CZ" dirty="0"/>
          </a:p>
        </p:txBody>
      </p:sp>
    </p:spTree>
    <p:extLst>
      <p:ext uri="{BB962C8B-B14F-4D97-AF65-F5344CB8AC3E}">
        <p14:creationId xmlns:p14="http://schemas.microsoft.com/office/powerpoint/2010/main" val="182600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Yes</a:t>
            </a:r>
            <a:r>
              <a:rPr lang="cs-CZ" dirty="0"/>
              <a:t> </a:t>
            </a:r>
            <a:r>
              <a:rPr lang="cs-CZ" dirty="0" err="1"/>
              <a:t>minister-The</a:t>
            </a:r>
            <a:r>
              <a:rPr lang="cs-CZ" dirty="0"/>
              <a:t> </a:t>
            </a:r>
            <a:r>
              <a:rPr lang="cs-CZ" dirty="0" err="1"/>
              <a:t>Middle</a:t>
            </a:r>
            <a:r>
              <a:rPr lang="cs-CZ" dirty="0"/>
              <a:t> </a:t>
            </a:r>
            <a:r>
              <a:rPr lang="cs-CZ" dirty="0" err="1"/>
              <a:t>Class</a:t>
            </a:r>
            <a:r>
              <a:rPr lang="cs-CZ" dirty="0"/>
              <a:t> </a:t>
            </a:r>
            <a:r>
              <a:rPr lang="cs-CZ" dirty="0" err="1" smtClean="0"/>
              <a:t>Rip</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lgn="just">
              <a:buNone/>
            </a:pPr>
            <a:r>
              <a:rPr lang="cs-CZ" dirty="0" smtClean="0"/>
              <a:t>	</a:t>
            </a:r>
            <a:r>
              <a:rPr lang="en-US" dirty="0" smtClean="0"/>
              <a:t>When </a:t>
            </a:r>
            <a:r>
              <a:rPr lang="en-US" dirty="0"/>
              <a:t>the </a:t>
            </a:r>
            <a:r>
              <a:rPr lang="en-US" dirty="0" smtClean="0"/>
              <a:t>Minister</a:t>
            </a:r>
            <a:r>
              <a:rPr lang="cs-CZ" dirty="0" smtClean="0"/>
              <a:t> (Jim Hacker)</a:t>
            </a:r>
            <a:r>
              <a:rPr lang="en-US" dirty="0" smtClean="0"/>
              <a:t> </a:t>
            </a:r>
            <a:r>
              <a:rPr lang="en-US" dirty="0"/>
              <a:t>is approached by a group of local constituents seeking government funding for their nearly bankrupt local football club, he suggests that they sell the local museum to private interests and use the proceeds for their sports team. Sir Humphrey - a patron of the arts and an avid opera-goer - is aghast at the prospect of taking funds from the arts and transferring it to sports. He and his fellow permanent secretaries come up with an ideal solution - make Jim Hacker the Minister responsible for the arts</a:t>
            </a:r>
            <a:r>
              <a:rPr lang="en-US" dirty="0" smtClean="0"/>
              <a:t>.</a:t>
            </a:r>
            <a:endParaRPr lang="cs-CZ" dirty="0" smtClean="0"/>
          </a:p>
        </p:txBody>
      </p:sp>
    </p:spTree>
    <p:extLst>
      <p:ext uri="{BB962C8B-B14F-4D97-AF65-F5344CB8AC3E}">
        <p14:creationId xmlns:p14="http://schemas.microsoft.com/office/powerpoint/2010/main" val="396044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Yes</a:t>
            </a:r>
            <a:r>
              <a:rPr lang="cs-CZ" dirty="0"/>
              <a:t> </a:t>
            </a:r>
            <a:r>
              <a:rPr lang="cs-CZ" dirty="0" err="1"/>
              <a:t>minister-The</a:t>
            </a:r>
            <a:r>
              <a:rPr lang="cs-CZ" dirty="0"/>
              <a:t> </a:t>
            </a:r>
            <a:r>
              <a:rPr lang="cs-CZ" dirty="0" err="1"/>
              <a:t>Middle</a:t>
            </a:r>
            <a:r>
              <a:rPr lang="cs-CZ" dirty="0"/>
              <a:t> </a:t>
            </a:r>
            <a:r>
              <a:rPr lang="cs-CZ" dirty="0" err="1"/>
              <a:t>Class</a:t>
            </a:r>
            <a:r>
              <a:rPr lang="cs-CZ" dirty="0"/>
              <a:t> </a:t>
            </a:r>
            <a:r>
              <a:rPr lang="cs-CZ" dirty="0" err="1"/>
              <a:t>Rip</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err="1" smtClean="0"/>
              <a:t>Answer</a:t>
            </a:r>
            <a:r>
              <a:rPr lang="cs-CZ" dirty="0" smtClean="0"/>
              <a:t> </a:t>
            </a:r>
            <a:r>
              <a:rPr lang="cs-CZ" dirty="0" err="1" smtClean="0"/>
              <a:t>following</a:t>
            </a:r>
            <a:r>
              <a:rPr lang="cs-CZ" dirty="0" smtClean="0"/>
              <a:t> </a:t>
            </a:r>
            <a:r>
              <a:rPr lang="cs-CZ" dirty="0" err="1" smtClean="0"/>
              <a:t>questions</a:t>
            </a:r>
            <a:r>
              <a:rPr lang="cs-CZ" dirty="0" smtClean="0"/>
              <a:t>:</a:t>
            </a:r>
          </a:p>
          <a:p>
            <a:r>
              <a:rPr lang="cs-CZ" dirty="0" err="1" smtClean="0"/>
              <a:t>For</a:t>
            </a:r>
            <a:r>
              <a:rPr lang="cs-CZ" dirty="0" smtClean="0"/>
              <a:t> </a:t>
            </a:r>
            <a:r>
              <a:rPr lang="cs-CZ" dirty="0" err="1" smtClean="0"/>
              <a:t>which</a:t>
            </a:r>
            <a:r>
              <a:rPr lang="cs-CZ" dirty="0" smtClean="0"/>
              <a:t> </a:t>
            </a:r>
            <a:r>
              <a:rPr lang="cs-CZ" dirty="0" err="1" smtClean="0"/>
              <a:t>group</a:t>
            </a:r>
            <a:r>
              <a:rPr lang="cs-CZ" dirty="0" smtClean="0"/>
              <a:t> </a:t>
            </a:r>
            <a:r>
              <a:rPr lang="cs-CZ" dirty="0" err="1" smtClean="0"/>
              <a:t>of</a:t>
            </a:r>
            <a:r>
              <a:rPr lang="cs-CZ" dirty="0" smtClean="0"/>
              <a:t> </a:t>
            </a:r>
            <a:r>
              <a:rPr lang="cs-CZ" dirty="0" err="1" smtClean="0"/>
              <a:t>people</a:t>
            </a:r>
            <a:r>
              <a:rPr lang="cs-CZ" dirty="0" smtClean="0"/>
              <a:t> </a:t>
            </a:r>
            <a:r>
              <a:rPr lang="cs-CZ" dirty="0" err="1" smtClean="0"/>
              <a:t>culture</a:t>
            </a:r>
            <a:r>
              <a:rPr lang="cs-CZ" dirty="0" smtClean="0"/>
              <a:t> and art </a:t>
            </a:r>
            <a:r>
              <a:rPr lang="cs-CZ" dirty="0" err="1" smtClean="0"/>
              <a:t>primary</a:t>
            </a:r>
            <a:r>
              <a:rPr lang="cs-CZ" dirty="0" smtClean="0"/>
              <a:t> </a:t>
            </a:r>
            <a:r>
              <a:rPr lang="cs-CZ" dirty="0" err="1" smtClean="0"/>
              <a:t>is</a:t>
            </a:r>
            <a:r>
              <a:rPr lang="cs-CZ" dirty="0" smtClean="0"/>
              <a:t>?</a:t>
            </a:r>
            <a:endParaRPr lang="cs-CZ" dirty="0"/>
          </a:p>
          <a:p>
            <a:r>
              <a:rPr lang="cs-CZ" dirty="0" err="1" smtClean="0"/>
              <a:t>Why</a:t>
            </a:r>
            <a:r>
              <a:rPr lang="cs-CZ" dirty="0" smtClean="0"/>
              <a:t> </a:t>
            </a:r>
            <a:r>
              <a:rPr lang="cs-CZ" dirty="0" err="1" smtClean="0"/>
              <a:t>want</a:t>
            </a:r>
            <a:r>
              <a:rPr lang="cs-CZ" dirty="0" smtClean="0"/>
              <a:t> </a:t>
            </a:r>
            <a:r>
              <a:rPr lang="en-US" dirty="0"/>
              <a:t>Sir Humphrey </a:t>
            </a:r>
            <a:r>
              <a:rPr lang="cs-CZ" dirty="0" err="1" smtClean="0"/>
              <a:t>suppoart</a:t>
            </a:r>
            <a:r>
              <a:rPr lang="cs-CZ" dirty="0" smtClean="0"/>
              <a:t> </a:t>
            </a:r>
            <a:r>
              <a:rPr lang="cs-CZ" dirty="0" err="1" smtClean="0"/>
              <a:t>culture</a:t>
            </a:r>
            <a:r>
              <a:rPr lang="cs-CZ" dirty="0" smtClean="0"/>
              <a:t>?</a:t>
            </a:r>
          </a:p>
          <a:p>
            <a:r>
              <a:rPr lang="cs-CZ" dirty="0" err="1" smtClean="0"/>
              <a:t>Define</a:t>
            </a:r>
            <a:r>
              <a:rPr lang="cs-CZ" dirty="0" smtClean="0"/>
              <a:t> </a:t>
            </a:r>
            <a:r>
              <a:rPr lang="cs-CZ" dirty="0" err="1" smtClean="0"/>
              <a:t>the</a:t>
            </a:r>
            <a:r>
              <a:rPr lang="cs-CZ" dirty="0" smtClean="0"/>
              <a:t> </a:t>
            </a:r>
            <a:r>
              <a:rPr lang="cs-CZ" dirty="0" err="1" smtClean="0"/>
              <a:t>main</a:t>
            </a:r>
            <a:r>
              <a:rPr lang="cs-CZ" dirty="0" smtClean="0"/>
              <a:t> </a:t>
            </a:r>
            <a:r>
              <a:rPr lang="cs-CZ" dirty="0" err="1" smtClean="0"/>
              <a:t>interests</a:t>
            </a:r>
            <a:r>
              <a:rPr lang="cs-CZ" dirty="0" smtClean="0"/>
              <a:t> </a:t>
            </a:r>
            <a:r>
              <a:rPr lang="cs-CZ" dirty="0" err="1" smtClean="0"/>
              <a:t>group</a:t>
            </a:r>
            <a:r>
              <a:rPr lang="cs-CZ" dirty="0" smtClean="0"/>
              <a:t> in </a:t>
            </a:r>
            <a:r>
              <a:rPr lang="cs-CZ" dirty="0" err="1" smtClean="0"/>
              <a:t>the</a:t>
            </a:r>
            <a:r>
              <a:rPr lang="cs-CZ" dirty="0" smtClean="0"/>
              <a:t> </a:t>
            </a:r>
            <a:r>
              <a:rPr lang="cs-CZ" dirty="0" err="1" smtClean="0"/>
              <a:t>movie</a:t>
            </a:r>
            <a:endParaRPr lang="cs-CZ" dirty="0" smtClean="0"/>
          </a:p>
          <a:p>
            <a:pPr marL="0" indent="0">
              <a:buNone/>
            </a:pPr>
            <a:r>
              <a:rPr lang="cs-CZ" dirty="0" err="1" smtClean="0"/>
              <a:t>Focus</a:t>
            </a:r>
            <a:r>
              <a:rPr lang="cs-CZ" dirty="0" smtClean="0"/>
              <a:t> on:</a:t>
            </a:r>
          </a:p>
          <a:p>
            <a:r>
              <a:rPr lang="cs-CZ" dirty="0" err="1" smtClean="0"/>
              <a:t>Interests</a:t>
            </a:r>
            <a:r>
              <a:rPr lang="cs-CZ" dirty="0" smtClean="0"/>
              <a:t> </a:t>
            </a:r>
            <a:r>
              <a:rPr lang="cs-CZ" dirty="0" err="1" smtClean="0"/>
              <a:t>groups</a:t>
            </a:r>
            <a:endParaRPr lang="cs-CZ" dirty="0" smtClean="0"/>
          </a:p>
          <a:p>
            <a:r>
              <a:rPr lang="cs-CZ" dirty="0" err="1" smtClean="0"/>
              <a:t>Reasons</a:t>
            </a:r>
            <a:r>
              <a:rPr lang="cs-CZ" dirty="0" smtClean="0"/>
              <a:t> </a:t>
            </a:r>
            <a:r>
              <a:rPr lang="cs-CZ" dirty="0" err="1" smtClean="0"/>
              <a:t>why</a:t>
            </a:r>
            <a:r>
              <a:rPr lang="cs-CZ" dirty="0" smtClean="0"/>
              <a:t> </a:t>
            </a:r>
            <a:r>
              <a:rPr lang="cs-CZ" dirty="0" err="1" smtClean="0"/>
              <a:t>we</a:t>
            </a:r>
            <a:r>
              <a:rPr lang="cs-CZ" dirty="0" smtClean="0"/>
              <a:t> </a:t>
            </a:r>
            <a:r>
              <a:rPr lang="cs-CZ" dirty="0" err="1" smtClean="0"/>
              <a:t>should</a:t>
            </a:r>
            <a:r>
              <a:rPr lang="cs-CZ" dirty="0" smtClean="0"/>
              <a:t> </a:t>
            </a:r>
            <a:r>
              <a:rPr lang="cs-CZ" dirty="0" err="1" smtClean="0"/>
              <a:t>suppoart</a:t>
            </a:r>
            <a:r>
              <a:rPr lang="cs-CZ" dirty="0" smtClean="0"/>
              <a:t> </a:t>
            </a:r>
            <a:r>
              <a:rPr lang="cs-CZ" dirty="0" err="1" smtClean="0"/>
              <a:t>culture</a:t>
            </a:r>
            <a:endParaRPr lang="cs-CZ" dirty="0"/>
          </a:p>
        </p:txBody>
      </p:sp>
    </p:spTree>
    <p:extLst>
      <p:ext uri="{BB962C8B-B14F-4D97-AF65-F5344CB8AC3E}">
        <p14:creationId xmlns:p14="http://schemas.microsoft.com/office/powerpoint/2010/main" val="416670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Yes</a:t>
            </a:r>
            <a:r>
              <a:rPr lang="cs-CZ" dirty="0"/>
              <a:t> </a:t>
            </a:r>
            <a:r>
              <a:rPr lang="cs-CZ" dirty="0" err="1"/>
              <a:t>minister-The</a:t>
            </a:r>
            <a:r>
              <a:rPr lang="cs-CZ" dirty="0"/>
              <a:t> </a:t>
            </a:r>
            <a:r>
              <a:rPr lang="cs-CZ" dirty="0" err="1"/>
              <a:t>Middle</a:t>
            </a:r>
            <a:r>
              <a:rPr lang="cs-CZ" dirty="0"/>
              <a:t> </a:t>
            </a:r>
            <a:r>
              <a:rPr lang="cs-CZ" dirty="0" err="1"/>
              <a:t>Class</a:t>
            </a:r>
            <a:r>
              <a:rPr lang="cs-CZ" dirty="0"/>
              <a:t> </a:t>
            </a:r>
            <a:r>
              <a:rPr lang="cs-CZ" dirty="0" err="1"/>
              <a:t>Rip</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7917730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811</TotalTime>
  <Words>971</Words>
  <Application>Microsoft Office PowerPoint</Application>
  <PresentationFormat>Předvádění na obrazovce (4:3)</PresentationFormat>
  <Paragraphs>169</Paragraphs>
  <Slides>37</Slides>
  <Notes>0</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Cesta</vt:lpstr>
      <vt:lpstr>Marketing for Cultural Organisations</vt:lpstr>
      <vt:lpstr>Outline of lecture</vt:lpstr>
      <vt:lpstr>Work with article</vt:lpstr>
      <vt:lpstr>Work with article</vt:lpstr>
      <vt:lpstr>Yes minister-The Middle Class Rip</vt:lpstr>
      <vt:lpstr>Yes minister-The Middle Class Rip</vt:lpstr>
      <vt:lpstr>Yes minister-The Middle Class Rip</vt:lpstr>
      <vt:lpstr>Yes minister-The Middle Class Rip</vt:lpstr>
      <vt:lpstr>Yes minister-The Middle Class Rip</vt:lpstr>
      <vt:lpstr>Term marketing</vt:lpstr>
      <vt:lpstr>Term marketing</vt:lpstr>
      <vt:lpstr>Challenges for cultural organizations </vt:lpstr>
      <vt:lpstr>Reality in culture sector</vt:lpstr>
      <vt:lpstr>Challenges no.1</vt:lpstr>
      <vt:lpstr>How to deal with challenges</vt:lpstr>
      <vt:lpstr>Instruments of marketing</vt:lpstr>
      <vt:lpstr>Examples of Instruments</vt:lpstr>
      <vt:lpstr>Marketing plan</vt:lpstr>
      <vt:lpstr>Marketing plan (cont.)</vt:lpstr>
      <vt:lpstr>Marketing mix</vt:lpstr>
      <vt:lpstr>4 Ps of Marketing Mix</vt:lpstr>
      <vt:lpstr>7 Ps of Marketing Mix</vt:lpstr>
      <vt:lpstr>Customers of cultural organizations </vt:lpstr>
      <vt:lpstr>Customers</vt:lpstr>
      <vt:lpstr>Customers in business branch</vt:lpstr>
      <vt:lpstr>Customers in business branch (cont.)</vt:lpstr>
      <vt:lpstr>Customers</vt:lpstr>
      <vt:lpstr>Customers</vt:lpstr>
      <vt:lpstr>Costumers motivations</vt:lpstr>
      <vt:lpstr>Costumers motivations</vt:lpstr>
      <vt:lpstr>Visitors of cultural organizations -research</vt:lpstr>
      <vt:lpstr>Visitors of cultural organizations -research</vt:lpstr>
      <vt:lpstr>Visitors of cultural organizations -research</vt:lpstr>
      <vt:lpstr>Relationship between customers needs and marketing </vt:lpstr>
      <vt:lpstr>Relationship between customers needs and marketing</vt:lpstr>
      <vt:lpstr>Source</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for Cultural Organisations</dc:title>
  <dc:creator>Müllner Vojtěch</dc:creator>
  <cp:lastModifiedBy>Müllner Vojtěch</cp:lastModifiedBy>
  <cp:revision>41</cp:revision>
  <cp:lastPrinted>2016-03-22T14:26:43Z</cp:lastPrinted>
  <dcterms:created xsi:type="dcterms:W3CDTF">2016-03-15T11:14:35Z</dcterms:created>
  <dcterms:modified xsi:type="dcterms:W3CDTF">2016-03-22T17:11:01Z</dcterms:modified>
</cp:coreProperties>
</file>