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4" r:id="rId3"/>
    <p:sldId id="278" r:id="rId4"/>
    <p:sldId id="257" r:id="rId5"/>
    <p:sldId id="267" r:id="rId6"/>
    <p:sldId id="286" r:id="rId7"/>
    <p:sldId id="268" r:id="rId8"/>
    <p:sldId id="269" r:id="rId9"/>
    <p:sldId id="259" r:id="rId10"/>
    <p:sldId id="288" r:id="rId11"/>
    <p:sldId id="261" r:id="rId12"/>
    <p:sldId id="285" r:id="rId13"/>
    <p:sldId id="281" r:id="rId14"/>
    <p:sldId id="262" r:id="rId15"/>
    <p:sldId id="264" r:id="rId16"/>
    <p:sldId id="265" r:id="rId17"/>
    <p:sldId id="266" r:id="rId18"/>
    <p:sldId id="272" r:id="rId19"/>
    <p:sldId id="274" r:id="rId20"/>
    <p:sldId id="276" r:id="rId21"/>
    <p:sldId id="275" r:id="rId22"/>
    <p:sldId id="277" r:id="rId23"/>
    <p:sldId id="279" r:id="rId24"/>
    <p:sldId id="280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1045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AAA2F-6850-4406-87B0-A2D77DC363BC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97A6341-969B-4B75-A304-3978E0CB7BB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AAA2F-6850-4406-87B0-A2D77DC363BC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A6341-969B-4B75-A304-3978E0CB7BB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97A6341-969B-4B75-A304-3978E0CB7BBB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AAA2F-6850-4406-87B0-A2D77DC363BC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AAA2F-6850-4406-87B0-A2D77DC363BC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97A6341-969B-4B75-A304-3978E0CB7BB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AAA2F-6850-4406-87B0-A2D77DC363BC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97A6341-969B-4B75-A304-3978E0CB7BBB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9CAAA2F-6850-4406-87B0-A2D77DC363BC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A6341-969B-4B75-A304-3978E0CB7BB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AAA2F-6850-4406-87B0-A2D77DC363BC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97A6341-969B-4B75-A304-3978E0CB7BBB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AAA2F-6850-4406-87B0-A2D77DC363BC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97A6341-969B-4B75-A304-3978E0CB7BB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AAA2F-6850-4406-87B0-A2D77DC363BC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97A6341-969B-4B75-A304-3978E0CB7BB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97A6341-969B-4B75-A304-3978E0CB7BBB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AAA2F-6850-4406-87B0-A2D77DC363BC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97A6341-969B-4B75-A304-3978E0CB7BBB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9CAAA2F-6850-4406-87B0-A2D77DC363BC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9CAAA2F-6850-4406-87B0-A2D77DC363BC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97A6341-969B-4B75-A304-3978E0CB7BBB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noProof="0" dirty="0" smtClean="0"/>
              <a:t>Jana </a:t>
            </a:r>
            <a:r>
              <a:rPr lang="en-US" noProof="0" dirty="0" err="1" smtClean="0"/>
              <a:t>rozmarinová</a:t>
            </a:r>
            <a:endParaRPr lang="en-US" noProof="0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noProof="0" dirty="0" smtClean="0"/>
              <a:t>PUBLIC SUPPORT OF THE CULTURE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128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Should government support the arts?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5700" dirty="0">
                <a:solidFill>
                  <a:srgbClr val="002060"/>
                </a:solidFill>
              </a:rPr>
              <a:t>Arguments: Market failures on DEMAND SIDE</a:t>
            </a:r>
          </a:p>
          <a:p>
            <a:pPr lvl="1"/>
            <a:r>
              <a:rPr lang="en-US" sz="4300" dirty="0">
                <a:solidFill>
                  <a:schemeClr val="tx1"/>
                </a:solidFill>
              </a:rPr>
              <a:t>External benefits of production and consumption</a:t>
            </a:r>
          </a:p>
          <a:p>
            <a:pPr lvl="1"/>
            <a:r>
              <a:rPr lang="en-US" sz="4300" dirty="0">
                <a:solidFill>
                  <a:schemeClr val="tx1"/>
                </a:solidFill>
              </a:rPr>
              <a:t>Public good features (non-excludability, no rivalry in consumption)</a:t>
            </a:r>
          </a:p>
          <a:p>
            <a:pPr lvl="1"/>
            <a:r>
              <a:rPr lang="en-US" sz="4300" dirty="0">
                <a:solidFill>
                  <a:schemeClr val="tx1"/>
                </a:solidFill>
              </a:rPr>
              <a:t>Non-market demand (national identity, prestige, social cohesion)</a:t>
            </a:r>
            <a:endParaRPr lang="cs-CZ" sz="4300" dirty="0">
              <a:solidFill>
                <a:schemeClr val="tx1"/>
              </a:solidFill>
            </a:endParaRPr>
          </a:p>
          <a:p>
            <a:pPr lvl="1"/>
            <a:r>
              <a:rPr lang="en-US" sz="4300" dirty="0">
                <a:solidFill>
                  <a:schemeClr val="tx1"/>
                </a:solidFill>
              </a:rPr>
              <a:t>Merit goods </a:t>
            </a:r>
            <a:endParaRPr lang="cs-CZ" sz="4300" dirty="0">
              <a:solidFill>
                <a:schemeClr val="tx1"/>
              </a:solidFill>
            </a:endParaRPr>
          </a:p>
          <a:p>
            <a:pPr lvl="1"/>
            <a:r>
              <a:rPr lang="en-US" sz="4300" dirty="0">
                <a:solidFill>
                  <a:schemeClr val="tx1"/>
                </a:solidFill>
              </a:rPr>
              <a:t>Irrationality of customers </a:t>
            </a:r>
            <a:endParaRPr lang="cs-CZ" sz="4300" dirty="0">
              <a:solidFill>
                <a:schemeClr val="tx1"/>
              </a:solidFill>
            </a:endParaRPr>
          </a:p>
          <a:p>
            <a:pPr lvl="1"/>
            <a:r>
              <a:rPr lang="en-US" sz="4300" dirty="0">
                <a:solidFill>
                  <a:schemeClr val="tx1"/>
                </a:solidFill>
              </a:rPr>
              <a:t>Lack of information – consumers badly informed about supply</a:t>
            </a:r>
            <a:endParaRPr lang="cs-CZ" sz="4300" dirty="0">
              <a:solidFill>
                <a:schemeClr val="tx1"/>
              </a:solidFill>
            </a:endParaRPr>
          </a:p>
          <a:p>
            <a:pPr lvl="1"/>
            <a:r>
              <a:rPr lang="en-US" sz="4300" dirty="0">
                <a:solidFill>
                  <a:schemeClr val="tx1"/>
                </a:solidFill>
              </a:rPr>
              <a:t>Income distribution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endParaRPr lang="cs-CZ" sz="2400" dirty="0" smtClean="0">
              <a:solidFill>
                <a:schemeClr val="tx1"/>
              </a:solidFill>
            </a:endParaRP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endParaRPr lang="en-US" sz="2400" dirty="0">
              <a:solidFill>
                <a:schemeClr val="tx1"/>
              </a:solidFill>
            </a:endParaRP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endParaRPr lang="en-US" sz="2400" dirty="0">
              <a:solidFill>
                <a:schemeClr val="tx1"/>
              </a:solidFill>
            </a:endParaRPr>
          </a:p>
          <a:p>
            <a:endParaRPr lang="cs-CZ" sz="2400" dirty="0" smtClean="0"/>
          </a:p>
          <a:p>
            <a:endParaRPr lang="en-US" sz="2400" dirty="0"/>
          </a:p>
          <a:p>
            <a:pPr marL="0" indent="0">
              <a:buNone/>
            </a:pPr>
            <a:r>
              <a:rPr lang="en-US" sz="2000" dirty="0" smtClean="0"/>
              <a:t>	</a:t>
            </a:r>
            <a:endParaRPr lang="en-US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35481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Should government support the arts?</a:t>
            </a:r>
            <a:endParaRPr lang="en-US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noProof="0" dirty="0" smtClean="0">
                <a:solidFill>
                  <a:srgbClr val="002060"/>
                </a:solidFill>
              </a:rPr>
              <a:t>Arguments: Market failures on SUPPLY SIDE</a:t>
            </a:r>
          </a:p>
          <a:p>
            <a:pPr lvl="1"/>
            <a:r>
              <a:rPr lang="en-US" sz="2700" noProof="0" dirty="0" smtClean="0">
                <a:solidFill>
                  <a:schemeClr val="tx1"/>
                </a:solidFill>
              </a:rPr>
              <a:t>Imperfect competition (monopolistic features)</a:t>
            </a:r>
          </a:p>
          <a:p>
            <a:pPr lvl="1"/>
            <a:r>
              <a:rPr lang="en-US" sz="2700" noProof="0" dirty="0" smtClean="0">
                <a:solidFill>
                  <a:schemeClr val="tx1"/>
                </a:solidFill>
              </a:rPr>
              <a:t>Productivity lag (BAUMOL´S DISEASE)</a:t>
            </a:r>
          </a:p>
          <a:p>
            <a:pPr lvl="1"/>
            <a:r>
              <a:rPr lang="en-US" sz="2700" noProof="0" dirty="0" smtClean="0">
                <a:solidFill>
                  <a:schemeClr val="tx1"/>
                </a:solidFill>
              </a:rPr>
              <a:t>Income distribution (of artists)</a:t>
            </a:r>
            <a:endParaRPr lang="en-US" sz="2700" noProof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636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err="1" smtClean="0"/>
              <a:t>Baumol´s</a:t>
            </a:r>
            <a:r>
              <a:rPr lang="en-US" noProof="0" dirty="0" smtClean="0"/>
              <a:t> cost disease</a:t>
            </a:r>
            <a:endParaRPr lang="en-US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noProof="0" dirty="0" smtClean="0"/>
              <a:t>Phenomenon </a:t>
            </a:r>
            <a:r>
              <a:rPr lang="en-US" noProof="0" dirty="0" err="1" smtClean="0"/>
              <a:t>discrabed</a:t>
            </a:r>
            <a:r>
              <a:rPr lang="en-US" noProof="0" dirty="0" smtClean="0"/>
              <a:t> by </a:t>
            </a:r>
            <a:r>
              <a:rPr lang="en-US" noProof="0" dirty="0" err="1" smtClean="0"/>
              <a:t>Bauml</a:t>
            </a:r>
            <a:r>
              <a:rPr lang="en-US" noProof="0" dirty="0" smtClean="0"/>
              <a:t> and Bowen in </a:t>
            </a:r>
            <a:r>
              <a:rPr lang="en-US" noProof="0" dirty="0" err="1" smtClean="0"/>
              <a:t>th</a:t>
            </a:r>
            <a:r>
              <a:rPr lang="en-US" noProof="0" dirty="0" smtClean="0"/>
              <a:t> 1960s</a:t>
            </a:r>
          </a:p>
          <a:p>
            <a:r>
              <a:rPr lang="en-US" noProof="0" dirty="0" smtClean="0"/>
              <a:t>Rise of salaries of musicians without productivity changes</a:t>
            </a:r>
          </a:p>
          <a:p>
            <a:r>
              <a:rPr lang="en-US" noProof="0" dirty="0" smtClean="0"/>
              <a:t>Rise of wages in automobile factory X in opera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421343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err="1" smtClean="0"/>
              <a:t>Baumol´s</a:t>
            </a:r>
            <a:r>
              <a:rPr lang="en-US" noProof="0" dirty="0" smtClean="0"/>
              <a:t> cost disease</a:t>
            </a:r>
            <a:endParaRPr lang="en-US" noProof="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690152753"/>
              </p:ext>
            </p:extLst>
          </p:nvPr>
        </p:nvGraphicFramePr>
        <p:xfrm>
          <a:off x="827584" y="1772815"/>
          <a:ext cx="7776864" cy="42484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11906"/>
                <a:gridCol w="858136"/>
                <a:gridCol w="1376594"/>
                <a:gridCol w="1430228"/>
              </a:tblGrid>
              <a:tr h="818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Hypothetical illustration of productivity lag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600">
                        <a:effectLst/>
                        <a:latin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600">
                        <a:effectLst/>
                        <a:latin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600">
                        <a:effectLst/>
                        <a:latin typeface="Calibri"/>
                      </a:endParaRPr>
                    </a:p>
                  </a:txBody>
                  <a:tcPr marL="44450" marR="44450" marT="0" marB="0" anchor="b"/>
                </a:tc>
              </a:tr>
              <a:tr h="382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1990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2000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Chang in %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82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Automobile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en-US" sz="1600" dirty="0">
                          <a:effectLst/>
                        </a:rPr>
                        <a:t>industry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82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Output in </a:t>
                      </a:r>
                      <a:r>
                        <a:rPr lang="cs-CZ" sz="1600" dirty="0" smtClean="0">
                          <a:effectLst/>
                        </a:rPr>
                        <a:t>automobile</a:t>
                      </a:r>
                      <a:r>
                        <a:rPr lang="cs-CZ" sz="1600" baseline="0" dirty="0" smtClean="0">
                          <a:effectLst/>
                        </a:rPr>
                        <a:t> i.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en-US" sz="1600" dirty="0">
                          <a:effectLst/>
                        </a:rPr>
                        <a:t>per work hour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20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24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+20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82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Wage per hour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10</a:t>
                      </a:r>
                      <a:r>
                        <a:rPr lang="en-US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12</a:t>
                      </a:r>
                      <a:r>
                        <a:rPr lang="en-US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+20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82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82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Symphony orchestra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750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Output measured by admissions per work hour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82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Wage per hour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12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+20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91778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Should government support the arts?</a:t>
            </a:r>
            <a:endParaRPr lang="en-US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noProof="0" dirty="0" smtClean="0">
                <a:solidFill>
                  <a:srgbClr val="002060"/>
                </a:solidFill>
              </a:rPr>
              <a:t>Counter-arguments:</a:t>
            </a:r>
          </a:p>
          <a:p>
            <a:r>
              <a:rPr lang="en-US" noProof="0" dirty="0" smtClean="0"/>
              <a:t>External effects is small or non -existent</a:t>
            </a:r>
          </a:p>
          <a:p>
            <a:r>
              <a:rPr lang="en-US" noProof="0" dirty="0" smtClean="0"/>
              <a:t>Income distribution is even worsen after the support</a:t>
            </a:r>
          </a:p>
          <a:p>
            <a:r>
              <a:rPr lang="en-US" noProof="0" dirty="0" smtClean="0"/>
              <a:t>still supports high-income population, as they are primary consumers</a:t>
            </a:r>
          </a:p>
          <a:p>
            <a:r>
              <a:rPr lang="en-US" noProof="0" dirty="0" smtClean="0"/>
              <a:t>Deviate from preferences of the population (own taste, re-election)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607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Sources for supporting culture</a:t>
            </a:r>
            <a:endParaRPr lang="en-US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noProof="0" dirty="0" smtClean="0"/>
              <a:t>Public support</a:t>
            </a:r>
          </a:p>
          <a:p>
            <a:pPr lvl="1"/>
            <a:r>
              <a:rPr lang="en-US" noProof="0" dirty="0" smtClean="0"/>
              <a:t>Direct</a:t>
            </a:r>
          </a:p>
          <a:p>
            <a:pPr lvl="1"/>
            <a:r>
              <a:rPr lang="en-US" noProof="0" dirty="0" smtClean="0"/>
              <a:t>Indirect</a:t>
            </a:r>
          </a:p>
          <a:p>
            <a:endParaRPr lang="en-US" noProof="0" dirty="0" smtClean="0"/>
          </a:p>
          <a:p>
            <a:r>
              <a:rPr lang="en-US" noProof="0" dirty="0" smtClean="0"/>
              <a:t>Funding from private sources </a:t>
            </a:r>
            <a:r>
              <a:rPr lang="en-US" altLang="cs-CZ" noProof="0" dirty="0" smtClean="0"/>
              <a:t>- finance may come from private sources </a:t>
            </a:r>
            <a:r>
              <a:rPr lang="en-US" altLang="cs-CZ" sz="2400" noProof="0" dirty="0" smtClean="0"/>
              <a:t>– </a:t>
            </a:r>
          </a:p>
          <a:p>
            <a:pPr lvl="1"/>
            <a:r>
              <a:rPr lang="en-US" altLang="cs-CZ" sz="1900" noProof="0" dirty="0" smtClean="0"/>
              <a:t>sponsorship, donations of money, goods and volunteer </a:t>
            </a:r>
            <a:r>
              <a:rPr lang="en-US" altLang="cs-CZ" sz="1900" noProof="0" dirty="0" err="1" smtClean="0"/>
              <a:t>labour</a:t>
            </a:r>
            <a:r>
              <a:rPr lang="en-US" altLang="cs-CZ" sz="1900" noProof="0" dirty="0" smtClean="0"/>
              <a:t> can be significant sources of support.</a:t>
            </a:r>
          </a:p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2217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Amount of public support</a:t>
            </a:r>
            <a:endParaRPr lang="en-US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noProof="0" dirty="0" smtClean="0"/>
              <a:t> EU countries 0,7% of GDP, 1% of budget</a:t>
            </a:r>
          </a:p>
          <a:p>
            <a:r>
              <a:rPr lang="en-US" noProof="0" dirty="0" smtClean="0"/>
              <a:t>Considerable support</a:t>
            </a:r>
          </a:p>
          <a:p>
            <a:r>
              <a:rPr lang="en-US" noProof="0" dirty="0" smtClean="0"/>
              <a:t> But tiny compared to other sectors</a:t>
            </a:r>
          </a:p>
          <a:p>
            <a:r>
              <a:rPr lang="en-US" noProof="0" dirty="0" smtClean="0"/>
              <a:t>State (CZ – 0,5% budget)</a:t>
            </a:r>
          </a:p>
          <a:p>
            <a:r>
              <a:rPr lang="en-US" noProof="0" dirty="0" smtClean="0"/>
              <a:t>Local (Prague 5% of budget)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9686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Forms of public support </a:t>
            </a:r>
            <a:endParaRPr lang="en-US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noProof="0" dirty="0" smtClean="0"/>
              <a:t>Direct vs. Indirect</a:t>
            </a:r>
          </a:p>
          <a:p>
            <a:r>
              <a:rPr lang="en-US" noProof="0" dirty="0" smtClean="0"/>
              <a:t>Historically – direct (after WW2)</a:t>
            </a:r>
          </a:p>
          <a:p>
            <a:r>
              <a:rPr lang="en-US" noProof="0" dirty="0" smtClean="0"/>
              <a:t>Now – diversity of various sources</a:t>
            </a:r>
          </a:p>
          <a:p>
            <a:pPr marL="0" indent="0">
              <a:buNone/>
            </a:pPr>
            <a:endParaRPr lang="en-US" noProof="0" dirty="0" smtClean="0"/>
          </a:p>
          <a:p>
            <a:r>
              <a:rPr lang="en-US" noProof="0" dirty="0" smtClean="0"/>
              <a:t> Direct and indirect sources of funding?</a:t>
            </a:r>
          </a:p>
          <a:p>
            <a:r>
              <a:rPr lang="en-US" noProof="0" dirty="0" smtClean="0"/>
              <a:t>Group discussion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8175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noProof="0" dirty="0" smtClean="0"/>
              <a:t>We can make the general observation:</a:t>
            </a:r>
            <a:endParaRPr lang="en-US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cs-CZ" noProof="0" dirty="0" smtClean="0"/>
              <a:t>The balance of public and private financing varies a lot between different countries: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altLang="cs-CZ" sz="2700" noProof="0" dirty="0" smtClean="0">
                <a:solidFill>
                  <a:schemeClr val="tx1"/>
                </a:solidFill>
              </a:rPr>
              <a:t>The proportion of private finance of culture is greater in the USA, Japan and the UK than in other European countries, Canada and Australia.</a:t>
            </a:r>
          </a:p>
          <a:p>
            <a:r>
              <a:rPr lang="en-US" altLang="cs-CZ" noProof="0" dirty="0" smtClean="0"/>
              <a:t>Differs between countries is the role of non-profit organizations and their relative importance in the cultural sector</a:t>
            </a:r>
          </a:p>
          <a:p>
            <a:pPr>
              <a:lnSpc>
                <a:spcPct val="90000"/>
              </a:lnSpc>
            </a:pPr>
            <a:r>
              <a:rPr lang="en-US" altLang="cs-CZ" noProof="0" dirty="0" smtClean="0"/>
              <a:t>There are the private for profit organizations that are financed from private capital and from sales revenues:</a:t>
            </a:r>
          </a:p>
          <a:p>
            <a:pPr lvl="1">
              <a:lnSpc>
                <a:spcPct val="90000"/>
              </a:lnSpc>
            </a:pPr>
            <a:r>
              <a:rPr lang="en-US" altLang="cs-CZ" sz="2700" noProof="0" dirty="0" smtClean="0">
                <a:solidFill>
                  <a:schemeClr val="tx1"/>
                </a:solidFill>
              </a:rPr>
              <a:t>Such as the cultural industries and </a:t>
            </a:r>
            <a:r>
              <a:rPr lang="en-US" altLang="cs-CZ" sz="2700" noProof="0" dirty="0" err="1" smtClean="0">
                <a:solidFill>
                  <a:schemeClr val="tx1"/>
                </a:solidFill>
              </a:rPr>
              <a:t>Brodway</a:t>
            </a:r>
            <a:r>
              <a:rPr lang="en-US" altLang="cs-CZ" sz="2700" noProof="0" dirty="0" smtClean="0">
                <a:solidFill>
                  <a:schemeClr val="tx1"/>
                </a:solidFill>
              </a:rPr>
              <a:t> and West End theatre</a:t>
            </a:r>
          </a:p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7423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8600"/>
            <a:ext cx="8512624" cy="896144"/>
          </a:xfrm>
        </p:spPr>
        <p:txBody>
          <a:bodyPr>
            <a:normAutofit fontScale="90000"/>
          </a:bodyPr>
          <a:lstStyle/>
          <a:p>
            <a:r>
              <a:rPr lang="en-US" noProof="0" dirty="0" smtClean="0"/>
              <a:t>Culture budget – proportion of </a:t>
            </a:r>
            <a:r>
              <a:rPr lang="en-US" noProof="0" dirty="0" err="1" smtClean="0"/>
              <a:t>governmant</a:t>
            </a:r>
            <a:r>
              <a:rPr lang="en-US" noProof="0" dirty="0" smtClean="0"/>
              <a:t> spending</a:t>
            </a:r>
            <a:endParaRPr lang="en-US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cs-CZ" noProof="0" dirty="0" smtClean="0"/>
              <a:t>Even in countries that spend relatively large amounts on public provision or subsidy of culture, the cultural budget is only a small proportion of government spending, often </a:t>
            </a:r>
            <a:r>
              <a:rPr lang="en-US" altLang="cs-CZ" b="1" noProof="0" dirty="0" smtClean="0"/>
              <a:t>less than one per cent </a:t>
            </a:r>
            <a:r>
              <a:rPr lang="en-US" altLang="cs-CZ" noProof="0" dirty="0" smtClean="0"/>
              <a:t>of the government budget.</a:t>
            </a:r>
          </a:p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807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Requirements</a:t>
            </a:r>
            <a:endParaRPr lang="en-US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noProof="0" dirty="0" smtClean="0"/>
              <a:t>requirements</a:t>
            </a:r>
          </a:p>
          <a:p>
            <a:r>
              <a:rPr lang="en-US" noProof="0" dirty="0" smtClean="0"/>
              <a:t>To visit permanent exhibition in Moravian gallery</a:t>
            </a:r>
          </a:p>
          <a:p>
            <a:r>
              <a:rPr lang="en-US" noProof="0" dirty="0" smtClean="0"/>
              <a:t>“La </a:t>
            </a:r>
            <a:r>
              <a:rPr lang="en-US" noProof="0" dirty="0" err="1" smtClean="0"/>
              <a:t>traviata</a:t>
            </a:r>
            <a:r>
              <a:rPr lang="en-US" noProof="0" dirty="0" smtClean="0"/>
              <a:t>”</a:t>
            </a:r>
          </a:p>
          <a:p>
            <a:r>
              <a:rPr lang="en-US" noProof="0" dirty="0" smtClean="0"/>
              <a:t>sightseeing tour in the center of Brno on 3th May</a:t>
            </a:r>
          </a:p>
          <a:p>
            <a:r>
              <a:rPr lang="en-US" noProof="0" dirty="0" smtClean="0"/>
              <a:t>seminar work</a:t>
            </a:r>
            <a:r>
              <a:rPr lang="cs-CZ" noProof="0" dirty="0" smtClean="0"/>
              <a:t> + </a:t>
            </a:r>
            <a:r>
              <a:rPr lang="cs-CZ" noProof="0" dirty="0" err="1" smtClean="0"/>
              <a:t>presentation</a:t>
            </a:r>
            <a:endParaRPr lang="en-US" noProof="0" dirty="0" smtClean="0"/>
          </a:p>
          <a:p>
            <a:r>
              <a:rPr lang="en-US" noProof="0" dirty="0" smtClean="0"/>
              <a:t>written exam</a:t>
            </a:r>
          </a:p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5427292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Funding of culture</a:t>
            </a:r>
            <a:endParaRPr lang="en-US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noProof="0" dirty="0" smtClean="0"/>
              <a:t>State organizations - State-owned organizations, but still may receive funds from private sources (gifts, volunteering) </a:t>
            </a:r>
          </a:p>
          <a:p>
            <a:r>
              <a:rPr lang="en-US" noProof="0" dirty="0" smtClean="0"/>
              <a:t>Non-profit organizations - Role and relative importance is typically lower in continental Europe than elsewhere </a:t>
            </a:r>
          </a:p>
          <a:p>
            <a:r>
              <a:rPr lang="en-US" noProof="0" dirty="0" smtClean="0"/>
              <a:t> Private for profit organizations - are financed from private capital and from sales revenues (Broadway) 	 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2957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The main resources for supporting culture</a:t>
            </a:r>
            <a:endParaRPr lang="en-US" noProof="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8250529"/>
              </p:ext>
            </p:extLst>
          </p:nvPr>
        </p:nvGraphicFramePr>
        <p:xfrm>
          <a:off x="755575" y="1772821"/>
          <a:ext cx="7200801" cy="43919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0201"/>
                <a:gridCol w="2592288"/>
                <a:gridCol w="2808312"/>
              </a:tblGrid>
              <a:tr h="223492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cs-CZ" sz="1600" b="1" u="sng" strike="noStrike" dirty="0">
                          <a:effectLst/>
                        </a:rPr>
                        <a:t>Direct</a:t>
                      </a:r>
                      <a:endParaRPr lang="cs-CZ" sz="1600" b="1" i="0" u="sng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cs-CZ" sz="1600" b="1" u="none" strike="noStrike" dirty="0" err="1">
                          <a:effectLst/>
                        </a:rPr>
                        <a:t>Indirect</a:t>
                      </a:r>
                      <a:r>
                        <a:rPr lang="cs-CZ" sz="1600" u="none" strike="noStrike" dirty="0">
                          <a:effectLst/>
                        </a:rPr>
                        <a:t> </a:t>
                      </a:r>
                      <a:r>
                        <a:rPr lang="cs-CZ" sz="1600" u="none" strike="noStrike" dirty="0" err="1" smtClean="0">
                          <a:effectLst/>
                        </a:rPr>
                        <a:t>resources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06622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u="none" strike="noStrike" dirty="0" err="1">
                          <a:effectLst/>
                        </a:rPr>
                        <a:t>Subsidies</a:t>
                      </a:r>
                      <a:r>
                        <a:rPr lang="cs-CZ" sz="1600" u="none" strike="noStrike" dirty="0">
                          <a:effectLst/>
                        </a:rPr>
                        <a:t> </a:t>
                      </a:r>
                      <a:r>
                        <a:rPr lang="cs-CZ" sz="1600" u="none" strike="noStrike" dirty="0" err="1">
                          <a:effectLst/>
                        </a:rPr>
                        <a:t>from</a:t>
                      </a:r>
                      <a:r>
                        <a:rPr lang="cs-CZ" sz="1600" u="none" strike="noStrike" dirty="0">
                          <a:effectLst/>
                        </a:rPr>
                        <a:t> public </a:t>
                      </a:r>
                      <a:r>
                        <a:rPr lang="cs-CZ" sz="1600" u="none" strike="noStrike" dirty="0" err="1">
                          <a:effectLst/>
                        </a:rPr>
                        <a:t>budgets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600" u="none" strike="noStrike" dirty="0">
                          <a:effectLst/>
                        </a:rPr>
                        <a:t>Not </a:t>
                      </a:r>
                      <a:r>
                        <a:rPr lang="cs-CZ" sz="1600" u="none" strike="noStrike" dirty="0" err="1">
                          <a:effectLst/>
                        </a:rPr>
                        <a:t>from</a:t>
                      </a:r>
                      <a:r>
                        <a:rPr lang="cs-CZ" sz="1600" u="none" strike="noStrike" dirty="0">
                          <a:effectLst/>
                        </a:rPr>
                        <a:t> public budget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08632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u="none" strike="noStrike">
                          <a:effectLst/>
                        </a:rPr>
                        <a:t>Subsidies 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600" u="none" strike="noStrike" dirty="0" err="1">
                          <a:effectLst/>
                        </a:rPr>
                        <a:t>taxes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u="none" strike="noStrike" dirty="0" err="1">
                          <a:effectLst/>
                        </a:rPr>
                        <a:t>Social</a:t>
                      </a:r>
                      <a:r>
                        <a:rPr lang="cs-CZ" sz="1600" u="none" strike="noStrike" dirty="0">
                          <a:effectLst/>
                        </a:rPr>
                        <a:t> </a:t>
                      </a:r>
                      <a:r>
                        <a:rPr lang="cs-CZ" sz="1600" u="none" strike="noStrike" dirty="0" err="1">
                          <a:effectLst/>
                        </a:rPr>
                        <a:t>contributions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51202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u="none" strike="noStrike">
                          <a:effectLst/>
                        </a:rPr>
                        <a:t>Subsidies with a contribution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600" u="none" strike="noStrike" dirty="0" err="1">
                          <a:effectLst/>
                        </a:rPr>
                        <a:t>fees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u="none" strike="noStrike" dirty="0">
                          <a:effectLst/>
                        </a:rPr>
                        <a:t>Tax  </a:t>
                      </a:r>
                      <a:r>
                        <a:rPr lang="cs-CZ" sz="1600" u="none" strike="noStrike" dirty="0" err="1">
                          <a:effectLst/>
                        </a:rPr>
                        <a:t>reduces</a:t>
                      </a:r>
                      <a:r>
                        <a:rPr lang="cs-CZ" sz="1600" u="none" strike="noStrike" dirty="0">
                          <a:effectLst/>
                        </a:rPr>
                        <a:t> </a:t>
                      </a:r>
                      <a:r>
                        <a:rPr lang="cs-CZ" sz="1600" u="none" strike="noStrike" dirty="0" err="1">
                          <a:effectLst/>
                        </a:rPr>
                        <a:t>for</a:t>
                      </a:r>
                      <a:r>
                        <a:rPr lang="cs-CZ" sz="1600" u="none" strike="noStrike" dirty="0">
                          <a:effectLst/>
                        </a:rPr>
                        <a:t> </a:t>
                      </a:r>
                      <a:r>
                        <a:rPr lang="cs-CZ" sz="1600" u="none" strike="noStrike" dirty="0" err="1">
                          <a:effectLst/>
                        </a:rPr>
                        <a:t>donators</a:t>
                      </a:r>
                      <a:r>
                        <a:rPr lang="cs-CZ" sz="1600" u="none" strike="noStrike" dirty="0">
                          <a:effectLst/>
                        </a:rPr>
                        <a:t> 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08632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600" u="none" strike="noStrike" dirty="0">
                          <a:effectLst/>
                        </a:rPr>
                        <a:t> </a:t>
                      </a:r>
                      <a:r>
                        <a:rPr lang="cs-CZ" sz="1600" u="none" strike="noStrike" dirty="0" err="1">
                          <a:effectLst/>
                        </a:rPr>
                        <a:t>money</a:t>
                      </a:r>
                      <a:r>
                        <a:rPr lang="cs-CZ" sz="1600" u="none" strike="noStrike" dirty="0">
                          <a:effectLst/>
                        </a:rPr>
                        <a:t> </a:t>
                      </a:r>
                      <a:r>
                        <a:rPr lang="cs-CZ" sz="1600" u="none" strike="noStrike" dirty="0" err="1">
                          <a:effectLst/>
                        </a:rPr>
                        <a:t>from</a:t>
                      </a:r>
                      <a:r>
                        <a:rPr lang="cs-CZ" sz="1600" u="none" strike="noStrike" dirty="0">
                          <a:effectLst/>
                        </a:rPr>
                        <a:t> sales </a:t>
                      </a:r>
                      <a:r>
                        <a:rPr lang="cs-CZ" sz="1600" u="none" strike="noStrike" dirty="0" err="1">
                          <a:effectLst/>
                        </a:rPr>
                        <a:t>revenues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u="none" strike="noStrike" dirty="0">
                          <a:effectLst/>
                        </a:rPr>
                        <a:t>Tax </a:t>
                      </a:r>
                      <a:r>
                        <a:rPr lang="cs-CZ" sz="1600" u="none" strike="noStrike" dirty="0" err="1">
                          <a:effectLst/>
                        </a:rPr>
                        <a:t>reduces</a:t>
                      </a:r>
                      <a:r>
                        <a:rPr lang="cs-CZ" sz="1600" u="none" strike="noStrike" dirty="0">
                          <a:effectLst/>
                        </a:rPr>
                        <a:t> </a:t>
                      </a:r>
                      <a:r>
                        <a:rPr lang="cs-CZ" sz="1600" u="none" strike="noStrike" dirty="0" err="1">
                          <a:effectLst/>
                        </a:rPr>
                        <a:t>for</a:t>
                      </a:r>
                      <a:r>
                        <a:rPr lang="cs-CZ" sz="1600" u="none" strike="noStrike" dirty="0">
                          <a:effectLst/>
                        </a:rPr>
                        <a:t> </a:t>
                      </a:r>
                      <a:r>
                        <a:rPr lang="cs-CZ" sz="1600" u="none" strike="noStrike" dirty="0" err="1">
                          <a:effectLst/>
                        </a:rPr>
                        <a:t>donees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08632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600" u="none" strike="noStrike" dirty="0" err="1">
                          <a:effectLst/>
                        </a:rPr>
                        <a:t>foundations</a:t>
                      </a:r>
                      <a:r>
                        <a:rPr lang="cs-CZ" sz="1600" u="none" strike="noStrike" dirty="0">
                          <a:effectLst/>
                        </a:rPr>
                        <a:t> and </a:t>
                      </a:r>
                      <a:r>
                        <a:rPr lang="cs-CZ" sz="1600" u="none" strike="noStrike" dirty="0" err="1">
                          <a:effectLst/>
                        </a:rPr>
                        <a:t>foundations</a:t>
                      </a:r>
                      <a:r>
                        <a:rPr lang="cs-CZ" sz="1600" u="none" strike="noStrike" dirty="0">
                          <a:effectLst/>
                        </a:rPr>
                        <a:t> </a:t>
                      </a:r>
                      <a:r>
                        <a:rPr lang="cs-CZ" sz="1600" u="none" strike="noStrike" dirty="0" err="1">
                          <a:effectLst/>
                        </a:rPr>
                        <a:t>funds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51202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 dirty="0">
                          <a:effectLst/>
                        </a:rPr>
                        <a:t>other founds (state fund for </a:t>
                      </a:r>
                      <a:r>
                        <a:rPr lang="en-US" sz="1600" u="none" strike="noStrike" dirty="0" err="1">
                          <a:effectLst/>
                        </a:rPr>
                        <a:t>czech</a:t>
                      </a:r>
                      <a:r>
                        <a:rPr lang="en-US" sz="1600" u="none" strike="noStrike" dirty="0">
                          <a:effectLst/>
                        </a:rPr>
                        <a:t> cinematography)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08632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600" u="none" strike="noStrike" dirty="0" err="1">
                          <a:effectLst/>
                        </a:rPr>
                        <a:t>Communal</a:t>
                      </a:r>
                      <a:r>
                        <a:rPr lang="cs-CZ" sz="1600" u="none" strike="noStrike" dirty="0">
                          <a:effectLst/>
                        </a:rPr>
                        <a:t> </a:t>
                      </a:r>
                      <a:r>
                        <a:rPr lang="cs-CZ" sz="1600" u="none" strike="noStrike" dirty="0" err="1">
                          <a:effectLst/>
                        </a:rPr>
                        <a:t>obligations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08632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600" u="none" strike="noStrike" dirty="0" err="1">
                          <a:effectLst/>
                        </a:rPr>
                        <a:t>Donations</a:t>
                      </a:r>
                      <a:r>
                        <a:rPr lang="cs-CZ" sz="1600" u="none" strike="noStrike" dirty="0">
                          <a:effectLst/>
                        </a:rPr>
                        <a:t> and </a:t>
                      </a:r>
                      <a:r>
                        <a:rPr lang="cs-CZ" sz="1600" u="none" strike="noStrike" dirty="0" err="1">
                          <a:effectLst/>
                        </a:rPr>
                        <a:t>sponsorship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08632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600" u="none" strike="noStrike" dirty="0" err="1">
                          <a:effectLst/>
                        </a:rPr>
                        <a:t>Lottery</a:t>
                      </a:r>
                      <a:r>
                        <a:rPr lang="cs-CZ" sz="1600" u="none" strike="noStrike" dirty="0">
                          <a:effectLst/>
                        </a:rPr>
                        <a:t> and </a:t>
                      </a:r>
                      <a:r>
                        <a:rPr lang="cs-CZ" sz="1600" u="none" strike="noStrike" dirty="0" err="1">
                          <a:effectLst/>
                        </a:rPr>
                        <a:t>punts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08632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600" u="none" strike="noStrike" dirty="0">
                          <a:effectLst/>
                        </a:rPr>
                        <a:t>Flag </a:t>
                      </a:r>
                      <a:r>
                        <a:rPr lang="cs-CZ" sz="1600" u="none" strike="noStrike" dirty="0" err="1">
                          <a:effectLst/>
                        </a:rPr>
                        <a:t>days</a:t>
                      </a:r>
                      <a:r>
                        <a:rPr lang="cs-CZ" sz="1600" u="none" strike="noStrike" dirty="0">
                          <a:effectLst/>
                        </a:rPr>
                        <a:t> = public </a:t>
                      </a:r>
                      <a:r>
                        <a:rPr lang="cs-CZ" sz="1600" u="none" strike="noStrike" dirty="0" err="1">
                          <a:effectLst/>
                        </a:rPr>
                        <a:t>collections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644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noProof="0" dirty="0" smtClean="0"/>
              <a:t>We can make the general observation:</a:t>
            </a:r>
            <a:endParaRPr lang="en-US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cs-CZ" sz="2000" noProof="0" dirty="0" smtClean="0">
                <a:solidFill>
                  <a:srgbClr val="002060"/>
                </a:solidFill>
              </a:rPr>
              <a:t>The balance of public and private financing varies a lot between different countries:</a:t>
            </a:r>
          </a:p>
          <a:p>
            <a:pPr lvl="1">
              <a:lnSpc>
                <a:spcPct val="90000"/>
              </a:lnSpc>
            </a:pPr>
            <a:r>
              <a:rPr lang="en-US" altLang="cs-CZ" sz="2000" dirty="0">
                <a:solidFill>
                  <a:schemeClr val="tx1"/>
                </a:solidFill>
              </a:rPr>
              <a:t>By and large, the proportion of private finance of culture is greater in the USA, Japan and the UK than in other European countries, Canada and Australia</a:t>
            </a:r>
            <a:r>
              <a:rPr lang="en-US" altLang="cs-CZ" sz="2000" dirty="0" smtClean="0">
                <a:solidFill>
                  <a:schemeClr val="tx1"/>
                </a:solidFill>
              </a:rPr>
              <a:t>.</a:t>
            </a:r>
            <a:endParaRPr lang="cs-CZ" altLang="cs-CZ" sz="200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</a:pPr>
            <a:endParaRPr lang="en-US" altLang="cs-CZ" sz="20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cs-CZ" sz="2000" dirty="0">
                <a:solidFill>
                  <a:srgbClr val="002060"/>
                </a:solidFill>
              </a:rPr>
              <a:t>Differs between countries is the role of non-profit organizations and their relative importance in the cultural sector:</a:t>
            </a:r>
          </a:p>
          <a:p>
            <a:pPr lvl="1">
              <a:lnSpc>
                <a:spcPct val="90000"/>
              </a:lnSpc>
            </a:pPr>
            <a:r>
              <a:rPr lang="en-US" altLang="cs-CZ" sz="2000" dirty="0">
                <a:solidFill>
                  <a:schemeClr val="tx1"/>
                </a:solidFill>
              </a:rPr>
              <a:t>That is typically lower in continental Europe than elsewhere</a:t>
            </a:r>
            <a:r>
              <a:rPr lang="en-US" altLang="cs-CZ" sz="1800" noProof="0" dirty="0" smtClean="0"/>
              <a:t>.</a:t>
            </a:r>
            <a:endParaRPr lang="cs-CZ" altLang="cs-CZ" sz="1800" noProof="0" dirty="0" smtClean="0"/>
          </a:p>
          <a:p>
            <a:pPr marL="274320" lvl="1" indent="0">
              <a:lnSpc>
                <a:spcPct val="90000"/>
              </a:lnSpc>
              <a:buNone/>
            </a:pPr>
            <a:endParaRPr lang="en-US" altLang="cs-CZ" sz="1800" noProof="0" dirty="0" smtClean="0"/>
          </a:p>
          <a:p>
            <a:pPr>
              <a:lnSpc>
                <a:spcPct val="90000"/>
              </a:lnSpc>
            </a:pPr>
            <a:r>
              <a:rPr lang="en-US" altLang="cs-CZ" sz="1800" noProof="0" dirty="0" smtClean="0"/>
              <a:t> </a:t>
            </a:r>
            <a:r>
              <a:rPr lang="en-US" altLang="cs-CZ" sz="2000" dirty="0">
                <a:solidFill>
                  <a:srgbClr val="002060"/>
                </a:solidFill>
              </a:rPr>
              <a:t>There are the private for profit organizations that are financed from private capital and from sales revenues:</a:t>
            </a:r>
          </a:p>
          <a:p>
            <a:pPr lvl="1">
              <a:lnSpc>
                <a:spcPct val="90000"/>
              </a:lnSpc>
            </a:pPr>
            <a:r>
              <a:rPr lang="en-US" altLang="cs-CZ" sz="2000" dirty="0">
                <a:solidFill>
                  <a:schemeClr val="tx1"/>
                </a:solidFill>
              </a:rPr>
              <a:t>Such as the cultural industries and </a:t>
            </a:r>
            <a:r>
              <a:rPr lang="en-US" altLang="cs-CZ" sz="2000" dirty="0" err="1">
                <a:solidFill>
                  <a:schemeClr val="tx1"/>
                </a:solidFill>
              </a:rPr>
              <a:t>Brodway</a:t>
            </a:r>
            <a:r>
              <a:rPr lang="en-US" altLang="cs-CZ" sz="2000" dirty="0">
                <a:solidFill>
                  <a:schemeClr val="tx1"/>
                </a:solidFill>
              </a:rPr>
              <a:t> and West End theatre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320319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 descr="http://www.giarts.org/sites/default/files/24-3-Lawrence_figure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02716"/>
            <a:ext cx="5720333" cy="6067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20665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i="1" noProof="0" dirty="0" smtClean="0"/>
              <a:t>Presentation  made by Daria </a:t>
            </a:r>
            <a:r>
              <a:rPr lang="en-US" i="1" noProof="0" dirty="0" err="1" smtClean="0"/>
              <a:t>Kuchařová</a:t>
            </a:r>
            <a:endParaRPr lang="en-US" i="1" noProof="0" dirty="0" smtClean="0"/>
          </a:p>
          <a:p>
            <a:r>
              <a:rPr lang="en-US" i="1" noProof="0" dirty="0" smtClean="0"/>
              <a:t>A handbook of cultural economics. Edited by Ruth </a:t>
            </a:r>
            <a:r>
              <a:rPr lang="en-US" i="1" noProof="0" dirty="0" err="1" smtClean="0"/>
              <a:t>Towse</a:t>
            </a:r>
            <a:r>
              <a:rPr lang="en-US" i="1" noProof="0" dirty="0" smtClean="0"/>
              <a:t>. Cheltenham: Edward Elgar, 2003. </a:t>
            </a:r>
          </a:p>
          <a:p>
            <a:r>
              <a:rPr lang="en-US" noProof="0" dirty="0" smtClean="0"/>
              <a:t>Simona </a:t>
            </a:r>
            <a:r>
              <a:rPr lang="en-US" noProof="0" dirty="0" err="1" smtClean="0"/>
              <a:t>Škarabelová</a:t>
            </a:r>
            <a:r>
              <a:rPr lang="en-US" noProof="0" dirty="0" smtClean="0"/>
              <a:t> et al. </a:t>
            </a:r>
            <a:r>
              <a:rPr lang="en-US" i="1" noProof="0" dirty="0" err="1" smtClean="0"/>
              <a:t>Ekonomika</a:t>
            </a:r>
            <a:r>
              <a:rPr lang="en-US" i="1" noProof="0" dirty="0" smtClean="0"/>
              <a:t> </a:t>
            </a:r>
            <a:r>
              <a:rPr lang="en-US" i="1" noProof="0" dirty="0" err="1" smtClean="0"/>
              <a:t>kultury</a:t>
            </a:r>
            <a:r>
              <a:rPr lang="en-US" i="1" noProof="0" dirty="0" smtClean="0"/>
              <a:t> a </a:t>
            </a:r>
            <a:r>
              <a:rPr lang="en-US" i="1" noProof="0" dirty="0" err="1" smtClean="0"/>
              <a:t>masmédií</a:t>
            </a:r>
            <a:r>
              <a:rPr lang="en-US" i="1" noProof="0" dirty="0" smtClean="0"/>
              <a:t>. Brno: Masaryk University, 2007 </a:t>
            </a:r>
          </a:p>
          <a:p>
            <a:r>
              <a:rPr lang="en-US" noProof="0" dirty="0" smtClean="0"/>
              <a:t>Michelle Reeves. </a:t>
            </a:r>
            <a:r>
              <a:rPr lang="en-US" i="1" noProof="0" dirty="0" smtClean="0"/>
              <a:t>Measuring the economic and social impact of the arts: a review. London: Arts Council of E</a:t>
            </a:r>
            <a:r>
              <a:rPr lang="cs-CZ" i="1" noProof="0" dirty="0" smtClean="0"/>
              <a:t>n</a:t>
            </a:r>
            <a:r>
              <a:rPr lang="en-US" i="1" noProof="0" dirty="0" smtClean="0"/>
              <a:t>gland, 2002 </a:t>
            </a:r>
          </a:p>
          <a:p>
            <a:r>
              <a:rPr lang="en-US" noProof="0" dirty="0" smtClean="0"/>
              <a:t>National Cultural Policy Czech Republic 2009-2014. Ministry of Culture, Prague, 2009 </a:t>
            </a:r>
          </a:p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05552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Revision</a:t>
            </a:r>
            <a:endParaRPr lang="en-US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71500" indent="-571500">
              <a:buAutoNum type="romanUcPeriod"/>
            </a:pPr>
            <a:r>
              <a:rPr lang="en-US" noProof="0" dirty="0" smtClean="0"/>
              <a:t>Definition of culture</a:t>
            </a:r>
          </a:p>
          <a:p>
            <a:pPr marL="571500" indent="-571500">
              <a:buAutoNum type="romanUcPeriod"/>
            </a:pPr>
            <a:r>
              <a:rPr lang="en-US" noProof="0" dirty="0" smtClean="0"/>
              <a:t>Definition of cultural economics</a:t>
            </a:r>
          </a:p>
          <a:p>
            <a:pPr marL="571500" indent="-571500">
              <a:buAutoNum type="romanUcPeriod"/>
            </a:pPr>
            <a:r>
              <a:rPr lang="en-US" noProof="0" dirty="0" smtClean="0"/>
              <a:t>Economic characteristics of cultural goods</a:t>
            </a:r>
          </a:p>
          <a:p>
            <a:pPr marL="571500" indent="-571500">
              <a:buAutoNum type="romanUcPeriod"/>
            </a:pPr>
            <a:r>
              <a:rPr lang="en-US" noProof="0" dirty="0" smtClean="0"/>
              <a:t>Cultural policy</a:t>
            </a:r>
          </a:p>
          <a:p>
            <a:pPr marL="571500" indent="-571500">
              <a:buAutoNum type="romanUcPeriod"/>
            </a:pPr>
            <a:r>
              <a:rPr lang="en-US" noProof="0" dirty="0" smtClean="0"/>
              <a:t>Cultural policy in the Czech Republic</a:t>
            </a:r>
          </a:p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10092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Content</a:t>
            </a:r>
            <a:endParaRPr lang="en-US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noProof="0" dirty="0" smtClean="0"/>
              <a:t>Public support</a:t>
            </a:r>
          </a:p>
          <a:p>
            <a:r>
              <a:rPr lang="en-US" noProof="0" dirty="0" smtClean="0"/>
              <a:t>Yes or no? </a:t>
            </a:r>
          </a:p>
          <a:p>
            <a:r>
              <a:rPr lang="en-US" noProof="0" dirty="0" smtClean="0"/>
              <a:t>Levels of public support </a:t>
            </a:r>
          </a:p>
          <a:p>
            <a:r>
              <a:rPr lang="en-US" noProof="0" dirty="0" smtClean="0"/>
              <a:t>Forms of public support </a:t>
            </a:r>
          </a:p>
          <a:p>
            <a:r>
              <a:rPr lang="en-US" noProof="0" dirty="0" smtClean="0"/>
              <a:t>+ a bit about private funding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4619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Two aspects of public support		</a:t>
            </a:r>
            <a:endParaRPr lang="en-US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noProof="0" dirty="0" smtClean="0"/>
              <a:t>POSITIVE – analyses extent of support by Government</a:t>
            </a:r>
          </a:p>
          <a:p>
            <a:endParaRPr lang="en-US" noProof="0" dirty="0" smtClean="0"/>
          </a:p>
          <a:p>
            <a:r>
              <a:rPr lang="en-US" noProof="0" dirty="0" smtClean="0"/>
              <a:t>NORMATIVE –whether to support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4779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Where the support is not needed?</a:t>
            </a:r>
            <a:endParaRPr lang="en-US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noProof="0" dirty="0" smtClean="0"/>
              <a:t>Film is generally considered self sufficient /profitable culture</a:t>
            </a:r>
          </a:p>
          <a:p>
            <a:r>
              <a:rPr lang="en-US" noProof="0" dirty="0" smtClean="0"/>
              <a:t>Theaters in the Czech Republic sufficient partly (28%)</a:t>
            </a:r>
          </a:p>
          <a:p>
            <a:r>
              <a:rPr lang="en-US" noProof="0" dirty="0" smtClean="0"/>
              <a:t>Galleries, museums and monuments - self-sufficient in an average of 18.2%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33792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noProof="0" dirty="0" smtClean="0"/>
              <a:t>Government support of the arts in ten countries, 1994, direct spending in dollars per capita</a:t>
            </a:r>
            <a:endParaRPr lang="en-US" sz="2800" noProof="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632000813"/>
              </p:ext>
            </p:extLst>
          </p:nvPr>
        </p:nvGraphicFramePr>
        <p:xfrm>
          <a:off x="611560" y="1628795"/>
          <a:ext cx="7920880" cy="4464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59621"/>
                <a:gridCol w="4661259"/>
              </a:tblGrid>
              <a:tr h="446450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u="none" strike="noStrike" dirty="0">
                          <a:effectLst/>
                        </a:rPr>
                        <a:t>Finland</a:t>
                      </a:r>
                      <a:endParaRPr lang="sk-SK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112</a:t>
                      </a:r>
                      <a:endParaRPr lang="sk-SK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46450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u="none" strike="noStrike" dirty="0">
                          <a:effectLst/>
                        </a:rPr>
                        <a:t>Germany</a:t>
                      </a:r>
                      <a:endParaRPr lang="sk-SK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90</a:t>
                      </a:r>
                      <a:endParaRPr lang="sk-SK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46450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u="none" strike="noStrike" dirty="0">
                          <a:effectLst/>
                        </a:rPr>
                        <a:t>Sweden</a:t>
                      </a:r>
                      <a:endParaRPr lang="sk-SK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u="none" strike="noStrike" dirty="0">
                          <a:effectLst/>
                        </a:rPr>
                        <a:t>65</a:t>
                      </a:r>
                      <a:endParaRPr lang="sk-SK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46450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u="none" strike="noStrike" dirty="0">
                          <a:effectLst/>
                        </a:rPr>
                        <a:t>France</a:t>
                      </a:r>
                      <a:endParaRPr lang="sk-SK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u="none" strike="noStrike" dirty="0">
                          <a:effectLst/>
                        </a:rPr>
                        <a:t>57</a:t>
                      </a:r>
                      <a:endParaRPr lang="sk-SK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46450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u="none" strike="noStrike" dirty="0">
                          <a:effectLst/>
                        </a:rPr>
                        <a:t>Netherlands</a:t>
                      </a:r>
                      <a:endParaRPr lang="sk-SK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u="none" strike="noStrike" dirty="0">
                          <a:effectLst/>
                        </a:rPr>
                        <a:t>48</a:t>
                      </a:r>
                      <a:endParaRPr lang="sk-SK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46450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u="none" strike="noStrike" dirty="0" err="1">
                          <a:effectLst/>
                        </a:rPr>
                        <a:t>Canada</a:t>
                      </a:r>
                      <a:endParaRPr lang="sk-SK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u="none" strike="noStrike" dirty="0">
                          <a:effectLst/>
                        </a:rPr>
                        <a:t>44</a:t>
                      </a:r>
                      <a:endParaRPr lang="sk-SK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46450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u="none" strike="noStrike">
                          <a:effectLst/>
                        </a:rPr>
                        <a:t>United Kingdom</a:t>
                      </a:r>
                      <a:endParaRPr lang="sk-SK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u="none" strike="noStrike" dirty="0">
                          <a:effectLst/>
                        </a:rPr>
                        <a:t>26</a:t>
                      </a:r>
                      <a:endParaRPr lang="sk-SK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46450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u="none" strike="noStrike">
                          <a:effectLst/>
                        </a:rPr>
                        <a:t>Australia</a:t>
                      </a:r>
                      <a:endParaRPr lang="sk-SK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u="none" strike="noStrike" dirty="0">
                          <a:effectLst/>
                        </a:rPr>
                        <a:t>24</a:t>
                      </a:r>
                      <a:endParaRPr lang="sk-SK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46450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u="none" strike="noStrike">
                          <a:effectLst/>
                        </a:rPr>
                        <a:t>Ireland</a:t>
                      </a:r>
                      <a:endParaRPr lang="sk-SK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u="none" strike="noStrike" dirty="0">
                          <a:solidFill>
                            <a:srgbClr val="92D050"/>
                          </a:solidFill>
                          <a:effectLst/>
                        </a:rPr>
                        <a:t>9</a:t>
                      </a:r>
                      <a:endParaRPr lang="sk-SK" sz="1600" b="1" i="0" u="none" strike="noStrike" dirty="0">
                        <a:solidFill>
                          <a:srgbClr val="92D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46450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u="none" strike="noStrike" dirty="0" err="1">
                          <a:effectLst/>
                        </a:rPr>
                        <a:t>United</a:t>
                      </a:r>
                      <a:r>
                        <a:rPr lang="sk-SK" sz="1600" b="1" u="none" strike="noStrike" dirty="0">
                          <a:effectLst/>
                        </a:rPr>
                        <a:t> </a:t>
                      </a:r>
                      <a:r>
                        <a:rPr lang="sk-SK" sz="1600" b="1" u="none" strike="noStrike" dirty="0" err="1">
                          <a:effectLst/>
                        </a:rPr>
                        <a:t>States</a:t>
                      </a:r>
                      <a:endParaRPr lang="sk-SK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u="none" strike="noStrike" dirty="0">
                          <a:solidFill>
                            <a:srgbClr val="92D050"/>
                          </a:solidFill>
                          <a:effectLst/>
                        </a:rPr>
                        <a:t>6</a:t>
                      </a:r>
                      <a:endParaRPr lang="sk-SK" sz="1600" b="1" i="0" u="none" strike="noStrike" dirty="0">
                        <a:solidFill>
                          <a:srgbClr val="92D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624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Public support</a:t>
            </a:r>
            <a:endParaRPr lang="en-US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noProof="0" dirty="0" smtClean="0"/>
              <a:t>Public support</a:t>
            </a:r>
          </a:p>
          <a:p>
            <a:pPr lvl="1"/>
            <a:r>
              <a:rPr lang="en-US" sz="1800" noProof="0" dirty="0" smtClean="0">
                <a:solidFill>
                  <a:schemeClr val="tx1"/>
                </a:solidFill>
              </a:rPr>
              <a:t>Direct</a:t>
            </a:r>
          </a:p>
          <a:p>
            <a:pPr lvl="1"/>
            <a:r>
              <a:rPr lang="en-US" sz="1800" noProof="0" dirty="0" smtClean="0">
                <a:solidFill>
                  <a:schemeClr val="tx1"/>
                </a:solidFill>
              </a:rPr>
              <a:t>Indirect – tax deductions, the higher the tax rate, the higher the </a:t>
            </a:r>
            <a:r>
              <a:rPr lang="en-US" sz="1800" noProof="0" dirty="0" err="1" smtClean="0">
                <a:solidFill>
                  <a:schemeClr val="tx1"/>
                </a:solidFill>
              </a:rPr>
              <a:t>willingess</a:t>
            </a:r>
            <a:r>
              <a:rPr lang="en-US" sz="1800" noProof="0" dirty="0" smtClean="0">
                <a:solidFill>
                  <a:schemeClr val="tx1"/>
                </a:solidFill>
              </a:rPr>
              <a:t> to give to the arts</a:t>
            </a:r>
          </a:p>
          <a:p>
            <a:r>
              <a:rPr lang="en-US" noProof="0" dirty="0" smtClean="0"/>
              <a:t>The difference between the two types of support?</a:t>
            </a:r>
          </a:p>
          <a:p>
            <a:r>
              <a:rPr lang="en-US" noProof="0" dirty="0" smtClean="0"/>
              <a:t>Where the decisions about size of support and its recipients is taken?</a:t>
            </a:r>
          </a:p>
          <a:p>
            <a:endParaRPr lang="en-US" noProof="0" dirty="0" smtClean="0"/>
          </a:p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1779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Public support of culture</a:t>
            </a:r>
            <a:endParaRPr lang="en-US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noProof="0" dirty="0" smtClean="0"/>
              <a:t>Should government support the culture?</a:t>
            </a:r>
          </a:p>
          <a:p>
            <a:r>
              <a:rPr lang="en-US" noProof="0" dirty="0" smtClean="0"/>
              <a:t>Arguments &amp; Counter-arguments</a:t>
            </a:r>
          </a:p>
          <a:p>
            <a:r>
              <a:rPr lang="en-US" noProof="0" dirty="0" smtClean="0"/>
              <a:t>Group discussion</a:t>
            </a:r>
          </a:p>
          <a:p>
            <a:endParaRPr lang="en-US" noProof="0" dirty="0" smtClean="0"/>
          </a:p>
          <a:p>
            <a:r>
              <a:rPr lang="en-US" noProof="0" dirty="0" smtClean="0"/>
              <a:t>Hint: Market failure (info asymmetries, non-competitive markets, externalities, public goods)</a:t>
            </a:r>
          </a:p>
          <a:p>
            <a:pPr marL="0" indent="0">
              <a:buNone/>
            </a:pP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05436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352</TotalTime>
  <Words>1026</Words>
  <Application>Microsoft Office PowerPoint</Application>
  <PresentationFormat>Předvádění na obrazovce (4:3)</PresentationFormat>
  <Paragraphs>204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Administrativní</vt:lpstr>
      <vt:lpstr>PUBLIC SUPPORT OF THE CULTURE</vt:lpstr>
      <vt:lpstr>Requirements</vt:lpstr>
      <vt:lpstr>Revision</vt:lpstr>
      <vt:lpstr>Content</vt:lpstr>
      <vt:lpstr>Two aspects of public support  </vt:lpstr>
      <vt:lpstr>Where the support is not needed?</vt:lpstr>
      <vt:lpstr>Government support of the arts in ten countries, 1994, direct spending in dollars per capita</vt:lpstr>
      <vt:lpstr>Public support</vt:lpstr>
      <vt:lpstr>Public support of culture</vt:lpstr>
      <vt:lpstr>Should government support the arts?</vt:lpstr>
      <vt:lpstr>Should government support the arts?</vt:lpstr>
      <vt:lpstr>Baumol´s cost disease</vt:lpstr>
      <vt:lpstr>Baumol´s cost disease</vt:lpstr>
      <vt:lpstr>Should government support the arts?</vt:lpstr>
      <vt:lpstr>Sources for supporting culture</vt:lpstr>
      <vt:lpstr>Amount of public support</vt:lpstr>
      <vt:lpstr>Forms of public support </vt:lpstr>
      <vt:lpstr>We can make the general observation:</vt:lpstr>
      <vt:lpstr>Culture budget – proportion of governmant spending</vt:lpstr>
      <vt:lpstr>Funding of culture</vt:lpstr>
      <vt:lpstr>The main resources for supporting culture</vt:lpstr>
      <vt:lpstr>We can make the general observation: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SUPPORT OF THE CULTURE</dc:title>
  <dc:creator>Viťa</dc:creator>
  <cp:lastModifiedBy>Rozmarinová Jana</cp:lastModifiedBy>
  <cp:revision>27</cp:revision>
  <dcterms:created xsi:type="dcterms:W3CDTF">2016-03-07T15:02:35Z</dcterms:created>
  <dcterms:modified xsi:type="dcterms:W3CDTF">2016-03-14T09:11:22Z</dcterms:modified>
</cp:coreProperties>
</file>