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9" r:id="rId4"/>
    <p:sldId id="272" r:id="rId5"/>
    <p:sldId id="273" r:id="rId6"/>
    <p:sldId id="274" r:id="rId7"/>
    <p:sldId id="270" r:id="rId8"/>
    <p:sldId id="271" r:id="rId9"/>
    <p:sldId id="26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jcal Jakub" initials="P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>
        <p:scale>
          <a:sx n="100" d="100"/>
          <a:sy n="100" d="100"/>
        </p:scale>
        <p:origin x="-282" y="-1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 smtClean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smtClean="0"/>
              <a:t>Právní formy NNO – praktické cvičení / Pejcal, Vyskočil, Müllner</a:t>
            </a:r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Právní formy NNO – praktické cvičení / Pejcal, Vyskočil, Müllner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Právní formy NNO – praktické cvičení / Pejcal, Vyskočil, Müllner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Právní formy NNO – praktické cvičení / Pejcal, Vyskočil, Müllner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Právní formy NNO – praktické cvičení / Pejcal, Vyskočil, Müllner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Právní formy NNO – praktické cvičení / Pejcal, Vyskočil, Müllner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Právní formy NNO – praktické cvičení / Pejcal, Vyskočil, Müllner</a:t>
            </a:r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Právní formy NNO – praktické cvičení / Pejcal, Vyskočil, Müllner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Právní formy NNO – praktické cvičení / Pejcal, Vyskočil, Müllner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Právní formy NNO – praktické cvičení / Pejcal, Vyskočil, Müllner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Právní formy NNO – praktické cvičení / Pejcal, Vyskočil, Müllner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smtClean="0"/>
              <a:t>Právní formy NNO – praktické cvičení / Pejcal, Vyskočil, Müllner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tream.cz/blanik/10007448-chranena-diln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4068" y="6248400"/>
            <a:ext cx="6314536" cy="457200"/>
          </a:xfrm>
        </p:spPr>
        <p:txBody>
          <a:bodyPr/>
          <a:lstStyle/>
          <a:p>
            <a:r>
              <a:rPr lang="cs-CZ" altLang="cs-CZ" dirty="0"/>
              <a:t>Právní formy NNO – praktické cvičení / </a:t>
            </a:r>
            <a:r>
              <a:rPr lang="cs-CZ" altLang="cs-CZ" dirty="0" err="1" smtClean="0"/>
              <a:t>Pejcal</a:t>
            </a:r>
            <a:r>
              <a:rPr lang="cs-CZ" altLang="cs-CZ" dirty="0" smtClean="0"/>
              <a:t>, Vyskočil, </a:t>
            </a:r>
            <a:r>
              <a:rPr lang="cs-CZ" altLang="cs-CZ" dirty="0" err="1" smtClean="0"/>
              <a:t>Müllner</a:t>
            </a:r>
            <a:endParaRPr lang="cs-CZ" altLang="cs-CZ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z="2800" dirty="0" smtClean="0"/>
              <a:t>Právní formy NNO – praktické cvičení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sz="1400" dirty="0" smtClean="0"/>
              <a:t>Jakub </a:t>
            </a:r>
            <a:r>
              <a:rPr lang="cs-CZ" altLang="cs-CZ" sz="1400" dirty="0" err="1" smtClean="0"/>
              <a:t>Pejcal</a:t>
            </a:r>
            <a:r>
              <a:rPr lang="cs-CZ" altLang="cs-CZ" sz="1400" dirty="0" smtClean="0"/>
              <a:t> 	</a:t>
            </a:r>
            <a:r>
              <a:rPr lang="en-US" altLang="cs-CZ" sz="1400" dirty="0" smtClean="0"/>
              <a:t>(</a:t>
            </a:r>
            <a:r>
              <a:rPr lang="en-US" altLang="cs-CZ" sz="1400" dirty="0"/>
              <a:t>322799@mail.muni.cz)</a:t>
            </a:r>
            <a:r>
              <a:rPr lang="cs-CZ" altLang="cs-CZ" sz="1400" dirty="0" smtClean="0"/>
              <a:t/>
            </a:r>
            <a:br>
              <a:rPr lang="cs-CZ" altLang="cs-CZ" sz="1400" dirty="0" smtClean="0"/>
            </a:br>
            <a:r>
              <a:rPr lang="cs-CZ" altLang="cs-CZ" sz="1400" dirty="0" smtClean="0"/>
              <a:t>Marek Vyskočil 	</a:t>
            </a:r>
            <a:r>
              <a:rPr lang="en-US" altLang="cs-CZ" sz="1400" dirty="0" smtClean="0"/>
              <a:t>(</a:t>
            </a:r>
            <a:r>
              <a:rPr lang="en-US" altLang="cs-CZ" sz="1400" dirty="0"/>
              <a:t>323117@mail.muni.cz</a:t>
            </a:r>
            <a:r>
              <a:rPr lang="en-US" altLang="cs-CZ" sz="1400" dirty="0" smtClean="0"/>
              <a:t>)</a:t>
            </a:r>
            <a:r>
              <a:rPr lang="cs-CZ" altLang="cs-CZ" sz="1400" dirty="0" smtClean="0"/>
              <a:t/>
            </a:r>
            <a:br>
              <a:rPr lang="cs-CZ" altLang="cs-CZ" sz="1400" dirty="0" smtClean="0"/>
            </a:br>
            <a:r>
              <a:rPr lang="cs-CZ" altLang="cs-CZ" sz="1400" dirty="0" smtClean="0"/>
              <a:t>Vojtěch </a:t>
            </a:r>
            <a:r>
              <a:rPr lang="cs-CZ" altLang="cs-CZ" sz="1400" dirty="0" err="1" smtClean="0"/>
              <a:t>Müllner</a:t>
            </a:r>
            <a:r>
              <a:rPr lang="cs-CZ" altLang="cs-CZ" sz="1400" dirty="0"/>
              <a:t>	</a:t>
            </a:r>
            <a:r>
              <a:rPr lang="cs-CZ" altLang="cs-CZ" sz="1400" dirty="0" smtClean="0"/>
              <a:t>(347683@mail.muni.cz)</a:t>
            </a:r>
            <a:br>
              <a:rPr lang="cs-CZ" altLang="cs-CZ" sz="1400" dirty="0" smtClean="0"/>
            </a:br>
            <a:r>
              <a:rPr lang="cs-CZ" altLang="cs-CZ" sz="1400" dirty="0" smtClean="0"/>
              <a:t/>
            </a:r>
            <a:br>
              <a:rPr lang="cs-CZ" altLang="cs-CZ" sz="1400" dirty="0" smtClean="0"/>
            </a:br>
            <a:r>
              <a:rPr lang="cs-CZ" altLang="cs-CZ" sz="1400" dirty="0" smtClean="0"/>
              <a:t>9. března</a:t>
            </a:r>
            <a:r>
              <a:rPr lang="en-US" altLang="cs-CZ" sz="1400" dirty="0" smtClean="0"/>
              <a:t> </a:t>
            </a:r>
            <a:r>
              <a:rPr lang="en-US" altLang="cs-CZ" sz="1400" dirty="0"/>
              <a:t>2016, </a:t>
            </a:r>
            <a:r>
              <a:rPr lang="cs-CZ" altLang="cs-CZ" sz="1400" dirty="0" smtClean="0"/>
              <a:t>Brno</a:t>
            </a:r>
            <a:r>
              <a:rPr lang="en-US" altLang="cs-CZ" sz="1400" dirty="0"/>
              <a:t/>
            </a:r>
            <a:br>
              <a:rPr lang="en-US" altLang="cs-CZ" sz="1400" dirty="0"/>
            </a:br>
            <a:r>
              <a:rPr lang="cs-CZ" altLang="cs-CZ" sz="1400" dirty="0" smtClean="0"/>
              <a:t>BPV_ERNO</a:t>
            </a:r>
            <a:endParaRPr lang="cs-CZ" alt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Právní formy NNO – praktické cvičení / Pejcal, Vyskočil, Müllner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Průběh semináře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zadání úkolu </a:t>
            </a:r>
            <a:r>
              <a:rPr lang="cs-CZ" altLang="cs-CZ" sz="1400" dirty="0" smtClean="0"/>
              <a:t>(cca </a:t>
            </a:r>
            <a:r>
              <a:rPr lang="cs-CZ" altLang="cs-CZ" sz="1400" dirty="0" smtClean="0"/>
              <a:t>15 </a:t>
            </a:r>
            <a:r>
              <a:rPr lang="cs-CZ" altLang="cs-CZ" sz="1400" dirty="0" smtClean="0"/>
              <a:t>minut)</a:t>
            </a:r>
          </a:p>
          <a:p>
            <a:r>
              <a:rPr lang="cs-CZ" altLang="cs-CZ" dirty="0" smtClean="0"/>
              <a:t>realizace </a:t>
            </a:r>
            <a:r>
              <a:rPr lang="cs-CZ" altLang="cs-CZ" sz="1400" dirty="0" smtClean="0"/>
              <a:t>(45 minut)</a:t>
            </a:r>
          </a:p>
          <a:p>
            <a:r>
              <a:rPr lang="cs-CZ" altLang="cs-CZ" dirty="0" smtClean="0"/>
              <a:t>prezentace úkolů </a:t>
            </a:r>
            <a:r>
              <a:rPr lang="cs-CZ" altLang="cs-CZ" sz="1400" dirty="0" smtClean="0"/>
              <a:t>(cca 30 minut)</a:t>
            </a:r>
          </a:p>
          <a:p>
            <a:r>
              <a:rPr lang="cs-CZ" altLang="cs-CZ" dirty="0" smtClean="0"/>
              <a:t>zábavná vsuvka </a:t>
            </a:r>
            <a:r>
              <a:rPr lang="cs-CZ" altLang="cs-CZ" sz="1400" dirty="0" smtClean="0"/>
              <a:t>(5 </a:t>
            </a:r>
            <a:r>
              <a:rPr lang="cs-CZ" altLang="cs-CZ" sz="1400" dirty="0" smtClean="0"/>
              <a:t>minut)</a:t>
            </a:r>
          </a:p>
          <a:p>
            <a:r>
              <a:rPr lang="cs-CZ" altLang="cs-CZ" dirty="0" smtClean="0"/>
              <a:t>shrnutí závěrem </a:t>
            </a:r>
            <a:r>
              <a:rPr lang="cs-CZ" altLang="cs-CZ" sz="1400" dirty="0" smtClean="0"/>
              <a:t>(10 minut)</a:t>
            </a:r>
            <a:endParaRPr lang="cs-CZ" altLang="cs-CZ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5764" r="1869"/>
          <a:stretch/>
        </p:blipFill>
        <p:spPr bwMode="auto">
          <a:xfrm>
            <a:off x="4667250" y="1685925"/>
            <a:ext cx="3838576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úkolu I.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právní formy proč?</a:t>
            </a:r>
          </a:p>
          <a:p>
            <a:endParaRPr lang="cs-CZ" dirty="0" smtClean="0"/>
          </a:p>
          <a:p>
            <a:r>
              <a:rPr lang="cs-CZ" dirty="0" smtClean="0"/>
              <a:t>motivy založení:</a:t>
            </a:r>
          </a:p>
          <a:p>
            <a:pPr lvl="1"/>
            <a:r>
              <a:rPr lang="cs-CZ" sz="1400" dirty="0" smtClean="0"/>
              <a:t>organizační struktura</a:t>
            </a:r>
          </a:p>
          <a:p>
            <a:pPr lvl="1"/>
            <a:r>
              <a:rPr lang="cs-CZ" sz="1400" dirty="0" smtClean="0"/>
              <a:t>kontinuita záměru</a:t>
            </a:r>
          </a:p>
          <a:p>
            <a:pPr lvl="1"/>
            <a:r>
              <a:rPr lang="cs-CZ" sz="1400" dirty="0" smtClean="0"/>
              <a:t>majetková samostatnost</a:t>
            </a:r>
          </a:p>
          <a:p>
            <a:pPr lvl="1"/>
            <a:r>
              <a:rPr lang="cs-CZ" sz="1400" dirty="0" smtClean="0"/>
              <a:t>výhody plynoucí z právní formy</a:t>
            </a:r>
            <a:endParaRPr lang="cs-CZ" sz="1400" dirty="0"/>
          </a:p>
          <a:p>
            <a:endParaRPr lang="cs-CZ" dirty="0" smtClean="0"/>
          </a:p>
          <a:p>
            <a:r>
              <a:rPr lang="cs-CZ" dirty="0" smtClean="0"/>
              <a:t>rozhodující faktory:</a:t>
            </a:r>
          </a:p>
          <a:p>
            <a:pPr lvl="1"/>
            <a:r>
              <a:rPr lang="cs-CZ" sz="1400" dirty="0" smtClean="0"/>
              <a:t>struktura</a:t>
            </a:r>
          </a:p>
          <a:p>
            <a:pPr lvl="1"/>
            <a:r>
              <a:rPr lang="cs-CZ" sz="1400" dirty="0" smtClean="0"/>
              <a:t>náklady na založení a správu (notářské zápisy, účetnictví, audit)</a:t>
            </a:r>
          </a:p>
          <a:p>
            <a:pPr lvl="1"/>
            <a:r>
              <a:rPr lang="cs-CZ" sz="1400" dirty="0" smtClean="0"/>
              <a:t>daně (veřejně prospěšný poplatník, konstrukce základu DPPO)</a:t>
            </a:r>
          </a:p>
          <a:p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Právní formy NNO – praktické cvičení / Pejcal, Vyskočil, Müllner</a:t>
            </a:r>
            <a:endParaRPr lang="cs-CZ" alt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01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úkolu II.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ybrané právní formy NNO v ČR</a:t>
            </a:r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spolek - 2</a:t>
            </a:r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sociální družstvo - 2</a:t>
            </a:r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ústav (obecně prospěšná společnost) - 2  </a:t>
            </a:r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nadace a nadační fond - 2</a:t>
            </a:r>
          </a:p>
          <a:p>
            <a:endParaRPr lang="cs-CZ" sz="1400" dirty="0" smtClean="0"/>
          </a:p>
          <a:p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Právní formy NNO – praktické cvičení / Pejcal, Vyskočil, Müllner</a:t>
            </a:r>
            <a:endParaRPr lang="cs-CZ" alt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58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úkolu III.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skupinkách zjistěte:</a:t>
            </a:r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podmínky založení a vzniku (nezbytné formality), krok po kroku</a:t>
            </a:r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zásady fungování (řízení, orgány, financování…)</a:t>
            </a:r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podmínky likvidace / přeměny</a:t>
            </a:r>
          </a:p>
          <a:p>
            <a:endParaRPr lang="cs-CZ" sz="1400" dirty="0" smtClean="0"/>
          </a:p>
          <a:p>
            <a:r>
              <a:rPr lang="cs-CZ" dirty="0" smtClean="0"/>
              <a:t>vraťte se za 45 minut s připravenou prezentací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Právní formy NNO – praktické cvičení / Pejcal, Vyskočil, Müllner</a:t>
            </a:r>
            <a:endParaRPr lang="cs-CZ" alt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16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25539"/>
            <a:ext cx="8086635" cy="4275136"/>
          </a:xfrm>
        </p:spPr>
        <p:txBody>
          <a:bodyPr/>
          <a:lstStyle/>
          <a:p>
            <a:r>
              <a:rPr lang="cs-CZ" dirty="0" smtClean="0"/>
              <a:t>Realizace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následně…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Prezentace úkolů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co ještě čekáte?!? Šup do práce…</a:t>
            </a:r>
          </a:p>
          <a:p>
            <a:pPr marL="0" indent="0">
              <a:buNone/>
            </a:pPr>
            <a:r>
              <a:rPr lang="cs-CZ" sz="1400" dirty="0"/>
              <a:t>				</a:t>
            </a:r>
            <a:r>
              <a:rPr lang="cs-CZ" sz="1400" dirty="0" smtClean="0"/>
              <a:t>  (</a:t>
            </a:r>
            <a:r>
              <a:rPr lang="cs-CZ" sz="1400" dirty="0"/>
              <a:t>potkáme se za 45 minut, tj. ve </a:t>
            </a:r>
            <a:r>
              <a:rPr lang="cs-CZ" sz="1400" dirty="0">
                <a:solidFill>
                  <a:srgbClr val="FF0000"/>
                </a:solidFill>
              </a:rPr>
              <a:t>XXX</a:t>
            </a:r>
            <a:r>
              <a:rPr lang="cs-CZ" sz="1400" dirty="0"/>
              <a:t>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Právní formy NNO – praktické cvičení / Pejcal, Vyskočil, Müllner</a:t>
            </a:r>
            <a:endParaRPr lang="cs-CZ" alt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74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Zábavná vsuvka</a:t>
            </a:r>
            <a:endParaRPr lang="cs-CZ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Právní formy NNO – praktické cvičení / Pejcal, Vyskočil, Müllner</a:t>
            </a:r>
            <a:endParaRPr lang="cs-CZ" alt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7</a:t>
            </a:fld>
            <a:endParaRPr lang="cs-CZ" altLang="cs-CZ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04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1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závěrem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1400" dirty="0"/>
              <a:t>Obec ve spolupráci s místními občany chce zřídit dům pro seniory s pečovatelskou </a:t>
            </a:r>
            <a:r>
              <a:rPr lang="cs-CZ" sz="1400" dirty="0" smtClean="0"/>
              <a:t>službou.</a:t>
            </a:r>
            <a:endParaRPr lang="en-US" sz="1400" dirty="0"/>
          </a:p>
          <a:p>
            <a:pPr lvl="0"/>
            <a:endParaRPr lang="cs-CZ" sz="1400" dirty="0" smtClean="0"/>
          </a:p>
          <a:p>
            <a:pPr lvl="0"/>
            <a:r>
              <a:rPr lang="cs-CZ" sz="1400" dirty="0" smtClean="0"/>
              <a:t>Skupina </a:t>
            </a:r>
            <a:r>
              <a:rPr lang="cs-CZ" sz="1400" dirty="0"/>
              <a:t>nadšených včelařů z regionu, chce vytvořit sdružení, v němž by si vzájemně pomáhaly ve svém koníčku a sdílely své zkušenosti.</a:t>
            </a:r>
            <a:endParaRPr lang="en-US" sz="1400" dirty="0"/>
          </a:p>
          <a:p>
            <a:pPr lvl="0"/>
            <a:endParaRPr lang="cs-CZ" sz="1400" dirty="0" smtClean="0"/>
          </a:p>
          <a:p>
            <a:pPr lvl="0"/>
            <a:r>
              <a:rPr lang="cs-CZ" sz="1400" dirty="0" smtClean="0"/>
              <a:t>Skupina </a:t>
            </a:r>
            <a:r>
              <a:rPr lang="cs-CZ" sz="1400" dirty="0"/>
              <a:t>nadšenců organizujících sportovní aktivity v obci chce přesunout svoji působnost z veřejných prostranství a pořídit si vlastní sportovní areál v obci.</a:t>
            </a:r>
            <a:endParaRPr lang="en-US" sz="1400" dirty="0"/>
          </a:p>
          <a:p>
            <a:pPr lvl="0"/>
            <a:endParaRPr lang="cs-CZ" sz="1400" dirty="0" smtClean="0"/>
          </a:p>
          <a:p>
            <a:pPr lvl="0"/>
            <a:r>
              <a:rPr lang="cs-CZ" sz="1400" dirty="0" smtClean="0"/>
              <a:t>Zámožná </a:t>
            </a:r>
            <a:r>
              <a:rPr lang="cs-CZ" sz="1400" dirty="0"/>
              <a:t>občanka nejmenované obce chce odkázat své uspořené prostředky tak, aby z nich měli užitek obyvatelé její milované nejmenované obce.</a:t>
            </a:r>
            <a:endParaRPr lang="en-US" sz="1400" dirty="0"/>
          </a:p>
          <a:p>
            <a:pPr lvl="0"/>
            <a:endParaRPr lang="cs-CZ" sz="1400" dirty="0" smtClean="0"/>
          </a:p>
          <a:p>
            <a:pPr lvl="0"/>
            <a:r>
              <a:rPr lang="cs-CZ" sz="1400" dirty="0" smtClean="0"/>
              <a:t>Skupina </a:t>
            </a:r>
            <a:r>
              <a:rPr lang="cs-CZ" sz="1400" dirty="0"/>
              <a:t>dobrovolných herců a nadšenců, kteří doteď hráli bezplatně v budově obce, musejí koupit divadelní budovu, které se obec zbavuje.</a:t>
            </a:r>
            <a:endParaRPr lang="en-US" sz="1400" dirty="0"/>
          </a:p>
          <a:p>
            <a:pPr lvl="0"/>
            <a:endParaRPr lang="cs-CZ" sz="1400" dirty="0" smtClean="0"/>
          </a:p>
          <a:p>
            <a:pPr lvl="0"/>
            <a:r>
              <a:rPr lang="cs-CZ" sz="1400" dirty="0" smtClean="0"/>
              <a:t>Skupina </a:t>
            </a:r>
            <a:r>
              <a:rPr lang="cs-CZ" sz="1400" dirty="0"/>
              <a:t>podnikavých občanů chce dát práci znevýhodněné skupině osob v malé prádelně a nezáleží jim na osobním zisku, pouze na prospěchu svojí cílové skupiny.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Právní formy NNO – praktické cvičení / Pejcal, Vyskočil, Müllner</a:t>
            </a:r>
            <a:endParaRPr lang="cs-CZ" alt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01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25540"/>
            <a:ext cx="8086635" cy="1979610"/>
          </a:xfrm>
        </p:spPr>
        <p:txBody>
          <a:bodyPr/>
          <a:lstStyle/>
          <a:p>
            <a:pPr algn="ctr"/>
            <a:r>
              <a:rPr lang="cs-CZ" sz="2800" dirty="0" smtClean="0"/>
              <a:t>Děkujeme za aktivní účast!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Vhodný </a:t>
            </a:r>
            <a:r>
              <a:rPr lang="cs-CZ" sz="2800" dirty="0"/>
              <a:t>prostor pro dotazy začíná právě teď</a:t>
            </a:r>
            <a:r>
              <a:rPr lang="cs-CZ" sz="2800" dirty="0" smtClean="0"/>
              <a:t>!</a:t>
            </a:r>
            <a:endParaRPr lang="cs-CZ" sz="2800" dirty="0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Právní formy NNO – praktické cvičení / Pejcal, Vyskočil, Müllner</a:t>
            </a:r>
            <a:endParaRPr lang="cs-CZ" alt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02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282</TotalTime>
  <Words>299</Words>
  <Application>Microsoft Office PowerPoint</Application>
  <PresentationFormat>Předvádění na obrazovce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Prezentace_MU_CZ</vt:lpstr>
      <vt:lpstr>Právní formy NNO – praktické cvičení   Jakub Pejcal  (322799@mail.muni.cz) Marek Vyskočil  (323117@mail.muni.cz) Vojtěch Müllner (347683@mail.muni.cz)  9. března 2016, Brno BPV_ERNO</vt:lpstr>
      <vt:lpstr>Průběh semináře</vt:lpstr>
      <vt:lpstr>Zadání úkolu I.</vt:lpstr>
      <vt:lpstr>Zadání úkolu II.</vt:lpstr>
      <vt:lpstr>Zadání úkolu III.</vt:lpstr>
      <vt:lpstr>Realizace     a následně… Prezentace úkolů    </vt:lpstr>
      <vt:lpstr>Zábavná vsuvka</vt:lpstr>
      <vt:lpstr>Shrnutí závěrem</vt:lpstr>
      <vt:lpstr>Děkujeme za aktivní účast!  Vhodný prostor pro dotazy začíná právě teď!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Pejcal Jakub</dc:creator>
  <cp:lastModifiedBy>Pejcal Jakub</cp:lastModifiedBy>
  <cp:revision>29</cp:revision>
  <cp:lastPrinted>1601-01-01T00:00:00Z</cp:lastPrinted>
  <dcterms:created xsi:type="dcterms:W3CDTF">2015-11-23T07:04:47Z</dcterms:created>
  <dcterms:modified xsi:type="dcterms:W3CDTF">2016-03-09T06:29:20Z</dcterms:modified>
</cp:coreProperties>
</file>