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  <p:sldId id="26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-132" y="-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Účetnictví a zdanění NNO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/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19. dubna </a:t>
            </a:r>
            <a:r>
              <a:rPr lang="en-US" altLang="cs-CZ" sz="1400" dirty="0" smtClean="0"/>
              <a:t>2016</a:t>
            </a:r>
            <a:r>
              <a:rPr lang="en-US" altLang="cs-CZ" sz="1400" dirty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51951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 smtClean="0"/>
              <a:t>v </a:t>
            </a:r>
            <a:r>
              <a:rPr lang="en-US" altLang="cs-CZ" dirty="0" err="1" smtClean="0"/>
              <a:t>podstatě</a:t>
            </a:r>
            <a:r>
              <a:rPr lang="en-US" altLang="cs-CZ" dirty="0" smtClean="0"/>
              <a:t> </a:t>
            </a:r>
            <a:r>
              <a:rPr lang="cs-CZ" altLang="cs-CZ" sz="1800" b="0" dirty="0" smtClean="0"/>
              <a:t>tak</a:t>
            </a:r>
            <a:r>
              <a:rPr lang="cs-CZ" altLang="cs-CZ" sz="1800" b="0" dirty="0"/>
              <a:t>, jak je zvykem pro ziskové </a:t>
            </a:r>
            <a:r>
              <a:rPr lang="cs-CZ" altLang="cs-CZ" sz="1800" b="0" dirty="0" smtClean="0"/>
              <a:t>organizace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„lepší</a:t>
            </a:r>
            <a:r>
              <a:rPr lang="cs-CZ" altLang="cs-CZ" dirty="0"/>
              <a:t>“ uspořádání dat – více přehledné</a:t>
            </a:r>
            <a:r>
              <a:rPr lang="cs-CZ" altLang="cs-CZ" dirty="0" smtClean="0"/>
              <a:t>...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více </a:t>
            </a:r>
            <a:r>
              <a:rPr lang="cs-CZ" altLang="cs-CZ" dirty="0"/>
              <a:t>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cs-CZ" altLang="cs-CZ" sz="1200" dirty="0" smtClean="0">
                <a:solidFill>
                  <a:srgbClr val="000099"/>
                </a:solidFill>
              </a:rPr>
              <a:t>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 smtClean="0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 smtClean="0">
                <a:solidFill>
                  <a:srgbClr val="000099"/>
                </a:solidFill>
                <a:ea typeface="+mn-ea"/>
                <a:cs typeface="+mn-cs"/>
              </a:rPr>
              <a:t>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 smtClean="0">
                <a:ea typeface="+mn-ea"/>
                <a:cs typeface="+mn-cs"/>
              </a:rPr>
              <a:t>(</a:t>
            </a:r>
            <a:r>
              <a:rPr lang="cs-CZ" altLang="cs-CZ" kern="1200" dirty="0">
                <a:ea typeface="+mn-ea"/>
                <a:cs typeface="+mn-cs"/>
              </a:rPr>
              <a:t>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 smtClean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zveřejnění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sbírce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listin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veřejných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rejstříků</a:t>
            </a:r>
            <a:r>
              <a:rPr lang="en-US" altLang="cs-CZ" kern="1200" dirty="0" smtClean="0">
                <a:ea typeface="+mn-ea"/>
                <a:cs typeface="+mn-cs"/>
              </a:rPr>
              <a:t>, resp.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výroční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zprávě</a:t>
            </a:r>
            <a:r>
              <a:rPr lang="en-US" altLang="cs-CZ" kern="1200" dirty="0" smtClean="0">
                <a:ea typeface="+mn-ea"/>
                <a:cs typeface="+mn-cs"/>
              </a:rPr>
              <a:t> (</a:t>
            </a:r>
            <a:r>
              <a:rPr lang="en-US" altLang="cs-CZ" kern="1200" dirty="0" err="1" smtClean="0">
                <a:ea typeface="+mn-ea"/>
                <a:cs typeface="+mn-cs"/>
              </a:rPr>
              <a:t>pokud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musí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mít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účetní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závěrku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ověřenou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auditorem</a:t>
            </a:r>
            <a:r>
              <a:rPr lang="en-US" altLang="cs-CZ" kern="1200" dirty="0" smtClean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2014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2015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638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4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říklady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dokladů:</a:t>
            </a:r>
            <a:r>
              <a:rPr lang="cs-CZ" altLang="cs-CZ" sz="1500" b="0" dirty="0"/>
              <a:t>	</a:t>
            </a:r>
            <a:r>
              <a:rPr lang="cs-CZ" altLang="cs-CZ" sz="15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paragon</a:t>
            </a:r>
            <a:r>
              <a:rPr lang="cs-CZ" altLang="cs-CZ" sz="1300" b="0" dirty="0"/>
              <a:t>, nájemní smlouva;</a:t>
            </a:r>
            <a:r>
              <a:rPr lang="cs-CZ" altLang="cs-CZ" sz="1100" b="0" dirty="0"/>
              <a:t>	</a:t>
            </a:r>
            <a:r>
              <a:rPr lang="cs-CZ" altLang="cs-CZ" sz="11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faktura</a:t>
            </a:r>
            <a:r>
              <a:rPr lang="cs-CZ" altLang="cs-CZ" sz="1300" b="0" dirty="0"/>
              <a:t>;	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výpis </a:t>
            </a:r>
            <a:r>
              <a:rPr lang="cs-CZ" altLang="cs-CZ" sz="1300" b="0" dirty="0"/>
              <a:t>z běžného účtu;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 smtClean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 smtClean="0"/>
              <a:t>n</a:t>
            </a:r>
            <a:r>
              <a:rPr lang="cs-CZ" altLang="cs-CZ" sz="1800" dirty="0" err="1" smtClean="0"/>
              <a:t>áležitosti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 smtClean="0">
                <a:latin typeface="+mn-lt"/>
              </a:rPr>
              <a:t>říklady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/vydaná 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r>
              <a:rPr lang="cs-CZ" altLang="cs-CZ" sz="1500" b="1" smtClean="0"/>
              <a:t>Účetní doklad </a:t>
            </a:r>
            <a:r>
              <a:rPr lang="cs-CZ" altLang="cs-CZ" sz="1500" smtClean="0"/>
              <a:t>				</a:t>
            </a:r>
            <a:r>
              <a:rPr lang="cs-CZ" altLang="cs-CZ" sz="1500" b="1" smtClean="0"/>
              <a:t>Prvotní doklad</a:t>
            </a:r>
          </a:p>
          <a:p>
            <a:pPr algn="just"/>
            <a:endParaRPr lang="cs-CZ" altLang="cs-CZ" sz="1500" b="1" smtClean="0"/>
          </a:p>
          <a:p>
            <a:pPr marL="342900" lvl="1" indent="-342900" algn="just"/>
            <a:r>
              <a:rPr lang="cs-CZ" altLang="cs-CZ" sz="1600" i="1" smtClean="0"/>
              <a:t>Metodika č. 8 DOKLADY V ÚČETNICTVÍ (Junák – Svaz skautů a skautek ČR)</a:t>
            </a:r>
          </a:p>
        </p:txBody>
      </p:sp>
      <p:sp>
        <p:nvSpPr>
          <p:cNvPr id="18438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 smtClean="0"/>
              <a:t>dokladů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– </a:t>
            </a:r>
            <a:r>
              <a:rPr lang="en-US" altLang="cs-CZ" sz="1800" kern="1200" dirty="0" err="1" smtClean="0"/>
              <a:t>podklad</a:t>
            </a:r>
            <a:r>
              <a:rPr lang="cs-CZ" altLang="cs-CZ" sz="1800" kern="1200" dirty="0" smtClean="0"/>
              <a:t>, </a:t>
            </a:r>
            <a:r>
              <a:rPr lang="cs-CZ" altLang="cs-CZ" sz="1800" kern="1200" dirty="0"/>
              <a:t>kterým účetní jednotka prokazuje proběhlou skutečnost, slouží jako základ pro zápis v 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i="1" dirty="0" smtClean="0"/>
          </a:p>
          <a:p>
            <a:pPr marL="0" lvl="1">
              <a:defRPr/>
            </a:pPr>
            <a:r>
              <a:rPr lang="cs-CZ" altLang="cs-CZ" sz="1600" i="1" dirty="0" smtClean="0"/>
              <a:t>http</a:t>
            </a:r>
            <a:r>
              <a:rPr lang="cs-CZ" altLang="cs-CZ" sz="1600" i="1" dirty="0"/>
              <a:t>://www.inkam.cz/SPRAVA-DOKUMENTU/Archivace-dokladu-podle-zakona.html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9462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54250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zdanění </a:t>
            </a:r>
            <a:r>
              <a:rPr lang="cs-CZ" altLang="cs-CZ" sz="2400" dirty="0"/>
              <a:t>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 </a:t>
            </a:r>
            <a:r>
              <a:rPr lang="cs-CZ" altLang="cs-CZ" sz="1800" dirty="0"/>
              <a:t>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 smtClean="0"/>
              <a:t>– </a:t>
            </a:r>
            <a:r>
              <a:rPr lang="en-US" altLang="cs-CZ" dirty="0" err="1" smtClean="0"/>
              <a:t>nepřímá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podpora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 smtClean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 smtClean="0"/>
              <a:t>    </a:t>
            </a:r>
            <a:r>
              <a:rPr lang="cs-CZ" altLang="cs-CZ" sz="1800" dirty="0"/>
              <a:t>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    (</a:t>
            </a:r>
            <a:r>
              <a:rPr lang="cs-CZ" altLang="cs-CZ" sz="1600" dirty="0"/>
              <a:t>poskytují služby za nulové nebo zvýhodněné ceny</a:t>
            </a:r>
            <a:r>
              <a:rPr lang="cs-CZ" altLang="cs-CZ" sz="1600" dirty="0" smtClean="0"/>
              <a:t>)</a:t>
            </a:r>
            <a:endParaRPr lang="cs-CZ" altLang="cs-CZ" sz="1600" dirty="0"/>
          </a:p>
        </p:txBody>
      </p:sp>
      <p:sp>
        <p:nvSpPr>
          <p:cNvPr id="2150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</a:t>
            </a:r>
            <a:r>
              <a:rPr lang="en-US" altLang="cs-CZ" sz="1600" dirty="0" smtClean="0"/>
              <a:t> se </a:t>
            </a:r>
            <a:r>
              <a:rPr lang="en-US" altLang="cs-CZ" sz="1600" dirty="0" err="1" smtClean="0"/>
              <a:t>musí</a:t>
            </a:r>
            <a:r>
              <a:rPr lang="en-US" altLang="cs-CZ" sz="1600" dirty="0" smtClean="0"/>
              <a:t> NNO </a:t>
            </a:r>
            <a:r>
              <a:rPr lang="en-US" altLang="cs-CZ" sz="1600" dirty="0" err="1" smtClean="0"/>
              <a:t>stát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plátcem</a:t>
            </a:r>
            <a:r>
              <a:rPr lang="en-US" altLang="cs-CZ" sz="1600" dirty="0" smtClean="0"/>
              <a:t> DPH</a:t>
            </a:r>
            <a:r>
              <a:rPr lang="cs-CZ" altLang="cs-CZ" sz="1600" dirty="0" smtClean="0"/>
              <a:t> </a:t>
            </a:r>
            <a:endParaRPr lang="en-US" altLang="cs-CZ" sz="1600" dirty="0" smtClean="0"/>
          </a:p>
          <a:p>
            <a:pPr lvl="1" eaLnBrk="1" hangingPunct="1"/>
            <a:r>
              <a:rPr lang="en-US" altLang="cs-CZ" sz="1600" dirty="0"/>
              <a:t> </a:t>
            </a:r>
            <a:r>
              <a:rPr lang="en-US" altLang="cs-CZ" sz="1600" dirty="0" smtClean="0"/>
              <a:t>    </a:t>
            </a:r>
            <a:r>
              <a:rPr lang="cs-CZ" altLang="cs-CZ" sz="1600" dirty="0" smtClean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 smtClean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Pokud není zdaněna činnost, v rámci které je vozidlo užíváno, dojde </a:t>
            </a:r>
            <a:r>
              <a:rPr lang="en-US" altLang="cs-CZ" sz="1600" dirty="0" smtClean="0"/>
              <a:t>                </a:t>
            </a:r>
            <a:r>
              <a:rPr lang="cs-CZ" altLang="cs-CZ" sz="1600" dirty="0" smtClean="0"/>
              <a:t>k osvobození</a:t>
            </a:r>
          </a:p>
        </p:txBody>
      </p:sp>
      <p:sp>
        <p:nvSpPr>
          <p:cNvPr id="2253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Ekonomické 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</a:t>
            </a:r>
            <a:r>
              <a:rPr lang="cs-CZ" altLang="cs-CZ" sz="1400" dirty="0" err="1" smtClean="0"/>
              <a:t>Pejcal</a:t>
            </a:r>
            <a:r>
              <a:rPr lang="cs-CZ" altLang="cs-CZ" sz="1400" dirty="0" smtClean="0"/>
              <a:t>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19. dubna </a:t>
            </a:r>
            <a:r>
              <a:rPr lang="en-US" altLang="cs-CZ" sz="1400" dirty="0" smtClean="0"/>
              <a:t>2016</a:t>
            </a:r>
            <a:r>
              <a:rPr lang="en-US" altLang="cs-CZ" sz="1400" dirty="0"/>
              <a:t>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BPV_ERNO</a:t>
            </a:r>
            <a:endParaRPr lang="cs-CZ" altLang="cs-CZ" sz="1400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smtClean="0"/>
              <a:t>jakým způsobem lze využívat finanční prostředky v organizaci pro naplňování jejích organizace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smtClean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smtClean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smtClean="0"/>
              <a:t>vyjádření cílů NNO v peněžních jednotkách</a:t>
            </a:r>
          </a:p>
        </p:txBody>
      </p:sp>
      <p:sp>
        <p:nvSpPr>
          <p:cNvPr id="3686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technik přípravy (pevný a pružný; klouzavý a časově vymezený)</a:t>
            </a:r>
          </a:p>
        </p:txBody>
      </p:sp>
      <p:sp>
        <p:nvSpPr>
          <p:cNvPr id="3789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</a:t>
            </a:r>
            <a:r>
              <a:rPr lang="cs-CZ" altLang="cs-CZ" sz="1600" dirty="0" smtClean="0"/>
              <a:t>archivace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zdanění</a:t>
            </a:r>
            <a:r>
              <a:rPr lang="cs-CZ" altLang="cs-CZ" sz="1600" dirty="0" smtClean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ekonomické </a:t>
            </a:r>
            <a:r>
              <a:rPr lang="cs-CZ" altLang="cs-CZ" sz="1800" dirty="0"/>
              <a:t>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programový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zdrojový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důležitý zdroj pro finanční plánování a </a:t>
            </a:r>
            <a:r>
              <a:rPr lang="cs-CZ" altLang="cs-CZ" sz="1600" dirty="0" err="1" smtClean="0"/>
              <a:t>fundraising</a:t>
            </a:r>
            <a:endParaRPr lang="cs-CZ" altLang="cs-CZ" sz="16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sestavuje se pro každý projekt samostatně</a:t>
            </a:r>
          </a:p>
        </p:txBody>
      </p:sp>
      <p:sp>
        <p:nvSpPr>
          <p:cNvPr id="3891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náklady </a:t>
            </a:r>
            <a:r>
              <a:rPr lang="cs-CZ" altLang="cs-CZ" sz="1800" dirty="0" smtClean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kalkulace</a:t>
            </a:r>
            <a:r>
              <a:rPr lang="cs-CZ" altLang="cs-CZ" sz="1800" dirty="0" smtClean="0"/>
              <a:t> = přiřazování nákladů k jednotlivým výkonům organizace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 smtClean="0"/>
              <a:t>přímé náklady </a:t>
            </a:r>
            <a:r>
              <a:rPr lang="cs-CZ" altLang="cs-CZ" sz="1600" dirty="0" smtClean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 smtClean="0"/>
              <a:t>režijní náklady </a:t>
            </a:r>
            <a:r>
              <a:rPr lang="cs-CZ" altLang="cs-CZ" sz="1600" dirty="0" smtClean="0"/>
              <a:t>(nepřímé náklady) – k výkonu nelze přiřadit jednoduše</a:t>
            </a:r>
          </a:p>
        </p:txBody>
      </p:sp>
      <p:sp>
        <p:nvSpPr>
          <p:cNvPr id="41988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metody pro kalkulace režijních nákladů (</a:t>
            </a: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 smtClean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...</a:t>
            </a:r>
          </a:p>
        </p:txBody>
      </p:sp>
      <p:sp>
        <p:nvSpPr>
          <p:cNvPr id="4301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 smtClean="0"/>
              <a:t>výnosy</a:t>
            </a:r>
            <a:r>
              <a:rPr lang="cs-CZ" altLang="cs-CZ" sz="1800" dirty="0" smtClean="0"/>
              <a:t> = peněžní vyjádření výkonů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rozlišujeme volné a vázané zdroje</a:t>
            </a:r>
          </a:p>
        </p:txBody>
      </p:sp>
      <p:sp>
        <p:nvSpPr>
          <p:cNvPr id="45060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Existence dalších nástrojů 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výnosnosti (rentability)</a:t>
            </a:r>
            <a:r>
              <a:rPr lang="cs-CZ" altLang="en-US" sz="1400" i="1" dirty="0" smtClean="0"/>
              <a:t> = ukazatele uvažující výnosnost vloženého kapitálu do aktivit organizace.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likvidity</a:t>
            </a:r>
            <a:r>
              <a:rPr lang="cs-CZ" altLang="en-US" sz="1400" i="1" dirty="0" smtClean="0"/>
              <a:t> = tj. ukazatele platební schopnosti - srovnávají objem toho,</a:t>
            </a:r>
            <a:r>
              <a:rPr lang="en-US" altLang="en-US" sz="1400" i="1" dirty="0" smtClean="0"/>
              <a:t> </a:t>
            </a:r>
            <a:r>
              <a:rPr lang="cs-CZ" altLang="en-US" sz="1400" i="1" dirty="0" smtClean="0"/>
              <a:t>co má organizace platit s tím, čím to zaplatit může.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zadluženosti</a:t>
            </a:r>
            <a:r>
              <a:rPr lang="cs-CZ" altLang="en-US" sz="1400" i="1" dirty="0" smtClean="0"/>
              <a:t> = ukazatele znázorňující poměr (vztah) mezi vlastními a cizími zdroji.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aktivity</a:t>
            </a:r>
            <a:r>
              <a:rPr lang="cs-CZ" altLang="en-US" sz="1400" i="1" dirty="0" smtClean="0"/>
              <a:t> = různé ukazatele, které v jednoduchosti znázorňují aktivitu organizace (např. doba obratu zásob, rychlost obratu zásob, doba obratu pohledávek, rychlost obratu pohledávek, doba obratu závazků, relativní vázanost stálých aktiv...).</a:t>
            </a:r>
            <a:endParaRPr lang="en-US" altLang="en-US" sz="1400" dirty="0" smtClean="0"/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 smtClean="0"/>
              <a:t>Shrnutí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4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169791"/>
          </a:xfrm>
        </p:spPr>
        <p:txBody>
          <a:bodyPr/>
          <a:lstStyle/>
          <a:p>
            <a:pPr algn="ctr"/>
            <a:r>
              <a:rPr lang="cs-CZ" sz="2800" dirty="0" smtClean="0"/>
              <a:t>Děkuj</a:t>
            </a:r>
            <a:r>
              <a:rPr lang="en-US" sz="2800" dirty="0" err="1" smtClean="0"/>
              <a:t>i</a:t>
            </a:r>
            <a:r>
              <a:rPr lang="en-US" sz="2800" dirty="0" smtClean="0"/>
              <a:t>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</a:t>
            </a:r>
            <a:r>
              <a:rPr lang="en-US" sz="2800" dirty="0" err="1" smtClean="0"/>
              <a:t>na</a:t>
            </a:r>
            <a:r>
              <a:rPr lang="cs-CZ" sz="2800" dirty="0" smtClean="0"/>
              <a:t> </a:t>
            </a:r>
            <a:r>
              <a:rPr lang="en-US" sz="2800" dirty="0" err="1" smtClean="0"/>
              <a:t>shledanou</a:t>
            </a:r>
            <a:r>
              <a:rPr lang="en-US" sz="2800" dirty="0" smtClean="0"/>
              <a:t> </a:t>
            </a:r>
            <a:r>
              <a:rPr lang="en-US" sz="2800" dirty="0" err="1" smtClean="0"/>
              <a:t>zítra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cvičení</a:t>
            </a:r>
            <a:r>
              <a:rPr lang="en-US" sz="2800" dirty="0" smtClean="0"/>
              <a:t>… </a:t>
            </a:r>
            <a:r>
              <a:rPr lang="en-US" sz="1000" dirty="0" smtClean="0"/>
              <a:t>(pc + internet)</a:t>
            </a:r>
            <a:br>
              <a:rPr lang="en-US" sz="1000" dirty="0" smtClean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cs-CZ" sz="1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Jakub </a:t>
            </a:r>
            <a:r>
              <a:rPr lang="cs-CZ" altLang="cs-CZ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Pejcal</a:t>
            </a:r>
            <a:r>
              <a:rPr lang="cs-CZ" alt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Účetnictví a zdanění NNO / Ekonomické řízení NNO</a:t>
            </a:r>
            <a:endParaRPr lang="cs-CZ" alt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021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</a:t>
            </a:r>
            <a:r>
              <a:rPr lang="cs-CZ" altLang="cs-CZ" sz="1800" dirty="0" smtClean="0"/>
              <a:t>8</a:t>
            </a:r>
            <a:r>
              <a:rPr lang="en-US" altLang="cs-CZ" sz="1800" dirty="0" smtClean="0"/>
              <a:t>, 563/1991 Sb., </a:t>
            </a:r>
            <a:r>
              <a:rPr lang="cs-CZ" altLang="cs-CZ" sz="1800" dirty="0" smtClean="0"/>
              <a:t>zákona </a:t>
            </a:r>
            <a:r>
              <a:rPr lang="cs-CZ" altLang="cs-CZ" sz="1800" dirty="0"/>
              <a:t>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</a:t>
            </a:r>
            <a:r>
              <a:rPr lang="cs-CZ" altLang="cs-CZ" sz="1600" dirty="0" smtClean="0"/>
              <a:t>.</a:t>
            </a:r>
            <a:endParaRPr lang="cs-CZ" altLang="cs-CZ" dirty="0" smtClean="0"/>
          </a:p>
        </p:txBody>
      </p:sp>
      <p:sp>
        <p:nvSpPr>
          <p:cNvPr id="922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české účetní standardy pro účetní jednotky, u kterých hlavním předmětem činnosti není podnikání (standardy č. 401 – 413)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směrnice organizace (o finančním řízení, o účetnictví...)</a:t>
            </a:r>
          </a:p>
        </p:txBody>
      </p:sp>
      <p:sp>
        <p:nvSpPr>
          <p:cNvPr id="10245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504/2002 Sb.</a:t>
            </a:r>
            <a:endParaRPr lang="cs-CZ" sz="1000" dirty="0"/>
          </a:p>
        </p:txBody>
      </p:sp>
      <p:sp>
        <p:nvSpPr>
          <p:cNvPr id="11270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3" y="1698625"/>
            <a:ext cx="3814762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8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položek majetku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nákladů a výnosů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…</a:t>
            </a:r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r>
              <a:rPr lang="cs-CZ" altLang="cs-CZ" sz="1600" b="0" dirty="0" smtClean="0"/>
              <a:t>(</a:t>
            </a:r>
            <a:r>
              <a:rPr lang="en-US" altLang="cs-CZ" sz="1600" b="0" dirty="0" err="1" smtClean="0"/>
              <a:t>Zákon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č</a:t>
            </a:r>
            <a:r>
              <a:rPr lang="cs-CZ" altLang="cs-CZ" sz="1600" b="0" dirty="0"/>
              <a:t>. </a:t>
            </a:r>
            <a:r>
              <a:rPr lang="en-US" altLang="cs-CZ" sz="1600" dirty="0" smtClean="0"/>
              <a:t>563</a:t>
            </a:r>
            <a:r>
              <a:rPr lang="en-US" altLang="cs-CZ" sz="1600" b="0" dirty="0" smtClean="0"/>
              <a:t>/1991</a:t>
            </a:r>
            <a:r>
              <a:rPr lang="cs-CZ" altLang="cs-CZ" sz="1600" b="0" dirty="0" smtClean="0"/>
              <a:t> </a:t>
            </a:r>
            <a:r>
              <a:rPr lang="cs-CZ" altLang="cs-CZ" sz="1600" b="0" dirty="0"/>
              <a:t>Sb. stanovuje obdobné pro oblast specifické formy </a:t>
            </a:r>
            <a:r>
              <a:rPr lang="cs-CZ" altLang="cs-CZ" sz="1600" b="0" dirty="0" smtClean="0"/>
              <a:t>účetnictví</a:t>
            </a:r>
            <a:r>
              <a:rPr lang="en-US" altLang="cs-CZ" sz="1600" b="0" dirty="0" smtClean="0"/>
              <a:t> – </a:t>
            </a:r>
            <a:r>
              <a:rPr lang="en-US" altLang="cs-CZ" sz="1600" b="0" dirty="0" err="1" smtClean="0"/>
              <a:t>jednoduché</a:t>
            </a:r>
            <a:r>
              <a:rPr lang="en-US" altLang="cs-CZ" sz="1600" b="0" dirty="0" smtClean="0"/>
              <a:t> </a:t>
            </a:r>
            <a:r>
              <a:rPr lang="en-US" altLang="cs-CZ" sz="1600" b="0" dirty="0" err="1" smtClean="0"/>
              <a:t>účetnictví</a:t>
            </a:r>
            <a:r>
              <a:rPr lang="cs-CZ" altLang="cs-CZ" sz="1600" b="0" dirty="0" smtClean="0"/>
              <a:t>)</a:t>
            </a:r>
            <a:endParaRPr lang="cs-CZ" altLang="cs-CZ" sz="1600" b="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politické </a:t>
            </a:r>
            <a:r>
              <a:rPr lang="en-US" altLang="cs-CZ" sz="1600" b="0" dirty="0" err="1" smtClean="0"/>
              <a:t>strany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a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zájmová sdružení PO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jiné účetní jednotky…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401 – účty, účtování na účtech, </a:t>
            </a:r>
            <a:r>
              <a:rPr lang="cs-CZ" altLang="cs-CZ" sz="1600" b="0" dirty="0" err="1" smtClean="0"/>
              <a:t>vnitroorganizační</a:t>
            </a:r>
            <a:r>
              <a:rPr lang="cs-CZ" altLang="cs-CZ" sz="1600" b="0" dirty="0" smtClean="0"/>
              <a:t> účetnictví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402 – otevírání a uzavírání účetních knih a účetní závěrka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407 – opravné položky k pohledávkám, rezervy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408 – krátkodobý finanční majetek a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413 – vlastní zdroje a dlouhodobé závazky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 smtClean="0">
                <a:solidFill>
                  <a:srgbClr val="000099"/>
                </a:solidFill>
              </a:rPr>
              <a:t>      </a:t>
            </a:r>
            <a:r>
              <a:rPr lang="cs-CZ" altLang="cs-CZ" sz="1000" dirty="0" smtClean="0">
                <a:solidFill>
                  <a:srgbClr val="000099"/>
                </a:solidFill>
              </a:rPr>
              <a:t>(metody </a:t>
            </a:r>
            <a:r>
              <a:rPr lang="cs-CZ" altLang="cs-CZ" sz="1000" dirty="0">
                <a:solidFill>
                  <a:srgbClr val="000099"/>
                </a:solidFill>
              </a:rPr>
              <a:t>a postupy vedení a zpracování účetnictví)</a:t>
            </a:r>
            <a:endParaRPr lang="cs-CZ" altLang="cs-CZ" sz="10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7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NNO </a:t>
            </a:r>
            <a:r>
              <a:rPr lang="cs-CZ" altLang="cs-CZ" sz="1800" b="0" dirty="0"/>
              <a:t>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 smtClean="0"/>
              <a:t>    (</a:t>
            </a:r>
            <a:r>
              <a:rPr lang="cs-CZ" altLang="cs-CZ" sz="1800" b="0" dirty="0"/>
              <a:t>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výdajový princip (účtuji v okamžiku, kdy dojde ke změně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vydané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prostředky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přijaté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akruální princip (účtuji v okamžiku, kdy událost nastala – bez ohledu na změnu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náklad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vznikají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spotřebou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zdrojů</a:t>
            </a:r>
            <a:r>
              <a:rPr lang="en-US" altLang="cs-CZ" sz="110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prostředků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výnos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hmotné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toky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jednoduché účetnictví</a:t>
            </a:r>
            <a:r>
              <a:rPr lang="en-US" altLang="cs-CZ" sz="1800" dirty="0"/>
              <a:t> </a:t>
            </a:r>
            <a:r>
              <a:rPr lang="en-US" altLang="cs-CZ" sz="1800" dirty="0" smtClean="0"/>
              <a:t>   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X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   </a:t>
            </a:r>
            <a:r>
              <a:rPr lang="cs-CZ" altLang="cs-CZ" sz="1800" dirty="0" smtClean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                                                      (zjednodušený </a:t>
            </a:r>
            <a:r>
              <a:rPr lang="en-US" altLang="cs-CZ" sz="1800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úplný </a:t>
            </a:r>
            <a:r>
              <a:rPr lang="cs-CZ" altLang="cs-CZ" sz="1800" dirty="0" smtClean="0"/>
              <a:t>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 smtClean="0"/>
              <a:t>Jednodu</a:t>
            </a:r>
            <a:r>
              <a:rPr lang="en-US" altLang="cs-CZ" sz="2400" dirty="0" err="1" smtClean="0"/>
              <a:t>ché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smtClean="0">
                <a:solidFill>
                  <a:srgbClr val="969696"/>
                </a:solidFill>
              </a:rPr>
              <a:t>Jakub Pejcal: Účetnictví a zdanění NNO / Ekonomické řízení NNO</a:t>
            </a:r>
            <a:endParaRPr lang="cs-CZ" altLang="en-US" sz="1200" b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upraveno</a:t>
            </a:r>
            <a:r>
              <a:rPr lang="en-US" altLang="cs-CZ" dirty="0" smtClean="0"/>
              <a:t> </a:t>
            </a:r>
            <a:r>
              <a:rPr lang="cs-CZ" altLang="cs-CZ" dirty="0" smtClean="0"/>
              <a:t>zákon</a:t>
            </a:r>
            <a:r>
              <a:rPr lang="en-US" altLang="cs-CZ" dirty="0" err="1" smtClean="0"/>
              <a:t>em</a:t>
            </a:r>
            <a:r>
              <a:rPr lang="cs-CZ" altLang="cs-CZ" dirty="0" smtClean="0"/>
              <a:t> </a:t>
            </a:r>
            <a:r>
              <a:rPr lang="cs-CZ" altLang="cs-CZ" dirty="0"/>
              <a:t>o </a:t>
            </a:r>
            <a:r>
              <a:rPr lang="cs-CZ" altLang="cs-CZ" dirty="0" smtClean="0"/>
              <a:t>účetnictví</a:t>
            </a: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mohou </a:t>
            </a:r>
            <a:r>
              <a:rPr lang="cs-CZ" altLang="cs-CZ" dirty="0"/>
              <a:t>vést vybrané </a:t>
            </a:r>
            <a:r>
              <a:rPr lang="cs-CZ" altLang="cs-CZ" dirty="0" smtClean="0"/>
              <a:t>NNO</a:t>
            </a:r>
            <a:r>
              <a:rPr lang="en-US" altLang="cs-CZ" dirty="0" smtClean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 smtClean="0"/>
              <a:t>spolek</a:t>
            </a:r>
            <a:r>
              <a:rPr lang="en-US" altLang="cs-CZ" i="1" dirty="0" smtClean="0"/>
              <a:t> </a:t>
            </a:r>
            <a:r>
              <a:rPr lang="en-US" altLang="cs-CZ" i="1" dirty="0"/>
              <a:t>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nejsou</a:t>
            </a:r>
            <a:r>
              <a:rPr lang="en-US" altLang="cs-CZ" dirty="0" smtClean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 smtClean="0"/>
              <a:t>nepřesáhnou</a:t>
            </a:r>
            <a:r>
              <a:rPr lang="en-US" altLang="cs-CZ" dirty="0" smtClean="0"/>
              <a:t> 3 </a:t>
            </a:r>
            <a:r>
              <a:rPr lang="en-US" altLang="cs-CZ" dirty="0"/>
              <a:t>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hodnota</a:t>
            </a:r>
            <a:r>
              <a:rPr lang="en-US" altLang="cs-CZ" dirty="0" smtClean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předmětem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jsou</a:t>
            </a:r>
            <a:r>
              <a:rPr lang="en-US" altLang="cs-CZ" sz="1800" dirty="0" smtClean="0"/>
              <a:t> </a:t>
            </a:r>
            <a:r>
              <a:rPr lang="en-US" altLang="cs-CZ" sz="1800" b="0" dirty="0" err="1" smtClean="0"/>
              <a:t>příjmy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výdaje</a:t>
            </a:r>
            <a:r>
              <a:rPr lang="en-US" altLang="cs-CZ" sz="1800" b="0" dirty="0" smtClean="0"/>
              <a:t>, </a:t>
            </a:r>
            <a:r>
              <a:rPr lang="en-US" altLang="cs-CZ" sz="1800" b="0" dirty="0" err="1" smtClean="0"/>
              <a:t>majetek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závazky</a:t>
            </a:r>
            <a:r>
              <a:rPr lang="en-US" altLang="cs-CZ" sz="1800" b="0" dirty="0" smtClean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kniha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pohledávek</a:t>
            </a:r>
            <a:r>
              <a:rPr lang="en-US" altLang="cs-CZ" sz="1800" dirty="0" smtClean="0"/>
              <a:t> a </a:t>
            </a:r>
            <a:r>
              <a:rPr lang="en-US" altLang="cs-CZ" sz="1800" dirty="0" err="1" smtClean="0"/>
              <a:t>závazků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pomocné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knihy</a:t>
            </a:r>
            <a:r>
              <a:rPr lang="en-US" altLang="cs-CZ" sz="1800" dirty="0" smtClean="0"/>
              <a:t> o </a:t>
            </a:r>
            <a:r>
              <a:rPr lang="en-US" altLang="cs-CZ" sz="1800" dirty="0" err="1" smtClean="0"/>
              <a:t>ostatních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složkách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majetku</a:t>
            </a:r>
            <a:endParaRPr lang="en-US" altLang="cs-CZ" sz="1800" dirty="0" smtClean="0"/>
          </a:p>
          <a:p>
            <a:pPr>
              <a:defRPr/>
            </a:pP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41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</a:t>
            </a:r>
            <a:r>
              <a:rPr lang="cs-CZ" altLang="en-US" sz="1200" b="0" dirty="0" err="1" smtClean="0">
                <a:solidFill>
                  <a:srgbClr val="969696"/>
                </a:solidFill>
              </a:rPr>
              <a:t>Pejcal</a:t>
            </a:r>
            <a:r>
              <a:rPr lang="cs-CZ" altLang="en-US" sz="1200" b="0" dirty="0" smtClean="0">
                <a:solidFill>
                  <a:srgbClr val="969696"/>
                </a:solidFill>
              </a:rPr>
              <a:t>: Účetnictví a zdanění NNO / Ekonomické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 smtClean="0"/>
              <a:t>upraveno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zákonem</a:t>
            </a:r>
            <a:r>
              <a:rPr lang="en-US" altLang="cs-CZ" sz="1800" b="0" dirty="0" smtClean="0"/>
              <a:t> o </a:t>
            </a:r>
            <a:r>
              <a:rPr lang="en-US" altLang="cs-CZ" sz="1800" b="0" dirty="0" err="1" smtClean="0"/>
              <a:t>účetnictví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zmiňovanou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vyhláškou</a:t>
            </a: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mohou </a:t>
            </a:r>
            <a:r>
              <a:rPr lang="cs-CZ" altLang="cs-CZ" sz="1800" b="0" dirty="0"/>
              <a:t>vést </a:t>
            </a:r>
            <a:r>
              <a:rPr lang="en-US" altLang="cs-CZ" sz="1800" b="0" dirty="0" err="1" smtClean="0"/>
              <a:t>vybrané</a:t>
            </a:r>
            <a:r>
              <a:rPr lang="en-US" altLang="cs-CZ" sz="1800" b="0" dirty="0" smtClean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společnosti</a:t>
            </a:r>
            <a:r>
              <a:rPr lang="en-US" altLang="cs-CZ" i="1" dirty="0" smtClean="0"/>
              <a:t>, </a:t>
            </a:r>
            <a:r>
              <a:rPr lang="en-US" altLang="cs-CZ" sz="1600" i="1" dirty="0" err="1" smtClean="0"/>
              <a:t>honební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společenstva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obecně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prospěšné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společnosti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nadační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fondy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ústavy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společenství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vlastníků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jednotek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bytová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sociální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družstva</a:t>
            </a:r>
            <a:endParaRPr lang="en-US" altLang="cs-CZ" sz="1600" i="1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 smtClean="0"/>
              <a:t>že</a:t>
            </a:r>
            <a:r>
              <a:rPr lang="en-US" altLang="cs-CZ" dirty="0"/>
              <a:t> </a:t>
            </a:r>
            <a:r>
              <a:rPr lang="en-US" altLang="cs-CZ" dirty="0" err="1" smtClean="0"/>
              <a:t>naplňují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atributy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mikro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malých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účetních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splňuje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aktiva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100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roční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čistého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obratu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200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průměrný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  <a:endParaRPr lang="en-US" altLang="cs-CZ" sz="12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zjednodušený“ účetní </a:t>
            </a: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 smtClean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pouze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třídy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skupiny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možnost</a:t>
            </a:r>
            <a:r>
              <a:rPr lang="en-US" altLang="cs-CZ" sz="1800" dirty="0" smtClean="0"/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spojení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hlavní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knihy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účetního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deníku</a:t>
            </a:r>
            <a:endParaRPr lang="en-US" altLang="cs-CZ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netřeba </a:t>
            </a:r>
            <a:r>
              <a:rPr lang="cs-CZ" altLang="cs-CZ" sz="1800" b="0" dirty="0"/>
              <a:t>účtovat o předvídatelných a možných ztrátách a ziscích </a:t>
            </a:r>
            <a:endParaRPr lang="cs-CZ" altLang="cs-CZ" sz="1800" b="0" dirty="0" smtClean="0"/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zjednodušený </a:t>
            </a:r>
            <a:r>
              <a:rPr lang="cs-CZ" altLang="cs-CZ" sz="1800" b="0" dirty="0"/>
              <a:t>rozsah účetní </a:t>
            </a:r>
            <a:r>
              <a:rPr lang="cs-CZ" altLang="cs-CZ" sz="1800" b="0" dirty="0" err="1" smtClean="0"/>
              <a:t>závěrk</a:t>
            </a:r>
            <a:r>
              <a:rPr lang="en-US" altLang="cs-CZ" sz="1800" b="0" dirty="0" smtClean="0"/>
              <a:t>y</a:t>
            </a:r>
            <a:endParaRPr lang="cs-CZ" altLang="cs-CZ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434</TotalTime>
  <Words>1724</Words>
  <Application>Microsoft Office PowerPoint</Application>
  <PresentationFormat>Předvádění na obrazovce (4:3)</PresentationFormat>
  <Paragraphs>390</Paragraphs>
  <Slides>29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Prezentace_MU_CZ</vt:lpstr>
      <vt:lpstr> Účetnictví a zdanění NNO Ekonomické řízení NNO  Jakub Pejcal  (322799@mail.muni.cz)  19. dubna 2016, Brno BPV_ERNO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Ekonomické řízení NNO  Jakub Pejcal  (322799@mail.muni.cz)  19. dubna 2016, Brno BPV_ERNO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dalších nástrojů řízení</vt:lpstr>
      <vt:lpstr>Shrnutí</vt:lpstr>
      <vt:lpstr>Děkuji.   A na shledanou zítra na cvičení… (pc + internet)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Pejcal Jakub</cp:lastModifiedBy>
  <cp:revision>49</cp:revision>
  <cp:lastPrinted>1601-01-01T00:00:00Z</cp:lastPrinted>
  <dcterms:created xsi:type="dcterms:W3CDTF">2015-11-23T07:04:47Z</dcterms:created>
  <dcterms:modified xsi:type="dcterms:W3CDTF">2016-04-19T15:32:43Z</dcterms:modified>
</cp:coreProperties>
</file>