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272" r:id="rId4"/>
    <p:sldId id="257" r:id="rId5"/>
    <p:sldId id="299" r:id="rId6"/>
    <p:sldId id="273" r:id="rId7"/>
    <p:sldId id="303" r:id="rId8"/>
    <p:sldId id="274" r:id="rId9"/>
    <p:sldId id="268" r:id="rId10"/>
    <p:sldId id="271" r:id="rId11"/>
    <p:sldId id="301" r:id="rId12"/>
    <p:sldId id="260" r:id="rId13"/>
    <p:sldId id="262" r:id="rId14"/>
    <p:sldId id="298" r:id="rId15"/>
    <p:sldId id="300" r:id="rId16"/>
    <p:sldId id="276" r:id="rId17"/>
    <p:sldId id="275" r:id="rId18"/>
    <p:sldId id="277" r:id="rId19"/>
    <p:sldId id="263" r:id="rId20"/>
    <p:sldId id="286" r:id="rId21"/>
    <p:sldId id="284" r:id="rId22"/>
    <p:sldId id="285" r:id="rId23"/>
    <p:sldId id="288" r:id="rId24"/>
    <p:sldId id="269" r:id="rId25"/>
    <p:sldId id="287" r:id="rId26"/>
    <p:sldId id="264" r:id="rId27"/>
    <p:sldId id="294" r:id="rId28"/>
    <p:sldId id="295" r:id="rId29"/>
    <p:sldId id="281" r:id="rId30"/>
    <p:sldId id="297" r:id="rId31"/>
    <p:sldId id="296" r:id="rId32"/>
    <p:sldId id="280" r:id="rId33"/>
    <p:sldId id="267" r:id="rId34"/>
    <p:sldId id="289" r:id="rId35"/>
    <p:sldId id="291" r:id="rId36"/>
    <p:sldId id="290" r:id="rId37"/>
    <p:sldId id="265" r:id="rId38"/>
    <p:sldId id="283" r:id="rId39"/>
    <p:sldId id="261" r:id="rId40"/>
    <p:sldId id="282" r:id="rId41"/>
    <p:sldId id="302" r:id="rId42"/>
    <p:sldId id="270" r:id="rId43"/>
    <p:sldId id="292" r:id="rId44"/>
    <p:sldId id="293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27" autoAdjust="0"/>
    <p:restoredTop sz="86420" autoAdjust="0"/>
  </p:normalViewPr>
  <p:slideViewPr>
    <p:cSldViewPr snapToGrid="0" snapToObjects="1">
      <p:cViewPr varScale="1">
        <p:scale>
          <a:sx n="79" d="100"/>
          <a:sy n="79" d="100"/>
        </p:scale>
        <p:origin x="-15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5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35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7B2E3-5939-F04A-880E-33DFA228EDCF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093CC-09B8-7147-A2A7-87A31EDAE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48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093CC-09B8-7147-A2A7-87A31EDAED4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3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093CC-09B8-7147-A2A7-87A31EDAED4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34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093CC-09B8-7147-A2A7-87A31EDAED4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07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Decision</a:t>
            </a:r>
            <a:r>
              <a:rPr lang="sk-SK" dirty="0" smtClean="0"/>
              <a:t>-</a:t>
            </a:r>
            <a:r>
              <a:rPr lang="en-US" dirty="0" smtClean="0"/>
              <a:t>Making Under Certainty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IEBE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5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 = consistent</a:t>
            </a:r>
            <a:endParaRPr lang="en-US" dirty="0"/>
          </a:p>
        </p:txBody>
      </p:sp>
      <p:pic>
        <p:nvPicPr>
          <p:cNvPr id="7170" name="Picture 2" descr="C:\Users\206408\AppData\Local\Microsoft\Windows\INetCache\IE\MLNA29B6\money-clipart7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3224213"/>
            <a:ext cx="19208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206408\AppData\Local\Microsoft\Windows\INetCache\IE\MLNA29B6\money-clipart7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2471738"/>
            <a:ext cx="19208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206408\AppData\Local\Microsoft\Windows\INetCache\IE\MLNA29B6\money-clipart7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238500"/>
            <a:ext cx="19208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206408\AppData\Local\Microsoft\Windows\INetCache\IE\MLNA29B6\money-clipart7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3932238"/>
            <a:ext cx="19208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0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Rational</a:t>
            </a:r>
            <a:r>
              <a:rPr lang="sk-SK" dirty="0" smtClean="0"/>
              <a:t>?</a:t>
            </a:r>
            <a:endParaRPr lang="cs-CZ" dirty="0"/>
          </a:p>
        </p:txBody>
      </p:sp>
      <p:pic>
        <p:nvPicPr>
          <p:cNvPr id="4" name="Picture 3" descr="C:\Users\206408\AppData\Local\Microsoft\Windows\INetCache\IE\V2VX5INK\Cak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826" y="3051179"/>
            <a:ext cx="1318135" cy="116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206408\AppData\Local\Microsoft\Windows\INetCache\IE\V2VX5INK\HD-Carrot-Cak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07" y="2916199"/>
            <a:ext cx="1843291" cy="155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206408\AppData\Local\Microsoft\Windows\INetCache\IE\MLNA29B6\black_forest_cake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37" y="2638882"/>
            <a:ext cx="1970088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206408\AppData\Local\Microsoft\Windows\INetCache\IE\V2VX5INK\Cake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825" y="3051179"/>
            <a:ext cx="1318135" cy="116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3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Rational</a:t>
            </a:r>
            <a:r>
              <a:rPr lang="sk-SK" dirty="0" smtClean="0"/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Wine</a:t>
            </a:r>
            <a:r>
              <a:rPr lang="sk-SK" dirty="0" smtClean="0"/>
              <a:t> </a:t>
            </a:r>
            <a:r>
              <a:rPr lang="sk-SK" dirty="0" err="1" smtClean="0"/>
              <a:t>bottles</a:t>
            </a:r>
            <a:r>
              <a:rPr lang="sk-SK" dirty="0" smtClean="0"/>
              <a:t>:</a:t>
            </a:r>
          </a:p>
          <a:p>
            <a:pPr lvl="1"/>
            <a:r>
              <a:rPr lang="sk-SK" dirty="0" smtClean="0"/>
              <a:t>100  -  120</a:t>
            </a:r>
          </a:p>
          <a:p>
            <a:pPr lvl="1"/>
            <a:r>
              <a:rPr lang="sk-SK" dirty="0" smtClean="0"/>
              <a:t>120  -  140</a:t>
            </a:r>
          </a:p>
          <a:p>
            <a:pPr lvl="1"/>
            <a:r>
              <a:rPr lang="sk-SK" dirty="0" smtClean="0"/>
              <a:t>160  -  180</a:t>
            </a:r>
          </a:p>
          <a:p>
            <a:pPr lvl="1"/>
            <a:r>
              <a:rPr lang="sk-SK" dirty="0" smtClean="0"/>
              <a:t>180  -  200</a:t>
            </a:r>
          </a:p>
          <a:p>
            <a:pPr lvl="1"/>
            <a:r>
              <a:rPr lang="sk-SK" dirty="0" smtClean="0"/>
              <a:t>200  -  220</a:t>
            </a:r>
          </a:p>
          <a:p>
            <a:pPr lvl="1"/>
            <a:r>
              <a:rPr lang="sk-SK" dirty="0" smtClean="0"/>
              <a:t>220  -  240</a:t>
            </a:r>
          </a:p>
          <a:p>
            <a:pPr lvl="1"/>
            <a:r>
              <a:rPr lang="sk-SK" dirty="0" smtClean="0"/>
              <a:t>240  -  260</a:t>
            </a:r>
          </a:p>
          <a:p>
            <a:pPr lvl="1"/>
            <a:r>
              <a:rPr lang="sk-SK" dirty="0" smtClean="0"/>
              <a:t>100  -  260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03" y="2160588"/>
            <a:ext cx="1809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7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gnitivepricing.com/uploads/3/0/2/8/30281035/5753912.gif?4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75" y="609600"/>
            <a:ext cx="6874522" cy="604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4" y="609600"/>
            <a:ext cx="1471362" cy="222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85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0" y="1059532"/>
            <a:ext cx="3530439" cy="437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394" y="1059531"/>
            <a:ext cx="3505455" cy="437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09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Decoy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C</a:t>
            </a:r>
            <a:r>
              <a:rPr lang="en-US" dirty="0" err="1" smtClean="0"/>
              <a:t>onsumers</a:t>
            </a:r>
            <a:r>
              <a:rPr lang="en-US" dirty="0" smtClean="0"/>
              <a:t> </a:t>
            </a:r>
            <a:r>
              <a:rPr lang="en-US" dirty="0"/>
              <a:t>tend to have a specific change in preference between two options when also presented with a third option that is </a:t>
            </a:r>
            <a:r>
              <a:rPr lang="en-US" i="1" dirty="0"/>
              <a:t>asymmetrically dominated</a:t>
            </a:r>
            <a:r>
              <a:rPr lang="en-US" dirty="0" smtClean="0"/>
              <a:t>.</a:t>
            </a:r>
            <a:endParaRPr lang="sk-SK" dirty="0" smtClean="0"/>
          </a:p>
          <a:p>
            <a:endParaRPr lang="sk-SK" dirty="0"/>
          </a:p>
          <a:p>
            <a:pPr lvl="1"/>
            <a:r>
              <a:rPr lang="en-US" dirty="0" smtClean="0"/>
              <a:t> </a:t>
            </a:r>
            <a:r>
              <a:rPr lang="en-US" dirty="0"/>
              <a:t>An option is asymmetrically dominated when it is inferior in all respects to one option; but, in comparison to the other option, it is inferior in some respects and superior in others.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72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Decoy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endParaRPr lang="cs-CZ" dirty="0"/>
          </a:p>
        </p:txBody>
      </p:sp>
      <p:pic>
        <p:nvPicPr>
          <p:cNvPr id="4" name="Obrázok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525" y="15441403"/>
            <a:ext cx="4176464" cy="310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67" y="1560946"/>
            <a:ext cx="6380441" cy="474642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559968" y="4957011"/>
            <a:ext cx="589548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930103" y="4211054"/>
            <a:ext cx="589548" cy="16242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17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Decoy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endParaRPr lang="cs-CZ" dirty="0"/>
          </a:p>
        </p:txBody>
      </p:sp>
      <p:sp>
        <p:nvSpPr>
          <p:cNvPr id="5" name="AutoShape 2" descr="https://photos-1.dropbox.com/t/2/AADTJVb23qH26XEPAdzp2R0XVrMxjUZplsc3rEKz-Rpdlg/12/111610231/png/32x32/1/_/1/2/Screenshot%202016-02-19%2018.05.36.png/EOjlmlYYqFggAigC/TssjsizMXXq1D5usMBr3k5ZSqq71gr6n_mITsVs-OIQ?size=1024x768&amp;size_mode=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30" y="1381589"/>
            <a:ext cx="7926259" cy="465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Decoy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1165094"/>
            <a:ext cx="8596668" cy="5692905"/>
          </a:xfrm>
        </p:spPr>
      </p:pic>
      <p:sp>
        <p:nvSpPr>
          <p:cNvPr id="3" name="TextovéPole 2"/>
          <p:cNvSpPr txBox="1"/>
          <p:nvPr/>
        </p:nvSpPr>
        <p:spPr>
          <a:xfrm>
            <a:off x="815925" y="1575582"/>
            <a:ext cx="4262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Works </a:t>
            </a:r>
            <a:r>
              <a:rPr lang="sk-SK" dirty="0" err="1" smtClean="0"/>
              <a:t>with</a:t>
            </a:r>
            <a:r>
              <a:rPr lang="sk-SK" dirty="0" smtClean="0"/>
              <a:t> </a:t>
            </a:r>
            <a:r>
              <a:rPr lang="sk-SK" dirty="0" err="1" smtClean="0"/>
              <a:t>people</a:t>
            </a:r>
            <a:r>
              <a:rPr lang="sk-SK" dirty="0" smtClean="0"/>
              <a:t> </a:t>
            </a:r>
            <a:r>
              <a:rPr lang="sk-SK" dirty="0" err="1" smtClean="0"/>
              <a:t>too</a:t>
            </a:r>
            <a:r>
              <a:rPr lang="sk-SK" dirty="0" smtClean="0"/>
              <a:t>- </a:t>
            </a:r>
            <a:r>
              <a:rPr lang="sk-SK" dirty="0" err="1" smtClean="0"/>
              <a:t>you</a:t>
            </a:r>
            <a:r>
              <a:rPr lang="sk-SK" dirty="0" smtClean="0"/>
              <a:t> </a:t>
            </a:r>
            <a:r>
              <a:rPr lang="sk-SK" dirty="0" err="1" smtClean="0"/>
              <a:t>can</a:t>
            </a:r>
            <a:r>
              <a:rPr lang="sk-SK" dirty="0" smtClean="0"/>
              <a:t> </a:t>
            </a:r>
            <a:r>
              <a:rPr lang="sk-SK" dirty="0" err="1" smtClean="0"/>
              <a:t>make</a:t>
            </a:r>
            <a:r>
              <a:rPr lang="sk-SK" dirty="0" smtClean="0"/>
              <a:t> </a:t>
            </a:r>
            <a:r>
              <a:rPr lang="sk-SK" dirty="0" err="1" smtClean="0"/>
              <a:t>yourself</a:t>
            </a:r>
            <a:r>
              <a:rPr lang="sk-SK" dirty="0" smtClean="0"/>
              <a:t> more </a:t>
            </a:r>
            <a:r>
              <a:rPr lang="sk-SK" dirty="0" err="1" smtClean="0"/>
              <a:t>attractive</a:t>
            </a:r>
            <a:r>
              <a:rPr lang="sk-SK" dirty="0" smtClean="0"/>
              <a:t> by </a:t>
            </a:r>
            <a:r>
              <a:rPr lang="sk-SK" dirty="0" err="1" smtClean="0"/>
              <a:t>hanging</a:t>
            </a:r>
            <a:r>
              <a:rPr lang="sk-SK" dirty="0" smtClean="0"/>
              <a:t> </a:t>
            </a:r>
            <a:r>
              <a:rPr lang="sk-SK" dirty="0" err="1" smtClean="0"/>
              <a:t>around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right</a:t>
            </a:r>
            <a:r>
              <a:rPr lang="sk-SK" dirty="0" smtClean="0"/>
              <a:t> </a:t>
            </a:r>
            <a:r>
              <a:rPr lang="sk-SK" dirty="0" err="1" smtClean="0"/>
              <a:t>people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17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Compromise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Items can gain market share when new options are added to the market when they become the compromise or middle option in the choice set.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96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We‘ll</a:t>
            </a:r>
            <a:r>
              <a:rPr lang="sk-SK" dirty="0" smtClean="0"/>
              <a:t> </a:t>
            </a:r>
            <a:r>
              <a:rPr lang="sk-SK" dirty="0" err="1" smtClean="0"/>
              <a:t>start</a:t>
            </a:r>
            <a:r>
              <a:rPr lang="sk-SK" dirty="0" smtClean="0"/>
              <a:t> </a:t>
            </a:r>
            <a:r>
              <a:rPr lang="sk-SK" dirty="0" err="1" smtClean="0"/>
              <a:t>with</a:t>
            </a:r>
            <a:r>
              <a:rPr lang="sk-SK" dirty="0" smtClean="0"/>
              <a:t>...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 smtClean="0"/>
              <a:t>… a test!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627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Compromise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95" y="1930400"/>
            <a:ext cx="7044854" cy="41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0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Compromise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63" y="1604240"/>
            <a:ext cx="5450610" cy="48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9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Compromise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99" y="1609436"/>
            <a:ext cx="7639628" cy="48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dependent preferences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70475"/>
            <a:ext cx="7162800" cy="569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Cheerleader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95571"/>
            <a:ext cx="8596668" cy="3880773"/>
          </a:xfrm>
        </p:spPr>
        <p:txBody>
          <a:bodyPr/>
          <a:lstStyle/>
          <a:p>
            <a:r>
              <a:rPr lang="en-US" b="1" dirty="0"/>
              <a:t>Hierarchical Encoding Makes Individuals in a Group Seem More </a:t>
            </a:r>
            <a:r>
              <a:rPr lang="en-US" b="1" dirty="0" smtClean="0"/>
              <a:t>Attractive</a:t>
            </a:r>
            <a:r>
              <a:rPr lang="en-US" dirty="0" smtClean="0"/>
              <a:t> (Psychological Science)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286000"/>
            <a:ext cx="8343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2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://cdn.theatlantic.com/assets/media/img/posts/2013/11/Screen_Shot_2013_11_04_at_11.00.59_AM/eed04821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73" y="-73343"/>
            <a:ext cx="6013494" cy="693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38289" y="2475914"/>
            <a:ext cx="6766560" cy="43820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67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Anchoring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r>
              <a:rPr lang="sk-SK" dirty="0" smtClean="0"/>
              <a:t/>
            </a:r>
            <a:br>
              <a:rPr lang="sk-SK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58198"/>
          </a:xfrm>
        </p:spPr>
        <p:txBody>
          <a:bodyPr/>
          <a:lstStyle/>
          <a:p>
            <a:r>
              <a:rPr lang="en-US" dirty="0" smtClean="0"/>
              <a:t>Human </a:t>
            </a:r>
            <a:r>
              <a:rPr lang="en-US" dirty="0"/>
              <a:t>tendency to rely too heavily on the first piece of information offered (the "anchor") when making </a:t>
            </a:r>
            <a:r>
              <a:rPr lang="en-US" dirty="0" smtClean="0"/>
              <a:t>decisions</a:t>
            </a:r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en-US" dirty="0" smtClean="0"/>
          </a:p>
          <a:p>
            <a:endParaRPr lang="sk-SK" dirty="0" smtClean="0"/>
          </a:p>
          <a:p>
            <a:pPr lvl="2"/>
            <a:r>
              <a:rPr lang="sk-SK" sz="1800" dirty="0" smtClean="0"/>
              <a:t>78 </a:t>
            </a:r>
            <a:r>
              <a:rPr lang="sk-SK" sz="1800" dirty="0" err="1" smtClean="0"/>
              <a:t>y.o</a:t>
            </a:r>
            <a:r>
              <a:rPr lang="sk-SK" sz="1800" dirty="0" smtClean="0"/>
              <a:t>.						</a:t>
            </a:r>
            <a:r>
              <a:rPr lang="cs-CZ" sz="1800" dirty="0"/>
              <a:t>3,776 </a:t>
            </a:r>
            <a:r>
              <a:rPr lang="cs-CZ" sz="1800" dirty="0" smtClean="0"/>
              <a:t>m						</a:t>
            </a:r>
            <a:r>
              <a:rPr lang="sk-SK" sz="1800" dirty="0" smtClean="0"/>
              <a:t>28%</a:t>
            </a:r>
            <a:endParaRPr lang="en-US" sz="1800" dirty="0" smtClean="0"/>
          </a:p>
          <a:p>
            <a:endParaRPr lang="en-US" dirty="0"/>
          </a:p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19" y="3106994"/>
            <a:ext cx="17621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560" y="3559431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273680"/>
            <a:ext cx="20193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463040" y="5922498"/>
            <a:ext cx="1576204" cy="787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327198" y="5780232"/>
            <a:ext cx="1576204" cy="787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4305008" y="6070209"/>
            <a:ext cx="1576204" cy="787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84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Anchoring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r>
              <a:rPr lang="sk-SK" dirty="0" smtClean="0"/>
              <a:t/>
            </a:r>
            <a:br>
              <a:rPr lang="sk-SK" dirty="0" smtClean="0"/>
            </a:b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918" y="1930400"/>
            <a:ext cx="66675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9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Anchoring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r>
              <a:rPr lang="sk-SK" dirty="0" smtClean="0"/>
              <a:t/>
            </a:r>
            <a:br>
              <a:rPr lang="sk-SK" dirty="0" smtClean="0"/>
            </a:b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955" y="1930400"/>
            <a:ext cx="4247425" cy="41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4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Framing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7948506" cy="3880773"/>
          </a:xfrm>
        </p:spPr>
        <p:txBody>
          <a:bodyPr/>
          <a:lstStyle/>
          <a:p>
            <a:r>
              <a:rPr lang="en-US" dirty="0"/>
              <a:t>cognitive bias, in which people react to a particular choice in different ways depending on how it is presented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67" y="3130550"/>
            <a:ext cx="6722663" cy="27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“Under Certainty”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/>
          <a:lstStyle/>
          <a:p>
            <a:r>
              <a:rPr lang="en-US" dirty="0" smtClean="0"/>
              <a:t>There is no doubt as to which outcome will result from a given act</a:t>
            </a:r>
            <a:endParaRPr lang="sk-SK" dirty="0" smtClean="0"/>
          </a:p>
          <a:p>
            <a:pPr lvl="1"/>
            <a:r>
              <a:rPr lang="sk-SK" dirty="0" smtClean="0"/>
              <a:t>“</a:t>
            </a:r>
            <a:r>
              <a:rPr lang="sk-SK" dirty="0" err="1" smtClean="0"/>
              <a:t>If</a:t>
            </a:r>
            <a:r>
              <a:rPr lang="sk-SK" dirty="0" smtClean="0"/>
              <a:t> I do X, Y </a:t>
            </a:r>
            <a:r>
              <a:rPr lang="sk-SK" dirty="0" err="1" smtClean="0"/>
              <a:t>happens</a:t>
            </a:r>
            <a:r>
              <a:rPr lang="sk-SK" dirty="0" smtClean="0"/>
              <a:t>“</a:t>
            </a:r>
          </a:p>
          <a:p>
            <a:pPr marL="914400" lvl="2" indent="0">
              <a:buNone/>
            </a:pPr>
            <a:endParaRPr lang="sk-SK" dirty="0"/>
          </a:p>
          <a:p>
            <a:pPr marL="57150" indent="0">
              <a:buNone/>
            </a:pPr>
            <a:endParaRPr lang="sk-SK" dirty="0" smtClean="0"/>
          </a:p>
          <a:p>
            <a:pPr indent="-285750"/>
            <a:r>
              <a:rPr lang="sk-SK" b="1" dirty="0"/>
              <a:t>Risk</a:t>
            </a:r>
            <a:r>
              <a:rPr lang="sk-SK" dirty="0"/>
              <a:t>: “</a:t>
            </a:r>
            <a:r>
              <a:rPr lang="sk-SK" dirty="0" err="1"/>
              <a:t>If</a:t>
            </a:r>
            <a:r>
              <a:rPr lang="sk-SK" dirty="0"/>
              <a:t> I do X, </a:t>
            </a:r>
            <a:r>
              <a:rPr lang="sk-SK" dirty="0" err="1"/>
              <a:t>there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50% </a:t>
            </a:r>
            <a:r>
              <a:rPr lang="sk-SK" dirty="0" err="1"/>
              <a:t>probability</a:t>
            </a:r>
            <a:r>
              <a:rPr lang="sk-SK" dirty="0"/>
              <a:t> Y </a:t>
            </a:r>
            <a:r>
              <a:rPr lang="sk-SK" dirty="0" err="1"/>
              <a:t>happens</a:t>
            </a:r>
            <a:r>
              <a:rPr lang="sk-SK" dirty="0" smtClean="0"/>
              <a:t>“</a:t>
            </a:r>
          </a:p>
          <a:p>
            <a:pPr indent="-285750"/>
            <a:endParaRPr lang="sk-SK" dirty="0"/>
          </a:p>
          <a:p>
            <a:pPr indent="-285750"/>
            <a:r>
              <a:rPr lang="sk-SK" b="1" dirty="0" err="1"/>
              <a:t>Uncertainty</a:t>
            </a:r>
            <a:r>
              <a:rPr lang="sk-SK" dirty="0"/>
              <a:t>: „</a:t>
            </a:r>
            <a:r>
              <a:rPr lang="sk-SK" dirty="0" err="1"/>
              <a:t>If</a:t>
            </a:r>
            <a:r>
              <a:rPr lang="sk-SK" dirty="0"/>
              <a:t> I do X, Y </a:t>
            </a:r>
            <a:r>
              <a:rPr lang="sk-SK" dirty="0" err="1"/>
              <a:t>may</a:t>
            </a:r>
            <a:r>
              <a:rPr lang="sk-SK" dirty="0"/>
              <a:t> </a:t>
            </a:r>
            <a:r>
              <a:rPr lang="sk-SK" dirty="0" err="1"/>
              <a:t>happen</a:t>
            </a:r>
            <a:r>
              <a:rPr lang="sk-SK" dirty="0"/>
              <a:t>. Or </a:t>
            </a:r>
            <a:r>
              <a:rPr lang="sk-SK" dirty="0" err="1"/>
              <a:t>maybe</a:t>
            </a:r>
            <a:r>
              <a:rPr lang="sk-SK" dirty="0"/>
              <a:t> </a:t>
            </a:r>
            <a:r>
              <a:rPr lang="sk-SK" dirty="0" err="1"/>
              <a:t>not</a:t>
            </a:r>
            <a:r>
              <a:rPr lang="sk-SK" dirty="0"/>
              <a:t>.“</a:t>
            </a:r>
          </a:p>
          <a:p>
            <a:pPr lvl="1"/>
            <a:endParaRPr lang="sk-SK" sz="1800" dirty="0"/>
          </a:p>
        </p:txBody>
      </p:sp>
    </p:spTree>
    <p:extLst>
      <p:ext uri="{BB962C8B-B14F-4D97-AF65-F5344CB8AC3E}">
        <p14:creationId xmlns:p14="http://schemas.microsoft.com/office/powerpoint/2010/main" val="67933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Framing</a:t>
            </a: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66240"/>
            <a:ext cx="9601200" cy="385968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82880" y="3680486"/>
            <a:ext cx="9799320" cy="1845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186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Framing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Pizza</a:t>
            </a:r>
          </a:p>
          <a:p>
            <a:pPr lvl="1"/>
            <a:r>
              <a:rPr lang="sk-SK" dirty="0" smtClean="0"/>
              <a:t>149.-  </a:t>
            </a:r>
            <a:r>
              <a:rPr lang="sk-SK" dirty="0" err="1" smtClean="0"/>
              <a:t>free</a:t>
            </a:r>
            <a:r>
              <a:rPr lang="sk-SK" dirty="0" smtClean="0"/>
              <a:t> </a:t>
            </a:r>
            <a:r>
              <a:rPr lang="sk-SK" dirty="0" err="1" smtClean="0"/>
              <a:t>delivery</a:t>
            </a:r>
            <a:endParaRPr lang="sk-SK" dirty="0" smtClean="0"/>
          </a:p>
          <a:p>
            <a:pPr lvl="1"/>
            <a:endParaRPr lang="sk-SK" dirty="0" smtClean="0"/>
          </a:p>
          <a:p>
            <a:pPr lvl="1"/>
            <a:r>
              <a:rPr lang="sk-SK" dirty="0" smtClean="0"/>
              <a:t>89.-    </a:t>
            </a:r>
            <a:r>
              <a:rPr lang="sk-SK" dirty="0" err="1" smtClean="0"/>
              <a:t>delivery</a:t>
            </a:r>
            <a:r>
              <a:rPr lang="sk-SK" dirty="0" smtClean="0"/>
              <a:t> 60.-</a:t>
            </a:r>
          </a:p>
          <a:p>
            <a:pPr lvl="1"/>
            <a:endParaRPr lang="sk-SK" dirty="0" smtClean="0"/>
          </a:p>
          <a:p>
            <a:pPr lvl="1"/>
            <a:r>
              <a:rPr lang="sk-SK" dirty="0" err="1" smtClean="0"/>
              <a:t>Free</a:t>
            </a:r>
            <a:r>
              <a:rPr lang="sk-SK" dirty="0" smtClean="0"/>
              <a:t> pizza! (</a:t>
            </a:r>
            <a:r>
              <a:rPr lang="sk-SK" dirty="0" err="1" smtClean="0"/>
              <a:t>delivery</a:t>
            </a:r>
            <a:r>
              <a:rPr lang="sk-SK" dirty="0" smtClean="0"/>
              <a:t> 149.-)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23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Framing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02" y="1395526"/>
            <a:ext cx="72675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4880315"/>
            <a:ext cx="5908204" cy="98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92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Endowment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r>
              <a:rPr lang="sk-SK" smtClean="0"/>
              <a:t/>
            </a:r>
            <a:br>
              <a:rPr lang="sk-SK" smtClean="0"/>
            </a:b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People </a:t>
            </a:r>
            <a:r>
              <a:rPr lang="en-US" dirty="0"/>
              <a:t>ascribe more value to things merely because they own them</a:t>
            </a:r>
            <a:r>
              <a:rPr lang="en-US" dirty="0" smtClean="0"/>
              <a:t>.</a:t>
            </a:r>
          </a:p>
          <a:p>
            <a:r>
              <a:rPr lang="en-US" dirty="0"/>
              <a:t>People often demand much more to sell an object than they would be willing to pay to buy it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 smtClean="0"/>
              <a:t>Loss aversion</a:t>
            </a:r>
            <a:r>
              <a:rPr lang="en-US" dirty="0" smtClean="0"/>
              <a:t>: people dislike losses more than they like gains of the same size</a:t>
            </a:r>
          </a:p>
          <a:p>
            <a:endParaRPr lang="en-US" dirty="0"/>
          </a:p>
          <a:p>
            <a:endParaRPr lang="en-US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6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Endowment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r>
              <a:rPr lang="sk-SK" dirty="0" smtClean="0"/>
              <a:t/>
            </a:r>
            <a:br>
              <a:rPr lang="sk-SK" dirty="0" smtClean="0"/>
            </a:b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7369" y="2240756"/>
            <a:ext cx="3797300" cy="3721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3817" y="3580108"/>
            <a:ext cx="1845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WTA/WTP [$]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390" y="609600"/>
            <a:ext cx="28448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1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Endowment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r>
              <a:rPr lang="sk-SK" dirty="0" smtClean="0"/>
              <a:t/>
            </a:r>
            <a:br>
              <a:rPr lang="sk-SK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en-US" dirty="0" smtClean="0"/>
              <a:t>You call to cancel your phone subscription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“If you stay with us, we give you 100 free calls”</a:t>
            </a:r>
          </a:p>
          <a:p>
            <a:endParaRPr lang="en-US" dirty="0"/>
          </a:p>
          <a:p>
            <a:r>
              <a:rPr lang="en-US" dirty="0" smtClean="0"/>
              <a:t>“We have just credited your account with 100 calls”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0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Endowment</a:t>
            </a:r>
            <a:r>
              <a:rPr lang="sk-SK" dirty="0" smtClean="0"/>
              <a:t> </a:t>
            </a:r>
            <a:r>
              <a:rPr lang="sk-SK" dirty="0" err="1" smtClean="0"/>
              <a:t>effect</a:t>
            </a:r>
            <a:r>
              <a:rPr lang="sk-SK" dirty="0" smtClean="0"/>
              <a:t/>
            </a:r>
            <a:br>
              <a:rPr lang="sk-SK" dirty="0" smtClean="0"/>
            </a:b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668" y="1704383"/>
            <a:ext cx="55880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Preference</a:t>
            </a:r>
            <a:r>
              <a:rPr lang="sk-SK" dirty="0" smtClean="0"/>
              <a:t> </a:t>
            </a:r>
            <a:r>
              <a:rPr lang="sk-SK" dirty="0" err="1" smtClean="0"/>
              <a:t>construction</a:t>
            </a:r>
            <a:r>
              <a:rPr lang="sk-SK" dirty="0" smtClean="0"/>
              <a:t> WTA/WTP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Tom </a:t>
            </a:r>
            <a:r>
              <a:rPr lang="cs-CZ" dirty="0" err="1" smtClean="0"/>
              <a:t>Sawyer</a:t>
            </a:r>
            <a:r>
              <a:rPr lang="cs-CZ" dirty="0" smtClean="0"/>
              <a:t> </a:t>
            </a:r>
            <a:r>
              <a:rPr lang="cs-CZ" dirty="0" err="1" smtClean="0"/>
              <a:t>effect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002" y="260223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4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https://brendanstoodley.files.wordpress.com/2014/02/dsc_0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8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Choice</a:t>
            </a:r>
            <a:r>
              <a:rPr lang="sk-SK" dirty="0" smtClean="0"/>
              <a:t> </a:t>
            </a:r>
            <a:r>
              <a:rPr lang="sk-SK" dirty="0" err="1" smtClean="0"/>
              <a:t>paralysis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5677746" cy="3880773"/>
          </a:xfrm>
        </p:spPr>
        <p:txBody>
          <a:bodyPr/>
          <a:lstStyle/>
          <a:p>
            <a:r>
              <a:rPr lang="en-US" dirty="0"/>
              <a:t>With increased size of the choice set it becomes more difficult to pick the best </a:t>
            </a:r>
            <a:r>
              <a:rPr lang="en-US" dirty="0" smtClean="0"/>
              <a:t>option – or to choose at all. </a:t>
            </a:r>
          </a:p>
          <a:p>
            <a:r>
              <a:rPr lang="en-US" dirty="0"/>
              <a:t>C</a:t>
            </a:r>
            <a:r>
              <a:rPr lang="en-US" dirty="0" smtClean="0"/>
              <a:t>ognitive overload</a:t>
            </a:r>
          </a:p>
          <a:p>
            <a:r>
              <a:rPr lang="en-US" dirty="0" smtClean="0"/>
              <a:t>Regret aversion (FOMO)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760" y="609600"/>
            <a:ext cx="2517242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3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</a:t>
            </a:r>
            <a:r>
              <a:rPr lang="sk-SK" dirty="0" err="1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sk-SK" dirty="0" smtClean="0"/>
              <a:t>a </a:t>
            </a:r>
            <a:r>
              <a:rPr lang="en-US" dirty="0" smtClean="0"/>
              <a:t>preference?</a:t>
            </a:r>
            <a:endParaRPr lang="sk-SK" dirty="0" smtClean="0"/>
          </a:p>
          <a:p>
            <a:endParaRPr lang="sk-SK" dirty="0"/>
          </a:p>
          <a:p>
            <a:r>
              <a:rPr lang="sk-SK" dirty="0" smtClean="0"/>
              <a:t>“</a:t>
            </a:r>
            <a:r>
              <a:rPr lang="en-US" dirty="0" smtClean="0"/>
              <a:t>a </a:t>
            </a:r>
            <a:r>
              <a:rPr lang="en-US" dirty="0"/>
              <a:t>greater liking for one alternative over </a:t>
            </a:r>
            <a:r>
              <a:rPr lang="en-US" dirty="0" smtClean="0"/>
              <a:t>another</a:t>
            </a:r>
            <a:r>
              <a:rPr lang="sk-SK" dirty="0" smtClean="0"/>
              <a:t>“</a:t>
            </a:r>
            <a:endParaRPr lang="sk-SK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Being able to say “I like bananas more than apples”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 is preferred </a:t>
            </a:r>
            <a:r>
              <a:rPr lang="en-US" dirty="0" smtClean="0"/>
              <a:t>to B    OR    I am indifferent between A and B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98"/>
          <a:stretch/>
        </p:blipFill>
        <p:spPr bwMode="auto">
          <a:xfrm>
            <a:off x="6913645" y="1441451"/>
            <a:ext cx="2507081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32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Choice</a:t>
            </a:r>
            <a:r>
              <a:rPr lang="sk-SK" dirty="0" smtClean="0"/>
              <a:t> </a:t>
            </a:r>
            <a:r>
              <a:rPr lang="sk-SK" dirty="0" err="1" smtClean="0"/>
              <a:t>paralysis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293754"/>
            <a:ext cx="9286704" cy="474760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962" y="1653016"/>
            <a:ext cx="5797447" cy="438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00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Paradox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/>
              <a:t>C</a:t>
            </a:r>
            <a:r>
              <a:rPr lang="sk-SK" dirty="0" err="1" smtClean="0"/>
              <a:t>hoice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Consumer</a:t>
            </a:r>
            <a:r>
              <a:rPr lang="sk-SK" dirty="0" smtClean="0"/>
              <a:t> </a:t>
            </a:r>
            <a:r>
              <a:rPr lang="sk-SK" dirty="0" err="1" smtClean="0"/>
              <a:t>satisfaction</a:t>
            </a:r>
            <a:r>
              <a:rPr lang="sk-SK" dirty="0" smtClean="0"/>
              <a:t>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529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Nudging, marketing research problems, manipulating by businesses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6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the seminar next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one paper, write 1-2 pages about it. </a:t>
            </a:r>
          </a:p>
          <a:p>
            <a:r>
              <a:rPr lang="en-US" dirty="0" smtClean="0"/>
              <a:t>Think of few examples of your own irrationality, or somebody else’s.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3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690" y="609600"/>
            <a:ext cx="7103110" cy="567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93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</a:t>
            </a:r>
            <a:r>
              <a:rPr lang="sk-SK" dirty="0" err="1" smtClean="0"/>
              <a:t>references</a:t>
            </a:r>
            <a:endParaRPr lang="en-US" dirty="0"/>
          </a:p>
        </p:txBody>
      </p:sp>
      <p:pic>
        <p:nvPicPr>
          <p:cNvPr id="6146" name="Picture 2" descr="https://farm6.staticflickr.com/5827/22494238838_3e53899bd6_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058" y="1930400"/>
            <a:ext cx="3971257" cy="362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5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86" y="609600"/>
            <a:ext cx="8596668" cy="1320800"/>
          </a:xfrm>
        </p:spPr>
        <p:txBody>
          <a:bodyPr/>
          <a:lstStyle/>
          <a:p>
            <a:r>
              <a:rPr lang="en-US" dirty="0" smtClean="0"/>
              <a:t>Rational preferences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186" y="2160589"/>
            <a:ext cx="8596668" cy="3880773"/>
          </a:xfrm>
        </p:spPr>
        <p:txBody>
          <a:bodyPr/>
          <a:lstStyle/>
          <a:p>
            <a:r>
              <a:rPr lang="en-US" dirty="0" smtClean="0"/>
              <a:t>Complete</a:t>
            </a:r>
          </a:p>
          <a:p>
            <a:r>
              <a:rPr lang="en-US" dirty="0" smtClean="0"/>
              <a:t>Transitive </a:t>
            </a:r>
          </a:p>
          <a:p>
            <a:endParaRPr lang="en-US" dirty="0"/>
          </a:p>
          <a:p>
            <a:r>
              <a:rPr lang="en-US" dirty="0" smtClean="0"/>
              <a:t>Violations?</a:t>
            </a:r>
          </a:p>
          <a:p>
            <a:endParaRPr lang="en-US" dirty="0"/>
          </a:p>
          <a:p>
            <a:r>
              <a:rPr lang="en-US" dirty="0" smtClean="0"/>
              <a:t>Utility</a:t>
            </a:r>
            <a:endParaRPr lang="sk-SK" dirty="0" smtClean="0"/>
          </a:p>
          <a:p>
            <a:pPr lvl="2"/>
            <a:r>
              <a:rPr lang="sk-SK" dirty="0"/>
              <a:t>u(</a:t>
            </a:r>
            <a:r>
              <a:rPr lang="sk-SK" dirty="0" err="1"/>
              <a:t>apple</a:t>
            </a:r>
            <a:r>
              <a:rPr lang="sk-SK" dirty="0" smtClean="0"/>
              <a:t>) &gt;</a:t>
            </a:r>
            <a:r>
              <a:rPr lang="sk-SK" dirty="0"/>
              <a:t> u(</a:t>
            </a:r>
            <a:r>
              <a:rPr lang="sk-SK" dirty="0" err="1"/>
              <a:t>orange</a:t>
            </a:r>
            <a:r>
              <a:rPr lang="sk-SK" dirty="0" smtClean="0"/>
              <a:t>)</a:t>
            </a:r>
            <a:endParaRPr lang="sk-SK" dirty="0" smtClean="0"/>
          </a:p>
          <a:p>
            <a:pPr lvl="2"/>
            <a:endParaRPr lang="sk-SK" dirty="0"/>
          </a:p>
          <a:p>
            <a:pPr lvl="2"/>
            <a:r>
              <a:rPr lang="sk-SK" dirty="0" smtClean="0"/>
              <a:t>u(</a:t>
            </a:r>
            <a:r>
              <a:rPr lang="sk-SK" dirty="0" err="1" smtClean="0"/>
              <a:t>apple</a:t>
            </a:r>
            <a:r>
              <a:rPr lang="sk-SK" dirty="0" smtClean="0"/>
              <a:t>) &gt; u(10 Kč)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52" y="4183062"/>
            <a:ext cx="44767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3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/>
              <a:t>Rational</a:t>
            </a:r>
            <a:r>
              <a:rPr lang="sk-SK" b="1" dirty="0"/>
              <a:t> </a:t>
            </a:r>
            <a:r>
              <a:rPr lang="sk-SK" b="1" dirty="0" err="1"/>
              <a:t>choice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69250" y="2179557"/>
            <a:ext cx="5759561" cy="3880773"/>
          </a:xfrm>
        </p:spPr>
        <p:txBody>
          <a:bodyPr/>
          <a:lstStyle/>
          <a:p>
            <a:r>
              <a:rPr lang="sk-SK" i="1" dirty="0" err="1" smtClean="0"/>
              <a:t>the</a:t>
            </a:r>
            <a:r>
              <a:rPr lang="sk-SK" i="1" dirty="0" smtClean="0"/>
              <a:t> </a:t>
            </a:r>
            <a:r>
              <a:rPr lang="sk-SK" i="1" dirty="0" err="1"/>
              <a:t>action</a:t>
            </a:r>
            <a:r>
              <a:rPr lang="sk-SK" i="1" dirty="0"/>
              <a:t> chosen by a </a:t>
            </a:r>
            <a:r>
              <a:rPr lang="sk-SK" i="1" dirty="0" err="1"/>
              <a:t>decision-maker</a:t>
            </a:r>
            <a:r>
              <a:rPr lang="sk-SK" i="1" dirty="0"/>
              <a:t> </a:t>
            </a:r>
            <a:r>
              <a:rPr lang="sk-SK" i="1" dirty="0" err="1"/>
              <a:t>is</a:t>
            </a:r>
            <a:r>
              <a:rPr lang="sk-SK" i="1" dirty="0"/>
              <a:t> </a:t>
            </a:r>
            <a:r>
              <a:rPr lang="sk-SK" i="1" dirty="0" err="1"/>
              <a:t>at</a:t>
            </a:r>
            <a:r>
              <a:rPr lang="sk-SK" i="1" dirty="0"/>
              <a:t> </a:t>
            </a:r>
            <a:r>
              <a:rPr lang="sk-SK" i="1" dirty="0" err="1"/>
              <a:t>least</a:t>
            </a:r>
            <a:r>
              <a:rPr lang="sk-SK" i="1" dirty="0"/>
              <a:t> </a:t>
            </a:r>
            <a:r>
              <a:rPr lang="sk-SK" i="1" dirty="0" err="1"/>
              <a:t>as</a:t>
            </a:r>
            <a:r>
              <a:rPr lang="sk-SK" i="1" dirty="0"/>
              <a:t> </a:t>
            </a:r>
            <a:r>
              <a:rPr lang="sk-SK" i="1" dirty="0" err="1"/>
              <a:t>good</a:t>
            </a:r>
            <a:r>
              <a:rPr lang="sk-SK" i="1" dirty="0"/>
              <a:t>, </a:t>
            </a:r>
            <a:r>
              <a:rPr lang="sk-SK" i="1" dirty="0" err="1"/>
              <a:t>according</a:t>
            </a:r>
            <a:r>
              <a:rPr lang="sk-SK" i="1" dirty="0"/>
              <a:t> to </a:t>
            </a:r>
            <a:r>
              <a:rPr lang="sk-SK" i="1" dirty="0" err="1" smtClean="0"/>
              <a:t>his</a:t>
            </a:r>
            <a:r>
              <a:rPr lang="sk-SK" i="1" dirty="0" smtClean="0"/>
              <a:t>/</a:t>
            </a:r>
            <a:r>
              <a:rPr lang="sk-SK" i="1" dirty="0" err="1" smtClean="0"/>
              <a:t>her</a:t>
            </a:r>
            <a:r>
              <a:rPr lang="sk-SK" i="1" dirty="0" smtClean="0"/>
              <a:t> </a:t>
            </a:r>
            <a:r>
              <a:rPr lang="sk-SK" i="1" dirty="0" err="1"/>
              <a:t>preferences</a:t>
            </a:r>
            <a:r>
              <a:rPr lang="sk-SK" i="1" dirty="0"/>
              <a:t>, </a:t>
            </a:r>
            <a:r>
              <a:rPr lang="sk-SK" i="1" dirty="0" err="1"/>
              <a:t>as</a:t>
            </a:r>
            <a:r>
              <a:rPr lang="sk-SK" i="1" dirty="0"/>
              <a:t> </a:t>
            </a:r>
            <a:r>
              <a:rPr lang="sk-SK" i="1" dirty="0" err="1"/>
              <a:t>every</a:t>
            </a:r>
            <a:r>
              <a:rPr lang="sk-SK" i="1" dirty="0"/>
              <a:t> </a:t>
            </a:r>
            <a:r>
              <a:rPr lang="sk-SK" i="1" dirty="0" err="1"/>
              <a:t>other</a:t>
            </a:r>
            <a:r>
              <a:rPr lang="sk-SK" i="1" dirty="0"/>
              <a:t> </a:t>
            </a:r>
            <a:r>
              <a:rPr lang="sk-SK" i="1" dirty="0" err="1"/>
              <a:t>available</a:t>
            </a:r>
            <a:r>
              <a:rPr lang="sk-SK" i="1" dirty="0"/>
              <a:t> </a:t>
            </a:r>
            <a:r>
              <a:rPr lang="sk-SK" i="1" dirty="0" err="1"/>
              <a:t>action</a:t>
            </a:r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283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Inherent?</a:t>
            </a:r>
          </a:p>
          <a:p>
            <a:r>
              <a:rPr lang="en-US" dirty="0" smtClean="0"/>
              <a:t>Constructed?</a:t>
            </a:r>
          </a:p>
          <a:p>
            <a:endParaRPr lang="en-US" dirty="0"/>
          </a:p>
          <a:p>
            <a:r>
              <a:rPr lang="en-US" dirty="0"/>
              <a:t>“In </a:t>
            </a:r>
            <a:r>
              <a:rPr lang="en-US" dirty="0" smtClean="0"/>
              <a:t>experiments</a:t>
            </a:r>
            <a:r>
              <a:rPr lang="en-US" dirty="0"/>
              <a:t>, people are unable to estimate "fair" prices accurately and are strongly influenced by the </a:t>
            </a:r>
            <a:r>
              <a:rPr lang="en-US" dirty="0" smtClean="0"/>
              <a:t>unconscious and irrational.” </a:t>
            </a:r>
            <a:r>
              <a:rPr lang="sk-SK" dirty="0" smtClean="0"/>
              <a:t>(</a:t>
            </a:r>
            <a:r>
              <a:rPr lang="en-US" dirty="0" smtClean="0"/>
              <a:t>W. </a:t>
            </a:r>
            <a:r>
              <a:rPr lang="en-US" dirty="0" err="1" smtClean="0"/>
              <a:t>Poundstone</a:t>
            </a:r>
            <a:r>
              <a:rPr lang="sk-SK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8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nsV490O3oms/UPW2UL-HaNI/AAAAAAAAFjk/gDg3Za7Cvxg/s320/predictably_irrational_illus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34" y="1536668"/>
            <a:ext cx="5907674" cy="3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0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5647</TotalTime>
  <Words>610</Words>
  <Application>Microsoft Office PowerPoint</Application>
  <PresentationFormat>Vlastní</PresentationFormat>
  <Paragraphs>123</Paragraphs>
  <Slides>44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Facet</vt:lpstr>
      <vt:lpstr>Decision-Making Under Certainty</vt:lpstr>
      <vt:lpstr>We‘ll start with...</vt:lpstr>
      <vt:lpstr>“Under Certainty”</vt:lpstr>
      <vt:lpstr>Preferences</vt:lpstr>
      <vt:lpstr>Preferences</vt:lpstr>
      <vt:lpstr>Rational preferences</vt:lpstr>
      <vt:lpstr>Rational choice</vt:lpstr>
      <vt:lpstr>Preferences</vt:lpstr>
      <vt:lpstr>Prezentace aplikace PowerPoint</vt:lpstr>
      <vt:lpstr>Rational = consistent</vt:lpstr>
      <vt:lpstr>Rational?</vt:lpstr>
      <vt:lpstr>Rational?</vt:lpstr>
      <vt:lpstr>Prezentace aplikace PowerPoint</vt:lpstr>
      <vt:lpstr>Prezentace aplikace PowerPoint</vt:lpstr>
      <vt:lpstr>Decoy effect</vt:lpstr>
      <vt:lpstr>Decoy effect</vt:lpstr>
      <vt:lpstr>Decoy effect</vt:lpstr>
      <vt:lpstr>Decoy effect</vt:lpstr>
      <vt:lpstr>Compromise effect</vt:lpstr>
      <vt:lpstr>Compromise effect</vt:lpstr>
      <vt:lpstr>Compromise effect</vt:lpstr>
      <vt:lpstr>Compromise effect</vt:lpstr>
      <vt:lpstr>Context dependent preferences</vt:lpstr>
      <vt:lpstr>Cheerleader effect</vt:lpstr>
      <vt:lpstr>Prezentace aplikace PowerPoint</vt:lpstr>
      <vt:lpstr>Anchoring effect </vt:lpstr>
      <vt:lpstr>Anchoring effect </vt:lpstr>
      <vt:lpstr>Anchoring effect </vt:lpstr>
      <vt:lpstr>Framing</vt:lpstr>
      <vt:lpstr>Framing</vt:lpstr>
      <vt:lpstr>Framing</vt:lpstr>
      <vt:lpstr>Framing</vt:lpstr>
      <vt:lpstr>Endowment effect </vt:lpstr>
      <vt:lpstr>Endowment effect </vt:lpstr>
      <vt:lpstr>Endowment effect </vt:lpstr>
      <vt:lpstr>Endowment effect </vt:lpstr>
      <vt:lpstr>Preference construction WTA/WTP</vt:lpstr>
      <vt:lpstr>Prezentace aplikace PowerPoint</vt:lpstr>
      <vt:lpstr>Choice paralysis</vt:lpstr>
      <vt:lpstr>Choice paralysis</vt:lpstr>
      <vt:lpstr>Paradox of Choice</vt:lpstr>
      <vt:lpstr>Nudging, marketing research problems, manipulating by businesses</vt:lpstr>
      <vt:lpstr>For the seminar next week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 Making Under Certainty</dc:title>
  <dc:creator>Michal Ďuriník</dc:creator>
  <cp:lastModifiedBy>Michal Ďuriník</cp:lastModifiedBy>
  <cp:revision>41</cp:revision>
  <dcterms:created xsi:type="dcterms:W3CDTF">2016-02-15T18:32:30Z</dcterms:created>
  <dcterms:modified xsi:type="dcterms:W3CDTF">2016-03-24T09:07:58Z</dcterms:modified>
</cp:coreProperties>
</file>