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86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07"/>
    <p:restoredTop sz="50000"/>
  </p:normalViewPr>
  <p:slideViewPr>
    <p:cSldViewPr snapToGrid="0" snapToObjects="1"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63F71-2F4A-3D48-9564-D1ACC0D4035E}" type="datetimeFigureOut">
              <a:rPr lang="en-US" smtClean="0"/>
              <a:t>3/1/2016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A0F93-D592-5649-8345-FD6B1E1FF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48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A0F93-D592-5649-8345-FD6B1E1FFE46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09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6" y="2565405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Click to edit Master title style</a:t>
            </a:r>
            <a:endParaRPr lang="en-GB" altLang="cs-CZ" noProof="0" dirty="0" smtClean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86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92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1" y="1125541"/>
            <a:ext cx="1703387" cy="5006975"/>
          </a:xfrm>
        </p:spPr>
        <p:txBody>
          <a:bodyPr vert="eaVert"/>
          <a:lstStyle/>
          <a:p>
            <a:r>
              <a:rPr lang="cs-CZ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90" y="1125541"/>
            <a:ext cx="6037861" cy="5006975"/>
          </a:xfrm>
        </p:spPr>
        <p:txBody>
          <a:bodyPr vert="eaVert"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43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3/3/2016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9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891" indent="-342891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32" indent="-285744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377" indent="0">
              <a:buNone/>
              <a:defRPr/>
            </a:lvl3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26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1" y="4406905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1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8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90" y="2019304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4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7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1" y="1134537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2019304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9" y="2915732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1" y="2019304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5" y="2938738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0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90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7142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2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1134538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3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noProof="0" smtClean="0"/>
              <a:t>Click to 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2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11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50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93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1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1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CE08DF32-0F39-D848-B87A-05F9027A0A6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smtClean="0"/>
              <a:t>BPV_IEBE  Introduction to Experimental and Behavioral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5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285744" indent="-285744"/>
            <a:r>
              <a:rPr lang="en-US" dirty="0"/>
              <a:t>Examples </a:t>
            </a:r>
            <a:r>
              <a:rPr lang="en-US" dirty="0" smtClean="0"/>
              <a:t>of </a:t>
            </a:r>
            <a:br>
              <a:rPr lang="en-US" dirty="0" smtClean="0"/>
            </a:br>
            <a:r>
              <a:rPr lang="en-US" dirty="0" smtClean="0"/>
              <a:t>Laboratory Experiments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dirty="0"/>
              <a:t>Ultimatum/Dictator </a:t>
            </a:r>
            <a:r>
              <a:rPr lang="en-US" dirty="0" smtClean="0"/>
              <a:t>Game</a:t>
            </a:r>
            <a:endParaRPr lang="en-US" dirty="0"/>
          </a:p>
          <a:p>
            <a:pPr marL="285744" indent="-285744">
              <a:buFont typeface="Arial" panose="020B0604020202020204" pitchFamily="34" charset="0"/>
              <a:buChar char="•"/>
            </a:pPr>
            <a:r>
              <a:rPr lang="en-US" dirty="0"/>
              <a:t>Public </a:t>
            </a:r>
            <a:r>
              <a:rPr lang="en-US" dirty="0" smtClean="0"/>
              <a:t>Goods Game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BPV_IEBE  Introduction to Experimental and Behavioral Economics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3.3. 2016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03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600" dirty="0"/>
              <a:t>Ultimatum Bargaining Game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1600" dirty="0"/>
              <a:t>Original: </a:t>
            </a:r>
            <a:r>
              <a:rPr lang="en-US" sz="1600" dirty="0" err="1"/>
              <a:t>Güth</a:t>
            </a:r>
            <a:r>
              <a:rPr lang="en-US" sz="1600" dirty="0"/>
              <a:t>, Werner, Rolf </a:t>
            </a:r>
            <a:r>
              <a:rPr lang="en-US" sz="1600" dirty="0" err="1"/>
              <a:t>Schmittberger</a:t>
            </a:r>
            <a:r>
              <a:rPr lang="en-US" sz="1600" dirty="0"/>
              <a:t>, and Bernd </a:t>
            </a:r>
            <a:r>
              <a:rPr lang="en-US" sz="1600" dirty="0" err="1"/>
              <a:t>Schwarze</a:t>
            </a:r>
            <a:r>
              <a:rPr lang="en-US" sz="1600" dirty="0"/>
              <a:t>. "An experimental analysis of ultimatum bargaining." Journal of economic behavior &amp; organization 3.4 (1982): 367-388.</a:t>
            </a:r>
          </a:p>
          <a:p>
            <a:pPr>
              <a:spcBef>
                <a:spcPts val="1800"/>
              </a:spcBef>
            </a:pPr>
            <a:r>
              <a:rPr lang="en-US" sz="1600" dirty="0"/>
              <a:t>Two players (proposer and responder) bargain over a division of a given sum of money.</a:t>
            </a:r>
          </a:p>
          <a:p>
            <a:pPr marL="800080" lvl="1" indent="-342891">
              <a:spcBef>
                <a:spcPts val="1800"/>
              </a:spcBef>
              <a:buFont typeface="+mj-lt"/>
              <a:buAutoNum type="arabicPeriod"/>
            </a:pPr>
            <a:r>
              <a:rPr lang="en-US" sz="1600" b="1" dirty="0"/>
              <a:t>proposer</a:t>
            </a:r>
            <a:r>
              <a:rPr lang="en-US" sz="1600" dirty="0"/>
              <a:t>: </a:t>
            </a:r>
            <a:r>
              <a:rPr lang="en-US" sz="1600" u="sng" dirty="0"/>
              <a:t>makes an offer </a:t>
            </a:r>
            <a:r>
              <a:rPr lang="en-US" sz="1600" dirty="0"/>
              <a:t>how to split the sum</a:t>
            </a:r>
          </a:p>
          <a:p>
            <a:pPr marL="800080" lvl="1" indent="-342891">
              <a:spcBef>
                <a:spcPts val="1800"/>
              </a:spcBef>
              <a:buFont typeface="+mj-lt"/>
              <a:buAutoNum type="arabicPeriod"/>
            </a:pPr>
            <a:r>
              <a:rPr lang="en-US" sz="1600" b="1" dirty="0"/>
              <a:t>responder</a:t>
            </a:r>
            <a:r>
              <a:rPr lang="cs-CZ" sz="1600" b="1" dirty="0"/>
              <a:t>: </a:t>
            </a:r>
            <a:r>
              <a:rPr lang="en-US" sz="1600" u="sng" dirty="0"/>
              <a:t>accepts</a:t>
            </a:r>
            <a:r>
              <a:rPr lang="en-US" sz="1600" dirty="0"/>
              <a:t> or </a:t>
            </a:r>
            <a:r>
              <a:rPr lang="en-US" sz="1600" u="sng" dirty="0"/>
              <a:t>rejects</a:t>
            </a:r>
          </a:p>
          <a:p>
            <a:pPr lvl="2">
              <a:spcBef>
                <a:spcPts val="1800"/>
              </a:spcBef>
            </a:pPr>
            <a:r>
              <a:rPr lang="en-US" sz="1400" dirty="0"/>
              <a:t>if </a:t>
            </a:r>
            <a:r>
              <a:rPr lang="en-US" sz="1400" u="sng" dirty="0"/>
              <a:t>accepted</a:t>
            </a:r>
            <a:r>
              <a:rPr lang="en-US" sz="1400" dirty="0"/>
              <a:t> they split the money</a:t>
            </a:r>
          </a:p>
          <a:p>
            <a:pPr lvl="2">
              <a:spcBef>
                <a:spcPts val="1800"/>
              </a:spcBef>
            </a:pPr>
            <a:r>
              <a:rPr lang="en-US" sz="1400" dirty="0"/>
              <a:t>if </a:t>
            </a:r>
            <a:r>
              <a:rPr lang="en-US" sz="1400" u="sng" dirty="0"/>
              <a:t>rejected</a:t>
            </a:r>
            <a:r>
              <a:rPr lang="en-US" sz="1400" dirty="0"/>
              <a:t> neither gets anything</a:t>
            </a:r>
          </a:p>
          <a:p>
            <a:pPr>
              <a:spcBef>
                <a:spcPts val="1800"/>
              </a:spcBef>
            </a:pPr>
            <a:r>
              <a:rPr lang="en-US" sz="1600" dirty="0"/>
              <a:t>unique subgame perfect equilibrium the proposer suggests the responder the smallest amount possible and the responder accepts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BPV_IEBE  Introduction to Experimental and Behavioral Economics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3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600" dirty="0"/>
              <a:t>Dictator Bargaining Game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1600" dirty="0"/>
              <a:t>Original: </a:t>
            </a:r>
            <a:r>
              <a:rPr lang="en-US" sz="1600" dirty="0" err="1"/>
              <a:t>Kahneman</a:t>
            </a:r>
            <a:r>
              <a:rPr lang="en-US" sz="1600" dirty="0"/>
              <a:t>, Daniel, Jack L. </a:t>
            </a:r>
            <a:r>
              <a:rPr lang="en-US" sz="1600" dirty="0" err="1"/>
              <a:t>Knetsch</a:t>
            </a:r>
            <a:r>
              <a:rPr lang="en-US" sz="1600" dirty="0"/>
              <a:t>, and Richard H. </a:t>
            </a:r>
            <a:r>
              <a:rPr lang="en-US" sz="1600" dirty="0" err="1"/>
              <a:t>Thaler</a:t>
            </a:r>
            <a:r>
              <a:rPr lang="en-US" sz="1600" dirty="0"/>
              <a:t>. "Fairness and the assumptions of economics." </a:t>
            </a:r>
            <a:r>
              <a:rPr lang="en-US" sz="1600" i="1" dirty="0"/>
              <a:t>Journal of business</a:t>
            </a:r>
            <a:r>
              <a:rPr lang="en-US" sz="1600" dirty="0"/>
              <a:t> (1986): S285-S300.</a:t>
            </a:r>
          </a:p>
          <a:p>
            <a:pPr>
              <a:spcBef>
                <a:spcPts val="1800"/>
              </a:spcBef>
            </a:pPr>
            <a:r>
              <a:rPr lang="en-US" sz="1600" dirty="0"/>
              <a:t>Two players (dictator and recipient) bargain over a division of a given sum of money.</a:t>
            </a:r>
          </a:p>
          <a:p>
            <a:pPr marL="800080" lvl="1" indent="-342891">
              <a:spcBef>
                <a:spcPts val="1800"/>
              </a:spcBef>
              <a:buFont typeface="+mj-lt"/>
              <a:buAutoNum type="arabicPeriod"/>
            </a:pPr>
            <a:r>
              <a:rPr lang="en-US" sz="1600" b="1" dirty="0"/>
              <a:t>dictator</a:t>
            </a:r>
            <a:r>
              <a:rPr lang="en-US" sz="1600" dirty="0"/>
              <a:t>:  </a:t>
            </a:r>
            <a:r>
              <a:rPr lang="en-US" sz="1600" u="sng" dirty="0"/>
              <a:t>splits</a:t>
            </a:r>
            <a:r>
              <a:rPr lang="en-US" sz="1600" dirty="0"/>
              <a:t> the sum</a:t>
            </a:r>
          </a:p>
          <a:p>
            <a:pPr marL="800080" lvl="1" indent="-342891">
              <a:spcBef>
                <a:spcPts val="1800"/>
              </a:spcBef>
              <a:buFont typeface="+mj-lt"/>
              <a:buAutoNum type="arabicPeriod"/>
            </a:pPr>
            <a:r>
              <a:rPr lang="en-US" sz="1600" b="1" dirty="0"/>
              <a:t>recipient</a:t>
            </a:r>
            <a:r>
              <a:rPr lang="cs-CZ" sz="1600" b="1" dirty="0"/>
              <a:t>:</a:t>
            </a:r>
            <a:r>
              <a:rPr lang="en-US" sz="1600" b="1" dirty="0"/>
              <a:t> </a:t>
            </a:r>
            <a:r>
              <a:rPr lang="cs-CZ" sz="1600" b="1" dirty="0"/>
              <a:t> </a:t>
            </a:r>
            <a:r>
              <a:rPr lang="en-US" sz="1600" u="sng" dirty="0"/>
              <a:t>is informed</a:t>
            </a:r>
            <a:r>
              <a:rPr lang="en-US" sz="1600" dirty="0"/>
              <a:t> of endowment left by the dictator</a:t>
            </a:r>
          </a:p>
          <a:p>
            <a:pPr marL="800080" lvl="1" indent="-342891">
              <a:spcBef>
                <a:spcPts val="1800"/>
              </a:spcBef>
              <a:buFont typeface="+mj-lt"/>
              <a:buAutoNum type="arabicPeriod"/>
            </a:pPr>
            <a:endParaRPr lang="en-US" sz="1600" dirty="0"/>
          </a:p>
          <a:p>
            <a:pPr>
              <a:spcBef>
                <a:spcPts val="1800"/>
              </a:spcBef>
            </a:pPr>
            <a:r>
              <a:rPr lang="en-US" sz="1600" dirty="0"/>
              <a:t>unique subgame perfect equilibrium: the dictator takes it </a:t>
            </a:r>
            <a:r>
              <a:rPr lang="en-US" sz="1600" dirty="0" smtClean="0"/>
              <a:t>all</a:t>
            </a:r>
            <a:endParaRPr lang="cs-CZ" sz="1600" dirty="0" smtClean="0"/>
          </a:p>
          <a:p>
            <a:pPr>
              <a:spcBef>
                <a:spcPts val="1800"/>
              </a:spcBef>
            </a:pPr>
            <a:r>
              <a:rPr lang="en-US" sz="1600" b="1" i="1" dirty="0">
                <a:sym typeface="Symbol"/>
              </a:rPr>
              <a:t>More about </a:t>
            </a:r>
            <a:r>
              <a:rPr lang="cs-CZ" sz="1600" b="1" i="1" dirty="0" err="1" smtClean="0">
                <a:sym typeface="Symbol"/>
              </a:rPr>
              <a:t>Ultimatum</a:t>
            </a:r>
            <a:r>
              <a:rPr lang="cs-CZ" sz="1600" b="1" i="1" dirty="0" smtClean="0">
                <a:sym typeface="Symbol"/>
              </a:rPr>
              <a:t> and </a:t>
            </a:r>
            <a:r>
              <a:rPr lang="cs-CZ" sz="1600" b="1" i="1" dirty="0" err="1" smtClean="0">
                <a:sym typeface="Symbol"/>
              </a:rPr>
              <a:t>Dictator</a:t>
            </a:r>
            <a:r>
              <a:rPr lang="en-US" sz="1600" b="1" i="1" dirty="0" smtClean="0">
                <a:sym typeface="Symbol"/>
              </a:rPr>
              <a:t> Game</a:t>
            </a:r>
            <a:r>
              <a:rPr lang="cs-CZ" sz="1600" b="1" i="1" dirty="0" smtClean="0">
                <a:sym typeface="Symbol"/>
              </a:rPr>
              <a:t>s</a:t>
            </a:r>
            <a:r>
              <a:rPr lang="en-US" sz="1600" b="1" i="1" dirty="0" smtClean="0">
                <a:sym typeface="Symbol"/>
              </a:rPr>
              <a:t> </a:t>
            </a:r>
            <a:r>
              <a:rPr lang="en-US" sz="1600" b="1" i="1" dirty="0">
                <a:sym typeface="Symbol"/>
              </a:rPr>
              <a:t>in week </a:t>
            </a:r>
            <a:r>
              <a:rPr lang="cs-CZ" sz="1600" b="1" i="1" dirty="0" smtClean="0">
                <a:sym typeface="Symbol"/>
              </a:rPr>
              <a:t>9</a:t>
            </a:r>
            <a:r>
              <a:rPr lang="en-US" sz="1600" b="1" i="1" dirty="0" smtClean="0">
                <a:sym typeface="Symbol"/>
              </a:rPr>
              <a:t> </a:t>
            </a:r>
            <a:r>
              <a:rPr lang="en-US" sz="1600" b="1" i="1" dirty="0">
                <a:sym typeface="Symbol"/>
              </a:rPr>
              <a:t>and </a:t>
            </a:r>
            <a:r>
              <a:rPr lang="cs-CZ" sz="1600" b="1" i="1" smtClean="0">
                <a:sym typeface="Symbol"/>
              </a:rPr>
              <a:t>10</a:t>
            </a:r>
            <a:endParaRPr lang="en-US" sz="1600" b="1" i="1" dirty="0">
              <a:sym typeface="Symbol"/>
            </a:endParaRPr>
          </a:p>
          <a:p>
            <a:pPr>
              <a:spcBef>
                <a:spcPts val="1800"/>
              </a:spcBef>
            </a:pPr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BPV_IEBE  Introduction to Experimental and Behavioral Economics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600" dirty="0"/>
              <a:t>Public Goods Game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600" dirty="0"/>
              <a:t>Original </a:t>
            </a:r>
            <a:r>
              <a:rPr lang="en-US" sz="1600" dirty="0" err="1"/>
              <a:t>Marwell</a:t>
            </a:r>
            <a:r>
              <a:rPr lang="en-US" sz="1600" dirty="0"/>
              <a:t>, Gerald, and Ruth E. Ames. "Experiments on the provision of public goods. I. Resources, interest, group size, and the free-rider problem." </a:t>
            </a:r>
            <a:r>
              <a:rPr lang="en-US" sz="1600" i="1" dirty="0"/>
              <a:t>American Journal of sociology</a:t>
            </a:r>
            <a:r>
              <a:rPr lang="en-US" sz="1600" dirty="0"/>
              <a:t> (1979)</a:t>
            </a:r>
          </a:p>
          <a:p>
            <a:endParaRPr lang="en-US" sz="1600" dirty="0" smtClean="0"/>
          </a:p>
          <a:p>
            <a:r>
              <a:rPr lang="en-US" sz="1600" dirty="0" smtClean="0"/>
              <a:t>One </a:t>
            </a:r>
            <a:r>
              <a:rPr lang="en-US" sz="1600" dirty="0"/>
              <a:t>of the most standard game in experimental economics.</a:t>
            </a:r>
          </a:p>
          <a:p>
            <a:endParaRPr lang="en-US" sz="1600" dirty="0" smtClean="0"/>
          </a:p>
          <a:p>
            <a:r>
              <a:rPr lang="en-US" sz="1600" dirty="0" smtClean="0"/>
              <a:t>Each </a:t>
            </a:r>
            <a:r>
              <a:rPr lang="en-US" sz="1600" dirty="0"/>
              <a:t>player contributes to </a:t>
            </a:r>
            <a:r>
              <a:rPr lang="en-US" sz="1600" b="1" dirty="0"/>
              <a:t>common</a:t>
            </a:r>
            <a:r>
              <a:rPr lang="en-US" sz="1600" dirty="0"/>
              <a:t> or </a:t>
            </a:r>
            <a:r>
              <a:rPr lang="en-US" sz="1600" b="1" dirty="0"/>
              <a:t>private account</a:t>
            </a:r>
            <a:r>
              <a:rPr lang="en-US" sz="1600" dirty="0"/>
              <a:t>. </a:t>
            </a:r>
            <a:r>
              <a:rPr lang="en-US" sz="1600" dirty="0" smtClean="0"/>
              <a:t>Usual</a:t>
            </a:r>
            <a:r>
              <a:rPr lang="en-US" sz="1600" dirty="0"/>
              <a:t>:</a:t>
            </a:r>
          </a:p>
          <a:p>
            <a:pPr lvl="1"/>
            <a:r>
              <a:rPr lang="en-US" sz="1400" dirty="0"/>
              <a:t>Each player gets same percentage of total private account contributions.</a:t>
            </a:r>
          </a:p>
          <a:p>
            <a:pPr lvl="1"/>
            <a:r>
              <a:rPr lang="en-US" sz="1400" dirty="0"/>
              <a:t>Contributions are multiplied by a coefficient &gt;1.</a:t>
            </a:r>
          </a:p>
          <a:p>
            <a:endParaRPr lang="en-US" sz="1600" dirty="0" smtClean="0"/>
          </a:p>
          <a:p>
            <a:r>
              <a:rPr lang="en-US" sz="1600" dirty="0" smtClean="0"/>
              <a:t>The </a:t>
            </a:r>
            <a:r>
              <a:rPr lang="en-US" sz="1600" dirty="0"/>
              <a:t>group's total payoff is maximized when everyone contributes all of their tokens to the public pool.</a:t>
            </a:r>
          </a:p>
          <a:p>
            <a:endParaRPr lang="en-US" sz="1600" dirty="0" smtClean="0"/>
          </a:p>
          <a:p>
            <a:r>
              <a:rPr lang="en-US" sz="1600" dirty="0" smtClean="0"/>
              <a:t>Game </a:t>
            </a:r>
            <a:r>
              <a:rPr lang="en-US" sz="1600" dirty="0"/>
              <a:t>equilibria is zero contribution by every player.</a:t>
            </a:r>
          </a:p>
          <a:p>
            <a:pPr lvl="1"/>
            <a:r>
              <a:rPr lang="en-US" sz="1600" dirty="0"/>
              <a:t>But experimental results show a different story.</a:t>
            </a:r>
          </a:p>
          <a:p>
            <a:endParaRPr lang="en-US" sz="1600" dirty="0" smtClean="0"/>
          </a:p>
          <a:p>
            <a:r>
              <a:rPr lang="en-US" sz="1600" dirty="0" smtClean="0"/>
              <a:t>Those </a:t>
            </a:r>
            <a:r>
              <a:rPr lang="en-US" sz="1600" dirty="0"/>
              <a:t>who do not contribute are called free riders.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BPV_IEBE  </a:t>
            </a:r>
            <a:r>
              <a:rPr lang="cs-CZ" dirty="0" err="1" smtClean="0"/>
              <a:t>Introduction</a:t>
            </a:r>
            <a:r>
              <a:rPr lang="cs-CZ" dirty="0" smtClean="0"/>
              <a:t> to </a:t>
            </a:r>
            <a:r>
              <a:rPr lang="cs-CZ" dirty="0" err="1" smtClean="0"/>
              <a:t>Experimental</a:t>
            </a:r>
            <a:r>
              <a:rPr lang="cs-CZ" dirty="0" smtClean="0"/>
              <a:t> and </a:t>
            </a:r>
            <a:r>
              <a:rPr lang="cs-CZ" dirty="0" err="1" smtClean="0"/>
              <a:t>Behavioral</a:t>
            </a:r>
            <a:r>
              <a:rPr lang="cs-CZ" dirty="0" smtClean="0"/>
              <a:t> </a:t>
            </a:r>
            <a:r>
              <a:rPr lang="cs-CZ" dirty="0" err="1" smtClean="0"/>
              <a:t>Economics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600" dirty="0"/>
              <a:t>Public Goods Game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Applicable on charitable giving, fundraising, transportation etc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dirty="0"/>
              <a:t>Large contributions to public economics theory.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Addaptions</a:t>
            </a:r>
            <a:r>
              <a:rPr lang="en-US" sz="1600" dirty="0"/>
              <a:t>:</a:t>
            </a:r>
          </a:p>
          <a:p>
            <a:pPr lvl="1"/>
            <a:r>
              <a:rPr lang="en-US" sz="1400" dirty="0"/>
              <a:t>Opened communication in the middle of the experiment.</a:t>
            </a:r>
          </a:p>
          <a:p>
            <a:pPr lvl="1"/>
            <a:r>
              <a:rPr lang="en-US" sz="1400" dirty="0"/>
              <a:t>Possibility of punishment.</a:t>
            </a:r>
          </a:p>
          <a:p>
            <a:pPr lvl="2"/>
            <a:r>
              <a:rPr lang="en-US" sz="1400" dirty="0"/>
              <a:t>People do punish (</a:t>
            </a:r>
            <a:r>
              <a:rPr lang="en-US" sz="1400" dirty="0">
                <a:sym typeface="Symbol"/>
              </a:rPr>
              <a:t>contribution =&gt; punishment) and cooperation </a:t>
            </a:r>
            <a:r>
              <a:rPr lang="en-US" sz="1400" dirty="0" err="1">
                <a:sym typeface="Symbol"/>
              </a:rPr>
              <a:t>incereases</a:t>
            </a:r>
            <a:r>
              <a:rPr lang="en-US" sz="1400" dirty="0">
                <a:sym typeface="Symbol"/>
              </a:rPr>
              <a:t> </a:t>
            </a:r>
            <a:r>
              <a:rPr lang="en-US" sz="1400" i="1" dirty="0">
                <a:sym typeface="Symbol"/>
              </a:rPr>
              <a:t>(</a:t>
            </a:r>
            <a:r>
              <a:rPr lang="en-US" sz="1400" i="1" dirty="0"/>
              <a:t>Fehr </a:t>
            </a:r>
            <a:r>
              <a:rPr lang="en-US" sz="1400" i="1" dirty="0" err="1"/>
              <a:t>Gächter</a:t>
            </a:r>
            <a:r>
              <a:rPr lang="en-US" sz="1400" i="1" dirty="0"/>
              <a:t>, 2000)</a:t>
            </a:r>
          </a:p>
          <a:p>
            <a:pPr lvl="2"/>
            <a:r>
              <a:rPr lang="en-US" sz="1400" dirty="0"/>
              <a:t>“Counter fire“ lowers cooperation (</a:t>
            </a:r>
            <a:r>
              <a:rPr lang="en-US" sz="1400" i="1" dirty="0" err="1">
                <a:sym typeface="Symbol"/>
              </a:rPr>
              <a:t>Nikiforakis</a:t>
            </a:r>
            <a:r>
              <a:rPr lang="en-US" sz="1400" i="1" dirty="0">
                <a:sym typeface="Symbol"/>
              </a:rPr>
              <a:t>, 2008)</a:t>
            </a:r>
          </a:p>
          <a:p>
            <a:pPr lvl="2"/>
            <a:r>
              <a:rPr lang="en-US" sz="1400" dirty="0">
                <a:sym typeface="Symbol"/>
              </a:rPr>
              <a:t>Stronger punishment increases contributions </a:t>
            </a:r>
            <a:r>
              <a:rPr lang="en-US" sz="1400" i="1" dirty="0">
                <a:sym typeface="Symbol"/>
              </a:rPr>
              <a:t>(</a:t>
            </a:r>
            <a:r>
              <a:rPr lang="en-US" sz="1400" i="1" dirty="0" err="1">
                <a:sym typeface="Symbol"/>
              </a:rPr>
              <a:t>Denant-Boemont</a:t>
            </a:r>
            <a:r>
              <a:rPr lang="en-US" sz="1400" i="1" dirty="0">
                <a:sym typeface="Symbol"/>
              </a:rPr>
              <a:t>, 2007) </a:t>
            </a:r>
          </a:p>
          <a:p>
            <a:pPr lvl="2"/>
            <a:r>
              <a:rPr lang="en-US" sz="1400" dirty="0">
                <a:sym typeface="Symbol"/>
              </a:rPr>
              <a:t>Anonymous punishment is more efficient </a:t>
            </a:r>
            <a:r>
              <a:rPr lang="en-US" sz="1400" i="1" dirty="0">
                <a:sym typeface="Symbol"/>
              </a:rPr>
              <a:t>(</a:t>
            </a:r>
            <a:r>
              <a:rPr lang="en-US" sz="1400" i="1" dirty="0" err="1">
                <a:sym typeface="Symbol"/>
              </a:rPr>
              <a:t>Denant-Boemont</a:t>
            </a:r>
            <a:r>
              <a:rPr lang="en-US" sz="1400" i="1" dirty="0">
                <a:sym typeface="Symbol"/>
              </a:rPr>
              <a:t>, 2007) </a:t>
            </a:r>
            <a:endParaRPr lang="en-US" sz="1400" i="1" dirty="0" smtClean="0">
              <a:sym typeface="Symbol"/>
            </a:endParaRPr>
          </a:p>
          <a:p>
            <a:endParaRPr lang="en-US" sz="1400" i="1" dirty="0" smtClean="0">
              <a:sym typeface="Symbol"/>
            </a:endParaRPr>
          </a:p>
          <a:p>
            <a:r>
              <a:rPr lang="en-US" sz="1400" b="1" i="1" dirty="0" smtClean="0">
                <a:sym typeface="Symbol"/>
              </a:rPr>
              <a:t>More about Public Goods Game in week 7 and 8</a:t>
            </a:r>
            <a:endParaRPr lang="en-US" sz="1400" b="1" i="1" dirty="0">
              <a:sym typeface="Symbol"/>
            </a:endParaRPr>
          </a:p>
          <a:p>
            <a:endParaRPr lang="en-US" sz="1600" dirty="0"/>
          </a:p>
          <a:p>
            <a:pPr lvl="1"/>
            <a:endParaRPr lang="en-US" sz="1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BPV_IEBE  Introduction to Experimental and Behavioral Economics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DF32-0F39-D848-B87A-05F9027A0A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SF_2016_EN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ESF_2016_EN" id="{E89B2D9C-04EA-0044-BEEF-0B161072743D}" vid="{09D5B56E-1E8A-8E49-B20E-8B8D3D04E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ESF_2016_EN</Template>
  <TotalTime>83</TotalTime>
  <Words>306</Words>
  <Application>Microsoft Office PowerPoint</Application>
  <PresentationFormat>Předvádění na obrazovce (4:3)</PresentationFormat>
  <Paragraphs>59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ESF_2016_EN</vt:lpstr>
      <vt:lpstr>Examples of  Laboratory Experiments</vt:lpstr>
      <vt:lpstr>Ultimatum Bargaining Game</vt:lpstr>
      <vt:lpstr>Dictator Bargaining Game</vt:lpstr>
      <vt:lpstr>Public Goods Game</vt:lpstr>
      <vt:lpstr>Public Goods Game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 of  Laboratory Experiments</dc:title>
  <dc:creator>Miloš Fišar</dc:creator>
  <cp:lastModifiedBy>Fišar Miloš</cp:lastModifiedBy>
  <cp:revision>5</cp:revision>
  <dcterms:created xsi:type="dcterms:W3CDTF">2016-03-01T09:59:25Z</dcterms:created>
  <dcterms:modified xsi:type="dcterms:W3CDTF">2016-03-01T13:16:50Z</dcterms:modified>
</cp:coreProperties>
</file>